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3676" autoAdjust="0"/>
    <p:restoredTop sz="94660"/>
  </p:normalViewPr>
  <p:slideViewPr>
    <p:cSldViewPr snapToGrid="0">
      <p:cViewPr varScale="1">
        <p:scale>
          <a:sx n="67" d="100"/>
          <a:sy n="67" d="100"/>
        </p:scale>
        <p:origin x="90" y="9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B6608B6-3C68-443D-8F55-B3AD0BC9A5A8}" type="datetimeFigureOut">
              <a:rPr lang="en-US" smtClean="0"/>
              <a:t>9/14/2017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33FF22-A95F-4F53-AAEF-FF7BF90C33A8}" type="slidenum">
              <a:rPr lang="en-US" smtClean="0"/>
              <a:t>‹#›</a:t>
            </a:fld>
            <a:endParaRPr lang="en-US"/>
          </a:p>
        </p:txBody>
      </p:sp>
    </p:spTree>
    <p:extLst>
      <p:ext uri="{BB962C8B-B14F-4D97-AF65-F5344CB8AC3E}">
        <p14:creationId xmlns:p14="http://schemas.microsoft.com/office/powerpoint/2010/main" val="27621707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B6608B6-3C68-443D-8F55-B3AD0BC9A5A8}" type="datetimeFigureOut">
              <a:rPr lang="en-US" smtClean="0"/>
              <a:t>9/14/2017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33FF22-A95F-4F53-AAEF-FF7BF90C33A8}" type="slidenum">
              <a:rPr lang="en-US" smtClean="0"/>
              <a:t>‹#›</a:t>
            </a:fld>
            <a:endParaRPr lang="en-US"/>
          </a:p>
        </p:txBody>
      </p:sp>
    </p:spTree>
    <p:extLst>
      <p:ext uri="{BB962C8B-B14F-4D97-AF65-F5344CB8AC3E}">
        <p14:creationId xmlns:p14="http://schemas.microsoft.com/office/powerpoint/2010/main" val="32252387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B6608B6-3C68-443D-8F55-B3AD0BC9A5A8}" type="datetimeFigureOut">
              <a:rPr lang="en-US" smtClean="0"/>
              <a:t>9/14/2017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33FF22-A95F-4F53-AAEF-FF7BF90C33A8}" type="slidenum">
              <a:rPr lang="en-US" smtClean="0"/>
              <a:t>‹#›</a:t>
            </a:fld>
            <a:endParaRPr lang="en-US"/>
          </a:p>
        </p:txBody>
      </p:sp>
    </p:spTree>
    <p:extLst>
      <p:ext uri="{BB962C8B-B14F-4D97-AF65-F5344CB8AC3E}">
        <p14:creationId xmlns:p14="http://schemas.microsoft.com/office/powerpoint/2010/main" val="36790887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B6608B6-3C68-443D-8F55-B3AD0BC9A5A8}" type="datetimeFigureOut">
              <a:rPr lang="en-US" smtClean="0"/>
              <a:t>9/14/2017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33FF22-A95F-4F53-AAEF-FF7BF90C33A8}" type="slidenum">
              <a:rPr lang="en-US" smtClean="0"/>
              <a:t>‹#›</a:t>
            </a:fld>
            <a:endParaRPr lang="en-US"/>
          </a:p>
        </p:txBody>
      </p:sp>
    </p:spTree>
    <p:extLst>
      <p:ext uri="{BB962C8B-B14F-4D97-AF65-F5344CB8AC3E}">
        <p14:creationId xmlns:p14="http://schemas.microsoft.com/office/powerpoint/2010/main" val="4208742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B6608B6-3C68-443D-8F55-B3AD0BC9A5A8}" type="datetimeFigureOut">
              <a:rPr lang="en-US" smtClean="0"/>
              <a:t>9/14/2017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33FF22-A95F-4F53-AAEF-FF7BF90C33A8}" type="slidenum">
              <a:rPr lang="en-US" smtClean="0"/>
              <a:t>‹#›</a:t>
            </a:fld>
            <a:endParaRPr lang="en-US"/>
          </a:p>
        </p:txBody>
      </p:sp>
    </p:spTree>
    <p:extLst>
      <p:ext uri="{BB962C8B-B14F-4D97-AF65-F5344CB8AC3E}">
        <p14:creationId xmlns:p14="http://schemas.microsoft.com/office/powerpoint/2010/main" val="24952383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B6608B6-3C68-443D-8F55-B3AD0BC9A5A8}" type="datetimeFigureOut">
              <a:rPr lang="en-US" smtClean="0"/>
              <a:t>9/14/2017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33FF22-A95F-4F53-AAEF-FF7BF90C33A8}" type="slidenum">
              <a:rPr lang="en-US" smtClean="0"/>
              <a:t>‹#›</a:t>
            </a:fld>
            <a:endParaRPr lang="en-US"/>
          </a:p>
        </p:txBody>
      </p:sp>
    </p:spTree>
    <p:extLst>
      <p:ext uri="{BB962C8B-B14F-4D97-AF65-F5344CB8AC3E}">
        <p14:creationId xmlns:p14="http://schemas.microsoft.com/office/powerpoint/2010/main" val="19557046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B6608B6-3C68-443D-8F55-B3AD0BC9A5A8}" type="datetimeFigureOut">
              <a:rPr lang="en-US" smtClean="0"/>
              <a:t>9/14/2017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E33FF22-A95F-4F53-AAEF-FF7BF90C33A8}" type="slidenum">
              <a:rPr lang="en-US" smtClean="0"/>
              <a:t>‹#›</a:t>
            </a:fld>
            <a:endParaRPr lang="en-US"/>
          </a:p>
        </p:txBody>
      </p:sp>
    </p:spTree>
    <p:extLst>
      <p:ext uri="{BB962C8B-B14F-4D97-AF65-F5344CB8AC3E}">
        <p14:creationId xmlns:p14="http://schemas.microsoft.com/office/powerpoint/2010/main" val="15729045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B6608B6-3C68-443D-8F55-B3AD0BC9A5A8}" type="datetimeFigureOut">
              <a:rPr lang="en-US" smtClean="0"/>
              <a:t>9/14/2017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E33FF22-A95F-4F53-AAEF-FF7BF90C33A8}" type="slidenum">
              <a:rPr lang="en-US" smtClean="0"/>
              <a:t>‹#›</a:t>
            </a:fld>
            <a:endParaRPr lang="en-US"/>
          </a:p>
        </p:txBody>
      </p:sp>
    </p:spTree>
    <p:extLst>
      <p:ext uri="{BB962C8B-B14F-4D97-AF65-F5344CB8AC3E}">
        <p14:creationId xmlns:p14="http://schemas.microsoft.com/office/powerpoint/2010/main" val="28919827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B6608B6-3C68-443D-8F55-B3AD0BC9A5A8}" type="datetimeFigureOut">
              <a:rPr lang="en-US" smtClean="0"/>
              <a:t>9/14/2017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E33FF22-A95F-4F53-AAEF-FF7BF90C33A8}" type="slidenum">
              <a:rPr lang="en-US" smtClean="0"/>
              <a:t>‹#›</a:t>
            </a:fld>
            <a:endParaRPr lang="en-US"/>
          </a:p>
        </p:txBody>
      </p:sp>
    </p:spTree>
    <p:extLst>
      <p:ext uri="{BB962C8B-B14F-4D97-AF65-F5344CB8AC3E}">
        <p14:creationId xmlns:p14="http://schemas.microsoft.com/office/powerpoint/2010/main" val="23249365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B6608B6-3C68-443D-8F55-B3AD0BC9A5A8}" type="datetimeFigureOut">
              <a:rPr lang="en-US" smtClean="0"/>
              <a:t>9/14/2017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33FF22-A95F-4F53-AAEF-FF7BF90C33A8}" type="slidenum">
              <a:rPr lang="en-US" smtClean="0"/>
              <a:t>‹#›</a:t>
            </a:fld>
            <a:endParaRPr lang="en-US"/>
          </a:p>
        </p:txBody>
      </p:sp>
    </p:spTree>
    <p:extLst>
      <p:ext uri="{BB962C8B-B14F-4D97-AF65-F5344CB8AC3E}">
        <p14:creationId xmlns:p14="http://schemas.microsoft.com/office/powerpoint/2010/main" val="6785483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B6608B6-3C68-443D-8F55-B3AD0BC9A5A8}" type="datetimeFigureOut">
              <a:rPr lang="en-US" smtClean="0"/>
              <a:t>9/14/2017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33FF22-A95F-4F53-AAEF-FF7BF90C33A8}" type="slidenum">
              <a:rPr lang="en-US" smtClean="0"/>
              <a:t>‹#›</a:t>
            </a:fld>
            <a:endParaRPr lang="en-US"/>
          </a:p>
        </p:txBody>
      </p:sp>
    </p:spTree>
    <p:extLst>
      <p:ext uri="{BB962C8B-B14F-4D97-AF65-F5344CB8AC3E}">
        <p14:creationId xmlns:p14="http://schemas.microsoft.com/office/powerpoint/2010/main" val="6849266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B6608B6-3C68-443D-8F55-B3AD0BC9A5A8}" type="datetimeFigureOut">
              <a:rPr lang="en-US" smtClean="0"/>
              <a:t>9/14/2017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E33FF22-A95F-4F53-AAEF-FF7BF90C33A8}" type="slidenum">
              <a:rPr lang="en-US" smtClean="0"/>
              <a:t>‹#›</a:t>
            </a:fld>
            <a:endParaRPr lang="en-US"/>
          </a:p>
        </p:txBody>
      </p:sp>
    </p:spTree>
    <p:extLst>
      <p:ext uri="{BB962C8B-B14F-4D97-AF65-F5344CB8AC3E}">
        <p14:creationId xmlns:p14="http://schemas.microsoft.com/office/powerpoint/2010/main" val="4166913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Straight Connector 6"/>
          <p:cNvCxnSpPr/>
          <p:nvPr/>
        </p:nvCxnSpPr>
        <p:spPr>
          <a:xfrm flipH="1">
            <a:off x="9650278" y="542440"/>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5" name="Flowchart: Delay 4"/>
          <p:cNvSpPr/>
          <p:nvPr/>
        </p:nvSpPr>
        <p:spPr>
          <a:xfrm rot="5400000">
            <a:off x="11672804" y="423741"/>
            <a:ext cx="635430" cy="836908"/>
          </a:xfrm>
          <a:prstGeom prst="flowChartDelay">
            <a:avLst/>
          </a:prstGeom>
          <a:solidFill>
            <a:schemeClr val="bg1">
              <a:lumMod val="95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8" name="TextBox 7"/>
          <p:cNvSpPr txBox="1"/>
          <p:nvPr/>
        </p:nvSpPr>
        <p:spPr>
          <a:xfrm>
            <a:off x="9996400" y="580439"/>
            <a:ext cx="1570495" cy="461665"/>
          </a:xfrm>
          <a:prstGeom prst="rect">
            <a:avLst/>
          </a:prstGeom>
          <a:noFill/>
        </p:spPr>
        <p:txBody>
          <a:bodyPr wrap="square" rtlCol="0">
            <a:spAutoFit/>
          </a:bodyPr>
          <a:lstStyle/>
          <a:p>
            <a:pPr algn="r" rtl="1"/>
            <a:r>
              <a:rPr lang="fa-IR" sz="2400" dirty="0" smtClean="0">
                <a:cs typeface="B Nazanin" panose="00000400000000000000" pitchFamily="2" charset="-78"/>
              </a:rPr>
              <a:t>مقدمه</a:t>
            </a:r>
            <a:endParaRPr lang="en-US" sz="2200" dirty="0">
              <a:cs typeface="B Nazanin" panose="00000400000000000000" pitchFamily="2" charset="-78"/>
            </a:endParaRPr>
          </a:p>
        </p:txBody>
      </p:sp>
      <p:cxnSp>
        <p:nvCxnSpPr>
          <p:cNvPr id="9" name="Straight Connector 8"/>
          <p:cNvCxnSpPr/>
          <p:nvPr/>
        </p:nvCxnSpPr>
        <p:spPr>
          <a:xfrm flipH="1">
            <a:off x="9650278" y="1388039"/>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0" name="Flowchart: Delay 9"/>
          <p:cNvSpPr/>
          <p:nvPr/>
        </p:nvSpPr>
        <p:spPr>
          <a:xfrm rot="5400000">
            <a:off x="11672804" y="1271782"/>
            <a:ext cx="635430" cy="836908"/>
          </a:xfrm>
          <a:prstGeom prst="flowChartDelay">
            <a:avLst/>
          </a:prstGeom>
          <a:solidFill>
            <a:schemeClr val="tx2">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1" name="TextBox 10"/>
          <p:cNvSpPr txBox="1"/>
          <p:nvPr/>
        </p:nvSpPr>
        <p:spPr>
          <a:xfrm>
            <a:off x="9603693" y="1422881"/>
            <a:ext cx="2014957" cy="461665"/>
          </a:xfrm>
          <a:prstGeom prst="rect">
            <a:avLst/>
          </a:prstGeom>
          <a:noFill/>
        </p:spPr>
        <p:txBody>
          <a:bodyPr wrap="square" rtlCol="0">
            <a:spAutoFit/>
          </a:bodyPr>
          <a:lstStyle/>
          <a:p>
            <a:pPr algn="r" rtl="1"/>
            <a:r>
              <a:rPr lang="fa-IR" sz="2400" b="1" dirty="0" smtClean="0">
                <a:effectLst>
                  <a:outerShdw blurRad="38100" dist="38100" dir="2700000" algn="tl">
                    <a:srgbClr val="000000">
                      <a:alpha val="43137"/>
                    </a:srgbClr>
                  </a:outerShdw>
                </a:effectLst>
                <a:cs typeface="B Nazanin" panose="00000400000000000000" pitchFamily="2" charset="-78"/>
              </a:rPr>
              <a:t>مدلهای ایستا</a:t>
            </a:r>
            <a:endParaRPr lang="en-US" sz="2200" b="1" dirty="0">
              <a:effectLst>
                <a:outerShdw blurRad="38100" dist="38100" dir="2700000" algn="tl">
                  <a:srgbClr val="000000">
                    <a:alpha val="43137"/>
                  </a:srgbClr>
                </a:outerShdw>
              </a:effectLst>
              <a:cs typeface="B Nazanin" panose="00000400000000000000" pitchFamily="2" charset="-78"/>
            </a:endParaRPr>
          </a:p>
        </p:txBody>
      </p:sp>
      <p:cxnSp>
        <p:nvCxnSpPr>
          <p:cNvPr id="12" name="Straight Connector 11"/>
          <p:cNvCxnSpPr/>
          <p:nvPr/>
        </p:nvCxnSpPr>
        <p:spPr>
          <a:xfrm flipH="1">
            <a:off x="9650278" y="2233638"/>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3" name="Flowchart: Delay 12"/>
          <p:cNvSpPr/>
          <p:nvPr/>
        </p:nvSpPr>
        <p:spPr>
          <a:xfrm rot="5400000">
            <a:off x="11672804" y="2116579"/>
            <a:ext cx="635430" cy="836908"/>
          </a:xfrm>
          <a:prstGeom prst="flowChartDelay">
            <a:avLst/>
          </a:prstGeom>
          <a:solidFill>
            <a:schemeClr val="accent1">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4" name="TextBox 13"/>
          <p:cNvSpPr txBox="1"/>
          <p:nvPr/>
        </p:nvSpPr>
        <p:spPr>
          <a:xfrm>
            <a:off x="9474589" y="2288848"/>
            <a:ext cx="2092306" cy="461665"/>
          </a:xfrm>
          <a:prstGeom prst="rect">
            <a:avLst/>
          </a:prstGeom>
          <a:noFill/>
        </p:spPr>
        <p:txBody>
          <a:bodyPr wrap="square" rtlCol="0">
            <a:spAutoFit/>
          </a:bodyPr>
          <a:lstStyle/>
          <a:p>
            <a:pPr algn="r" rtl="1"/>
            <a:r>
              <a:rPr lang="fa-IR" sz="2400" dirty="0" smtClean="0">
                <a:cs typeface="B Nazanin" panose="00000400000000000000" pitchFamily="2" charset="-78"/>
              </a:rPr>
              <a:t>شبیه سازی با </a:t>
            </a:r>
            <a:r>
              <a:rPr lang="en-US" sz="2400" dirty="0" smtClean="0">
                <a:cs typeface="B Nazanin" panose="00000400000000000000" pitchFamily="2" charset="-78"/>
              </a:rPr>
              <a:t>EAF</a:t>
            </a:r>
            <a:endParaRPr lang="en-US" sz="2200" dirty="0">
              <a:cs typeface="B Nazanin" panose="00000400000000000000" pitchFamily="2" charset="-78"/>
            </a:endParaRPr>
          </a:p>
        </p:txBody>
      </p:sp>
      <p:cxnSp>
        <p:nvCxnSpPr>
          <p:cNvPr id="15" name="Straight Connector 14"/>
          <p:cNvCxnSpPr/>
          <p:nvPr/>
        </p:nvCxnSpPr>
        <p:spPr>
          <a:xfrm flipH="1">
            <a:off x="9650277" y="3079237"/>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6" name="Flowchart: Delay 15"/>
          <p:cNvSpPr/>
          <p:nvPr/>
        </p:nvSpPr>
        <p:spPr>
          <a:xfrm rot="5400000">
            <a:off x="11667633" y="2955894"/>
            <a:ext cx="635430" cy="836908"/>
          </a:xfrm>
          <a:prstGeom prst="flowChartDelay">
            <a:avLst/>
          </a:prstGeom>
          <a:solidFill>
            <a:schemeClr val="accent2">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7" name="TextBox 16"/>
          <p:cNvSpPr txBox="1"/>
          <p:nvPr/>
        </p:nvSpPr>
        <p:spPr>
          <a:xfrm>
            <a:off x="9433304" y="3119258"/>
            <a:ext cx="2081921" cy="461665"/>
          </a:xfrm>
          <a:prstGeom prst="rect">
            <a:avLst/>
          </a:prstGeom>
          <a:noFill/>
        </p:spPr>
        <p:txBody>
          <a:bodyPr wrap="square" rtlCol="0">
            <a:spAutoFit/>
          </a:bodyPr>
          <a:lstStyle/>
          <a:p>
            <a:pPr algn="r" rtl="1"/>
            <a:r>
              <a:rPr lang="fa-IR" sz="2400" dirty="0" smtClean="0">
                <a:cs typeface="B Nazanin" panose="00000400000000000000" pitchFamily="2" charset="-78"/>
              </a:rPr>
              <a:t>نتایج شبیه سازی </a:t>
            </a:r>
            <a:endParaRPr lang="en-US" sz="2200" dirty="0">
              <a:cs typeface="B Nazanin" panose="00000400000000000000" pitchFamily="2" charset="-78"/>
            </a:endParaRPr>
          </a:p>
        </p:txBody>
      </p:sp>
      <p:cxnSp>
        <p:nvCxnSpPr>
          <p:cNvPr id="18" name="Straight Connector 17"/>
          <p:cNvCxnSpPr/>
          <p:nvPr/>
        </p:nvCxnSpPr>
        <p:spPr>
          <a:xfrm flipH="1">
            <a:off x="9650277" y="3924836"/>
            <a:ext cx="2541724"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9" name="Flowchart: Delay 18"/>
          <p:cNvSpPr/>
          <p:nvPr/>
        </p:nvSpPr>
        <p:spPr>
          <a:xfrm rot="5400000">
            <a:off x="11667634" y="3807774"/>
            <a:ext cx="635430" cy="836908"/>
          </a:xfrm>
          <a:prstGeom prst="flowChartDelay">
            <a:avLst/>
          </a:prstGeom>
          <a:solidFill>
            <a:schemeClr val="accent4">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cxnSp>
        <p:nvCxnSpPr>
          <p:cNvPr id="21" name="Straight Connector 20"/>
          <p:cNvCxnSpPr/>
          <p:nvPr/>
        </p:nvCxnSpPr>
        <p:spPr>
          <a:xfrm flipH="1">
            <a:off x="9650278" y="4808263"/>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22" name="Flowchart: Delay 21"/>
          <p:cNvSpPr/>
          <p:nvPr/>
        </p:nvSpPr>
        <p:spPr>
          <a:xfrm rot="5400000">
            <a:off x="11667634" y="4676575"/>
            <a:ext cx="635430" cy="836908"/>
          </a:xfrm>
          <a:prstGeom prst="flowChartDelay">
            <a:avLst/>
          </a:prstGeom>
          <a:solidFill>
            <a:schemeClr val="accent6">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23" name="TextBox 22"/>
          <p:cNvSpPr txBox="1"/>
          <p:nvPr/>
        </p:nvSpPr>
        <p:spPr>
          <a:xfrm>
            <a:off x="9712264" y="4815210"/>
            <a:ext cx="1854630" cy="461665"/>
          </a:xfrm>
          <a:prstGeom prst="rect">
            <a:avLst/>
          </a:prstGeom>
          <a:noFill/>
        </p:spPr>
        <p:txBody>
          <a:bodyPr wrap="square" rtlCol="0">
            <a:spAutoFit/>
          </a:bodyPr>
          <a:lstStyle/>
          <a:p>
            <a:pPr algn="r" rtl="1"/>
            <a:r>
              <a:rPr lang="fa-IR" sz="2400" dirty="0" smtClean="0">
                <a:cs typeface="B Nazanin" panose="00000400000000000000" pitchFamily="2" charset="-78"/>
              </a:rPr>
              <a:t>پیشنهادات</a:t>
            </a:r>
            <a:endParaRPr lang="en-US" sz="2200" dirty="0">
              <a:cs typeface="B Nazanin" panose="00000400000000000000" pitchFamily="2" charset="-78"/>
            </a:endParaRPr>
          </a:p>
        </p:txBody>
      </p:sp>
      <p:sp>
        <p:nvSpPr>
          <p:cNvPr id="24" name="Rectangle 23"/>
          <p:cNvSpPr/>
          <p:nvPr/>
        </p:nvSpPr>
        <p:spPr>
          <a:xfrm>
            <a:off x="139486" y="232476"/>
            <a:ext cx="9293818" cy="6400800"/>
          </a:xfrm>
          <a:prstGeom prst="rect">
            <a:avLst/>
          </a:prstGeom>
          <a:solidFill>
            <a:schemeClr val="tx2">
              <a:lumMod val="20000"/>
              <a:lumOff val="80000"/>
            </a:schemeClr>
          </a:solidFill>
          <a:ln w="28575"/>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ctr" anchorCtr="0"/>
          <a:lstStyle/>
          <a:p>
            <a:pPr algn="just" rtl="1">
              <a:lnSpc>
                <a:spcPct val="150000"/>
              </a:lnSpc>
            </a:pPr>
            <a:r>
              <a:rPr lang="fa-IR" sz="2800" b="1" u="sng" dirty="0">
                <a:solidFill>
                  <a:schemeClr val="tx1"/>
                </a:solidFill>
                <a:cs typeface="B Nazanin" panose="00000400000000000000" pitchFamily="2" charset="-78"/>
              </a:rPr>
              <a:t>مدل 2</a:t>
            </a:r>
          </a:p>
          <a:p>
            <a:pPr marL="457200" indent="-457200" algn="just" rtl="1">
              <a:lnSpc>
                <a:spcPct val="150000"/>
              </a:lnSpc>
              <a:buFont typeface="Wingdings" panose="05000000000000000000" pitchFamily="2" charset="2"/>
              <a:buChar char="§"/>
            </a:pPr>
            <a:r>
              <a:rPr lang="fa-IR" sz="2800" dirty="0">
                <a:solidFill>
                  <a:schemeClr val="tx1"/>
                </a:solidFill>
                <a:cs typeface="B Nazanin" panose="00000400000000000000" pitchFamily="2" charset="-78"/>
              </a:rPr>
              <a:t>با توجه به ویژگیهای مذکور به طور کامل تر می توان مدل تقریب غیر خطی درست تری به دست آورد</a:t>
            </a:r>
            <a:r>
              <a:rPr lang="fa-IR" sz="2800" dirty="0" smtClean="0">
                <a:solidFill>
                  <a:schemeClr val="tx1"/>
                </a:solidFill>
                <a:cs typeface="B Nazanin" panose="00000400000000000000" pitchFamily="2" charset="-78"/>
              </a:rPr>
              <a:t>. شکل </a:t>
            </a:r>
            <a:r>
              <a:rPr lang="fa-IR" sz="2800" dirty="0">
                <a:solidFill>
                  <a:schemeClr val="tx1"/>
                </a:solidFill>
                <a:cs typeface="B Nazanin" panose="00000400000000000000" pitchFamily="2" charset="-78"/>
              </a:rPr>
              <a:t>3 </a:t>
            </a:r>
            <a:r>
              <a:rPr lang="fa-IR" sz="2800" dirty="0" smtClean="0">
                <a:solidFill>
                  <a:schemeClr val="tx1"/>
                </a:solidFill>
                <a:cs typeface="B Nazanin" panose="00000400000000000000" pitchFamily="2" charset="-78"/>
              </a:rPr>
              <a:t>ویژگیهای</a:t>
            </a:r>
            <a:r>
              <a:rPr lang="en-US" sz="2800" dirty="0" smtClean="0">
                <a:solidFill>
                  <a:schemeClr val="tx1"/>
                </a:solidFill>
                <a:cs typeface="B Nazanin" panose="00000400000000000000" pitchFamily="2" charset="-78"/>
              </a:rPr>
              <a:t>V-I </a:t>
            </a:r>
            <a:r>
              <a:rPr lang="fa-IR" sz="2800" dirty="0" smtClean="0">
                <a:solidFill>
                  <a:schemeClr val="tx1"/>
                </a:solidFill>
                <a:cs typeface="B Nazanin" panose="00000400000000000000" pitchFamily="2" charset="-78"/>
              </a:rPr>
              <a:t> شبیه </a:t>
            </a:r>
            <a:r>
              <a:rPr lang="fa-IR" sz="2800" dirty="0">
                <a:solidFill>
                  <a:schemeClr val="tx1"/>
                </a:solidFill>
                <a:cs typeface="B Nazanin" panose="00000400000000000000" pitchFamily="2" charset="-78"/>
              </a:rPr>
              <a:t>سازی شده مدل غیر خطی 2 را نشان می دهد. </a:t>
            </a:r>
            <a:endParaRPr lang="fa-IR" sz="2800" dirty="0" smtClean="0">
              <a:solidFill>
                <a:schemeClr val="tx1"/>
              </a:solidFill>
              <a:cs typeface="B Nazanin" panose="00000400000000000000" pitchFamily="2" charset="-78"/>
            </a:endParaRPr>
          </a:p>
          <a:p>
            <a:pPr marL="457200" indent="-457200" algn="just" rtl="1">
              <a:lnSpc>
                <a:spcPct val="150000"/>
              </a:lnSpc>
              <a:buFont typeface="Wingdings" panose="05000000000000000000" pitchFamily="2" charset="2"/>
              <a:buChar char="§"/>
            </a:pPr>
            <a:r>
              <a:rPr lang="fa-IR" sz="2800" dirty="0">
                <a:solidFill>
                  <a:schemeClr val="tx1"/>
                </a:solidFill>
                <a:cs typeface="B Nazanin" panose="00000400000000000000" pitchFamily="2" charset="-78"/>
              </a:rPr>
              <a:t>در این مدل، فرایند ذوب قوسی به سه بخش تقسیم می شود. در بخش اول، دامنه ولتاژ از ولتاژ </a:t>
            </a:r>
            <a:r>
              <a:rPr lang="fa-IR" sz="2800" dirty="0" smtClean="0">
                <a:solidFill>
                  <a:schemeClr val="tx1"/>
                </a:solidFill>
                <a:cs typeface="B Nazanin" panose="00000400000000000000" pitchFamily="2" charset="-78"/>
              </a:rPr>
              <a:t>خاموشی</a:t>
            </a:r>
            <a:r>
              <a:rPr lang="en-US" sz="2800" dirty="0" smtClean="0">
                <a:solidFill>
                  <a:schemeClr val="tx1"/>
                </a:solidFill>
                <a:cs typeface="B Nazanin" panose="00000400000000000000" pitchFamily="2" charset="-78"/>
              </a:rPr>
              <a:t>-V</a:t>
            </a:r>
            <a:r>
              <a:rPr lang="en-US" sz="2800" baseline="-25000" dirty="0" smtClean="0">
                <a:solidFill>
                  <a:schemeClr val="tx1"/>
                </a:solidFill>
                <a:cs typeface="B Nazanin" panose="00000400000000000000" pitchFamily="2" charset="-78"/>
              </a:rPr>
              <a:t>ex</a:t>
            </a:r>
            <a:r>
              <a:rPr lang="en-US" sz="2800" dirty="0" smtClean="0">
                <a:solidFill>
                  <a:schemeClr val="tx1"/>
                </a:solidFill>
                <a:cs typeface="B Nazanin" panose="00000400000000000000" pitchFamily="2" charset="-78"/>
              </a:rPr>
              <a:t> </a:t>
            </a:r>
            <a:r>
              <a:rPr lang="fa-IR" sz="2800" dirty="0" smtClean="0">
                <a:solidFill>
                  <a:schemeClr val="tx1"/>
                </a:solidFill>
                <a:cs typeface="B Nazanin" panose="00000400000000000000" pitchFamily="2" charset="-78"/>
              </a:rPr>
              <a:t> به </a:t>
            </a:r>
            <a:r>
              <a:rPr lang="fa-IR" sz="2800" dirty="0">
                <a:solidFill>
                  <a:schemeClr val="tx1"/>
                </a:solidFill>
                <a:cs typeface="B Nazanin" panose="00000400000000000000" pitchFamily="2" charset="-78"/>
              </a:rPr>
              <a:t>ولتاژ </a:t>
            </a:r>
            <a:r>
              <a:rPr lang="fa-IR" sz="2800" dirty="0" smtClean="0">
                <a:solidFill>
                  <a:schemeClr val="tx1"/>
                </a:solidFill>
                <a:cs typeface="B Nazanin" panose="00000400000000000000" pitchFamily="2" charset="-78"/>
              </a:rPr>
              <a:t>احتراق</a:t>
            </a:r>
            <a:r>
              <a:rPr lang="en-US" sz="2800" dirty="0" err="1" smtClean="0">
                <a:solidFill>
                  <a:schemeClr val="tx1"/>
                </a:solidFill>
                <a:cs typeface="B Nazanin" panose="00000400000000000000" pitchFamily="2" charset="-78"/>
              </a:rPr>
              <a:t>V</a:t>
            </a:r>
            <a:r>
              <a:rPr lang="en-US" sz="2800" baseline="-25000" dirty="0" err="1" smtClean="0">
                <a:solidFill>
                  <a:schemeClr val="tx1"/>
                </a:solidFill>
                <a:cs typeface="B Nazanin" panose="00000400000000000000" pitchFamily="2" charset="-78"/>
              </a:rPr>
              <a:t>ig</a:t>
            </a:r>
            <a:r>
              <a:rPr lang="en-US" sz="2800" dirty="0" smtClean="0">
                <a:solidFill>
                  <a:schemeClr val="tx1"/>
                </a:solidFill>
                <a:cs typeface="B Nazanin" panose="00000400000000000000" pitchFamily="2" charset="-78"/>
              </a:rPr>
              <a:t> </a:t>
            </a:r>
            <a:r>
              <a:rPr lang="fa-IR" sz="2800" dirty="0" smtClean="0">
                <a:solidFill>
                  <a:schemeClr val="tx1"/>
                </a:solidFill>
                <a:cs typeface="B Nazanin" panose="00000400000000000000" pitchFamily="2" charset="-78"/>
              </a:rPr>
              <a:t> افزایش </a:t>
            </a:r>
            <a:r>
              <a:rPr lang="fa-IR" sz="2800" dirty="0">
                <a:solidFill>
                  <a:schemeClr val="tx1"/>
                </a:solidFill>
                <a:cs typeface="B Nazanin" panose="00000400000000000000" pitchFamily="2" charset="-78"/>
              </a:rPr>
              <a:t>می یابد. بخش </a:t>
            </a:r>
            <a:r>
              <a:rPr lang="fa-IR" sz="2800" dirty="0" smtClean="0">
                <a:solidFill>
                  <a:schemeClr val="tx1"/>
                </a:solidFill>
                <a:cs typeface="B Nazanin" panose="00000400000000000000" pitchFamily="2" charset="-78"/>
              </a:rPr>
              <a:t>دوم، </a:t>
            </a:r>
            <a:r>
              <a:rPr lang="fa-IR" sz="2800" dirty="0">
                <a:solidFill>
                  <a:schemeClr val="tx1"/>
                </a:solidFill>
                <a:cs typeface="B Nazanin" panose="00000400000000000000" pitchFamily="2" charset="-78"/>
              </a:rPr>
              <a:t>شروع فرایند ذوب می باشد. در این بخش افت ناگهانی ولتاژ نمایی در الکترود رخ داده و جریان قوسی از </a:t>
            </a:r>
            <a:r>
              <a:rPr lang="en-US" sz="2800" dirty="0">
                <a:solidFill>
                  <a:schemeClr val="tx1"/>
                </a:solidFill>
                <a:cs typeface="B Nazanin" panose="00000400000000000000" pitchFamily="2" charset="-78"/>
              </a:rPr>
              <a:t>i</a:t>
            </a:r>
            <a:r>
              <a:rPr lang="en-US" sz="2800" baseline="-25000" dirty="0">
                <a:solidFill>
                  <a:schemeClr val="tx1"/>
                </a:solidFill>
                <a:cs typeface="B Nazanin" panose="00000400000000000000" pitchFamily="2" charset="-78"/>
              </a:rPr>
              <a:t>1</a:t>
            </a:r>
            <a:r>
              <a:rPr lang="en-US" sz="2800" dirty="0">
                <a:solidFill>
                  <a:schemeClr val="tx1"/>
                </a:solidFill>
                <a:cs typeface="B Nazanin" panose="00000400000000000000" pitchFamily="2" charset="-78"/>
              </a:rPr>
              <a:t> </a:t>
            </a:r>
            <a:r>
              <a:rPr lang="en-US" sz="2800" dirty="0" smtClean="0">
                <a:solidFill>
                  <a:schemeClr val="tx1"/>
                </a:solidFill>
                <a:cs typeface="B Nazanin" panose="00000400000000000000" pitchFamily="2" charset="-78"/>
              </a:rPr>
              <a:t> </a:t>
            </a:r>
            <a:r>
              <a:rPr lang="fa-IR" sz="2800" dirty="0" smtClean="0">
                <a:solidFill>
                  <a:schemeClr val="tx1"/>
                </a:solidFill>
                <a:cs typeface="B Nazanin" panose="00000400000000000000" pitchFamily="2" charset="-78"/>
              </a:rPr>
              <a:t> به  </a:t>
            </a:r>
            <a:r>
              <a:rPr lang="fa-IR" sz="2800" dirty="0">
                <a:solidFill>
                  <a:schemeClr val="tx1"/>
                </a:solidFill>
                <a:cs typeface="B Nazanin" panose="00000400000000000000" pitchFamily="2" charset="-78"/>
              </a:rPr>
              <a:t>افزایش می یابد. بخش </a:t>
            </a:r>
            <a:r>
              <a:rPr lang="fa-IR" sz="2800" dirty="0" smtClean="0">
                <a:solidFill>
                  <a:schemeClr val="tx1"/>
                </a:solidFill>
                <a:cs typeface="B Nazanin" panose="00000400000000000000" pitchFamily="2" charset="-78"/>
              </a:rPr>
              <a:t>سوم، </a:t>
            </a:r>
            <a:r>
              <a:rPr lang="fa-IR" sz="2800" dirty="0">
                <a:solidFill>
                  <a:schemeClr val="tx1"/>
                </a:solidFill>
                <a:cs typeface="B Nazanin" panose="00000400000000000000" pitchFamily="2" charset="-78"/>
              </a:rPr>
              <a:t>فرایند ذوب قوسی نرمال می باشد.افت ولتاژ قوسی به صورت خطی و به طور آرام و آهسته از</a:t>
            </a:r>
            <a:r>
              <a:rPr lang="en-US" sz="2800" dirty="0" err="1">
                <a:solidFill>
                  <a:schemeClr val="tx1"/>
                </a:solidFill>
                <a:cs typeface="B Nazanin" panose="00000400000000000000" pitchFamily="2" charset="-78"/>
              </a:rPr>
              <a:t>V</a:t>
            </a:r>
            <a:r>
              <a:rPr lang="en-US" sz="2800" baseline="-25000" dirty="0" err="1">
                <a:solidFill>
                  <a:schemeClr val="tx1"/>
                </a:solidFill>
                <a:cs typeface="B Nazanin" panose="00000400000000000000" pitchFamily="2" charset="-78"/>
              </a:rPr>
              <a:t>st</a:t>
            </a:r>
            <a:r>
              <a:rPr lang="en-US" sz="2800" baseline="-25000" dirty="0">
                <a:solidFill>
                  <a:schemeClr val="tx1"/>
                </a:solidFill>
                <a:cs typeface="B Nazanin" panose="00000400000000000000" pitchFamily="2" charset="-78"/>
              </a:rPr>
              <a:t> </a:t>
            </a:r>
            <a:r>
              <a:rPr lang="fa-IR" sz="2800" dirty="0" smtClean="0">
                <a:solidFill>
                  <a:schemeClr val="tx1"/>
                </a:solidFill>
                <a:cs typeface="B Nazanin" panose="00000400000000000000" pitchFamily="2" charset="-78"/>
              </a:rPr>
              <a:t> به</a:t>
            </a:r>
            <a:r>
              <a:rPr lang="en-US" sz="2800" dirty="0" smtClean="0">
                <a:solidFill>
                  <a:schemeClr val="tx1"/>
                </a:solidFill>
                <a:cs typeface="B Nazanin" panose="00000400000000000000" pitchFamily="2" charset="-78"/>
              </a:rPr>
              <a:t>V</a:t>
            </a:r>
            <a:r>
              <a:rPr lang="en-US" sz="2800" baseline="-25000" dirty="0" smtClean="0">
                <a:solidFill>
                  <a:schemeClr val="tx1"/>
                </a:solidFill>
                <a:cs typeface="B Nazanin" panose="00000400000000000000" pitchFamily="2" charset="-78"/>
              </a:rPr>
              <a:t>ex</a:t>
            </a:r>
            <a:r>
              <a:rPr lang="en-US" sz="2800" dirty="0" smtClean="0">
                <a:solidFill>
                  <a:schemeClr val="tx1"/>
                </a:solidFill>
                <a:cs typeface="B Nazanin" panose="00000400000000000000" pitchFamily="2" charset="-78"/>
              </a:rPr>
              <a:t> </a:t>
            </a:r>
            <a:r>
              <a:rPr lang="fa-IR" sz="2800" dirty="0" smtClean="0">
                <a:solidFill>
                  <a:schemeClr val="tx1"/>
                </a:solidFill>
                <a:cs typeface="B Nazanin" panose="00000400000000000000" pitchFamily="2" charset="-78"/>
              </a:rPr>
              <a:t> کاهش </a:t>
            </a:r>
            <a:r>
              <a:rPr lang="fa-IR" sz="2800" dirty="0">
                <a:solidFill>
                  <a:schemeClr val="tx1"/>
                </a:solidFill>
                <a:cs typeface="B Nazanin" panose="00000400000000000000" pitchFamily="2" charset="-78"/>
              </a:rPr>
              <a:t>می یابد.</a:t>
            </a:r>
          </a:p>
        </p:txBody>
      </p:sp>
      <p:sp>
        <p:nvSpPr>
          <p:cNvPr id="33" name="Action Button: Back or Previous 32">
            <a:hlinkClick r:id="" action="ppaction://hlinkshowjump?jump=previousslide" highlightClick="1"/>
          </p:cNvPr>
          <p:cNvSpPr/>
          <p:nvPr/>
        </p:nvSpPr>
        <p:spPr>
          <a:xfrm>
            <a:off x="9650277" y="5866752"/>
            <a:ext cx="609609" cy="511444"/>
          </a:xfrm>
          <a:prstGeom prst="actionButtonBackPrevious">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lang="en-US"/>
          </a:p>
        </p:txBody>
      </p:sp>
      <p:sp>
        <p:nvSpPr>
          <p:cNvPr id="34" name="TextBox 33"/>
          <p:cNvSpPr txBox="1"/>
          <p:nvPr/>
        </p:nvSpPr>
        <p:spPr>
          <a:xfrm>
            <a:off x="10259887" y="5827363"/>
            <a:ext cx="1007382" cy="523220"/>
          </a:xfrm>
          <a:prstGeom prst="rect">
            <a:avLst/>
          </a:prstGeom>
          <a:noFill/>
        </p:spPr>
        <p:txBody>
          <a:bodyPr wrap="square" rtlCol="0">
            <a:spAutoFit/>
          </a:bodyPr>
          <a:lstStyle/>
          <a:p>
            <a:pPr algn="ctr"/>
            <a:r>
              <a:rPr lang="fa-IR" sz="2800" b="1" dirty="0" smtClean="0">
                <a:latin typeface="Times New Roman" panose="02020603050405020304" pitchFamily="18" charset="0"/>
                <a:cs typeface="Times New Roman" panose="02020603050405020304" pitchFamily="18" charset="0"/>
              </a:rPr>
              <a:t>11</a:t>
            </a:r>
            <a:r>
              <a:rPr lang="en-US" sz="2800" b="1" dirty="0" smtClean="0">
                <a:latin typeface="Times New Roman" panose="02020603050405020304" pitchFamily="18" charset="0"/>
                <a:cs typeface="Times New Roman" panose="02020603050405020304" pitchFamily="18" charset="0"/>
              </a:rPr>
              <a:t>/</a:t>
            </a:r>
            <a:r>
              <a:rPr lang="fa-IR" sz="2800" b="1" dirty="0" smtClean="0">
                <a:latin typeface="Times New Roman" panose="02020603050405020304" pitchFamily="18" charset="0"/>
                <a:cs typeface="Times New Roman" panose="02020603050405020304" pitchFamily="18" charset="0"/>
              </a:rPr>
              <a:t>35</a:t>
            </a:r>
            <a:endParaRPr lang="en-US" sz="2400" b="1" dirty="0">
              <a:latin typeface="Times New Roman" panose="02020603050405020304" pitchFamily="18" charset="0"/>
              <a:cs typeface="Times New Roman" panose="02020603050405020304" pitchFamily="18" charset="0"/>
            </a:endParaRPr>
          </a:p>
        </p:txBody>
      </p:sp>
      <p:sp>
        <p:nvSpPr>
          <p:cNvPr id="35" name="Action Button: Forward or Next 34">
            <a:hlinkClick r:id="" action="ppaction://hlinkshowjump?jump=nextslide" highlightClick="1"/>
          </p:cNvPr>
          <p:cNvSpPr/>
          <p:nvPr/>
        </p:nvSpPr>
        <p:spPr>
          <a:xfrm>
            <a:off x="11355077" y="5866752"/>
            <a:ext cx="650929" cy="511444"/>
          </a:xfrm>
          <a:prstGeom prst="actionButtonForwardNex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5" name="Isosceles Triangle 24"/>
          <p:cNvSpPr/>
          <p:nvPr/>
        </p:nvSpPr>
        <p:spPr>
          <a:xfrm rot="16200000">
            <a:off x="9411575" y="1712728"/>
            <a:ext cx="384236" cy="258210"/>
          </a:xfrm>
          <a:prstGeom prst="triangle">
            <a:avLst/>
          </a:prstGeom>
          <a:solidFill>
            <a:schemeClr val="tx2">
              <a:lumMod val="20000"/>
              <a:lumOff val="80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p:nvSpPr>
        <p:spPr>
          <a:xfrm>
            <a:off x="9541783" y="3947224"/>
            <a:ext cx="2025112" cy="461665"/>
          </a:xfrm>
          <a:prstGeom prst="rect">
            <a:avLst/>
          </a:prstGeom>
          <a:noFill/>
        </p:spPr>
        <p:txBody>
          <a:bodyPr wrap="square" rtlCol="0">
            <a:spAutoFit/>
          </a:bodyPr>
          <a:lstStyle/>
          <a:p>
            <a:pPr algn="r" rtl="1"/>
            <a:r>
              <a:rPr lang="fa-IR" sz="2400" dirty="0" smtClean="0">
                <a:cs typeface="B Nazanin" panose="00000400000000000000" pitchFamily="2" charset="-78"/>
              </a:rPr>
              <a:t>نتیجه گیری</a:t>
            </a:r>
            <a:endParaRPr lang="en-US" sz="2200" dirty="0">
              <a:cs typeface="B Nazanin" panose="00000400000000000000" pitchFamily="2" charset="-78"/>
            </a:endParaRPr>
          </a:p>
        </p:txBody>
      </p:sp>
    </p:spTree>
    <p:extLst>
      <p:ext uri="{BB962C8B-B14F-4D97-AF65-F5344CB8AC3E}">
        <p14:creationId xmlns:p14="http://schemas.microsoft.com/office/powerpoint/2010/main" val="364638678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Straight Connector 6"/>
          <p:cNvCxnSpPr/>
          <p:nvPr/>
        </p:nvCxnSpPr>
        <p:spPr>
          <a:xfrm flipH="1">
            <a:off x="9650278" y="542440"/>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5" name="Flowchart: Delay 4"/>
          <p:cNvSpPr/>
          <p:nvPr/>
        </p:nvSpPr>
        <p:spPr>
          <a:xfrm rot="5400000">
            <a:off x="11672804" y="423741"/>
            <a:ext cx="635430" cy="836908"/>
          </a:xfrm>
          <a:prstGeom prst="flowChartDelay">
            <a:avLst/>
          </a:prstGeom>
          <a:solidFill>
            <a:schemeClr val="bg1">
              <a:lumMod val="95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8" name="TextBox 7"/>
          <p:cNvSpPr txBox="1"/>
          <p:nvPr/>
        </p:nvSpPr>
        <p:spPr>
          <a:xfrm>
            <a:off x="9996400" y="580439"/>
            <a:ext cx="1570495" cy="461665"/>
          </a:xfrm>
          <a:prstGeom prst="rect">
            <a:avLst/>
          </a:prstGeom>
          <a:noFill/>
        </p:spPr>
        <p:txBody>
          <a:bodyPr wrap="square" rtlCol="0">
            <a:spAutoFit/>
          </a:bodyPr>
          <a:lstStyle/>
          <a:p>
            <a:pPr algn="r" rtl="1"/>
            <a:r>
              <a:rPr lang="fa-IR" sz="2400" dirty="0" smtClean="0">
                <a:cs typeface="B Nazanin" panose="00000400000000000000" pitchFamily="2" charset="-78"/>
              </a:rPr>
              <a:t>مقدمه</a:t>
            </a:r>
            <a:endParaRPr lang="en-US" sz="2200" dirty="0">
              <a:cs typeface="B Nazanin" panose="00000400000000000000" pitchFamily="2" charset="-78"/>
            </a:endParaRPr>
          </a:p>
        </p:txBody>
      </p:sp>
      <p:cxnSp>
        <p:nvCxnSpPr>
          <p:cNvPr id="9" name="Straight Connector 8"/>
          <p:cNvCxnSpPr/>
          <p:nvPr/>
        </p:nvCxnSpPr>
        <p:spPr>
          <a:xfrm flipH="1">
            <a:off x="9650278" y="1388039"/>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0" name="Flowchart: Delay 9"/>
          <p:cNvSpPr/>
          <p:nvPr/>
        </p:nvSpPr>
        <p:spPr>
          <a:xfrm rot="5400000">
            <a:off x="11672804" y="1271782"/>
            <a:ext cx="635430" cy="836908"/>
          </a:xfrm>
          <a:prstGeom prst="flowChartDelay">
            <a:avLst/>
          </a:prstGeom>
          <a:solidFill>
            <a:schemeClr val="tx2">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1" name="TextBox 10"/>
          <p:cNvSpPr txBox="1"/>
          <p:nvPr/>
        </p:nvSpPr>
        <p:spPr>
          <a:xfrm>
            <a:off x="9603693" y="1422881"/>
            <a:ext cx="2014957" cy="461665"/>
          </a:xfrm>
          <a:prstGeom prst="rect">
            <a:avLst/>
          </a:prstGeom>
          <a:noFill/>
        </p:spPr>
        <p:txBody>
          <a:bodyPr wrap="square" rtlCol="0">
            <a:spAutoFit/>
          </a:bodyPr>
          <a:lstStyle/>
          <a:p>
            <a:pPr algn="r" rtl="1"/>
            <a:r>
              <a:rPr lang="fa-IR" sz="2400" b="1" dirty="0" smtClean="0">
                <a:effectLst>
                  <a:outerShdw blurRad="38100" dist="38100" dir="2700000" algn="tl">
                    <a:srgbClr val="000000">
                      <a:alpha val="43137"/>
                    </a:srgbClr>
                  </a:outerShdw>
                </a:effectLst>
                <a:cs typeface="B Nazanin" panose="00000400000000000000" pitchFamily="2" charset="-78"/>
              </a:rPr>
              <a:t>مدلهای ایستا</a:t>
            </a:r>
            <a:endParaRPr lang="en-US" sz="2200" b="1" dirty="0">
              <a:effectLst>
                <a:outerShdw blurRad="38100" dist="38100" dir="2700000" algn="tl">
                  <a:srgbClr val="000000">
                    <a:alpha val="43137"/>
                  </a:srgbClr>
                </a:outerShdw>
              </a:effectLst>
              <a:cs typeface="B Nazanin" panose="00000400000000000000" pitchFamily="2" charset="-78"/>
            </a:endParaRPr>
          </a:p>
        </p:txBody>
      </p:sp>
      <p:cxnSp>
        <p:nvCxnSpPr>
          <p:cNvPr id="12" name="Straight Connector 11"/>
          <p:cNvCxnSpPr/>
          <p:nvPr/>
        </p:nvCxnSpPr>
        <p:spPr>
          <a:xfrm flipH="1">
            <a:off x="9650278" y="2233638"/>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3" name="Flowchart: Delay 12"/>
          <p:cNvSpPr/>
          <p:nvPr/>
        </p:nvSpPr>
        <p:spPr>
          <a:xfrm rot="5400000">
            <a:off x="11672804" y="2116579"/>
            <a:ext cx="635430" cy="836908"/>
          </a:xfrm>
          <a:prstGeom prst="flowChartDelay">
            <a:avLst/>
          </a:prstGeom>
          <a:solidFill>
            <a:schemeClr val="accent1">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4" name="TextBox 13"/>
          <p:cNvSpPr txBox="1"/>
          <p:nvPr/>
        </p:nvSpPr>
        <p:spPr>
          <a:xfrm>
            <a:off x="9474589" y="2288848"/>
            <a:ext cx="2092306" cy="461665"/>
          </a:xfrm>
          <a:prstGeom prst="rect">
            <a:avLst/>
          </a:prstGeom>
          <a:noFill/>
        </p:spPr>
        <p:txBody>
          <a:bodyPr wrap="square" rtlCol="0">
            <a:spAutoFit/>
          </a:bodyPr>
          <a:lstStyle/>
          <a:p>
            <a:pPr algn="r" rtl="1"/>
            <a:r>
              <a:rPr lang="fa-IR" sz="2400" dirty="0" smtClean="0">
                <a:cs typeface="B Nazanin" panose="00000400000000000000" pitchFamily="2" charset="-78"/>
              </a:rPr>
              <a:t>شبیه سازی با </a:t>
            </a:r>
            <a:r>
              <a:rPr lang="en-US" sz="2400" dirty="0" smtClean="0">
                <a:cs typeface="B Nazanin" panose="00000400000000000000" pitchFamily="2" charset="-78"/>
              </a:rPr>
              <a:t>EAF</a:t>
            </a:r>
            <a:endParaRPr lang="en-US" sz="2200" dirty="0">
              <a:cs typeface="B Nazanin" panose="00000400000000000000" pitchFamily="2" charset="-78"/>
            </a:endParaRPr>
          </a:p>
        </p:txBody>
      </p:sp>
      <p:cxnSp>
        <p:nvCxnSpPr>
          <p:cNvPr id="15" name="Straight Connector 14"/>
          <p:cNvCxnSpPr/>
          <p:nvPr/>
        </p:nvCxnSpPr>
        <p:spPr>
          <a:xfrm flipH="1">
            <a:off x="9650277" y="3079237"/>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6" name="Flowchart: Delay 15"/>
          <p:cNvSpPr/>
          <p:nvPr/>
        </p:nvSpPr>
        <p:spPr>
          <a:xfrm rot="5400000">
            <a:off x="11667633" y="2955894"/>
            <a:ext cx="635430" cy="836908"/>
          </a:xfrm>
          <a:prstGeom prst="flowChartDelay">
            <a:avLst/>
          </a:prstGeom>
          <a:solidFill>
            <a:schemeClr val="accent2">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7" name="TextBox 16"/>
          <p:cNvSpPr txBox="1"/>
          <p:nvPr/>
        </p:nvSpPr>
        <p:spPr>
          <a:xfrm>
            <a:off x="9433304" y="3119258"/>
            <a:ext cx="2081921" cy="461665"/>
          </a:xfrm>
          <a:prstGeom prst="rect">
            <a:avLst/>
          </a:prstGeom>
          <a:noFill/>
        </p:spPr>
        <p:txBody>
          <a:bodyPr wrap="square" rtlCol="0">
            <a:spAutoFit/>
          </a:bodyPr>
          <a:lstStyle/>
          <a:p>
            <a:pPr algn="r" rtl="1"/>
            <a:r>
              <a:rPr lang="fa-IR" sz="2400" dirty="0" smtClean="0">
                <a:cs typeface="B Nazanin" panose="00000400000000000000" pitchFamily="2" charset="-78"/>
              </a:rPr>
              <a:t>نتایج شبیه سازی </a:t>
            </a:r>
            <a:endParaRPr lang="en-US" sz="2200" dirty="0">
              <a:cs typeface="B Nazanin" panose="00000400000000000000" pitchFamily="2" charset="-78"/>
            </a:endParaRPr>
          </a:p>
        </p:txBody>
      </p:sp>
      <p:cxnSp>
        <p:nvCxnSpPr>
          <p:cNvPr id="18" name="Straight Connector 17"/>
          <p:cNvCxnSpPr/>
          <p:nvPr/>
        </p:nvCxnSpPr>
        <p:spPr>
          <a:xfrm flipH="1">
            <a:off x="9650277" y="3924836"/>
            <a:ext cx="2541724"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9" name="Flowchart: Delay 18"/>
          <p:cNvSpPr/>
          <p:nvPr/>
        </p:nvSpPr>
        <p:spPr>
          <a:xfrm rot="5400000">
            <a:off x="11667634" y="3807774"/>
            <a:ext cx="635430" cy="836908"/>
          </a:xfrm>
          <a:prstGeom prst="flowChartDelay">
            <a:avLst/>
          </a:prstGeom>
          <a:solidFill>
            <a:schemeClr val="accent4">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cxnSp>
        <p:nvCxnSpPr>
          <p:cNvPr id="21" name="Straight Connector 20"/>
          <p:cNvCxnSpPr/>
          <p:nvPr/>
        </p:nvCxnSpPr>
        <p:spPr>
          <a:xfrm flipH="1">
            <a:off x="9650278" y="4808263"/>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22" name="Flowchart: Delay 21"/>
          <p:cNvSpPr/>
          <p:nvPr/>
        </p:nvSpPr>
        <p:spPr>
          <a:xfrm rot="5400000">
            <a:off x="11667634" y="4676575"/>
            <a:ext cx="635430" cy="836908"/>
          </a:xfrm>
          <a:prstGeom prst="flowChartDelay">
            <a:avLst/>
          </a:prstGeom>
          <a:solidFill>
            <a:schemeClr val="accent6">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23" name="TextBox 22"/>
          <p:cNvSpPr txBox="1"/>
          <p:nvPr/>
        </p:nvSpPr>
        <p:spPr>
          <a:xfrm>
            <a:off x="9712264" y="4815210"/>
            <a:ext cx="1854630" cy="461665"/>
          </a:xfrm>
          <a:prstGeom prst="rect">
            <a:avLst/>
          </a:prstGeom>
          <a:noFill/>
        </p:spPr>
        <p:txBody>
          <a:bodyPr wrap="square" rtlCol="0">
            <a:spAutoFit/>
          </a:bodyPr>
          <a:lstStyle/>
          <a:p>
            <a:pPr algn="r" rtl="1"/>
            <a:r>
              <a:rPr lang="fa-IR" sz="2400" dirty="0" smtClean="0">
                <a:cs typeface="B Nazanin" panose="00000400000000000000" pitchFamily="2" charset="-78"/>
              </a:rPr>
              <a:t>پیشنهادات</a:t>
            </a:r>
            <a:endParaRPr lang="en-US" sz="2200" dirty="0">
              <a:cs typeface="B Nazanin" panose="00000400000000000000" pitchFamily="2" charset="-78"/>
            </a:endParaRPr>
          </a:p>
        </p:txBody>
      </p:sp>
      <p:sp>
        <p:nvSpPr>
          <p:cNvPr id="24" name="Rectangle 23"/>
          <p:cNvSpPr/>
          <p:nvPr/>
        </p:nvSpPr>
        <p:spPr>
          <a:xfrm>
            <a:off x="139486" y="232476"/>
            <a:ext cx="9293818" cy="6400800"/>
          </a:xfrm>
          <a:prstGeom prst="rect">
            <a:avLst/>
          </a:prstGeom>
          <a:solidFill>
            <a:schemeClr val="tx2">
              <a:lumMod val="20000"/>
              <a:lumOff val="80000"/>
            </a:schemeClr>
          </a:solidFill>
          <a:ln w="28575"/>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ctr" anchorCtr="0"/>
          <a:lstStyle/>
          <a:p>
            <a:pPr algn="just" rtl="1"/>
            <a:r>
              <a:rPr lang="fa-IR" sz="2800" b="1" u="sng" dirty="0">
                <a:solidFill>
                  <a:schemeClr val="tx1"/>
                </a:solidFill>
                <a:cs typeface="B Nazanin" panose="00000400000000000000" pitchFamily="2" charset="-78"/>
              </a:rPr>
              <a:t>مدل </a:t>
            </a:r>
            <a:r>
              <a:rPr lang="fa-IR" sz="2800" b="1" u="sng" dirty="0" smtClean="0">
                <a:solidFill>
                  <a:schemeClr val="tx1"/>
                </a:solidFill>
                <a:cs typeface="B Nazanin" panose="00000400000000000000" pitchFamily="2" charset="-78"/>
              </a:rPr>
              <a:t>3</a:t>
            </a:r>
          </a:p>
          <a:p>
            <a:pPr marL="457200" indent="-457200" algn="just" rtl="1">
              <a:lnSpc>
                <a:spcPct val="150000"/>
              </a:lnSpc>
              <a:buFont typeface="Wingdings" panose="05000000000000000000" pitchFamily="2" charset="2"/>
              <a:buChar char="§"/>
            </a:pPr>
            <a:r>
              <a:rPr lang="fa-IR" sz="2800" dirty="0">
                <a:cs typeface="B Nazanin" panose="00000400000000000000" pitchFamily="2" charset="-78"/>
              </a:rPr>
              <a:t>با بررسی ویژگیهای حقیقی </a:t>
            </a:r>
            <a:r>
              <a:rPr lang="en-US" sz="2800" dirty="0">
                <a:cs typeface="B Nazanin" panose="00000400000000000000" pitchFamily="2" charset="-78"/>
              </a:rPr>
              <a:t>V-I</a:t>
            </a:r>
            <a:r>
              <a:rPr lang="fa-IR" sz="2800" dirty="0">
                <a:cs typeface="B Nazanin" panose="00000400000000000000" pitchFamily="2" charset="-78"/>
              </a:rPr>
              <a:t> کوره قوس </a:t>
            </a:r>
            <a:r>
              <a:rPr lang="fa-IR" sz="2800" dirty="0" smtClean="0">
                <a:cs typeface="B Nazanin" panose="00000400000000000000" pitchFamily="2" charset="-78"/>
              </a:rPr>
              <a:t>الکتریکی، </a:t>
            </a:r>
            <a:r>
              <a:rPr lang="fa-IR" sz="2800" dirty="0">
                <a:cs typeface="B Nazanin" panose="00000400000000000000" pitchFamily="2" charset="-78"/>
              </a:rPr>
              <a:t>در کل فرایند ذوب قوسی را می توان به سه دوره تقسیم کرد. در این مدل سازی، بر طبق سه دوره مذکور کار تخمین انجام می گیرد</a:t>
            </a:r>
            <a:r>
              <a:rPr lang="en-US" sz="2800" dirty="0">
                <a:cs typeface="B Nazanin" panose="00000400000000000000" pitchFamily="2" charset="-78"/>
              </a:rPr>
              <a:t>. </a:t>
            </a:r>
            <a:r>
              <a:rPr lang="fa-IR" sz="2800" dirty="0">
                <a:cs typeface="B Nazanin" panose="00000400000000000000" pitchFamily="2" charset="-78"/>
              </a:rPr>
              <a:t>در دوره اول، قوس از حالت خاموشی مجدداً روشن می شود. وقتی ولتاژ قوس به صفر افزایش می یابد، جریان قوس نیز به نقطه کراسینگ صفر می رسد. به محض اینکه ولتاژ قوس به ولتاژ احتراق </a:t>
            </a:r>
            <a:r>
              <a:rPr lang="fa-IR" sz="2800" dirty="0" smtClean="0">
                <a:cs typeface="B Nazanin" panose="00000400000000000000" pitchFamily="2" charset="-78"/>
              </a:rPr>
              <a:t>مجدد</a:t>
            </a:r>
            <a:r>
              <a:rPr lang="en-US" sz="2800" dirty="0" err="1" smtClean="0">
                <a:cs typeface="B Nazanin" panose="00000400000000000000" pitchFamily="2" charset="-78"/>
              </a:rPr>
              <a:t>V</a:t>
            </a:r>
            <a:r>
              <a:rPr lang="en-US" sz="2800" baseline="-25000" dirty="0" err="1" smtClean="0">
                <a:cs typeface="B Nazanin" panose="00000400000000000000" pitchFamily="2" charset="-78"/>
              </a:rPr>
              <a:t>ig</a:t>
            </a:r>
            <a:r>
              <a:rPr lang="en-US" sz="2800" dirty="0" smtClean="0">
                <a:cs typeface="B Nazanin" panose="00000400000000000000" pitchFamily="2" charset="-78"/>
              </a:rPr>
              <a:t> </a:t>
            </a:r>
            <a:r>
              <a:rPr lang="fa-IR" sz="2800" dirty="0" smtClean="0">
                <a:cs typeface="B Nazanin" panose="00000400000000000000" pitchFamily="2" charset="-78"/>
              </a:rPr>
              <a:t> می </a:t>
            </a:r>
            <a:r>
              <a:rPr lang="fa-IR" sz="2800" dirty="0">
                <a:cs typeface="B Nazanin" panose="00000400000000000000" pitchFamily="2" charset="-78"/>
              </a:rPr>
              <a:t>رسد، مدار معادل مثل یک مدار باز عمل می کند. اما، جریان نشتی اندکی وجود دارد که در تفاله کف آلود موازی با قوس الکتریکی جریان می یابد.فرض شده است تفاله کف آلود دارای مقاومت </a:t>
            </a:r>
            <a:r>
              <a:rPr lang="fa-IR" sz="2800" dirty="0" smtClean="0">
                <a:cs typeface="B Nazanin" panose="00000400000000000000" pitchFamily="2" charset="-78"/>
              </a:rPr>
              <a:t>ثابت</a:t>
            </a:r>
            <a:r>
              <a:rPr lang="en-US" sz="2800" dirty="0" err="1" smtClean="0">
                <a:cs typeface="B Nazanin" panose="00000400000000000000" pitchFamily="2" charset="-78"/>
              </a:rPr>
              <a:t>R</a:t>
            </a:r>
            <a:r>
              <a:rPr lang="en-US" sz="2800" baseline="-25000" dirty="0" err="1" smtClean="0">
                <a:cs typeface="B Nazanin" panose="00000400000000000000" pitchFamily="2" charset="-78"/>
              </a:rPr>
              <a:t>g</a:t>
            </a:r>
            <a:r>
              <a:rPr lang="en-US" sz="2800" baseline="-25000" dirty="0" smtClean="0">
                <a:cs typeface="B Nazanin" panose="00000400000000000000" pitchFamily="2" charset="-78"/>
              </a:rPr>
              <a:t> </a:t>
            </a:r>
            <a:r>
              <a:rPr lang="fa-IR" sz="2800" baseline="-25000" dirty="0" smtClean="0">
                <a:cs typeface="B Nazanin" panose="00000400000000000000" pitchFamily="2" charset="-78"/>
              </a:rPr>
              <a:t> </a:t>
            </a:r>
            <a:r>
              <a:rPr lang="fa-IR" sz="2800" dirty="0" smtClean="0">
                <a:cs typeface="B Nazanin" panose="00000400000000000000" pitchFamily="2" charset="-78"/>
              </a:rPr>
              <a:t>می </a:t>
            </a:r>
            <a:r>
              <a:rPr lang="fa-IR" sz="2800" dirty="0">
                <a:cs typeface="B Nazanin" panose="00000400000000000000" pitchFamily="2" charset="-78"/>
              </a:rPr>
              <a:t>باشد و ولتاژ احتراق مجدد متناسب با طول قوس الکتریکی فرض شده است</a:t>
            </a:r>
            <a:r>
              <a:rPr lang="fa-IR" sz="2800" dirty="0" smtClean="0">
                <a:cs typeface="B Nazanin" panose="00000400000000000000" pitchFamily="2" charset="-78"/>
              </a:rPr>
              <a:t>.</a:t>
            </a:r>
            <a:endParaRPr lang="en-US" sz="2800" dirty="0">
              <a:cs typeface="B Nazanin" panose="00000400000000000000" pitchFamily="2" charset="-78"/>
            </a:endParaRPr>
          </a:p>
        </p:txBody>
      </p:sp>
      <p:sp>
        <p:nvSpPr>
          <p:cNvPr id="33" name="Action Button: Back or Previous 32">
            <a:hlinkClick r:id="" action="ppaction://hlinkshowjump?jump=previousslide" highlightClick="1"/>
          </p:cNvPr>
          <p:cNvSpPr/>
          <p:nvPr/>
        </p:nvSpPr>
        <p:spPr>
          <a:xfrm>
            <a:off x="9650277" y="5866752"/>
            <a:ext cx="609609" cy="511444"/>
          </a:xfrm>
          <a:prstGeom prst="actionButtonBackPrevious">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lang="en-US"/>
          </a:p>
        </p:txBody>
      </p:sp>
      <p:sp>
        <p:nvSpPr>
          <p:cNvPr id="34" name="TextBox 33"/>
          <p:cNvSpPr txBox="1"/>
          <p:nvPr/>
        </p:nvSpPr>
        <p:spPr>
          <a:xfrm>
            <a:off x="10259887" y="5827363"/>
            <a:ext cx="1007382" cy="523220"/>
          </a:xfrm>
          <a:prstGeom prst="rect">
            <a:avLst/>
          </a:prstGeom>
          <a:noFill/>
        </p:spPr>
        <p:txBody>
          <a:bodyPr wrap="square" rtlCol="0">
            <a:spAutoFit/>
          </a:bodyPr>
          <a:lstStyle/>
          <a:p>
            <a:pPr algn="ctr"/>
            <a:r>
              <a:rPr lang="fa-IR" sz="2800" b="1" dirty="0" smtClean="0">
                <a:latin typeface="Times New Roman" panose="02020603050405020304" pitchFamily="18" charset="0"/>
                <a:cs typeface="Times New Roman" panose="02020603050405020304" pitchFamily="18" charset="0"/>
              </a:rPr>
              <a:t>12</a:t>
            </a:r>
            <a:r>
              <a:rPr lang="en-US" sz="2800" b="1" dirty="0" smtClean="0">
                <a:latin typeface="Times New Roman" panose="02020603050405020304" pitchFamily="18" charset="0"/>
                <a:cs typeface="Times New Roman" panose="02020603050405020304" pitchFamily="18" charset="0"/>
              </a:rPr>
              <a:t>/</a:t>
            </a:r>
            <a:r>
              <a:rPr lang="fa-IR" sz="2800" b="1" dirty="0" smtClean="0">
                <a:latin typeface="Times New Roman" panose="02020603050405020304" pitchFamily="18" charset="0"/>
                <a:cs typeface="Times New Roman" panose="02020603050405020304" pitchFamily="18" charset="0"/>
              </a:rPr>
              <a:t>35</a:t>
            </a:r>
            <a:endParaRPr lang="en-US" sz="2400" b="1" dirty="0">
              <a:latin typeface="Times New Roman" panose="02020603050405020304" pitchFamily="18" charset="0"/>
              <a:cs typeface="Times New Roman" panose="02020603050405020304" pitchFamily="18" charset="0"/>
            </a:endParaRPr>
          </a:p>
        </p:txBody>
      </p:sp>
      <p:sp>
        <p:nvSpPr>
          <p:cNvPr id="35" name="Action Button: Forward or Next 34">
            <a:hlinkClick r:id="" action="ppaction://hlinkshowjump?jump=nextslide" highlightClick="1"/>
          </p:cNvPr>
          <p:cNvSpPr/>
          <p:nvPr/>
        </p:nvSpPr>
        <p:spPr>
          <a:xfrm>
            <a:off x="11355077" y="5866752"/>
            <a:ext cx="650929" cy="511444"/>
          </a:xfrm>
          <a:prstGeom prst="actionButtonForwardNex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5" name="Isosceles Triangle 24"/>
          <p:cNvSpPr/>
          <p:nvPr/>
        </p:nvSpPr>
        <p:spPr>
          <a:xfrm rot="16200000">
            <a:off x="9411575" y="1712728"/>
            <a:ext cx="384236" cy="258210"/>
          </a:xfrm>
          <a:prstGeom prst="triangle">
            <a:avLst/>
          </a:prstGeom>
          <a:solidFill>
            <a:schemeClr val="tx2">
              <a:lumMod val="20000"/>
              <a:lumOff val="80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p:nvSpPr>
        <p:spPr>
          <a:xfrm>
            <a:off x="9541783" y="3947224"/>
            <a:ext cx="2025112" cy="461665"/>
          </a:xfrm>
          <a:prstGeom prst="rect">
            <a:avLst/>
          </a:prstGeom>
          <a:noFill/>
        </p:spPr>
        <p:txBody>
          <a:bodyPr wrap="square" rtlCol="0">
            <a:spAutoFit/>
          </a:bodyPr>
          <a:lstStyle/>
          <a:p>
            <a:pPr algn="r" rtl="1"/>
            <a:r>
              <a:rPr lang="fa-IR" sz="2400" dirty="0" smtClean="0">
                <a:cs typeface="B Nazanin" panose="00000400000000000000" pitchFamily="2" charset="-78"/>
              </a:rPr>
              <a:t>نتیجه گیری</a:t>
            </a:r>
            <a:endParaRPr lang="en-US" sz="2200" dirty="0">
              <a:cs typeface="B Nazanin" panose="00000400000000000000" pitchFamily="2" charset="-78"/>
            </a:endParaRPr>
          </a:p>
        </p:txBody>
      </p:sp>
    </p:spTree>
    <p:extLst>
      <p:ext uri="{BB962C8B-B14F-4D97-AF65-F5344CB8AC3E}">
        <p14:creationId xmlns:p14="http://schemas.microsoft.com/office/powerpoint/2010/main" val="329624139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Straight Connector 6"/>
          <p:cNvCxnSpPr/>
          <p:nvPr/>
        </p:nvCxnSpPr>
        <p:spPr>
          <a:xfrm flipH="1">
            <a:off x="9650278" y="542440"/>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5" name="Flowchart: Delay 4"/>
          <p:cNvSpPr/>
          <p:nvPr/>
        </p:nvSpPr>
        <p:spPr>
          <a:xfrm rot="5400000">
            <a:off x="11672804" y="423741"/>
            <a:ext cx="635430" cy="836908"/>
          </a:xfrm>
          <a:prstGeom prst="flowChartDelay">
            <a:avLst/>
          </a:prstGeom>
          <a:solidFill>
            <a:schemeClr val="bg1">
              <a:lumMod val="95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8" name="TextBox 7"/>
          <p:cNvSpPr txBox="1"/>
          <p:nvPr/>
        </p:nvSpPr>
        <p:spPr>
          <a:xfrm>
            <a:off x="9996400" y="580439"/>
            <a:ext cx="1570495" cy="461665"/>
          </a:xfrm>
          <a:prstGeom prst="rect">
            <a:avLst/>
          </a:prstGeom>
          <a:noFill/>
        </p:spPr>
        <p:txBody>
          <a:bodyPr wrap="square" rtlCol="0">
            <a:spAutoFit/>
          </a:bodyPr>
          <a:lstStyle/>
          <a:p>
            <a:pPr algn="r" rtl="1"/>
            <a:r>
              <a:rPr lang="fa-IR" sz="2400" dirty="0" smtClean="0">
                <a:cs typeface="B Nazanin" panose="00000400000000000000" pitchFamily="2" charset="-78"/>
              </a:rPr>
              <a:t>مقدمه</a:t>
            </a:r>
            <a:endParaRPr lang="en-US" sz="2200" dirty="0">
              <a:cs typeface="B Nazanin" panose="00000400000000000000" pitchFamily="2" charset="-78"/>
            </a:endParaRPr>
          </a:p>
        </p:txBody>
      </p:sp>
      <p:cxnSp>
        <p:nvCxnSpPr>
          <p:cNvPr id="9" name="Straight Connector 8"/>
          <p:cNvCxnSpPr/>
          <p:nvPr/>
        </p:nvCxnSpPr>
        <p:spPr>
          <a:xfrm flipH="1">
            <a:off x="9650278" y="1388039"/>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0" name="Flowchart: Delay 9"/>
          <p:cNvSpPr/>
          <p:nvPr/>
        </p:nvSpPr>
        <p:spPr>
          <a:xfrm rot="5400000">
            <a:off x="11672804" y="1271782"/>
            <a:ext cx="635430" cy="836908"/>
          </a:xfrm>
          <a:prstGeom prst="flowChartDelay">
            <a:avLst/>
          </a:prstGeom>
          <a:solidFill>
            <a:schemeClr val="tx2">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1" name="TextBox 10"/>
          <p:cNvSpPr txBox="1"/>
          <p:nvPr/>
        </p:nvSpPr>
        <p:spPr>
          <a:xfrm>
            <a:off x="9603693" y="1422881"/>
            <a:ext cx="2014957" cy="461665"/>
          </a:xfrm>
          <a:prstGeom prst="rect">
            <a:avLst/>
          </a:prstGeom>
          <a:noFill/>
        </p:spPr>
        <p:txBody>
          <a:bodyPr wrap="square" rtlCol="0">
            <a:spAutoFit/>
          </a:bodyPr>
          <a:lstStyle/>
          <a:p>
            <a:pPr algn="r" rtl="1"/>
            <a:r>
              <a:rPr lang="fa-IR" sz="2400" b="1" dirty="0" smtClean="0">
                <a:effectLst>
                  <a:outerShdw blurRad="38100" dist="38100" dir="2700000" algn="tl">
                    <a:srgbClr val="000000">
                      <a:alpha val="43137"/>
                    </a:srgbClr>
                  </a:outerShdw>
                </a:effectLst>
                <a:cs typeface="B Nazanin" panose="00000400000000000000" pitchFamily="2" charset="-78"/>
              </a:rPr>
              <a:t>مدلهای ایستا</a:t>
            </a:r>
            <a:endParaRPr lang="en-US" sz="2200" b="1" dirty="0">
              <a:effectLst>
                <a:outerShdw blurRad="38100" dist="38100" dir="2700000" algn="tl">
                  <a:srgbClr val="000000">
                    <a:alpha val="43137"/>
                  </a:srgbClr>
                </a:outerShdw>
              </a:effectLst>
              <a:cs typeface="B Nazanin" panose="00000400000000000000" pitchFamily="2" charset="-78"/>
            </a:endParaRPr>
          </a:p>
        </p:txBody>
      </p:sp>
      <p:cxnSp>
        <p:nvCxnSpPr>
          <p:cNvPr id="12" name="Straight Connector 11"/>
          <p:cNvCxnSpPr/>
          <p:nvPr/>
        </p:nvCxnSpPr>
        <p:spPr>
          <a:xfrm flipH="1">
            <a:off x="9650278" y="2233638"/>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3" name="Flowchart: Delay 12"/>
          <p:cNvSpPr/>
          <p:nvPr/>
        </p:nvSpPr>
        <p:spPr>
          <a:xfrm rot="5400000">
            <a:off x="11672804" y="2116579"/>
            <a:ext cx="635430" cy="836908"/>
          </a:xfrm>
          <a:prstGeom prst="flowChartDelay">
            <a:avLst/>
          </a:prstGeom>
          <a:solidFill>
            <a:schemeClr val="accent1">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4" name="TextBox 13"/>
          <p:cNvSpPr txBox="1"/>
          <p:nvPr/>
        </p:nvSpPr>
        <p:spPr>
          <a:xfrm>
            <a:off x="9474589" y="2288848"/>
            <a:ext cx="2092306" cy="461665"/>
          </a:xfrm>
          <a:prstGeom prst="rect">
            <a:avLst/>
          </a:prstGeom>
          <a:noFill/>
        </p:spPr>
        <p:txBody>
          <a:bodyPr wrap="square" rtlCol="0">
            <a:spAutoFit/>
          </a:bodyPr>
          <a:lstStyle/>
          <a:p>
            <a:pPr algn="r" rtl="1"/>
            <a:r>
              <a:rPr lang="fa-IR" sz="2400" dirty="0" smtClean="0">
                <a:cs typeface="B Nazanin" panose="00000400000000000000" pitchFamily="2" charset="-78"/>
              </a:rPr>
              <a:t>شبیه سازی با </a:t>
            </a:r>
            <a:r>
              <a:rPr lang="en-US" sz="2400" dirty="0" smtClean="0">
                <a:cs typeface="B Nazanin" panose="00000400000000000000" pitchFamily="2" charset="-78"/>
              </a:rPr>
              <a:t>EAF</a:t>
            </a:r>
            <a:endParaRPr lang="en-US" sz="2200" dirty="0">
              <a:cs typeface="B Nazanin" panose="00000400000000000000" pitchFamily="2" charset="-78"/>
            </a:endParaRPr>
          </a:p>
        </p:txBody>
      </p:sp>
      <p:cxnSp>
        <p:nvCxnSpPr>
          <p:cNvPr id="15" name="Straight Connector 14"/>
          <p:cNvCxnSpPr/>
          <p:nvPr/>
        </p:nvCxnSpPr>
        <p:spPr>
          <a:xfrm flipH="1">
            <a:off x="9650277" y="3079237"/>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6" name="Flowchart: Delay 15"/>
          <p:cNvSpPr/>
          <p:nvPr/>
        </p:nvSpPr>
        <p:spPr>
          <a:xfrm rot="5400000">
            <a:off x="11667633" y="2955894"/>
            <a:ext cx="635430" cy="836908"/>
          </a:xfrm>
          <a:prstGeom prst="flowChartDelay">
            <a:avLst/>
          </a:prstGeom>
          <a:solidFill>
            <a:schemeClr val="accent2">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7" name="TextBox 16"/>
          <p:cNvSpPr txBox="1"/>
          <p:nvPr/>
        </p:nvSpPr>
        <p:spPr>
          <a:xfrm>
            <a:off x="9433304" y="3119258"/>
            <a:ext cx="2081921" cy="461665"/>
          </a:xfrm>
          <a:prstGeom prst="rect">
            <a:avLst/>
          </a:prstGeom>
          <a:noFill/>
        </p:spPr>
        <p:txBody>
          <a:bodyPr wrap="square" rtlCol="0">
            <a:spAutoFit/>
          </a:bodyPr>
          <a:lstStyle/>
          <a:p>
            <a:pPr algn="r" rtl="1"/>
            <a:r>
              <a:rPr lang="fa-IR" sz="2400" dirty="0" smtClean="0">
                <a:cs typeface="B Nazanin" panose="00000400000000000000" pitchFamily="2" charset="-78"/>
              </a:rPr>
              <a:t>نتایج شبیه سازی </a:t>
            </a:r>
            <a:endParaRPr lang="en-US" sz="2200" dirty="0">
              <a:cs typeface="B Nazanin" panose="00000400000000000000" pitchFamily="2" charset="-78"/>
            </a:endParaRPr>
          </a:p>
        </p:txBody>
      </p:sp>
      <p:cxnSp>
        <p:nvCxnSpPr>
          <p:cNvPr id="18" name="Straight Connector 17"/>
          <p:cNvCxnSpPr/>
          <p:nvPr/>
        </p:nvCxnSpPr>
        <p:spPr>
          <a:xfrm flipH="1">
            <a:off x="9650277" y="3924836"/>
            <a:ext cx="2541724"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9" name="Flowchart: Delay 18"/>
          <p:cNvSpPr/>
          <p:nvPr/>
        </p:nvSpPr>
        <p:spPr>
          <a:xfrm rot="5400000">
            <a:off x="11667634" y="3807774"/>
            <a:ext cx="635430" cy="836908"/>
          </a:xfrm>
          <a:prstGeom prst="flowChartDelay">
            <a:avLst/>
          </a:prstGeom>
          <a:solidFill>
            <a:schemeClr val="accent4">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cxnSp>
        <p:nvCxnSpPr>
          <p:cNvPr id="21" name="Straight Connector 20"/>
          <p:cNvCxnSpPr/>
          <p:nvPr/>
        </p:nvCxnSpPr>
        <p:spPr>
          <a:xfrm flipH="1">
            <a:off x="9650278" y="4808263"/>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22" name="Flowchart: Delay 21"/>
          <p:cNvSpPr/>
          <p:nvPr/>
        </p:nvSpPr>
        <p:spPr>
          <a:xfrm rot="5400000">
            <a:off x="11667634" y="4676575"/>
            <a:ext cx="635430" cy="836908"/>
          </a:xfrm>
          <a:prstGeom prst="flowChartDelay">
            <a:avLst/>
          </a:prstGeom>
          <a:solidFill>
            <a:schemeClr val="accent6">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23" name="TextBox 22"/>
          <p:cNvSpPr txBox="1"/>
          <p:nvPr/>
        </p:nvSpPr>
        <p:spPr>
          <a:xfrm>
            <a:off x="9712264" y="4815210"/>
            <a:ext cx="1854630" cy="461665"/>
          </a:xfrm>
          <a:prstGeom prst="rect">
            <a:avLst/>
          </a:prstGeom>
          <a:noFill/>
        </p:spPr>
        <p:txBody>
          <a:bodyPr wrap="square" rtlCol="0">
            <a:spAutoFit/>
          </a:bodyPr>
          <a:lstStyle/>
          <a:p>
            <a:pPr algn="r" rtl="1"/>
            <a:r>
              <a:rPr lang="fa-IR" sz="2400" dirty="0" smtClean="0">
                <a:cs typeface="B Nazanin" panose="00000400000000000000" pitchFamily="2" charset="-78"/>
              </a:rPr>
              <a:t>پیشنهادات</a:t>
            </a:r>
            <a:endParaRPr lang="en-US" sz="2200" dirty="0">
              <a:cs typeface="B Nazanin" panose="00000400000000000000" pitchFamily="2" charset="-78"/>
            </a:endParaRPr>
          </a:p>
        </p:txBody>
      </p:sp>
      <p:sp>
        <p:nvSpPr>
          <p:cNvPr id="24" name="Rectangle 23"/>
          <p:cNvSpPr/>
          <p:nvPr/>
        </p:nvSpPr>
        <p:spPr>
          <a:xfrm>
            <a:off x="139486" y="232476"/>
            <a:ext cx="9293818" cy="6400800"/>
          </a:xfrm>
          <a:prstGeom prst="rect">
            <a:avLst/>
          </a:prstGeom>
          <a:solidFill>
            <a:schemeClr val="tx2">
              <a:lumMod val="20000"/>
              <a:lumOff val="80000"/>
            </a:schemeClr>
          </a:solidFill>
          <a:ln w="28575"/>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ctr" anchorCtr="0"/>
          <a:lstStyle/>
          <a:p>
            <a:pPr marL="457200" indent="-457200" algn="just" rtl="1">
              <a:lnSpc>
                <a:spcPct val="150000"/>
              </a:lnSpc>
              <a:buFont typeface="Wingdings" panose="05000000000000000000" pitchFamily="2" charset="2"/>
              <a:buChar char="§"/>
            </a:pPr>
            <a:r>
              <a:rPr lang="fa-IR" sz="2800" dirty="0" smtClean="0">
                <a:cs typeface="B Nazanin" panose="00000400000000000000" pitchFamily="2" charset="-78"/>
              </a:rPr>
              <a:t>در </a:t>
            </a:r>
            <a:r>
              <a:rPr lang="fa-IR" sz="2800" dirty="0">
                <a:cs typeface="B Nazanin" panose="00000400000000000000" pitchFamily="2" charset="-78"/>
              </a:rPr>
              <a:t>دوره دوم، قوس مشخص می گردد. در شکل موج ولتاژ در شروع فرایند ذوب، یک فرایند موقتی و گذرا ظاهر می شود.ولتاژ قوس ناگهان از </a:t>
            </a:r>
            <a:r>
              <a:rPr lang="en-US" sz="2800" dirty="0" err="1">
                <a:cs typeface="B Nazanin" panose="00000400000000000000" pitchFamily="2" charset="-78"/>
              </a:rPr>
              <a:t>V</a:t>
            </a:r>
            <a:r>
              <a:rPr lang="en-US" sz="2800" baseline="-25000" dirty="0" err="1">
                <a:cs typeface="B Nazanin" panose="00000400000000000000" pitchFamily="2" charset="-78"/>
              </a:rPr>
              <a:t>ig</a:t>
            </a:r>
            <a:r>
              <a:rPr lang="fa-IR" sz="2800" dirty="0">
                <a:cs typeface="B Nazanin" panose="00000400000000000000" pitchFamily="2" charset="-78"/>
              </a:rPr>
              <a:t> به مقدار ثابت </a:t>
            </a:r>
            <a:r>
              <a:rPr lang="en-US" sz="2800" dirty="0" err="1">
                <a:cs typeface="B Nazanin" panose="00000400000000000000" pitchFamily="2" charset="-78"/>
              </a:rPr>
              <a:t>V</a:t>
            </a:r>
            <a:r>
              <a:rPr lang="en-US" sz="2800" baseline="-25000" dirty="0" err="1">
                <a:cs typeface="B Nazanin" panose="00000400000000000000" pitchFamily="2" charset="-78"/>
              </a:rPr>
              <a:t>d</a:t>
            </a:r>
            <a:r>
              <a:rPr lang="fa-IR" sz="2800" dirty="0">
                <a:cs typeface="B Nazanin" panose="00000400000000000000" pitchFamily="2" charset="-78"/>
              </a:rPr>
              <a:t> کاهش می یابد. فرض شده است این فرایند به صورت یک تابع نمایی با ثابت زمانی </a:t>
            </a:r>
            <a:r>
              <a:rPr lang="en-US" sz="2800" dirty="0">
                <a:cs typeface="B Nazanin" panose="00000400000000000000" pitchFamily="2" charset="-78"/>
              </a:rPr>
              <a:t>i</a:t>
            </a:r>
            <a:r>
              <a:rPr lang="en-US" sz="2800" baseline="-25000" dirty="0">
                <a:cs typeface="B Nazanin" panose="00000400000000000000" pitchFamily="2" charset="-78"/>
              </a:rPr>
              <a:t>1</a:t>
            </a:r>
            <a:r>
              <a:rPr lang="fa-IR" sz="2800" dirty="0">
                <a:cs typeface="B Nazanin" panose="00000400000000000000" pitchFamily="2" charset="-78"/>
              </a:rPr>
              <a:t>  بیان می شود.</a:t>
            </a:r>
            <a:endParaRPr lang="en-US" sz="2800" dirty="0">
              <a:cs typeface="B Nazanin" panose="00000400000000000000" pitchFamily="2" charset="-78"/>
            </a:endParaRPr>
          </a:p>
          <a:p>
            <a:pPr marL="457200" indent="-457200" algn="just" rtl="1">
              <a:lnSpc>
                <a:spcPct val="150000"/>
              </a:lnSpc>
              <a:buFont typeface="Wingdings" panose="05000000000000000000" pitchFamily="2" charset="2"/>
              <a:buChar char="§"/>
            </a:pPr>
            <a:r>
              <a:rPr lang="fa-IR" sz="2800" dirty="0">
                <a:cs typeface="B Nazanin" panose="00000400000000000000" pitchFamily="2" charset="-78"/>
              </a:rPr>
              <a:t>در طول دوره سوم، قوس الکتریکی شروع به خاموش شدن می کند. افت ولتاژ به جز تغییر ناگهانی بعد از خاموش شدن قوس ، همچنان ادامه می یابد. این فرایند نیز با یک تابع نمایی با ثابت زمانی </a:t>
            </a:r>
            <a:r>
              <a:rPr lang="en-US" sz="2800" dirty="0">
                <a:cs typeface="B Nazanin" panose="00000400000000000000" pitchFamily="2" charset="-78"/>
              </a:rPr>
              <a:t>i</a:t>
            </a:r>
            <a:r>
              <a:rPr lang="en-US" sz="2800" baseline="-25000" dirty="0">
                <a:cs typeface="B Nazanin" panose="00000400000000000000" pitchFamily="2" charset="-78"/>
              </a:rPr>
              <a:t>2</a:t>
            </a:r>
            <a:r>
              <a:rPr lang="fa-IR" sz="2800" dirty="0">
                <a:cs typeface="B Nazanin" panose="00000400000000000000" pitchFamily="2" charset="-78"/>
              </a:rPr>
              <a:t> معرفی می شود</a:t>
            </a:r>
            <a:r>
              <a:rPr lang="fa-IR" sz="2800" dirty="0" smtClean="0">
                <a:cs typeface="B Nazanin" panose="00000400000000000000" pitchFamily="2" charset="-78"/>
              </a:rPr>
              <a:t>.</a:t>
            </a:r>
            <a:endParaRPr lang="en-US" sz="2800" dirty="0">
              <a:cs typeface="B Nazanin" panose="00000400000000000000" pitchFamily="2" charset="-78"/>
            </a:endParaRPr>
          </a:p>
        </p:txBody>
      </p:sp>
      <p:sp>
        <p:nvSpPr>
          <p:cNvPr id="33" name="Action Button: Back or Previous 32">
            <a:hlinkClick r:id="" action="ppaction://hlinkshowjump?jump=previousslide" highlightClick="1"/>
          </p:cNvPr>
          <p:cNvSpPr/>
          <p:nvPr/>
        </p:nvSpPr>
        <p:spPr>
          <a:xfrm>
            <a:off x="9650277" y="5866752"/>
            <a:ext cx="609609" cy="511444"/>
          </a:xfrm>
          <a:prstGeom prst="actionButtonBackPrevious">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lang="en-US"/>
          </a:p>
        </p:txBody>
      </p:sp>
      <p:sp>
        <p:nvSpPr>
          <p:cNvPr id="34" name="TextBox 33"/>
          <p:cNvSpPr txBox="1"/>
          <p:nvPr/>
        </p:nvSpPr>
        <p:spPr>
          <a:xfrm>
            <a:off x="10259887" y="5827363"/>
            <a:ext cx="1007382" cy="523220"/>
          </a:xfrm>
          <a:prstGeom prst="rect">
            <a:avLst/>
          </a:prstGeom>
          <a:noFill/>
        </p:spPr>
        <p:txBody>
          <a:bodyPr wrap="square" rtlCol="0">
            <a:spAutoFit/>
          </a:bodyPr>
          <a:lstStyle/>
          <a:p>
            <a:pPr algn="ctr"/>
            <a:r>
              <a:rPr lang="fa-IR" sz="2800" b="1" dirty="0" smtClean="0">
                <a:latin typeface="Times New Roman" panose="02020603050405020304" pitchFamily="18" charset="0"/>
                <a:cs typeface="Times New Roman" panose="02020603050405020304" pitchFamily="18" charset="0"/>
              </a:rPr>
              <a:t>13</a:t>
            </a:r>
            <a:r>
              <a:rPr lang="en-US" sz="2800" b="1" dirty="0" smtClean="0">
                <a:latin typeface="Times New Roman" panose="02020603050405020304" pitchFamily="18" charset="0"/>
                <a:cs typeface="Times New Roman" panose="02020603050405020304" pitchFamily="18" charset="0"/>
              </a:rPr>
              <a:t>/</a:t>
            </a:r>
            <a:r>
              <a:rPr lang="fa-IR" sz="2800" b="1" dirty="0" smtClean="0">
                <a:latin typeface="Times New Roman" panose="02020603050405020304" pitchFamily="18" charset="0"/>
                <a:cs typeface="Times New Roman" panose="02020603050405020304" pitchFamily="18" charset="0"/>
              </a:rPr>
              <a:t>35</a:t>
            </a:r>
            <a:endParaRPr lang="en-US" sz="2400" b="1" dirty="0">
              <a:latin typeface="Times New Roman" panose="02020603050405020304" pitchFamily="18" charset="0"/>
              <a:cs typeface="Times New Roman" panose="02020603050405020304" pitchFamily="18" charset="0"/>
            </a:endParaRPr>
          </a:p>
        </p:txBody>
      </p:sp>
      <p:sp>
        <p:nvSpPr>
          <p:cNvPr id="35" name="Action Button: Forward or Next 34">
            <a:hlinkClick r:id="" action="ppaction://hlinkshowjump?jump=nextslide" highlightClick="1"/>
          </p:cNvPr>
          <p:cNvSpPr/>
          <p:nvPr/>
        </p:nvSpPr>
        <p:spPr>
          <a:xfrm>
            <a:off x="11355077" y="5866752"/>
            <a:ext cx="650929" cy="511444"/>
          </a:xfrm>
          <a:prstGeom prst="actionButtonForwardNex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5" name="Isosceles Triangle 24"/>
          <p:cNvSpPr/>
          <p:nvPr/>
        </p:nvSpPr>
        <p:spPr>
          <a:xfrm rot="16200000">
            <a:off x="9411575" y="1712728"/>
            <a:ext cx="384236" cy="258210"/>
          </a:xfrm>
          <a:prstGeom prst="triangle">
            <a:avLst/>
          </a:prstGeom>
          <a:solidFill>
            <a:schemeClr val="tx2">
              <a:lumMod val="20000"/>
              <a:lumOff val="80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p:nvSpPr>
        <p:spPr>
          <a:xfrm>
            <a:off x="9541783" y="3947224"/>
            <a:ext cx="2025112" cy="461665"/>
          </a:xfrm>
          <a:prstGeom prst="rect">
            <a:avLst/>
          </a:prstGeom>
          <a:noFill/>
        </p:spPr>
        <p:txBody>
          <a:bodyPr wrap="square" rtlCol="0">
            <a:spAutoFit/>
          </a:bodyPr>
          <a:lstStyle/>
          <a:p>
            <a:pPr algn="r" rtl="1"/>
            <a:r>
              <a:rPr lang="fa-IR" sz="2400" dirty="0" smtClean="0">
                <a:cs typeface="B Nazanin" panose="00000400000000000000" pitchFamily="2" charset="-78"/>
              </a:rPr>
              <a:t>نتیجه گیری</a:t>
            </a:r>
            <a:endParaRPr lang="en-US" sz="2200" dirty="0">
              <a:cs typeface="B Nazanin" panose="00000400000000000000" pitchFamily="2" charset="-78"/>
            </a:endParaRPr>
          </a:p>
        </p:txBody>
      </p:sp>
    </p:spTree>
    <p:extLst>
      <p:ext uri="{BB962C8B-B14F-4D97-AF65-F5344CB8AC3E}">
        <p14:creationId xmlns:p14="http://schemas.microsoft.com/office/powerpoint/2010/main" val="397535817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Straight Connector 6"/>
          <p:cNvCxnSpPr/>
          <p:nvPr/>
        </p:nvCxnSpPr>
        <p:spPr>
          <a:xfrm flipH="1">
            <a:off x="9650278" y="542440"/>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5" name="Flowchart: Delay 4"/>
          <p:cNvSpPr/>
          <p:nvPr/>
        </p:nvSpPr>
        <p:spPr>
          <a:xfrm rot="5400000">
            <a:off x="11672804" y="423741"/>
            <a:ext cx="635430" cy="836908"/>
          </a:xfrm>
          <a:prstGeom prst="flowChartDelay">
            <a:avLst/>
          </a:prstGeom>
          <a:solidFill>
            <a:schemeClr val="bg1">
              <a:lumMod val="95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8" name="TextBox 7"/>
          <p:cNvSpPr txBox="1"/>
          <p:nvPr/>
        </p:nvSpPr>
        <p:spPr>
          <a:xfrm>
            <a:off x="9996400" y="580439"/>
            <a:ext cx="1570495" cy="461665"/>
          </a:xfrm>
          <a:prstGeom prst="rect">
            <a:avLst/>
          </a:prstGeom>
          <a:noFill/>
        </p:spPr>
        <p:txBody>
          <a:bodyPr wrap="square" rtlCol="0">
            <a:spAutoFit/>
          </a:bodyPr>
          <a:lstStyle/>
          <a:p>
            <a:pPr algn="r" rtl="1"/>
            <a:r>
              <a:rPr lang="fa-IR" sz="2400" dirty="0" smtClean="0">
                <a:cs typeface="B Nazanin" panose="00000400000000000000" pitchFamily="2" charset="-78"/>
              </a:rPr>
              <a:t>مقدمه</a:t>
            </a:r>
            <a:endParaRPr lang="en-US" sz="2200" dirty="0">
              <a:cs typeface="B Nazanin" panose="00000400000000000000" pitchFamily="2" charset="-78"/>
            </a:endParaRPr>
          </a:p>
        </p:txBody>
      </p:sp>
      <p:cxnSp>
        <p:nvCxnSpPr>
          <p:cNvPr id="9" name="Straight Connector 8"/>
          <p:cNvCxnSpPr/>
          <p:nvPr/>
        </p:nvCxnSpPr>
        <p:spPr>
          <a:xfrm flipH="1">
            <a:off x="9650278" y="1388039"/>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0" name="Flowchart: Delay 9"/>
          <p:cNvSpPr/>
          <p:nvPr/>
        </p:nvSpPr>
        <p:spPr>
          <a:xfrm rot="5400000">
            <a:off x="11672804" y="1271782"/>
            <a:ext cx="635430" cy="836908"/>
          </a:xfrm>
          <a:prstGeom prst="flowChartDelay">
            <a:avLst/>
          </a:prstGeom>
          <a:solidFill>
            <a:schemeClr val="tx2">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1" name="TextBox 10"/>
          <p:cNvSpPr txBox="1"/>
          <p:nvPr/>
        </p:nvSpPr>
        <p:spPr>
          <a:xfrm>
            <a:off x="9603693" y="1422881"/>
            <a:ext cx="2014957" cy="461665"/>
          </a:xfrm>
          <a:prstGeom prst="rect">
            <a:avLst/>
          </a:prstGeom>
          <a:noFill/>
        </p:spPr>
        <p:txBody>
          <a:bodyPr wrap="square" rtlCol="0">
            <a:spAutoFit/>
          </a:bodyPr>
          <a:lstStyle/>
          <a:p>
            <a:pPr algn="r" rtl="1"/>
            <a:r>
              <a:rPr lang="fa-IR" sz="2400" b="1" dirty="0" smtClean="0">
                <a:effectLst>
                  <a:outerShdw blurRad="38100" dist="38100" dir="2700000" algn="tl">
                    <a:srgbClr val="000000">
                      <a:alpha val="43137"/>
                    </a:srgbClr>
                  </a:outerShdw>
                </a:effectLst>
                <a:cs typeface="B Nazanin" panose="00000400000000000000" pitchFamily="2" charset="-78"/>
              </a:rPr>
              <a:t>مدلهای ایستا</a:t>
            </a:r>
            <a:endParaRPr lang="en-US" sz="2200" b="1" dirty="0">
              <a:effectLst>
                <a:outerShdw blurRad="38100" dist="38100" dir="2700000" algn="tl">
                  <a:srgbClr val="000000">
                    <a:alpha val="43137"/>
                  </a:srgbClr>
                </a:outerShdw>
              </a:effectLst>
              <a:cs typeface="B Nazanin" panose="00000400000000000000" pitchFamily="2" charset="-78"/>
            </a:endParaRPr>
          </a:p>
        </p:txBody>
      </p:sp>
      <p:cxnSp>
        <p:nvCxnSpPr>
          <p:cNvPr id="12" name="Straight Connector 11"/>
          <p:cNvCxnSpPr/>
          <p:nvPr/>
        </p:nvCxnSpPr>
        <p:spPr>
          <a:xfrm flipH="1">
            <a:off x="9650278" y="2233638"/>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3" name="Flowchart: Delay 12"/>
          <p:cNvSpPr/>
          <p:nvPr/>
        </p:nvSpPr>
        <p:spPr>
          <a:xfrm rot="5400000">
            <a:off x="11672804" y="2116579"/>
            <a:ext cx="635430" cy="836908"/>
          </a:xfrm>
          <a:prstGeom prst="flowChartDelay">
            <a:avLst/>
          </a:prstGeom>
          <a:solidFill>
            <a:schemeClr val="accent1">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4" name="TextBox 13"/>
          <p:cNvSpPr txBox="1"/>
          <p:nvPr/>
        </p:nvSpPr>
        <p:spPr>
          <a:xfrm>
            <a:off x="9474589" y="2288848"/>
            <a:ext cx="2092306" cy="461665"/>
          </a:xfrm>
          <a:prstGeom prst="rect">
            <a:avLst/>
          </a:prstGeom>
          <a:noFill/>
        </p:spPr>
        <p:txBody>
          <a:bodyPr wrap="square" rtlCol="0">
            <a:spAutoFit/>
          </a:bodyPr>
          <a:lstStyle/>
          <a:p>
            <a:pPr algn="r" rtl="1"/>
            <a:r>
              <a:rPr lang="fa-IR" sz="2400" dirty="0" smtClean="0">
                <a:cs typeface="B Nazanin" panose="00000400000000000000" pitchFamily="2" charset="-78"/>
              </a:rPr>
              <a:t>شبیه سازی با </a:t>
            </a:r>
            <a:r>
              <a:rPr lang="en-US" sz="2400" dirty="0" smtClean="0">
                <a:cs typeface="B Nazanin" panose="00000400000000000000" pitchFamily="2" charset="-78"/>
              </a:rPr>
              <a:t>EAF</a:t>
            </a:r>
            <a:endParaRPr lang="en-US" sz="2200" dirty="0">
              <a:cs typeface="B Nazanin" panose="00000400000000000000" pitchFamily="2" charset="-78"/>
            </a:endParaRPr>
          </a:p>
        </p:txBody>
      </p:sp>
      <p:cxnSp>
        <p:nvCxnSpPr>
          <p:cNvPr id="15" name="Straight Connector 14"/>
          <p:cNvCxnSpPr/>
          <p:nvPr/>
        </p:nvCxnSpPr>
        <p:spPr>
          <a:xfrm flipH="1">
            <a:off x="9650277" y="3079237"/>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6" name="Flowchart: Delay 15"/>
          <p:cNvSpPr/>
          <p:nvPr/>
        </p:nvSpPr>
        <p:spPr>
          <a:xfrm rot="5400000">
            <a:off x="11667633" y="2955894"/>
            <a:ext cx="635430" cy="836908"/>
          </a:xfrm>
          <a:prstGeom prst="flowChartDelay">
            <a:avLst/>
          </a:prstGeom>
          <a:solidFill>
            <a:schemeClr val="accent2">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7" name="TextBox 16"/>
          <p:cNvSpPr txBox="1"/>
          <p:nvPr/>
        </p:nvSpPr>
        <p:spPr>
          <a:xfrm>
            <a:off x="9433304" y="3119258"/>
            <a:ext cx="2081921" cy="461665"/>
          </a:xfrm>
          <a:prstGeom prst="rect">
            <a:avLst/>
          </a:prstGeom>
          <a:noFill/>
        </p:spPr>
        <p:txBody>
          <a:bodyPr wrap="square" rtlCol="0">
            <a:spAutoFit/>
          </a:bodyPr>
          <a:lstStyle/>
          <a:p>
            <a:pPr algn="r" rtl="1"/>
            <a:r>
              <a:rPr lang="fa-IR" sz="2400" dirty="0" smtClean="0">
                <a:cs typeface="B Nazanin" panose="00000400000000000000" pitchFamily="2" charset="-78"/>
              </a:rPr>
              <a:t>نتایج شبیه سازی </a:t>
            </a:r>
            <a:endParaRPr lang="en-US" sz="2200" dirty="0">
              <a:cs typeface="B Nazanin" panose="00000400000000000000" pitchFamily="2" charset="-78"/>
            </a:endParaRPr>
          </a:p>
        </p:txBody>
      </p:sp>
      <p:cxnSp>
        <p:nvCxnSpPr>
          <p:cNvPr id="18" name="Straight Connector 17"/>
          <p:cNvCxnSpPr/>
          <p:nvPr/>
        </p:nvCxnSpPr>
        <p:spPr>
          <a:xfrm flipH="1">
            <a:off x="9650277" y="3924836"/>
            <a:ext cx="2541724"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9" name="Flowchart: Delay 18"/>
          <p:cNvSpPr/>
          <p:nvPr/>
        </p:nvSpPr>
        <p:spPr>
          <a:xfrm rot="5400000">
            <a:off x="11667634" y="3807774"/>
            <a:ext cx="635430" cy="836908"/>
          </a:xfrm>
          <a:prstGeom prst="flowChartDelay">
            <a:avLst/>
          </a:prstGeom>
          <a:solidFill>
            <a:schemeClr val="accent4">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cxnSp>
        <p:nvCxnSpPr>
          <p:cNvPr id="21" name="Straight Connector 20"/>
          <p:cNvCxnSpPr/>
          <p:nvPr/>
        </p:nvCxnSpPr>
        <p:spPr>
          <a:xfrm flipH="1">
            <a:off x="9650278" y="4808263"/>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22" name="Flowchart: Delay 21"/>
          <p:cNvSpPr/>
          <p:nvPr/>
        </p:nvSpPr>
        <p:spPr>
          <a:xfrm rot="5400000">
            <a:off x="11667634" y="4676575"/>
            <a:ext cx="635430" cy="836908"/>
          </a:xfrm>
          <a:prstGeom prst="flowChartDelay">
            <a:avLst/>
          </a:prstGeom>
          <a:solidFill>
            <a:schemeClr val="accent6">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23" name="TextBox 22"/>
          <p:cNvSpPr txBox="1"/>
          <p:nvPr/>
        </p:nvSpPr>
        <p:spPr>
          <a:xfrm>
            <a:off x="9712264" y="4815210"/>
            <a:ext cx="1854630" cy="461665"/>
          </a:xfrm>
          <a:prstGeom prst="rect">
            <a:avLst/>
          </a:prstGeom>
          <a:noFill/>
        </p:spPr>
        <p:txBody>
          <a:bodyPr wrap="square" rtlCol="0">
            <a:spAutoFit/>
          </a:bodyPr>
          <a:lstStyle/>
          <a:p>
            <a:pPr algn="r" rtl="1"/>
            <a:r>
              <a:rPr lang="fa-IR" sz="2400" dirty="0" smtClean="0">
                <a:cs typeface="B Nazanin" panose="00000400000000000000" pitchFamily="2" charset="-78"/>
              </a:rPr>
              <a:t>پیشنهادات</a:t>
            </a:r>
            <a:endParaRPr lang="en-US" sz="2200" dirty="0">
              <a:cs typeface="B Nazanin" panose="00000400000000000000" pitchFamily="2" charset="-78"/>
            </a:endParaRPr>
          </a:p>
        </p:txBody>
      </p:sp>
      <p:sp>
        <p:nvSpPr>
          <p:cNvPr id="24" name="Rectangle 23"/>
          <p:cNvSpPr/>
          <p:nvPr/>
        </p:nvSpPr>
        <p:spPr>
          <a:xfrm>
            <a:off x="139486" y="232476"/>
            <a:ext cx="9293818" cy="6400800"/>
          </a:xfrm>
          <a:prstGeom prst="rect">
            <a:avLst/>
          </a:prstGeom>
          <a:solidFill>
            <a:schemeClr val="tx2">
              <a:lumMod val="20000"/>
              <a:lumOff val="80000"/>
            </a:schemeClr>
          </a:solidFill>
          <a:ln w="28575"/>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t" anchorCtr="0"/>
          <a:lstStyle/>
          <a:p>
            <a:pPr lvl="1" algn="r" rtl="1">
              <a:lnSpc>
                <a:spcPct val="150000"/>
              </a:lnSpc>
            </a:pPr>
            <a:r>
              <a:rPr lang="fa-IR" sz="2200" dirty="0">
                <a:solidFill>
                  <a:schemeClr val="tx1"/>
                </a:solidFill>
                <a:cs typeface="B Nazanin" panose="00000400000000000000" pitchFamily="2" charset="-78"/>
              </a:rPr>
              <a:t>شکل 4. </a:t>
            </a:r>
            <a:r>
              <a:rPr lang="fa-IR" sz="2200" dirty="0" smtClean="0">
                <a:solidFill>
                  <a:schemeClr val="tx1"/>
                </a:solidFill>
                <a:cs typeface="B Nazanin" panose="00000400000000000000" pitchFamily="2" charset="-78"/>
              </a:rPr>
              <a:t>ویژگیهای</a:t>
            </a:r>
            <a:r>
              <a:rPr lang="en-US" sz="2200" dirty="0" smtClean="0">
                <a:solidFill>
                  <a:schemeClr val="tx1"/>
                </a:solidFill>
                <a:cs typeface="B Nazanin" panose="00000400000000000000" pitchFamily="2" charset="-78"/>
              </a:rPr>
              <a:t>V-I </a:t>
            </a:r>
            <a:r>
              <a:rPr lang="fa-IR" sz="2200" dirty="0" smtClean="0">
                <a:solidFill>
                  <a:schemeClr val="tx1"/>
                </a:solidFill>
                <a:cs typeface="B Nazanin" panose="00000400000000000000" pitchFamily="2" charset="-78"/>
              </a:rPr>
              <a:t> مدل </a:t>
            </a:r>
            <a:r>
              <a:rPr lang="fa-IR" sz="2200" dirty="0">
                <a:solidFill>
                  <a:schemeClr val="tx1"/>
                </a:solidFill>
                <a:cs typeface="B Nazanin" panose="00000400000000000000" pitchFamily="2" charset="-78"/>
              </a:rPr>
              <a:t>3 را نشان می دهد</a:t>
            </a:r>
            <a:r>
              <a:rPr lang="fa-IR" sz="2200" dirty="0" smtClean="0">
                <a:solidFill>
                  <a:schemeClr val="tx1"/>
                </a:solidFill>
                <a:cs typeface="B Nazanin" panose="00000400000000000000" pitchFamily="2" charset="-78"/>
              </a:rPr>
              <a:t>.</a:t>
            </a:r>
          </a:p>
          <a:p>
            <a:pPr rtl="1">
              <a:lnSpc>
                <a:spcPct val="150000"/>
              </a:lnSpc>
            </a:pPr>
            <a:endParaRPr lang="fa-IR" sz="2200" dirty="0" smtClean="0">
              <a:solidFill>
                <a:schemeClr val="tx1"/>
              </a:solidFill>
              <a:cs typeface="B Nazanin" panose="00000400000000000000" pitchFamily="2" charset="-78"/>
            </a:endParaRPr>
          </a:p>
          <a:p>
            <a:pPr rtl="1">
              <a:lnSpc>
                <a:spcPct val="150000"/>
              </a:lnSpc>
            </a:pPr>
            <a:endParaRPr lang="fa-IR" sz="2200" dirty="0">
              <a:solidFill>
                <a:schemeClr val="tx1"/>
              </a:solidFill>
              <a:cs typeface="B Nazanin" panose="00000400000000000000" pitchFamily="2" charset="-78"/>
            </a:endParaRPr>
          </a:p>
          <a:p>
            <a:pPr rtl="1">
              <a:lnSpc>
                <a:spcPct val="150000"/>
              </a:lnSpc>
            </a:pPr>
            <a:endParaRPr lang="fa-IR" sz="2200" dirty="0" smtClean="0">
              <a:solidFill>
                <a:schemeClr val="tx1"/>
              </a:solidFill>
              <a:cs typeface="B Nazanin" panose="00000400000000000000" pitchFamily="2" charset="-78"/>
            </a:endParaRPr>
          </a:p>
          <a:p>
            <a:pPr rtl="1">
              <a:lnSpc>
                <a:spcPct val="150000"/>
              </a:lnSpc>
            </a:pPr>
            <a:endParaRPr lang="fa-IR" sz="2200" dirty="0">
              <a:solidFill>
                <a:schemeClr val="tx1"/>
              </a:solidFill>
              <a:cs typeface="B Nazanin" panose="00000400000000000000" pitchFamily="2" charset="-78"/>
            </a:endParaRPr>
          </a:p>
          <a:p>
            <a:pPr rtl="1">
              <a:lnSpc>
                <a:spcPct val="150000"/>
              </a:lnSpc>
            </a:pPr>
            <a:endParaRPr lang="fa-IR" sz="2200" dirty="0" smtClean="0">
              <a:solidFill>
                <a:schemeClr val="tx1"/>
              </a:solidFill>
              <a:cs typeface="B Nazanin" panose="00000400000000000000" pitchFamily="2" charset="-78"/>
            </a:endParaRPr>
          </a:p>
          <a:p>
            <a:pPr rtl="1">
              <a:lnSpc>
                <a:spcPct val="150000"/>
              </a:lnSpc>
            </a:pPr>
            <a:endParaRPr lang="fa-IR" sz="2200" dirty="0" smtClean="0">
              <a:solidFill>
                <a:schemeClr val="tx1"/>
              </a:solidFill>
              <a:cs typeface="B Nazanin" panose="00000400000000000000" pitchFamily="2" charset="-78"/>
            </a:endParaRPr>
          </a:p>
          <a:p>
            <a:pPr rtl="1">
              <a:lnSpc>
                <a:spcPct val="150000"/>
              </a:lnSpc>
            </a:pPr>
            <a:endParaRPr lang="fa-IR" sz="2200" dirty="0">
              <a:solidFill>
                <a:schemeClr val="tx1"/>
              </a:solidFill>
              <a:cs typeface="B Nazanin" panose="00000400000000000000" pitchFamily="2" charset="-78"/>
            </a:endParaRPr>
          </a:p>
          <a:p>
            <a:pPr rtl="1">
              <a:lnSpc>
                <a:spcPct val="150000"/>
              </a:lnSpc>
            </a:pPr>
            <a:endParaRPr lang="fa-IR" sz="2200" dirty="0" smtClean="0">
              <a:solidFill>
                <a:schemeClr val="tx1"/>
              </a:solidFill>
              <a:cs typeface="B Nazanin" panose="00000400000000000000" pitchFamily="2" charset="-78"/>
            </a:endParaRPr>
          </a:p>
          <a:p>
            <a:pPr rtl="1">
              <a:lnSpc>
                <a:spcPct val="150000"/>
              </a:lnSpc>
            </a:pPr>
            <a:endParaRPr lang="fa-IR" sz="2200" dirty="0">
              <a:solidFill>
                <a:schemeClr val="tx1"/>
              </a:solidFill>
              <a:cs typeface="B Nazanin" panose="00000400000000000000" pitchFamily="2" charset="-78"/>
            </a:endParaRPr>
          </a:p>
          <a:p>
            <a:pPr rtl="1">
              <a:lnSpc>
                <a:spcPct val="150000"/>
              </a:lnSpc>
            </a:pPr>
            <a:endParaRPr lang="fa-IR" sz="2200" dirty="0" smtClean="0">
              <a:solidFill>
                <a:schemeClr val="tx1"/>
              </a:solidFill>
              <a:cs typeface="B Nazanin" panose="00000400000000000000" pitchFamily="2" charset="-78"/>
            </a:endParaRPr>
          </a:p>
          <a:p>
            <a:pPr rtl="1">
              <a:lnSpc>
                <a:spcPct val="150000"/>
              </a:lnSpc>
            </a:pPr>
            <a:r>
              <a:rPr lang="fa-IR" sz="2200" dirty="0" smtClean="0">
                <a:solidFill>
                  <a:schemeClr val="tx1"/>
                </a:solidFill>
                <a:cs typeface="B Nazanin" panose="00000400000000000000" pitchFamily="2" charset="-78"/>
              </a:rPr>
              <a:t>شکل </a:t>
            </a:r>
            <a:r>
              <a:rPr lang="fa-IR" sz="2200" dirty="0">
                <a:solidFill>
                  <a:schemeClr val="tx1"/>
                </a:solidFill>
                <a:cs typeface="B Nazanin" panose="00000400000000000000" pitchFamily="2" charset="-78"/>
              </a:rPr>
              <a:t>5. منحنی جریان- مقاومت را نشان می دهد.</a:t>
            </a:r>
            <a:endParaRPr lang="fa-IR" sz="2200" dirty="0" smtClean="0">
              <a:solidFill>
                <a:schemeClr val="tx1"/>
              </a:solidFill>
              <a:cs typeface="B Nazanin" panose="00000400000000000000" pitchFamily="2" charset="-78"/>
            </a:endParaRPr>
          </a:p>
        </p:txBody>
      </p:sp>
      <p:sp>
        <p:nvSpPr>
          <p:cNvPr id="33" name="Action Button: Back or Previous 32">
            <a:hlinkClick r:id="" action="ppaction://hlinkshowjump?jump=previousslide" highlightClick="1"/>
          </p:cNvPr>
          <p:cNvSpPr/>
          <p:nvPr/>
        </p:nvSpPr>
        <p:spPr>
          <a:xfrm>
            <a:off x="9650277" y="5866752"/>
            <a:ext cx="609609" cy="511444"/>
          </a:xfrm>
          <a:prstGeom prst="actionButtonBackPrevious">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lang="en-US"/>
          </a:p>
        </p:txBody>
      </p:sp>
      <p:sp>
        <p:nvSpPr>
          <p:cNvPr id="34" name="TextBox 33"/>
          <p:cNvSpPr txBox="1"/>
          <p:nvPr/>
        </p:nvSpPr>
        <p:spPr>
          <a:xfrm>
            <a:off x="10259887" y="5827363"/>
            <a:ext cx="1007382" cy="523220"/>
          </a:xfrm>
          <a:prstGeom prst="rect">
            <a:avLst/>
          </a:prstGeom>
          <a:noFill/>
        </p:spPr>
        <p:txBody>
          <a:bodyPr wrap="square" rtlCol="0">
            <a:spAutoFit/>
          </a:bodyPr>
          <a:lstStyle/>
          <a:p>
            <a:pPr algn="ctr"/>
            <a:r>
              <a:rPr lang="fa-IR" sz="2800" b="1" dirty="0" smtClean="0">
                <a:latin typeface="Times New Roman" panose="02020603050405020304" pitchFamily="18" charset="0"/>
                <a:cs typeface="Times New Roman" panose="02020603050405020304" pitchFamily="18" charset="0"/>
              </a:rPr>
              <a:t>14</a:t>
            </a:r>
            <a:r>
              <a:rPr lang="en-US" sz="2800" b="1" dirty="0" smtClean="0">
                <a:latin typeface="Times New Roman" panose="02020603050405020304" pitchFamily="18" charset="0"/>
                <a:cs typeface="Times New Roman" panose="02020603050405020304" pitchFamily="18" charset="0"/>
              </a:rPr>
              <a:t>/</a:t>
            </a:r>
            <a:r>
              <a:rPr lang="fa-IR" sz="2800" b="1" dirty="0" smtClean="0">
                <a:latin typeface="Times New Roman" panose="02020603050405020304" pitchFamily="18" charset="0"/>
                <a:cs typeface="Times New Roman" panose="02020603050405020304" pitchFamily="18" charset="0"/>
              </a:rPr>
              <a:t>35</a:t>
            </a:r>
            <a:endParaRPr lang="en-US" sz="2400" b="1" dirty="0">
              <a:latin typeface="Times New Roman" panose="02020603050405020304" pitchFamily="18" charset="0"/>
              <a:cs typeface="Times New Roman" panose="02020603050405020304" pitchFamily="18" charset="0"/>
            </a:endParaRPr>
          </a:p>
        </p:txBody>
      </p:sp>
      <p:sp>
        <p:nvSpPr>
          <p:cNvPr id="35" name="Action Button: Forward or Next 34">
            <a:hlinkClick r:id="" action="ppaction://hlinkshowjump?jump=nextslide" highlightClick="1"/>
          </p:cNvPr>
          <p:cNvSpPr/>
          <p:nvPr/>
        </p:nvSpPr>
        <p:spPr>
          <a:xfrm>
            <a:off x="11355077" y="5866752"/>
            <a:ext cx="650929" cy="511444"/>
          </a:xfrm>
          <a:prstGeom prst="actionButtonForwardNex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5" name="Isosceles Triangle 24"/>
          <p:cNvSpPr/>
          <p:nvPr/>
        </p:nvSpPr>
        <p:spPr>
          <a:xfrm rot="16200000">
            <a:off x="9411575" y="1712728"/>
            <a:ext cx="384236" cy="258210"/>
          </a:xfrm>
          <a:prstGeom prst="triangle">
            <a:avLst/>
          </a:prstGeom>
          <a:solidFill>
            <a:schemeClr val="tx2">
              <a:lumMod val="20000"/>
              <a:lumOff val="80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p:nvSpPr>
        <p:spPr>
          <a:xfrm>
            <a:off x="9541783" y="3947224"/>
            <a:ext cx="2025112" cy="461665"/>
          </a:xfrm>
          <a:prstGeom prst="rect">
            <a:avLst/>
          </a:prstGeom>
          <a:noFill/>
        </p:spPr>
        <p:txBody>
          <a:bodyPr wrap="square" rtlCol="0">
            <a:spAutoFit/>
          </a:bodyPr>
          <a:lstStyle/>
          <a:p>
            <a:pPr algn="r" rtl="1"/>
            <a:r>
              <a:rPr lang="fa-IR" sz="2400" dirty="0" smtClean="0">
                <a:cs typeface="B Nazanin" panose="00000400000000000000" pitchFamily="2" charset="-78"/>
              </a:rPr>
              <a:t>نتیجه گیری</a:t>
            </a:r>
            <a:endParaRPr lang="en-US" sz="2200" dirty="0">
              <a:cs typeface="B Nazanin" panose="00000400000000000000" pitchFamily="2" charset="-78"/>
            </a:endParaRPr>
          </a:p>
        </p:txBody>
      </p:sp>
      <p:pic>
        <p:nvPicPr>
          <p:cNvPr id="27" name="Picture 26"/>
          <p:cNvPicPr/>
          <p:nvPr/>
        </p:nvPicPr>
        <p:blipFill>
          <a:blip r:embed="rId2"/>
          <a:stretch>
            <a:fillRect/>
          </a:stretch>
        </p:blipFill>
        <p:spPr>
          <a:xfrm>
            <a:off x="218672" y="280165"/>
            <a:ext cx="4437063" cy="3455571"/>
          </a:xfrm>
          <a:prstGeom prst="rect">
            <a:avLst/>
          </a:prstGeom>
        </p:spPr>
      </p:pic>
      <p:pic>
        <p:nvPicPr>
          <p:cNvPr id="28" name="Picture 27"/>
          <p:cNvPicPr/>
          <p:nvPr/>
        </p:nvPicPr>
        <p:blipFill>
          <a:blip r:embed="rId3"/>
          <a:stretch>
            <a:fillRect/>
          </a:stretch>
        </p:blipFill>
        <p:spPr>
          <a:xfrm>
            <a:off x="4734921" y="2904598"/>
            <a:ext cx="4481409" cy="3504797"/>
          </a:xfrm>
          <a:prstGeom prst="rect">
            <a:avLst/>
          </a:prstGeom>
        </p:spPr>
      </p:pic>
    </p:spTree>
    <p:extLst>
      <p:ext uri="{BB962C8B-B14F-4D97-AF65-F5344CB8AC3E}">
        <p14:creationId xmlns:p14="http://schemas.microsoft.com/office/powerpoint/2010/main" val="131574091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178</TotalTime>
  <Words>457</Words>
  <Application>Microsoft Office PowerPoint</Application>
  <PresentationFormat>Widescreen</PresentationFormat>
  <Paragraphs>47</Paragraphs>
  <Slides>4</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vt:i4>
      </vt:variant>
    </vt:vector>
  </HeadingPairs>
  <TitlesOfParts>
    <vt:vector size="11" baseType="lpstr">
      <vt:lpstr>Arial</vt:lpstr>
      <vt:lpstr>B Nazanin</vt:lpstr>
      <vt:lpstr>Calibri</vt:lpstr>
      <vt:lpstr>Calibri Light</vt:lpstr>
      <vt:lpstr>Times New Roman</vt:lpstr>
      <vt:lpstr>Wingdings</vt:lpstr>
      <vt:lpstr>Office Theme</vt:lpstr>
      <vt:lpstr>PowerPoint Presentation</vt:lpstr>
      <vt:lpstr>PowerPoint Presentation</vt:lpstr>
      <vt:lpstr>PowerPoint Presentation</vt:lpstr>
      <vt:lpstr>PowerPoint Presentation</vt:lpstr>
    </vt:vector>
  </TitlesOfParts>
  <Company>madsg.com</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Khastkhodaei;madsg.com</dc:creator>
  <dc:description>madsg.com</dc:description>
  <cp:lastModifiedBy>8p</cp:lastModifiedBy>
  <cp:revision>29</cp:revision>
  <dcterms:created xsi:type="dcterms:W3CDTF">2014-08-21T14:23:12Z</dcterms:created>
  <dcterms:modified xsi:type="dcterms:W3CDTF">2017-09-14T06:13:56Z</dcterms:modified>
</cp:coreProperties>
</file>