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46276"/>
          </a:xfrm>
          <a:prstGeom prst="rect">
            <a:avLst/>
          </a:prstGeom>
          <a:noFill/>
        </p:spPr>
        <p:txBody>
          <a:bodyPr wrap="square" rtlCol="0">
            <a:spAutoFit/>
          </a:bodyPr>
          <a:lstStyle/>
          <a:p>
            <a:pPr algn="r" rtl="1"/>
            <a:r>
              <a:rPr lang="fa-IR" sz="2300" dirty="0" smtClean="0">
                <a:cs typeface="B Nazanin" panose="00000400000000000000" pitchFamily="2" charset="-78"/>
              </a:rPr>
              <a:t>محیط جهانی متغیر</a:t>
            </a:r>
            <a:endParaRPr lang="en-US" sz="23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پیامدها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4400" b="1" dirty="0">
                <a:solidFill>
                  <a:schemeClr val="tx1"/>
                </a:solidFill>
                <a:effectLst>
                  <a:outerShdw blurRad="38100" dist="38100" dir="2700000" algn="tl">
                    <a:srgbClr val="000000">
                      <a:alpha val="43137"/>
                    </a:srgbClr>
                  </a:outerShdw>
                </a:effectLst>
                <a:cs typeface="B Nazanin" panose="00000400000000000000" pitchFamily="2" charset="-78"/>
              </a:rPr>
              <a:t>فصل </a:t>
            </a:r>
            <a:r>
              <a:rPr lang="fa-IR" sz="4400" b="1" dirty="0" smtClean="0">
                <a:solidFill>
                  <a:schemeClr val="tx1"/>
                </a:solidFill>
                <a:effectLst>
                  <a:outerShdw blurRad="38100" dist="38100" dir="2700000" algn="tl">
                    <a:srgbClr val="000000">
                      <a:alpha val="43137"/>
                    </a:srgbClr>
                  </a:outerShdw>
                </a:effectLst>
                <a:cs typeface="B Nazanin" panose="00000400000000000000" pitchFamily="2" charset="-78"/>
              </a:rPr>
              <a:t>چهارم</a:t>
            </a:r>
            <a:endParaRPr lang="fa-IR" sz="4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5400" b="1" dirty="0">
                <a:solidFill>
                  <a:schemeClr val="tx1"/>
                </a:solidFill>
                <a:effectLst>
                  <a:outerShdw blurRad="38100" dist="38100" dir="2700000" algn="tl">
                    <a:srgbClr val="000000">
                      <a:alpha val="43137"/>
                    </a:srgbClr>
                  </a:outerShdw>
                </a:effectLst>
                <a:cs typeface="B Nazanin" panose="00000400000000000000" pitchFamily="2" charset="-78"/>
              </a:rPr>
              <a:t>پیامدهای تحقیق بازاریابی بین المللی در قرن </a:t>
            </a:r>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21</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346878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46276"/>
          </a:xfrm>
          <a:prstGeom prst="rect">
            <a:avLst/>
          </a:prstGeom>
          <a:noFill/>
        </p:spPr>
        <p:txBody>
          <a:bodyPr wrap="square" rtlCol="0">
            <a:spAutoFit/>
          </a:bodyPr>
          <a:lstStyle/>
          <a:p>
            <a:pPr algn="r" rtl="1"/>
            <a:r>
              <a:rPr lang="fa-IR" sz="2300" dirty="0" smtClean="0">
                <a:cs typeface="B Nazanin" panose="00000400000000000000" pitchFamily="2" charset="-78"/>
              </a:rPr>
              <a:t>محیط جهانی متغیر</a:t>
            </a:r>
            <a:endParaRPr lang="en-US" sz="23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پیامدها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تغییرات چشمگیر در محیط جهانی به همراه پیشرفتهای تکنولوژیکی در جمع آوری، تحلیل و توزیع داده ها و اطلاعات حاکی از آن است که محققین برای طراحی، اجرا و تفسیر تحقیق در قرن 21 نیازمند وسعت بخشیدن به قابلیت هایشان خواهند بود. از آنجایی که برای تطبیق بازارها بابالاترین پتانسیل بازار، تلاشهای تحقیقاتی پژوهشی همتراز هستند، در نتیجه محققین باید قابلیت ها و مهارتهای لازم برای اجرا و طراحی تحقیق در این محیط ها را توسعه دهند.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936417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46276"/>
          </a:xfrm>
          <a:prstGeom prst="rect">
            <a:avLst/>
          </a:prstGeom>
          <a:noFill/>
        </p:spPr>
        <p:txBody>
          <a:bodyPr wrap="square" rtlCol="0">
            <a:spAutoFit/>
          </a:bodyPr>
          <a:lstStyle/>
          <a:p>
            <a:pPr algn="r" rtl="1"/>
            <a:r>
              <a:rPr lang="fa-IR" sz="2300" dirty="0" smtClean="0">
                <a:cs typeface="B Nazanin" panose="00000400000000000000" pitchFamily="2" charset="-78"/>
              </a:rPr>
              <a:t>محیط جهانی متغیر</a:t>
            </a:r>
            <a:endParaRPr lang="en-US" sz="23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پیامدها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همتراز تلاش و قابلیت های تحقیق با پتانسیل رشد بازار</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اولویت اول، تاکید تلاشها و قابلیت های تحقیق بر بازارهایی با پتانسیل رشد آتی می باشد. همان گونه که قبلاً نشان داده شد، مخارج تحقیق بازاریابی عمدتاً در کشورهای صنعتی آمریکای شمالی، اروپا و ژاپن متمرکز می باشد. این مسئله بازتابی از اندازه فعلی و جذابیت این بازارها می باشد. اما کشورهایی با بالاترین پتانسیل رشد ، اقتصادهای بازار در حال ظهور در آسیا، آمریکای لاتین، اروپای شرطی و کشورهای اتحادیه جماهیر شوروی سابق می باشند. شرکت هایی که خواهان موفقیت در بازارهای جهانی قرن 21 هستند، باید به بررسی بازارها در این مناطق از جهان و توسعه یا کسب قابلیت های لازم برای اجرای تحقیق در این بازارها بیشتر توجه کنند.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65806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46276"/>
          </a:xfrm>
          <a:prstGeom prst="rect">
            <a:avLst/>
          </a:prstGeom>
          <a:noFill/>
        </p:spPr>
        <p:txBody>
          <a:bodyPr wrap="square" rtlCol="0">
            <a:spAutoFit/>
          </a:bodyPr>
          <a:lstStyle/>
          <a:p>
            <a:pPr algn="r" rtl="1"/>
            <a:r>
              <a:rPr lang="fa-IR" sz="2300" dirty="0" smtClean="0">
                <a:cs typeface="B Nazanin" panose="00000400000000000000" pitchFamily="2" charset="-78"/>
              </a:rPr>
              <a:t>محیط جهانی متغیر</a:t>
            </a:r>
            <a:endParaRPr lang="en-US" sz="23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پیامدها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ar-SA" sz="2800" dirty="0" smtClean="0">
                <a:cs typeface="B Nazanin" panose="00000400000000000000" pitchFamily="2" charset="-78"/>
              </a:rPr>
              <a:t>اختلافات </a:t>
            </a:r>
            <a:r>
              <a:rPr lang="ar-SA" sz="2800" dirty="0">
                <a:cs typeface="B Nazanin" panose="00000400000000000000" pitchFamily="2" charset="-78"/>
              </a:rPr>
              <a:t>حساس بین جهان توسعه یافته و در حال توسعه، در اطلاعات بدست آمده از گزارش توسعه انسانی  منعکس شده است. </a:t>
            </a:r>
            <a:r>
              <a:rPr lang="en-US" sz="2800" dirty="0">
                <a:cs typeface="B Nazanin" panose="00000400000000000000" pitchFamily="2" charset="-78"/>
              </a:rPr>
              <a:t>UN</a:t>
            </a:r>
            <a:r>
              <a:rPr lang="fa-IR" sz="2800" dirty="0">
                <a:cs typeface="B Nazanin" panose="00000400000000000000" pitchFamily="2" charset="-78"/>
              </a:rPr>
              <a:t> 45 کشور را در سطح بالای توسعه انسانی </a:t>
            </a:r>
            <a:r>
              <a:rPr lang="en-US" sz="2800" dirty="0">
                <a:cs typeface="B Nazanin" panose="00000400000000000000" pitchFamily="2" charset="-78"/>
              </a:rPr>
              <a:t>(HHD)</a:t>
            </a:r>
            <a:r>
              <a:rPr lang="fa-IR" sz="2800" dirty="0">
                <a:cs typeface="B Nazanin" panose="00000400000000000000" pitchFamily="2" charset="-78"/>
              </a:rPr>
              <a:t> ، 94 کشور را در سطح متوسط </a:t>
            </a:r>
            <a:r>
              <a:rPr lang="en-US" sz="2800" dirty="0">
                <a:cs typeface="B Nazanin" panose="00000400000000000000" pitchFamily="2" charset="-78"/>
              </a:rPr>
              <a:t>(MHD)</a:t>
            </a:r>
            <a:r>
              <a:rPr lang="fa-IR" sz="2800" dirty="0">
                <a:cs typeface="B Nazanin" panose="00000400000000000000" pitchFamily="2" charset="-78"/>
              </a:rPr>
              <a:t> و 34کشور را در سطح پائین </a:t>
            </a:r>
            <a:r>
              <a:rPr lang="en-US" sz="2800" dirty="0">
                <a:cs typeface="B Nazanin" panose="00000400000000000000" pitchFamily="2" charset="-78"/>
              </a:rPr>
              <a:t>(LHD)</a:t>
            </a:r>
            <a:r>
              <a:rPr lang="fa-IR" sz="2800" dirty="0">
                <a:cs typeface="B Nazanin" panose="00000400000000000000" pitchFamily="2" charset="-78"/>
              </a:rPr>
              <a:t> طبقه بندی می کند. داده ها و اطلاعات مندرج در جدول در مورد فاصله بین ثروتمندترین و فقیرترین کشورها توضیح می دهند</a:t>
            </a:r>
            <a:r>
              <a:rPr lang="fa-IR" sz="2800" dirty="0" smtClean="0">
                <a:cs typeface="B Nazanin" panose="00000400000000000000" pitchFamily="2" charset="-78"/>
              </a:rPr>
              <a:t>.</a:t>
            </a: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6158558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352</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2017-09-26T09:25:53Z</dcterms:modified>
</cp:coreProperties>
</file>