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9"/>
  </p:notesMasterIdLst>
  <p:sldIdLst>
    <p:sldId id="257" r:id="rId3"/>
    <p:sldId id="268" r:id="rId4"/>
    <p:sldId id="258" r:id="rId5"/>
    <p:sldId id="259" r:id="rId6"/>
    <p:sldId id="260" r:id="rId7"/>
    <p:sldId id="262" r:id="rId8"/>
    <p:sldId id="263" r:id="rId9"/>
    <p:sldId id="273" r:id="rId10"/>
    <p:sldId id="278" r:id="rId11"/>
    <p:sldId id="279" r:id="rId12"/>
    <p:sldId id="265" r:id="rId13"/>
    <p:sldId id="274" r:id="rId14"/>
    <p:sldId id="282" r:id="rId15"/>
    <p:sldId id="275" r:id="rId16"/>
    <p:sldId id="277" r:id="rId17"/>
    <p:sldId id="287" r:id="rId18"/>
    <p:sldId id="276" r:id="rId19"/>
    <p:sldId id="267" r:id="rId20"/>
    <p:sldId id="283" r:id="rId21"/>
    <p:sldId id="284" r:id="rId22"/>
    <p:sldId id="269" r:id="rId23"/>
    <p:sldId id="285" r:id="rId24"/>
    <p:sldId id="280" r:id="rId25"/>
    <p:sldId id="281" r:id="rId26"/>
    <p:sldId id="286"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030" autoAdjust="0"/>
    <p:restoredTop sz="68354" autoAdjust="0"/>
  </p:normalViewPr>
  <p:slideViewPr>
    <p:cSldViewPr>
      <p:cViewPr varScale="1">
        <p:scale>
          <a:sx n="48" d="100"/>
          <a:sy n="48" d="100"/>
        </p:scale>
        <p:origin x="-3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0" d="100"/>
          <a:sy n="90" d="100"/>
        </p:scale>
        <p:origin x="-37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C71A1-1829-4936-922B-75A5D08A088C}" type="datetimeFigureOut">
              <a:rPr lang="en-CA" smtClean="0"/>
              <a:t>27/01/2015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C15B9-C7E0-44FA-B9D8-26D70F67E3CF}" type="slidenum">
              <a:rPr lang="en-CA" smtClean="0"/>
              <a:t>‹#›</a:t>
            </a:fld>
            <a:endParaRPr lang="en-CA"/>
          </a:p>
        </p:txBody>
      </p:sp>
    </p:spTree>
    <p:extLst>
      <p:ext uri="{BB962C8B-B14F-4D97-AF65-F5344CB8AC3E}">
        <p14:creationId xmlns:p14="http://schemas.microsoft.com/office/powerpoint/2010/main" val="167458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204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7026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MCC_PPT_Cover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676401"/>
            <a:ext cx="6096000" cy="2686050"/>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br>
              <a:rPr lang="en-US" dirty="0" smtClean="0"/>
            </a:br>
            <a:r>
              <a:rPr lang="en-US" dirty="0" smtClean="0"/>
              <a:t>two lines possible</a:t>
            </a:r>
            <a:endParaRPr lang="en-US" dirty="0"/>
          </a:p>
        </p:txBody>
      </p:sp>
      <p:sp>
        <p:nvSpPr>
          <p:cNvPr id="3" name="Subtitle 2"/>
          <p:cNvSpPr>
            <a:spLocks noGrp="1"/>
          </p:cNvSpPr>
          <p:nvPr>
            <p:ph type="subTitle" idx="1"/>
          </p:nvPr>
        </p:nvSpPr>
        <p:spPr>
          <a:xfrm>
            <a:off x="457200" y="4648200"/>
            <a:ext cx="5410200" cy="144780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invGray">
          <a:xfrm>
            <a:off x="0" y="0"/>
            <a:ext cx="9144000" cy="457200"/>
          </a:xfrm>
          <a:prstGeom prst="rect">
            <a:avLst/>
          </a:prstGeom>
          <a:solidFill>
            <a:srgbClr val="AC5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bwMode="gray">
          <a:xfrm>
            <a:off x="0" y="4572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userDrawn="1"/>
        </p:nvPicPr>
        <p:blipFill>
          <a:blip r:embed="rId3" cstate="screen"/>
          <a:stretch>
            <a:fillRect/>
          </a:stretch>
        </p:blipFill>
        <p:spPr>
          <a:xfrm>
            <a:off x="7162800" y="108662"/>
            <a:ext cx="1549457" cy="243668"/>
          </a:xfrm>
          <a:prstGeom prst="rect">
            <a:avLst/>
          </a:prstGeom>
        </p:spPr>
      </p:pic>
      <p:pic>
        <p:nvPicPr>
          <p:cNvPr id="13" name="Picture 12" descr="FIP-8x11_1-2in_110_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6318744"/>
            <a:ext cx="8253250" cy="365836"/>
          </a:xfrm>
          <a:prstGeom prst="rect">
            <a:avLst/>
          </a:prstGeom>
        </p:spPr>
      </p:pic>
    </p:spTree>
    <p:extLst>
      <p:ext uri="{BB962C8B-B14F-4D97-AF65-F5344CB8AC3E}">
        <p14:creationId xmlns:p14="http://schemas.microsoft.com/office/powerpoint/2010/main" val="364502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71323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a:t>
            </a:fld>
            <a:endParaRPr lang="en-US" dirty="0">
              <a:solidFill>
                <a:prstClr val="white"/>
              </a:solidFill>
            </a:endParaRPr>
          </a:p>
        </p:txBody>
      </p:sp>
      <p:pic>
        <p:nvPicPr>
          <p:cNvPr id="7" name="Picture 6" descr="background.jpg"/>
          <p:cNvPicPr>
            <a:picLocks noChangeAspect="1"/>
          </p:cNvPicPr>
          <p:nvPr userDrawn="1"/>
        </p:nvPicPr>
        <p:blipFill>
          <a:blip r:embed="rId2" cstate="print"/>
          <a:srcRect t="18889" b="5555"/>
          <a:stretch>
            <a:fillRect/>
          </a:stretch>
        </p:blipFill>
        <p:spPr>
          <a:xfrm>
            <a:off x="0" y="1295400"/>
            <a:ext cx="9144000" cy="5181600"/>
          </a:xfrm>
          <a:prstGeom prst="rect">
            <a:avLst/>
          </a:prstGeom>
        </p:spPr>
      </p:pic>
    </p:spTree>
    <p:extLst>
      <p:ext uri="{BB962C8B-B14F-4D97-AF65-F5344CB8AC3E}">
        <p14:creationId xmlns:p14="http://schemas.microsoft.com/office/powerpoint/2010/main" val="1221793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A5580D42-4309-42CB-9101-536F0D1551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3984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A5580D42-4309-42CB-9101-536F0D1551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736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6" name="Picture 5" descr="cover-bkgrnd2.png"/>
          <p:cNvPicPr>
            <a:picLocks noChangeAspect="1"/>
          </p:cNvPicPr>
          <p:nvPr userDrawn="1"/>
        </p:nvPicPr>
        <p:blipFill>
          <a:blip r:embed="rId2" cstate="screen"/>
          <a:srcRect/>
          <a:stretch>
            <a:fillRect/>
          </a:stretch>
        </p:blipFill>
        <p:spPr bwMode="invGray">
          <a:xfrm>
            <a:off x="0" y="0"/>
            <a:ext cx="9144000" cy="6858000"/>
          </a:xfrm>
          <a:prstGeom prst="rect">
            <a:avLst/>
          </a:prstGeom>
        </p:spPr>
      </p:pic>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a:t>
            </a:fld>
            <a:endParaRPr lang="en-US" dirty="0">
              <a:solidFill>
                <a:prstClr val="white"/>
              </a:solidFill>
            </a:endParaRPr>
          </a:p>
        </p:txBody>
      </p:sp>
      <p:pic>
        <p:nvPicPr>
          <p:cNvPr id="9" name="Picture 8" descr="nrc-logotype-e.png"/>
          <p:cNvPicPr>
            <a:picLocks noChangeAspect="1"/>
          </p:cNvPicPr>
          <p:nvPr userDrawn="1"/>
        </p:nvPicPr>
        <p:blipFill>
          <a:blip r:embed="rId3" cstate="screen"/>
          <a:stretch>
            <a:fillRect/>
          </a:stretch>
        </p:blipFill>
        <p:spPr>
          <a:xfrm>
            <a:off x="7509640" y="6584730"/>
            <a:ext cx="1219200" cy="191732"/>
          </a:xfrm>
          <a:prstGeom prst="rect">
            <a:avLst/>
          </a:prstGeom>
        </p:spPr>
      </p:pic>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779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blue bakgrn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nrc-logotype-e.png"/>
          <p:cNvPicPr>
            <a:picLocks noChangeAspect="1"/>
          </p:cNvPicPr>
          <p:nvPr userDrawn="1"/>
        </p:nvPicPr>
        <p:blipFill>
          <a:blip r:embed="rId2" cstate="screen"/>
          <a:stretch>
            <a:fillRect/>
          </a:stretch>
        </p:blipFill>
        <p:spPr>
          <a:xfrm>
            <a:off x="7509640" y="6584730"/>
            <a:ext cx="1219200" cy="191732"/>
          </a:xfrm>
          <a:prstGeom prst="rect">
            <a:avLst/>
          </a:prstGeom>
        </p:spPr>
      </p:pic>
      <p:sp>
        <p:nvSpPr>
          <p:cNvPr id="2" name="Title 1"/>
          <p:cNvSpPr>
            <a:spLocks noGrp="1"/>
          </p:cNvSpPr>
          <p:nvPr>
            <p:ph type="title"/>
          </p:nvPr>
        </p:nvSpPr>
        <p:spPr>
          <a:xfrm>
            <a:off x="457200" y="5334000"/>
            <a:ext cx="83058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a:t>
            </a:fld>
            <a:endParaRPr lang="en-US" dirty="0">
              <a:solidFill>
                <a:prstClr val="white"/>
              </a:solidFill>
            </a:endParaRPr>
          </a:p>
        </p:txBody>
      </p:sp>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08886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header">
    <p:spTree>
      <p:nvGrpSpPr>
        <p:cNvPr id="1" name=""/>
        <p:cNvGrpSpPr/>
        <p:nvPr/>
      </p:nvGrpSpPr>
      <p:grpSpPr>
        <a:xfrm>
          <a:off x="0" y="0"/>
          <a:ext cx="0" cy="0"/>
          <a:chOff x="0" y="0"/>
          <a:chExt cx="0" cy="0"/>
        </a:xfrm>
      </p:grpSpPr>
      <p:sp>
        <p:nvSpPr>
          <p:cNvPr id="6" name="Rectangle 5"/>
          <p:cNvSpPr/>
          <p:nvPr userDrawn="1"/>
        </p:nvSpPr>
        <p:spPr bwMode="gray">
          <a:xfrm>
            <a:off x="0" y="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a:t>
            </a:fld>
            <a:endParaRPr lang="en-US" dirty="0">
              <a:solidFill>
                <a:prstClr val="white"/>
              </a:solidFill>
            </a:endParaRPr>
          </a:p>
        </p:txBody>
      </p:sp>
      <p:sp>
        <p:nvSpPr>
          <p:cNvPr id="7" name="Rectangle 6"/>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3050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0451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a:t>
            </a:fld>
            <a:endParaRPr lang="en-US" dirty="0">
              <a:solidFill>
                <a:prstClr val="white"/>
              </a:solidFill>
            </a:endParaRPr>
          </a:p>
        </p:txBody>
      </p:sp>
      <p:pic>
        <p:nvPicPr>
          <p:cNvPr id="7" name="Picture 6" descr="background.jpg"/>
          <p:cNvPicPr>
            <a:picLocks noChangeAspect="1"/>
          </p:cNvPicPr>
          <p:nvPr userDrawn="1"/>
        </p:nvPicPr>
        <p:blipFill>
          <a:blip r:embed="rId2" cstate="print"/>
          <a:srcRect t="18889" b="5555"/>
          <a:stretch>
            <a:fillRect/>
          </a:stretch>
        </p:blipFill>
        <p:spPr>
          <a:xfrm>
            <a:off x="0" y="1295400"/>
            <a:ext cx="9144000" cy="5181600"/>
          </a:xfrm>
          <a:prstGeom prst="rect">
            <a:avLst/>
          </a:prstGeom>
        </p:spPr>
      </p:pic>
    </p:spTree>
    <p:extLst>
      <p:ext uri="{BB962C8B-B14F-4D97-AF65-F5344CB8AC3E}">
        <p14:creationId xmlns:p14="http://schemas.microsoft.com/office/powerpoint/2010/main" val="3313371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A5580D42-4309-42CB-9101-536F0D1551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495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A5580D42-4309-42CB-9101-536F0D1551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63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6" name="Picture 5" descr="cover-bkgrnd2.png"/>
          <p:cNvPicPr>
            <a:picLocks noChangeAspect="1"/>
          </p:cNvPicPr>
          <p:nvPr userDrawn="1"/>
        </p:nvPicPr>
        <p:blipFill>
          <a:blip r:embed="rId2" cstate="screen"/>
          <a:srcRect/>
          <a:stretch>
            <a:fillRect/>
          </a:stretch>
        </p:blipFill>
        <p:spPr bwMode="invGray">
          <a:xfrm>
            <a:off x="0" y="0"/>
            <a:ext cx="9144000" cy="6858000"/>
          </a:xfrm>
          <a:prstGeom prst="rect">
            <a:avLst/>
          </a:prstGeom>
        </p:spPr>
      </p:pic>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a:t>
            </a:fld>
            <a:endParaRPr lang="en-US" dirty="0">
              <a:solidFill>
                <a:prstClr val="white"/>
              </a:solidFill>
            </a:endParaRPr>
          </a:p>
        </p:txBody>
      </p:sp>
      <p:pic>
        <p:nvPicPr>
          <p:cNvPr id="9" name="Picture 8" descr="nrc-logotype-e.png"/>
          <p:cNvPicPr>
            <a:picLocks noChangeAspect="1"/>
          </p:cNvPicPr>
          <p:nvPr userDrawn="1"/>
        </p:nvPicPr>
        <p:blipFill>
          <a:blip r:embed="rId3" cstate="screen"/>
          <a:stretch>
            <a:fillRect/>
          </a:stretch>
        </p:blipFill>
        <p:spPr>
          <a:xfrm>
            <a:off x="7509640" y="6584730"/>
            <a:ext cx="1219200" cy="191732"/>
          </a:xfrm>
          <a:prstGeom prst="rect">
            <a:avLst/>
          </a:prstGeom>
        </p:spPr>
      </p:pic>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933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blue bakgrn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nrc-logotype-e.png"/>
          <p:cNvPicPr>
            <a:picLocks noChangeAspect="1"/>
          </p:cNvPicPr>
          <p:nvPr userDrawn="1"/>
        </p:nvPicPr>
        <p:blipFill>
          <a:blip r:embed="rId2" cstate="screen"/>
          <a:stretch>
            <a:fillRect/>
          </a:stretch>
        </p:blipFill>
        <p:spPr>
          <a:xfrm>
            <a:off x="7509640" y="6584730"/>
            <a:ext cx="1219200" cy="191732"/>
          </a:xfrm>
          <a:prstGeom prst="rect">
            <a:avLst/>
          </a:prstGeom>
        </p:spPr>
      </p:pic>
      <p:sp>
        <p:nvSpPr>
          <p:cNvPr id="2" name="Title 1"/>
          <p:cNvSpPr>
            <a:spLocks noGrp="1"/>
          </p:cNvSpPr>
          <p:nvPr>
            <p:ph type="title"/>
          </p:nvPr>
        </p:nvSpPr>
        <p:spPr>
          <a:xfrm>
            <a:off x="457200" y="5334000"/>
            <a:ext cx="83058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a:t>
            </a:fld>
            <a:endParaRPr lang="en-US" dirty="0">
              <a:solidFill>
                <a:prstClr val="white"/>
              </a:solidFill>
            </a:endParaRPr>
          </a:p>
        </p:txBody>
      </p:sp>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8638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header">
    <p:spTree>
      <p:nvGrpSpPr>
        <p:cNvPr id="1" name=""/>
        <p:cNvGrpSpPr/>
        <p:nvPr/>
      </p:nvGrpSpPr>
      <p:grpSpPr>
        <a:xfrm>
          <a:off x="0" y="0"/>
          <a:ext cx="0" cy="0"/>
          <a:chOff x="0" y="0"/>
          <a:chExt cx="0" cy="0"/>
        </a:xfrm>
      </p:grpSpPr>
      <p:sp>
        <p:nvSpPr>
          <p:cNvPr id="6" name="Rectangle 5"/>
          <p:cNvSpPr/>
          <p:nvPr userDrawn="1"/>
        </p:nvSpPr>
        <p:spPr bwMode="gray">
          <a:xfrm>
            <a:off x="0" y="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a:t>
            </a:fld>
            <a:endParaRPr lang="en-US" dirty="0">
              <a:solidFill>
                <a:prstClr val="white"/>
              </a:solidFill>
            </a:endParaRPr>
          </a:p>
        </p:txBody>
      </p:sp>
      <p:sp>
        <p:nvSpPr>
          <p:cNvPr id="7" name="Rectangle 6"/>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663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MCC_PPT_Cover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676401"/>
            <a:ext cx="6096000" cy="2686050"/>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br>
              <a:rPr lang="en-US" dirty="0" smtClean="0"/>
            </a:br>
            <a:r>
              <a:rPr lang="en-US" dirty="0" smtClean="0"/>
              <a:t>two lines possible</a:t>
            </a:r>
            <a:endParaRPr lang="en-US" dirty="0"/>
          </a:p>
        </p:txBody>
      </p:sp>
      <p:sp>
        <p:nvSpPr>
          <p:cNvPr id="3" name="Subtitle 2"/>
          <p:cNvSpPr>
            <a:spLocks noGrp="1"/>
          </p:cNvSpPr>
          <p:nvPr>
            <p:ph type="subTitle" idx="1"/>
          </p:nvPr>
        </p:nvSpPr>
        <p:spPr>
          <a:xfrm>
            <a:off x="457200" y="4648200"/>
            <a:ext cx="5410200" cy="144780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invGray">
          <a:xfrm>
            <a:off x="0" y="0"/>
            <a:ext cx="9144000" cy="457200"/>
          </a:xfrm>
          <a:prstGeom prst="rect">
            <a:avLst/>
          </a:prstGeom>
          <a:solidFill>
            <a:srgbClr val="AC5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bwMode="gray">
          <a:xfrm>
            <a:off x="0" y="4572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userDrawn="1"/>
        </p:nvPicPr>
        <p:blipFill>
          <a:blip r:embed="rId3" cstate="screen"/>
          <a:stretch>
            <a:fillRect/>
          </a:stretch>
        </p:blipFill>
        <p:spPr>
          <a:xfrm>
            <a:off x="7162800" y="108662"/>
            <a:ext cx="1549457" cy="243668"/>
          </a:xfrm>
          <a:prstGeom prst="rect">
            <a:avLst/>
          </a:prstGeom>
        </p:spPr>
      </p:pic>
      <p:pic>
        <p:nvPicPr>
          <p:cNvPr id="13" name="Picture 12" descr="FIP-8x11_1-2in_110_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6318744"/>
            <a:ext cx="8253250" cy="365836"/>
          </a:xfrm>
          <a:prstGeom prst="rect">
            <a:avLst/>
          </a:prstGeom>
        </p:spPr>
      </p:pic>
    </p:spTree>
    <p:extLst>
      <p:ext uri="{BB962C8B-B14F-4D97-AF65-F5344CB8AC3E}">
        <p14:creationId xmlns:p14="http://schemas.microsoft.com/office/powerpoint/2010/main" val="221338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banner02.jpg"/>
          <p:cNvPicPr>
            <a:picLocks noChangeAspect="1"/>
          </p:cNvPicPr>
          <p:nvPr userDrawn="1"/>
        </p:nvPicPr>
        <p:blipFill>
          <a:blip r:embed="rId10" cstate="print"/>
          <a:stretch>
            <a:fillRect/>
          </a:stretch>
        </p:blipFill>
        <p:spPr>
          <a:xfrm>
            <a:off x="0" y="0"/>
            <a:ext cx="9144000" cy="1238250"/>
          </a:xfrm>
          <a:prstGeom prst="rect">
            <a:avLst/>
          </a:prstGeom>
        </p:spPr>
      </p:pic>
      <p:sp>
        <p:nvSpPr>
          <p:cNvPr id="7" name="Rectangle 6"/>
          <p:cNvSpPr/>
          <p:nvPr userDrawn="1"/>
        </p:nvSpPr>
        <p:spPr bwMode="invGray">
          <a:xfrm>
            <a:off x="0" y="6477000"/>
            <a:ext cx="9144000" cy="381000"/>
          </a:xfrm>
          <a:prstGeom prst="rect">
            <a:avLst/>
          </a:prstGeom>
          <a:solidFill>
            <a:srgbClr val="AC549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nrc-logotype-e.png"/>
          <p:cNvPicPr>
            <a:picLocks noChangeAspect="1"/>
          </p:cNvPicPr>
          <p:nvPr userDrawn="1"/>
        </p:nvPicPr>
        <p:blipFill>
          <a:blip r:embed="rId11" cstate="screen"/>
          <a:stretch>
            <a:fillRect/>
          </a:stretch>
        </p:blipFill>
        <p:spPr>
          <a:xfrm>
            <a:off x="7509640" y="6584730"/>
            <a:ext cx="1219200" cy="191732"/>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71600" y="6477001"/>
            <a:ext cx="28956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457200" y="6477000"/>
            <a:ext cx="7620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fld id="{A5580D42-4309-42CB-9101-536F0D1551A5}" type="slidenum">
              <a:rPr lang="en-US" smtClean="0">
                <a:solidFill>
                  <a:prstClr val="white"/>
                </a:solidFill>
              </a:rPr>
              <a:pPr/>
              <a:t>‹#›</a:t>
            </a:fld>
            <a:endParaRPr lang="en-US" dirty="0">
              <a:solidFill>
                <a:prstClr val="white"/>
              </a:solidFill>
            </a:endParaRPr>
          </a:p>
        </p:txBody>
      </p:sp>
      <p:sp>
        <p:nvSpPr>
          <p:cNvPr id="11" name="Rectangle 10"/>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1226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banner02.jpg"/>
          <p:cNvPicPr>
            <a:picLocks noChangeAspect="1"/>
          </p:cNvPicPr>
          <p:nvPr userDrawn="1"/>
        </p:nvPicPr>
        <p:blipFill>
          <a:blip r:embed="rId10" cstate="print"/>
          <a:stretch>
            <a:fillRect/>
          </a:stretch>
        </p:blipFill>
        <p:spPr>
          <a:xfrm>
            <a:off x="0" y="0"/>
            <a:ext cx="9144000" cy="1238250"/>
          </a:xfrm>
          <a:prstGeom prst="rect">
            <a:avLst/>
          </a:prstGeom>
        </p:spPr>
      </p:pic>
      <p:sp>
        <p:nvSpPr>
          <p:cNvPr id="7" name="Rectangle 6"/>
          <p:cNvSpPr/>
          <p:nvPr userDrawn="1"/>
        </p:nvSpPr>
        <p:spPr bwMode="invGray">
          <a:xfrm>
            <a:off x="0" y="6477000"/>
            <a:ext cx="9144000" cy="381000"/>
          </a:xfrm>
          <a:prstGeom prst="rect">
            <a:avLst/>
          </a:prstGeom>
          <a:solidFill>
            <a:srgbClr val="AC549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nrc-logotype-e.png"/>
          <p:cNvPicPr>
            <a:picLocks noChangeAspect="1"/>
          </p:cNvPicPr>
          <p:nvPr userDrawn="1"/>
        </p:nvPicPr>
        <p:blipFill>
          <a:blip r:embed="rId11" cstate="screen"/>
          <a:stretch>
            <a:fillRect/>
          </a:stretch>
        </p:blipFill>
        <p:spPr>
          <a:xfrm>
            <a:off x="7509640" y="6584730"/>
            <a:ext cx="1219200" cy="191732"/>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71600" y="6477001"/>
            <a:ext cx="28956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457200" y="6477000"/>
            <a:ext cx="7620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fld id="{A5580D42-4309-42CB-9101-536F0D1551A5}" type="slidenum">
              <a:rPr lang="en-US" smtClean="0">
                <a:solidFill>
                  <a:prstClr val="white"/>
                </a:solidFill>
              </a:rPr>
              <a:pPr/>
              <a:t>‹#›</a:t>
            </a:fld>
            <a:endParaRPr lang="en-US" dirty="0">
              <a:solidFill>
                <a:prstClr val="white"/>
              </a:solidFill>
            </a:endParaRPr>
          </a:p>
        </p:txBody>
      </p:sp>
      <p:sp>
        <p:nvSpPr>
          <p:cNvPr id="11" name="Rectangle 10"/>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171829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3600" dirty="0"/>
              <a:t>Preparing Calibration Service Procedures and Validation Methods in Support of CMCs</a:t>
            </a:r>
            <a:endParaRPr lang="en-US" sz="2800" dirty="0"/>
          </a:p>
        </p:txBody>
      </p:sp>
      <p:sp>
        <p:nvSpPr>
          <p:cNvPr id="3" name="Subtitle 2"/>
          <p:cNvSpPr>
            <a:spLocks noGrp="1"/>
          </p:cNvSpPr>
          <p:nvPr>
            <p:ph type="subTitle" idx="1"/>
          </p:nvPr>
        </p:nvSpPr>
        <p:spPr/>
        <p:txBody>
          <a:bodyPr>
            <a:normAutofit/>
          </a:bodyPr>
          <a:lstStyle/>
          <a:p>
            <a:r>
              <a:rPr lang="en-US" sz="1600" dirty="0" smtClean="0"/>
              <a:t>Marina Gertsvolf</a:t>
            </a:r>
            <a:endParaRPr lang="en-US" sz="1600" dirty="0"/>
          </a:p>
          <a:p>
            <a:r>
              <a:rPr lang="en-US" sz="1600" dirty="0" smtClean="0"/>
              <a:t>Jan 28, 2014</a:t>
            </a:r>
          </a:p>
          <a:p>
            <a:endParaRPr lang="en-CA" sz="1600" b="0" dirty="0"/>
          </a:p>
          <a:p>
            <a:r>
              <a:rPr lang="en-CA" sz="1600" dirty="0" smtClean="0"/>
              <a:t>2015 </a:t>
            </a:r>
            <a:r>
              <a:rPr lang="en-CA" sz="1600" dirty="0"/>
              <a:t>SIM TFWG Workshop </a:t>
            </a:r>
            <a:endParaRPr lang="en-US" sz="1600" dirty="0"/>
          </a:p>
        </p:txBody>
      </p:sp>
    </p:spTree>
    <p:extLst>
      <p:ext uri="{BB962C8B-B14F-4D97-AF65-F5344CB8AC3E}">
        <p14:creationId xmlns:p14="http://schemas.microsoft.com/office/powerpoint/2010/main" val="1572360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UTC - UTC(NRC) from Circular T</a:t>
            </a: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10</a:t>
            </a:fld>
            <a:endParaRPr lang="en-US" dirty="0">
              <a:solidFill>
                <a:prstClr val="white"/>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0" y="2070000"/>
            <a:ext cx="5838825"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79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 Setup</a:t>
            </a:r>
            <a:endParaRPr lang="en-US" dirty="0"/>
          </a:p>
        </p:txBody>
      </p:sp>
      <p:sp>
        <p:nvSpPr>
          <p:cNvPr id="110"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t>Generate custom signals with CMC specifications</a:t>
            </a:r>
            <a:endParaRPr lang="en-US" sz="2100" dirty="0">
              <a:solidFill>
                <a:schemeClr val="tx1"/>
              </a:solidFill>
            </a:endParaRPr>
          </a:p>
        </p:txBody>
      </p:sp>
      <p:sp>
        <p:nvSpPr>
          <p:cNvPr id="113" name="Slide Number Placeholder 4"/>
          <p:cNvSpPr>
            <a:spLocks noGrp="1"/>
          </p:cNvSpPr>
          <p:nvPr>
            <p:ph type="sldNum" sz="quarter" idx="12"/>
          </p:nvPr>
        </p:nvSpPr>
        <p:spPr>
          <a:xfrm>
            <a:off x="457200" y="6477000"/>
            <a:ext cx="762000" cy="381000"/>
          </a:xfrm>
        </p:spPr>
        <p:txBody>
          <a:bodyPr/>
          <a:lstStyle/>
          <a:p>
            <a:fld id="{A5580D42-4309-42CB-9101-536F0D1551A5}" type="slidenum">
              <a:rPr lang="en-US" smtClean="0">
                <a:solidFill>
                  <a:prstClr val="white"/>
                </a:solidFill>
              </a:rPr>
              <a:pPr/>
              <a:t>11</a:t>
            </a:fld>
            <a:endParaRPr lang="en-US" dirty="0">
              <a:solidFill>
                <a:prstClr val="white"/>
              </a:solidFill>
            </a:endParaRPr>
          </a:p>
        </p:txBody>
      </p:sp>
      <p:sp>
        <p:nvSpPr>
          <p:cNvPr id="139" name="Rounded Rectangle 138"/>
          <p:cNvSpPr/>
          <p:nvPr/>
        </p:nvSpPr>
        <p:spPr>
          <a:xfrm>
            <a:off x="179512" y="227687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H</a:t>
            </a:r>
            <a:r>
              <a:rPr lang="en-CA" sz="1400" dirty="0" smtClean="0"/>
              <a:t> maser or </a:t>
            </a:r>
            <a:r>
              <a:rPr lang="en-CA" sz="1400" b="1" dirty="0" smtClean="0"/>
              <a:t>Cs</a:t>
            </a:r>
            <a:r>
              <a:rPr lang="en-CA" sz="1400" dirty="0" smtClean="0"/>
              <a:t> clock</a:t>
            </a:r>
            <a:endParaRPr lang="en-CA" sz="1400" dirty="0"/>
          </a:p>
        </p:txBody>
      </p:sp>
      <p:grpSp>
        <p:nvGrpSpPr>
          <p:cNvPr id="81" name="Group 80"/>
          <p:cNvGrpSpPr/>
          <p:nvPr/>
        </p:nvGrpSpPr>
        <p:grpSpPr>
          <a:xfrm>
            <a:off x="1475656" y="2334072"/>
            <a:ext cx="7065703" cy="2770293"/>
            <a:chOff x="1475656" y="2334072"/>
            <a:chExt cx="7065703" cy="2770293"/>
          </a:xfrm>
        </p:grpSpPr>
        <p:grpSp>
          <p:nvGrpSpPr>
            <p:cNvPr id="80" name="Group 79"/>
            <p:cNvGrpSpPr/>
            <p:nvPr/>
          </p:nvGrpSpPr>
          <p:grpSpPr>
            <a:xfrm>
              <a:off x="1475656" y="2334072"/>
              <a:ext cx="7065703" cy="1781369"/>
              <a:chOff x="1475656" y="2334072"/>
              <a:chExt cx="7065703" cy="1781369"/>
            </a:xfrm>
          </p:grpSpPr>
          <p:cxnSp>
            <p:nvCxnSpPr>
              <p:cNvPr id="121" name="Elbow Connector 120"/>
              <p:cNvCxnSpPr>
                <a:endCxn id="115" idx="1"/>
              </p:cNvCxnSpPr>
              <p:nvPr/>
            </p:nvCxnSpPr>
            <p:spPr>
              <a:xfrm>
                <a:off x="1475656" y="2564904"/>
                <a:ext cx="3456384" cy="199205"/>
              </a:xfrm>
              <a:prstGeom prst="bent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123728" y="2334072"/>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grpSp>
            <p:nvGrpSpPr>
              <p:cNvPr id="79" name="Group 78"/>
              <p:cNvGrpSpPr/>
              <p:nvPr/>
            </p:nvGrpSpPr>
            <p:grpSpPr>
              <a:xfrm>
                <a:off x="4932040" y="2348881"/>
                <a:ext cx="3609319" cy="1766560"/>
                <a:chOff x="4932040" y="2348881"/>
                <a:chExt cx="3609319" cy="1766560"/>
              </a:xfrm>
            </p:grpSpPr>
            <p:sp>
              <p:nvSpPr>
                <p:cNvPr id="115" name="Rounded Rectangle 114"/>
                <p:cNvSpPr/>
                <p:nvPr/>
              </p:nvSpPr>
              <p:spPr>
                <a:xfrm>
                  <a:off x="4932040" y="2348881"/>
                  <a:ext cx="2520280" cy="8304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b="1" dirty="0" smtClean="0"/>
                    <a:t>Frequency Synthesizer</a:t>
                  </a:r>
                </a:p>
                <a:p>
                  <a:pPr algn="ctr"/>
                  <a:r>
                    <a:rPr lang="en-CA" sz="1400" dirty="0" smtClean="0"/>
                    <a:t>Anritsu MG 3641A</a:t>
                  </a:r>
                </a:p>
                <a:p>
                  <a:pPr algn="ctr"/>
                  <a:r>
                    <a:rPr lang="en-CA" sz="1400" dirty="0" smtClean="0"/>
                    <a:t>Stanford Research DS245</a:t>
                  </a:r>
                  <a:endParaRPr lang="en-CA" sz="1400" dirty="0"/>
                </a:p>
              </p:txBody>
            </p:sp>
            <p:sp>
              <p:nvSpPr>
                <p:cNvPr id="116" name="Rounded Rectangle 115"/>
                <p:cNvSpPr/>
                <p:nvPr/>
              </p:nvSpPr>
              <p:spPr>
                <a:xfrm>
                  <a:off x="4932040" y="3284985"/>
                  <a:ext cx="2520280" cy="8304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400" b="1" dirty="0" smtClean="0"/>
                    <a:t>Frequency Divider</a:t>
                  </a:r>
                </a:p>
                <a:p>
                  <a:pPr algn="ctr"/>
                  <a:r>
                    <a:rPr lang="en-CA" sz="1400" dirty="0" smtClean="0"/>
                    <a:t>NRC CAL DIV W.P.</a:t>
                  </a:r>
                  <a:endParaRPr lang="en-CA" sz="1100" dirty="0"/>
                </a:p>
              </p:txBody>
            </p:sp>
            <p:cxnSp>
              <p:nvCxnSpPr>
                <p:cNvPr id="124" name="Elbow Connector 123"/>
                <p:cNvCxnSpPr/>
                <p:nvPr/>
              </p:nvCxnSpPr>
              <p:spPr>
                <a:xfrm>
                  <a:off x="7439389" y="2564904"/>
                  <a:ext cx="12700" cy="1008112"/>
                </a:xfrm>
                <a:prstGeom prst="bentConnector3">
                  <a:avLst>
                    <a:gd name="adj1" fmla="val 485659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563206" y="2789367"/>
                  <a:ext cx="978153"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5 - 100MHz</a:t>
                  </a:r>
                </a:p>
                <a:p>
                  <a:pPr algn="ctr"/>
                  <a:r>
                    <a:rPr lang="en-CA" sz="1200" dirty="0" smtClean="0"/>
                    <a:t>sine</a:t>
                  </a:r>
                  <a:endParaRPr lang="en-CA" sz="1200" dirty="0"/>
                </a:p>
              </p:txBody>
            </p:sp>
          </p:grpSp>
        </p:grpSp>
        <p:cxnSp>
          <p:nvCxnSpPr>
            <p:cNvPr id="143" name="Elbow Connector 142"/>
            <p:cNvCxnSpPr/>
            <p:nvPr/>
          </p:nvCxnSpPr>
          <p:spPr>
            <a:xfrm rot="10800000" flipV="1">
              <a:off x="3203848" y="3700212"/>
              <a:ext cx="1728192" cy="1404153"/>
            </a:xfrm>
            <a:prstGeom prst="bent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448221" y="4121464"/>
              <a:ext cx="1239442"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CA" sz="1200" b="1" dirty="0" err="1" smtClean="0"/>
                <a:t>n</a:t>
              </a:r>
              <a:r>
                <a:rPr lang="en-CA" sz="1200" dirty="0" err="1" smtClean="0"/>
                <a:t>PPS</a:t>
              </a:r>
              <a:endParaRPr lang="en-CA" sz="1200" dirty="0" smtClean="0"/>
            </a:p>
            <a:p>
              <a:pPr algn="ctr"/>
              <a:r>
                <a:rPr lang="en-CA" sz="1200" dirty="0" smtClean="0"/>
                <a:t>TTL</a:t>
              </a:r>
            </a:p>
            <a:p>
              <a:pPr algn="ctr"/>
              <a:r>
                <a:rPr lang="en-CA" sz="1200" dirty="0"/>
                <a:t>2.32Vpp @50</a:t>
              </a:r>
              <a:r>
                <a:rPr lang="el-GR" sz="1200" dirty="0" smtClean="0"/>
                <a:t>Ω</a:t>
              </a:r>
              <a:endParaRPr lang="en-CA" sz="1200" dirty="0"/>
            </a:p>
          </p:txBody>
        </p:sp>
      </p:grpSp>
      <p:sp>
        <p:nvSpPr>
          <p:cNvPr id="17" name="TextBox 16"/>
          <p:cNvSpPr txBox="1"/>
          <p:nvPr/>
        </p:nvSpPr>
        <p:spPr>
          <a:xfrm>
            <a:off x="3995936" y="2426404"/>
            <a:ext cx="849913" cy="276999"/>
          </a:xfrm>
          <a:prstGeom prst="rect">
            <a:avLst/>
          </a:prstGeom>
          <a:noFill/>
        </p:spPr>
        <p:txBody>
          <a:bodyPr wrap="none" rtlCol="0">
            <a:spAutoFit/>
          </a:bodyPr>
          <a:lstStyle/>
          <a:p>
            <a:r>
              <a:rPr lang="en-CA" sz="1200" dirty="0" smtClean="0"/>
              <a:t>time base</a:t>
            </a:r>
            <a:endParaRPr lang="en-CA" sz="1200" dirty="0"/>
          </a:p>
        </p:txBody>
      </p:sp>
    </p:spTree>
    <p:extLst>
      <p:ext uri="{BB962C8B-B14F-4D97-AF65-F5344CB8AC3E}">
        <p14:creationId xmlns:p14="http://schemas.microsoft.com/office/powerpoint/2010/main" val="2673321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 Setup</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12</a:t>
            </a:fld>
            <a:endParaRPr lang="en-US" dirty="0">
              <a:solidFill>
                <a:prstClr val="white"/>
              </a:solidFill>
            </a:endParaRPr>
          </a:p>
        </p:txBody>
      </p:sp>
      <p:sp>
        <p:nvSpPr>
          <p:cNvPr id="27"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t>Use K001.UTC system for custom signals calibration</a:t>
            </a:r>
            <a:endParaRPr lang="en-US" sz="2100" dirty="0">
              <a:solidFill>
                <a:schemeClr val="tx1"/>
              </a:solidFill>
            </a:endParaRPr>
          </a:p>
        </p:txBody>
      </p:sp>
      <p:grpSp>
        <p:nvGrpSpPr>
          <p:cNvPr id="29" name="Group 28"/>
          <p:cNvGrpSpPr/>
          <p:nvPr/>
        </p:nvGrpSpPr>
        <p:grpSpPr>
          <a:xfrm>
            <a:off x="683568" y="3664206"/>
            <a:ext cx="3844281" cy="2520280"/>
            <a:chOff x="4906976" y="3573016"/>
            <a:chExt cx="3844281" cy="2520280"/>
          </a:xfrm>
        </p:grpSpPr>
        <p:sp>
          <p:nvSpPr>
            <p:cNvPr id="30" name="Rounded Rectangle 29"/>
            <p:cNvSpPr/>
            <p:nvPr/>
          </p:nvSpPr>
          <p:spPr>
            <a:xfrm>
              <a:off x="4932040" y="3573016"/>
              <a:ext cx="2520280"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400" b="1" dirty="0" smtClean="0"/>
                <a:t>Time Interval Counter</a:t>
              </a:r>
            </a:p>
            <a:p>
              <a:pPr algn="ctr"/>
              <a:r>
                <a:rPr lang="en-CA" sz="1400" dirty="0" smtClean="0"/>
                <a:t>HP 5370B</a:t>
              </a:r>
              <a:endParaRPr lang="en-CA" sz="1400" dirty="0"/>
            </a:p>
          </p:txBody>
        </p:sp>
        <p:sp>
          <p:nvSpPr>
            <p:cNvPr id="31" name="Rounded Rectangle 30"/>
            <p:cNvSpPr/>
            <p:nvPr/>
          </p:nvSpPr>
          <p:spPr>
            <a:xfrm>
              <a:off x="4906976" y="4597948"/>
              <a:ext cx="2520280" cy="8304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400" b="1" dirty="0" smtClean="0"/>
                <a:t>Measurement Automation Switch Box</a:t>
              </a:r>
            </a:p>
            <a:p>
              <a:pPr algn="ctr"/>
              <a:r>
                <a:rPr lang="en-CA" sz="1400" dirty="0" smtClean="0"/>
                <a:t>NRC R.P.</a:t>
              </a:r>
              <a:endParaRPr lang="en-CA" sz="1400" dirty="0"/>
            </a:p>
          </p:txBody>
        </p:sp>
        <p:sp>
          <p:nvSpPr>
            <p:cNvPr id="32" name="Rounded Rectangle 31"/>
            <p:cNvSpPr/>
            <p:nvPr/>
          </p:nvSpPr>
          <p:spPr>
            <a:xfrm>
              <a:off x="7455113" y="551723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UTC(NRC)</a:t>
              </a:r>
              <a:endParaRPr lang="en-CA" sz="1400" dirty="0"/>
            </a:p>
          </p:txBody>
        </p:sp>
        <p:cxnSp>
          <p:nvCxnSpPr>
            <p:cNvPr id="35" name="Elbow Connector 34"/>
            <p:cNvCxnSpPr/>
            <p:nvPr/>
          </p:nvCxnSpPr>
          <p:spPr>
            <a:xfrm rot="10800000" flipH="1">
              <a:off x="4906976" y="3916234"/>
              <a:ext cx="25064" cy="1008112"/>
            </a:xfrm>
            <a:prstGeom prst="bentConnector3">
              <a:avLst>
                <a:gd name="adj1" fmla="val -94648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32" idx="1"/>
              <a:endCxn id="31" idx="1"/>
            </p:cNvCxnSpPr>
            <p:nvPr/>
          </p:nvCxnSpPr>
          <p:spPr>
            <a:xfrm rot="10800000">
              <a:off x="4906977" y="5013176"/>
              <a:ext cx="2548137" cy="792088"/>
            </a:xfrm>
            <a:prstGeom prst="bentConnector3">
              <a:avLst>
                <a:gd name="adj1" fmla="val 10897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15506" y="5574431"/>
              <a:ext cx="57740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CA" sz="1200" dirty="0" smtClean="0"/>
                <a:t>1PPS</a:t>
              </a:r>
            </a:p>
            <a:p>
              <a:pPr algn="ctr"/>
              <a:r>
                <a:rPr lang="en-CA" sz="1200" dirty="0" smtClean="0"/>
                <a:t>TTL</a:t>
              </a:r>
              <a:endParaRPr lang="en-CA" sz="1200" dirty="0"/>
            </a:p>
          </p:txBody>
        </p:sp>
      </p:grpSp>
      <p:grpSp>
        <p:nvGrpSpPr>
          <p:cNvPr id="38" name="Group 37"/>
          <p:cNvGrpSpPr/>
          <p:nvPr/>
        </p:nvGrpSpPr>
        <p:grpSpPr>
          <a:xfrm>
            <a:off x="179512" y="2276872"/>
            <a:ext cx="2070834" cy="1387334"/>
            <a:chOff x="179512" y="2276872"/>
            <a:chExt cx="2070834" cy="1387334"/>
          </a:xfrm>
        </p:grpSpPr>
        <p:sp>
          <p:nvSpPr>
            <p:cNvPr id="39" name="Rounded Rectangle 38"/>
            <p:cNvSpPr/>
            <p:nvPr/>
          </p:nvSpPr>
          <p:spPr>
            <a:xfrm>
              <a:off x="179512" y="227687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H</a:t>
              </a:r>
              <a:r>
                <a:rPr lang="en-CA" sz="1400" dirty="0" smtClean="0"/>
                <a:t> maser or </a:t>
              </a:r>
              <a:r>
                <a:rPr lang="en-CA" sz="1400" b="1" dirty="0" smtClean="0"/>
                <a:t>Cs</a:t>
              </a:r>
              <a:r>
                <a:rPr lang="en-CA" sz="1400" dirty="0" smtClean="0"/>
                <a:t> clock</a:t>
              </a:r>
              <a:endParaRPr lang="en-CA" sz="1400" dirty="0"/>
            </a:p>
          </p:txBody>
        </p:sp>
        <p:cxnSp>
          <p:nvCxnSpPr>
            <p:cNvPr id="40" name="Elbow Connector 39"/>
            <p:cNvCxnSpPr>
              <a:stCxn id="39" idx="3"/>
            </p:cNvCxnSpPr>
            <p:nvPr/>
          </p:nvCxnSpPr>
          <p:spPr>
            <a:xfrm>
              <a:off x="1475656" y="2564904"/>
              <a:ext cx="493116" cy="109930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64929" y="2883722"/>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grpSp>
      <p:grpSp>
        <p:nvGrpSpPr>
          <p:cNvPr id="42" name="Group 41"/>
          <p:cNvGrpSpPr/>
          <p:nvPr/>
        </p:nvGrpSpPr>
        <p:grpSpPr>
          <a:xfrm>
            <a:off x="1475656" y="2334072"/>
            <a:ext cx="7065703" cy="2770293"/>
            <a:chOff x="1475656" y="2334072"/>
            <a:chExt cx="7065703" cy="2770293"/>
          </a:xfrm>
        </p:grpSpPr>
        <p:cxnSp>
          <p:nvCxnSpPr>
            <p:cNvPr id="43" name="Elbow Connector 42"/>
            <p:cNvCxnSpPr>
              <a:endCxn id="46" idx="1"/>
            </p:cNvCxnSpPr>
            <p:nvPr/>
          </p:nvCxnSpPr>
          <p:spPr>
            <a:xfrm>
              <a:off x="1475656" y="2564904"/>
              <a:ext cx="3456384" cy="199205"/>
            </a:xfrm>
            <a:prstGeom prst="bent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23728" y="2334072"/>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grpSp>
          <p:nvGrpSpPr>
            <p:cNvPr id="45" name="Group 44"/>
            <p:cNvGrpSpPr/>
            <p:nvPr/>
          </p:nvGrpSpPr>
          <p:grpSpPr>
            <a:xfrm>
              <a:off x="3203848" y="2348881"/>
              <a:ext cx="5337511" cy="2755484"/>
              <a:chOff x="3203848" y="2348881"/>
              <a:chExt cx="5337511" cy="2755484"/>
            </a:xfrm>
          </p:grpSpPr>
          <p:sp>
            <p:nvSpPr>
              <p:cNvPr id="46" name="Rounded Rectangle 45"/>
              <p:cNvSpPr/>
              <p:nvPr/>
            </p:nvSpPr>
            <p:spPr>
              <a:xfrm>
                <a:off x="4932040" y="2348881"/>
                <a:ext cx="2520280" cy="8304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b="1" dirty="0" smtClean="0"/>
                  <a:t>Frequency Synthesizer</a:t>
                </a:r>
              </a:p>
              <a:p>
                <a:pPr algn="ctr"/>
                <a:r>
                  <a:rPr lang="en-CA" sz="1400" dirty="0" smtClean="0"/>
                  <a:t>Anritsu MG 3641A</a:t>
                </a:r>
              </a:p>
              <a:p>
                <a:pPr algn="ctr"/>
                <a:r>
                  <a:rPr lang="en-CA" sz="1400" dirty="0" smtClean="0"/>
                  <a:t>Stanford Research DS245</a:t>
                </a:r>
                <a:endParaRPr lang="en-CA" sz="1400" dirty="0"/>
              </a:p>
            </p:txBody>
          </p:sp>
          <p:sp>
            <p:nvSpPr>
              <p:cNvPr id="47" name="Rounded Rectangle 46"/>
              <p:cNvSpPr/>
              <p:nvPr/>
            </p:nvSpPr>
            <p:spPr>
              <a:xfrm>
                <a:off x="4932040" y="3284985"/>
                <a:ext cx="2520280" cy="8304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400" b="1" dirty="0" smtClean="0"/>
                  <a:t>Frequency Divider</a:t>
                </a:r>
              </a:p>
              <a:p>
                <a:pPr algn="ctr"/>
                <a:r>
                  <a:rPr lang="en-CA" sz="1400" dirty="0" smtClean="0"/>
                  <a:t>NRC CAL DIV W.P.</a:t>
                </a:r>
                <a:endParaRPr lang="en-CA" sz="1100" dirty="0"/>
              </a:p>
            </p:txBody>
          </p:sp>
          <p:cxnSp>
            <p:nvCxnSpPr>
              <p:cNvPr id="48" name="Elbow Connector 47"/>
              <p:cNvCxnSpPr/>
              <p:nvPr/>
            </p:nvCxnSpPr>
            <p:spPr>
              <a:xfrm>
                <a:off x="7439389" y="2564904"/>
                <a:ext cx="12700" cy="1008112"/>
              </a:xfrm>
              <a:prstGeom prst="bentConnector3">
                <a:avLst>
                  <a:gd name="adj1" fmla="val 485659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63206" y="2789367"/>
                <a:ext cx="978153"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5 - 100MHz</a:t>
                </a:r>
              </a:p>
              <a:p>
                <a:pPr algn="ctr"/>
                <a:r>
                  <a:rPr lang="en-CA" sz="1200" dirty="0" smtClean="0"/>
                  <a:t>sine</a:t>
                </a:r>
                <a:endParaRPr lang="en-CA" sz="1200" dirty="0"/>
              </a:p>
            </p:txBody>
          </p:sp>
          <p:cxnSp>
            <p:nvCxnSpPr>
              <p:cNvPr id="50" name="Elbow Connector 49"/>
              <p:cNvCxnSpPr>
                <a:stCxn id="47" idx="1"/>
                <a:endCxn id="31" idx="3"/>
              </p:cNvCxnSpPr>
              <p:nvPr/>
            </p:nvCxnSpPr>
            <p:spPr>
              <a:xfrm rot="10800000" flipV="1">
                <a:off x="3203848" y="3700212"/>
                <a:ext cx="1728192" cy="1404153"/>
              </a:xfrm>
              <a:prstGeom prst="bent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16245" y="4121464"/>
                <a:ext cx="58702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CA" sz="1200" b="1" dirty="0" err="1" smtClean="0"/>
                  <a:t>n</a:t>
                </a:r>
                <a:r>
                  <a:rPr lang="en-CA" sz="1200" dirty="0" err="1" smtClean="0"/>
                  <a:t>PPS</a:t>
                </a:r>
                <a:endParaRPr lang="en-CA" sz="1200" dirty="0" smtClean="0"/>
              </a:p>
              <a:p>
                <a:pPr algn="ctr"/>
                <a:r>
                  <a:rPr lang="en-CA" sz="1200" dirty="0" smtClean="0"/>
                  <a:t>TTL</a:t>
                </a:r>
                <a:endParaRPr lang="en-CA" sz="1200" dirty="0"/>
              </a:p>
            </p:txBody>
          </p:sp>
        </p:grpSp>
      </p:grpSp>
    </p:spTree>
    <p:extLst>
      <p:ext uri="{BB962C8B-B14F-4D97-AF65-F5344CB8AC3E}">
        <p14:creationId xmlns:p14="http://schemas.microsoft.com/office/powerpoint/2010/main" val="315275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Measurements with HP system</a:t>
            </a:r>
            <a:endParaRPr lang="en-US" dirty="0"/>
          </a:p>
        </p:txBody>
      </p:sp>
      <p:sp>
        <p:nvSpPr>
          <p:cNvPr id="5" name="Slide Number Placeholder 4"/>
          <p:cNvSpPr>
            <a:spLocks noGrp="1"/>
          </p:cNvSpPr>
          <p:nvPr>
            <p:ph type="sldNum" sz="quarter" idx="12"/>
          </p:nvPr>
        </p:nvSpPr>
        <p:spPr>
          <a:xfrm>
            <a:off x="457200" y="6281465"/>
            <a:ext cx="762000" cy="381000"/>
          </a:xfrm>
        </p:spPr>
        <p:txBody>
          <a:bodyPr/>
          <a:lstStyle/>
          <a:p>
            <a:fld id="{A5580D42-4309-42CB-9101-536F0D1551A5}" type="slidenum">
              <a:rPr lang="en-US" smtClean="0">
                <a:solidFill>
                  <a:prstClr val="white"/>
                </a:solidFill>
              </a:rPr>
              <a:pPr/>
              <a:t>13</a:t>
            </a:fld>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785467274"/>
                  </p:ext>
                </p:extLst>
              </p:nvPr>
            </p:nvGraphicFramePr>
            <p:xfrm>
              <a:off x="179512" y="1484784"/>
              <a:ext cx="8712968" cy="4768776"/>
            </p:xfrm>
            <a:graphic>
              <a:graphicData uri="http://schemas.openxmlformats.org/drawingml/2006/table">
                <a:tbl>
                  <a:tblPr firstRow="1" bandRow="1">
                    <a:tableStyleId>{5C22544A-7EE6-4342-B048-85BDC9FD1C3A}</a:tableStyleId>
                  </a:tblPr>
                  <a:tblGrid>
                    <a:gridCol w="4356484"/>
                    <a:gridCol w="4356484"/>
                  </a:tblGrid>
                  <a:tr h="461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50MHz</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CAL DIV output</a:t>
                          </a:r>
                          <a:r>
                            <a:rPr lang="en-CA" sz="1800" baseline="0" dirty="0" smtClean="0"/>
                            <a:t> 1E-7</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HP</a:t>
                          </a:r>
                          <a:r>
                            <a:rPr lang="en-CA" baseline="0" dirty="0" smtClean="0"/>
                            <a:t> </a:t>
                          </a:r>
                          <a:r>
                            <a:rPr lang="en-CA" sz="1800" dirty="0" smtClean="0"/>
                            <a:t>5370B measurement</a:t>
                          </a:r>
                        </a:p>
                      </a:txBody>
                      <a:tcPr/>
                    </a:tc>
                    <a:tc>
                      <a:txBody>
                        <a:bodyPr/>
                        <a:lstStyle/>
                        <a:p>
                          <a:r>
                            <a:rPr lang="en-CA" dirty="0" smtClean="0"/>
                            <a:t>Allan Deviation</a:t>
                          </a:r>
                          <a:endParaRPr lang="en-CA" dirty="0"/>
                        </a:p>
                      </a:txBody>
                      <a:tcPr/>
                    </a:tc>
                  </a:tr>
                  <a:tr h="2628000">
                    <a:tc>
                      <a:txBody>
                        <a:bodyPr/>
                        <a:lstStyle/>
                        <a:p>
                          <a:endParaRPr lang="en-CA" dirty="0"/>
                        </a:p>
                      </a:txBody>
                      <a:tcPr/>
                    </a:tc>
                    <a:tc>
                      <a:txBody>
                        <a:bodyPr/>
                        <a:lstStyle/>
                        <a:p>
                          <a:endParaRPr lang="en-CA" dirty="0"/>
                        </a:p>
                      </a:txBody>
                      <a:tcPr/>
                    </a:tc>
                  </a:tr>
                  <a:tr h="11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7030A0"/>
                              </a:solidFill>
                            </a:rPr>
                            <a:t>CAL DIV output</a:t>
                          </a:r>
                          <a:r>
                            <a:rPr lang="en-CA" sz="1800" b="1" baseline="0" dirty="0" smtClean="0">
                              <a:solidFill>
                                <a:srgbClr val="7030A0"/>
                              </a:solidFill>
                            </a:rPr>
                            <a:t> 1E-8</a:t>
                          </a:r>
                        </a:p>
                        <a:p>
                          <a:r>
                            <a:rPr lang="en-CA" b="1" dirty="0" smtClean="0">
                              <a:solidFill>
                                <a:srgbClr val="7030A0"/>
                              </a:solidFill>
                            </a:rPr>
                            <a:t>Pendulum CNT-91 measurement</a:t>
                          </a:r>
                        </a:p>
                        <a:p>
                          <a:pPr/>
                          <a14:m>
                            <m:oMathPara xmlns:m="http://schemas.openxmlformats.org/officeDocument/2006/math">
                              <m:oMathParaPr>
                                <m:jc m:val="left"/>
                              </m:oMathParaPr>
                              <m:oMath xmlns:m="http://schemas.openxmlformats.org/officeDocument/2006/math">
                                <m:r>
                                  <a:rPr lang="en-CA" b="1" i="1" smtClean="0">
                                    <a:solidFill>
                                      <a:srgbClr val="7030A0"/>
                                    </a:solidFill>
                                    <a:latin typeface="Cambria Math"/>
                                  </a:rPr>
                                  <m:t>𝒇</m:t>
                                </m:r>
                                <m:r>
                                  <a:rPr lang="en-CA" b="1" i="1" smtClean="0">
                                    <a:solidFill>
                                      <a:srgbClr val="7030A0"/>
                                    </a:solidFill>
                                    <a:latin typeface="Cambria Math"/>
                                  </a:rPr>
                                  <m:t>=</m:t>
                                </m:r>
                                <m:r>
                                  <a:rPr lang="en-CA" b="1" i="1" smtClean="0">
                                    <a:solidFill>
                                      <a:srgbClr val="7030A0"/>
                                    </a:solidFill>
                                    <a:latin typeface="Cambria Math"/>
                                  </a:rPr>
                                  <m:t>𝟎</m:t>
                                </m:r>
                                <m:r>
                                  <a:rPr lang="en-CA" b="1" i="1" smtClean="0">
                                    <a:solidFill>
                                      <a:srgbClr val="7030A0"/>
                                    </a:solidFill>
                                    <a:latin typeface="Cambria Math"/>
                                  </a:rPr>
                                  <m:t>.</m:t>
                                </m:r>
                                <m:r>
                                  <a:rPr lang="en-CA" b="1" i="1" smtClean="0">
                                    <a:solidFill>
                                      <a:srgbClr val="7030A0"/>
                                    </a:solidFill>
                                    <a:latin typeface="Cambria Math"/>
                                  </a:rPr>
                                  <m:t>𝟓</m:t>
                                </m:r>
                                <m:r>
                                  <a:rPr lang="en-CA" b="1" i="1" smtClean="0">
                                    <a:solidFill>
                                      <a:srgbClr val="7030A0"/>
                                    </a:solidFill>
                                    <a:latin typeface="Cambria Math"/>
                                  </a:rPr>
                                  <m:t> </m:t>
                                </m:r>
                                <m:r>
                                  <a:rPr lang="en-CA" b="1" i="1" smtClean="0">
                                    <a:solidFill>
                                      <a:srgbClr val="7030A0"/>
                                    </a:solidFill>
                                    <a:latin typeface="Cambria Math"/>
                                  </a:rPr>
                                  <m:t>𝑯𝒛</m:t>
                                </m:r>
                              </m:oMath>
                            </m:oMathPara>
                          </a14:m>
                          <a:endParaRPr lang="en-CA" b="1" dirty="0" smtClean="0">
                            <a:solidFill>
                              <a:srgbClr val="7030A0"/>
                            </a:solidFill>
                          </a:endParaRPr>
                        </a:p>
                        <a:p>
                          <a:pPr/>
                          <a14:m>
                            <m:oMathPara xmlns:m="http://schemas.openxmlformats.org/officeDocument/2006/math">
                              <m:oMathParaPr>
                                <m:jc m:val="left"/>
                              </m:oMathParaPr>
                              <m:oMath xmlns:m="http://schemas.openxmlformats.org/officeDocument/2006/math">
                                <m:sSub>
                                  <m:sSubPr>
                                    <m:ctrlPr>
                                      <a:rPr lang="en-CA" b="1" i="1" smtClean="0">
                                        <a:solidFill>
                                          <a:srgbClr val="7030A0"/>
                                        </a:solidFill>
                                        <a:latin typeface="Cambria Math"/>
                                      </a:rPr>
                                    </m:ctrlPr>
                                  </m:sSubPr>
                                  <m:e>
                                    <m:r>
                                      <a:rPr lang="en-CA" b="1" i="1" smtClean="0">
                                        <a:solidFill>
                                          <a:srgbClr val="7030A0"/>
                                        </a:solidFill>
                                        <a:latin typeface="Cambria Math"/>
                                        <a:ea typeface="Cambria Math"/>
                                      </a:rPr>
                                      <m:t>𝝈</m:t>
                                    </m:r>
                                  </m:e>
                                  <m:sub>
                                    <m:r>
                                      <a:rPr lang="en-CA" b="1" i="1" smtClean="0">
                                        <a:solidFill>
                                          <a:srgbClr val="7030A0"/>
                                        </a:solidFill>
                                        <a:latin typeface="Cambria Math"/>
                                      </a:rPr>
                                      <m:t>𝒚</m:t>
                                    </m:r>
                                  </m:sub>
                                </m:sSub>
                                <m:d>
                                  <m:dPr>
                                    <m:ctrlPr>
                                      <a:rPr lang="en-CA" b="1" i="1" smtClean="0">
                                        <a:solidFill>
                                          <a:srgbClr val="7030A0"/>
                                        </a:solidFill>
                                        <a:latin typeface="Cambria Math"/>
                                      </a:rPr>
                                    </m:ctrlPr>
                                  </m:dPr>
                                  <m:e>
                                    <m:r>
                                      <a:rPr lang="en-CA" b="1" i="1" smtClean="0">
                                        <a:solidFill>
                                          <a:srgbClr val="7030A0"/>
                                        </a:solidFill>
                                        <a:latin typeface="Cambria Math"/>
                                        <a:ea typeface="Cambria Math"/>
                                      </a:rPr>
                                      <m:t>𝝉</m:t>
                                    </m:r>
                                    <m:r>
                                      <a:rPr lang="en-CA" b="1" i="1" smtClean="0">
                                        <a:solidFill>
                                          <a:srgbClr val="7030A0"/>
                                        </a:solidFill>
                                        <a:latin typeface="Cambria Math"/>
                                        <a:ea typeface="Cambria Math"/>
                                      </a:rPr>
                                      <m:t>=</m:t>
                                    </m:r>
                                    <m:r>
                                      <a:rPr lang="en-CA" b="1" i="1" smtClean="0">
                                        <a:solidFill>
                                          <a:srgbClr val="7030A0"/>
                                        </a:solidFill>
                                        <a:latin typeface="Cambria Math"/>
                                        <a:ea typeface="Cambria Math"/>
                                      </a:rPr>
                                      <m:t>𝟏𝟎</m:t>
                                    </m:r>
                                    <m:r>
                                      <a:rPr lang="en-CA" b="1" i="1" smtClean="0">
                                        <a:solidFill>
                                          <a:srgbClr val="7030A0"/>
                                        </a:solidFill>
                                        <a:latin typeface="Cambria Math"/>
                                        <a:ea typeface="Cambria Math"/>
                                      </a:rPr>
                                      <m:t>𝒔</m:t>
                                    </m:r>
                                  </m:e>
                                </m:d>
                                <m:r>
                                  <a:rPr lang="en-CA" b="1" i="1" smtClean="0">
                                    <a:solidFill>
                                      <a:srgbClr val="7030A0"/>
                                    </a:solidFill>
                                    <a:latin typeface="Cambria Math"/>
                                    <a:ea typeface="Cambria Math"/>
                                  </a:rPr>
                                  <m:t>=</m:t>
                                </m:r>
                                <m:r>
                                  <a:rPr lang="en-CA" b="1" i="1" smtClean="0">
                                    <a:solidFill>
                                      <a:srgbClr val="7030A0"/>
                                    </a:solidFill>
                                    <a:latin typeface="Cambria Math"/>
                                    <a:ea typeface="Cambria Math"/>
                                  </a:rPr>
                                  <m:t>𝟏</m:t>
                                </m:r>
                                <m:r>
                                  <a:rPr lang="en-CA" b="1" i="1" smtClean="0">
                                    <a:solidFill>
                                      <a:srgbClr val="7030A0"/>
                                    </a:solidFill>
                                    <a:latin typeface="Cambria Math"/>
                                    <a:ea typeface="Cambria Math"/>
                                  </a:rPr>
                                  <m:t>.</m:t>
                                </m:r>
                                <m:r>
                                  <a:rPr lang="en-CA" b="1" i="1" smtClean="0">
                                    <a:solidFill>
                                      <a:srgbClr val="7030A0"/>
                                    </a:solidFill>
                                    <a:latin typeface="Cambria Math"/>
                                    <a:ea typeface="Cambria Math"/>
                                  </a:rPr>
                                  <m:t>𝟐</m:t>
                                </m:r>
                                <m:r>
                                  <a:rPr lang="en-CA" b="1" i="1" smtClean="0">
                                    <a:solidFill>
                                      <a:srgbClr val="7030A0"/>
                                    </a:solidFill>
                                    <a:latin typeface="Cambria Math"/>
                                    <a:ea typeface="Cambria Math"/>
                                  </a:rPr>
                                  <m:t>∙</m:t>
                                </m:r>
                                <m:sSup>
                                  <m:sSupPr>
                                    <m:ctrlPr>
                                      <a:rPr lang="en-CA" b="1" i="1" smtClean="0">
                                        <a:solidFill>
                                          <a:srgbClr val="7030A0"/>
                                        </a:solidFill>
                                        <a:latin typeface="Cambria Math"/>
                                        <a:ea typeface="Cambria Math"/>
                                      </a:rPr>
                                    </m:ctrlPr>
                                  </m:sSupPr>
                                  <m:e>
                                    <m:r>
                                      <a:rPr lang="en-CA" b="1" i="1" smtClean="0">
                                        <a:solidFill>
                                          <a:srgbClr val="7030A0"/>
                                        </a:solidFill>
                                        <a:latin typeface="Cambria Math"/>
                                        <a:ea typeface="Cambria Math"/>
                                      </a:rPr>
                                      <m:t>𝟏𝟎</m:t>
                                    </m:r>
                                  </m:e>
                                  <m:sup>
                                    <m:r>
                                      <a:rPr lang="en-CA" b="1" i="1" smtClean="0">
                                        <a:solidFill>
                                          <a:srgbClr val="7030A0"/>
                                        </a:solidFill>
                                        <a:latin typeface="Cambria Math"/>
                                        <a:ea typeface="Cambria Math"/>
                                      </a:rPr>
                                      <m:t>−</m:t>
                                    </m:r>
                                    <m:r>
                                      <a:rPr lang="en-CA" b="1" i="1" smtClean="0">
                                        <a:solidFill>
                                          <a:srgbClr val="7030A0"/>
                                        </a:solidFill>
                                        <a:latin typeface="Cambria Math"/>
                                        <a:ea typeface="Cambria Math"/>
                                      </a:rPr>
                                      <m:t>𝟏𝟏</m:t>
                                    </m:r>
                                  </m:sup>
                                </m:sSup>
                              </m:oMath>
                            </m:oMathPara>
                          </a14:m>
                          <a:endParaRPr lang="en-CA" b="1" dirty="0" smtClean="0">
                            <a:solidFill>
                              <a:srgbClr val="7030A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7030A0"/>
                              </a:solidFill>
                            </a:rPr>
                            <a:t>MG 3641A output 50MHz</a:t>
                          </a:r>
                        </a:p>
                        <a:p>
                          <a:r>
                            <a:rPr lang="en-CA" b="1" dirty="0" smtClean="0">
                              <a:solidFill>
                                <a:srgbClr val="7030A0"/>
                              </a:solidFill>
                            </a:rPr>
                            <a:t>Pendulum CNT-91 measurement</a:t>
                          </a:r>
                        </a:p>
                        <a:p>
                          <a:pPr/>
                          <a14:m>
                            <m:oMathPara xmlns:m="http://schemas.openxmlformats.org/officeDocument/2006/math">
                              <m:oMathParaPr>
                                <m:jc m:val="left"/>
                              </m:oMathParaPr>
                              <m:oMath xmlns:m="http://schemas.openxmlformats.org/officeDocument/2006/math">
                                <m:r>
                                  <a:rPr lang="en-CA" b="1" i="1" smtClean="0">
                                    <a:solidFill>
                                      <a:srgbClr val="7030A0"/>
                                    </a:solidFill>
                                    <a:latin typeface="Cambria Math"/>
                                  </a:rPr>
                                  <m:t>𝒇</m:t>
                                </m:r>
                                <m:r>
                                  <a:rPr lang="en-CA" b="1" i="1" smtClean="0">
                                    <a:solidFill>
                                      <a:srgbClr val="7030A0"/>
                                    </a:solidFill>
                                    <a:latin typeface="Cambria Math"/>
                                  </a:rPr>
                                  <m:t>=</m:t>
                                </m:r>
                                <m:r>
                                  <a:rPr lang="en-CA" b="1" i="1" smtClean="0">
                                    <a:solidFill>
                                      <a:srgbClr val="7030A0"/>
                                    </a:solidFill>
                                    <a:latin typeface="Cambria Math"/>
                                  </a:rPr>
                                  <m:t>𝟓𝟎</m:t>
                                </m:r>
                                <m:r>
                                  <a:rPr lang="en-CA" b="1" i="1" smtClean="0">
                                    <a:solidFill>
                                      <a:srgbClr val="7030A0"/>
                                    </a:solidFill>
                                    <a:latin typeface="Cambria Math"/>
                                  </a:rPr>
                                  <m:t> </m:t>
                                </m:r>
                                <m:r>
                                  <a:rPr lang="en-CA" b="1" i="1" smtClean="0">
                                    <a:solidFill>
                                      <a:srgbClr val="7030A0"/>
                                    </a:solidFill>
                                    <a:latin typeface="Cambria Math"/>
                                  </a:rPr>
                                  <m:t>𝑴𝑯𝒛</m:t>
                                </m:r>
                              </m:oMath>
                            </m:oMathPara>
                          </a14:m>
                          <a:endParaRPr lang="en-CA" b="1" dirty="0" smtClean="0">
                            <a:solidFill>
                              <a:srgbClr val="7030A0"/>
                            </a:solidFill>
                          </a:endParaRPr>
                        </a:p>
                        <a:p>
                          <a:pPr/>
                          <a14:m>
                            <m:oMathPara xmlns:m="http://schemas.openxmlformats.org/officeDocument/2006/math">
                              <m:oMathParaPr>
                                <m:jc m:val="left"/>
                              </m:oMathParaPr>
                              <m:oMath xmlns:m="http://schemas.openxmlformats.org/officeDocument/2006/math">
                                <m:sSub>
                                  <m:sSubPr>
                                    <m:ctrlPr>
                                      <a:rPr lang="en-CA" b="1" i="1" smtClean="0">
                                        <a:solidFill>
                                          <a:srgbClr val="7030A0"/>
                                        </a:solidFill>
                                        <a:latin typeface="Cambria Math"/>
                                      </a:rPr>
                                    </m:ctrlPr>
                                  </m:sSubPr>
                                  <m:e>
                                    <m:r>
                                      <a:rPr lang="en-CA" b="1" i="1" smtClean="0">
                                        <a:solidFill>
                                          <a:srgbClr val="7030A0"/>
                                        </a:solidFill>
                                        <a:latin typeface="Cambria Math"/>
                                        <a:ea typeface="Cambria Math"/>
                                      </a:rPr>
                                      <m:t>𝝈</m:t>
                                    </m:r>
                                  </m:e>
                                  <m:sub>
                                    <m:r>
                                      <a:rPr lang="en-CA" b="1" i="1" smtClean="0">
                                        <a:solidFill>
                                          <a:srgbClr val="7030A0"/>
                                        </a:solidFill>
                                        <a:latin typeface="Cambria Math"/>
                                      </a:rPr>
                                      <m:t>𝒚</m:t>
                                    </m:r>
                                  </m:sub>
                                </m:sSub>
                                <m:d>
                                  <m:dPr>
                                    <m:ctrlPr>
                                      <a:rPr lang="en-CA" b="1" i="1" smtClean="0">
                                        <a:solidFill>
                                          <a:srgbClr val="7030A0"/>
                                        </a:solidFill>
                                        <a:latin typeface="Cambria Math"/>
                                      </a:rPr>
                                    </m:ctrlPr>
                                  </m:dPr>
                                  <m:e>
                                    <m:r>
                                      <a:rPr lang="en-CA" b="1" i="1" smtClean="0">
                                        <a:solidFill>
                                          <a:srgbClr val="7030A0"/>
                                        </a:solidFill>
                                        <a:latin typeface="Cambria Math"/>
                                        <a:ea typeface="Cambria Math"/>
                                      </a:rPr>
                                      <m:t>𝝉</m:t>
                                    </m:r>
                                    <m:r>
                                      <a:rPr lang="en-CA" b="1" i="1" smtClean="0">
                                        <a:solidFill>
                                          <a:srgbClr val="7030A0"/>
                                        </a:solidFill>
                                        <a:latin typeface="Cambria Math"/>
                                        <a:ea typeface="Cambria Math"/>
                                      </a:rPr>
                                      <m:t>=</m:t>
                                    </m:r>
                                    <m:r>
                                      <a:rPr lang="en-CA" b="1" i="1" smtClean="0">
                                        <a:solidFill>
                                          <a:srgbClr val="7030A0"/>
                                        </a:solidFill>
                                        <a:latin typeface="Cambria Math"/>
                                        <a:ea typeface="Cambria Math"/>
                                      </a:rPr>
                                      <m:t>𝟏𝟎</m:t>
                                    </m:r>
                                    <m:r>
                                      <a:rPr lang="en-CA" b="1" i="1" smtClean="0">
                                        <a:solidFill>
                                          <a:srgbClr val="7030A0"/>
                                        </a:solidFill>
                                        <a:latin typeface="Cambria Math"/>
                                        <a:ea typeface="Cambria Math"/>
                                      </a:rPr>
                                      <m:t>𝒔</m:t>
                                    </m:r>
                                  </m:e>
                                </m:d>
                                <m:r>
                                  <a:rPr lang="en-CA" b="1" i="1" smtClean="0">
                                    <a:solidFill>
                                      <a:srgbClr val="7030A0"/>
                                    </a:solidFill>
                                    <a:latin typeface="Cambria Math"/>
                                    <a:ea typeface="Cambria Math"/>
                                  </a:rPr>
                                  <m:t>=</m:t>
                                </m:r>
                                <m:r>
                                  <a:rPr lang="en-CA" b="1" i="1" smtClean="0">
                                    <a:solidFill>
                                      <a:srgbClr val="7030A0"/>
                                    </a:solidFill>
                                    <a:latin typeface="Cambria Math"/>
                                    <a:ea typeface="Cambria Math"/>
                                  </a:rPr>
                                  <m:t>𝟐</m:t>
                                </m:r>
                                <m:r>
                                  <a:rPr lang="en-CA" b="1" i="1" smtClean="0">
                                    <a:solidFill>
                                      <a:srgbClr val="7030A0"/>
                                    </a:solidFill>
                                    <a:latin typeface="Cambria Math"/>
                                    <a:ea typeface="Cambria Math"/>
                                  </a:rPr>
                                  <m:t>∙</m:t>
                                </m:r>
                                <m:sSup>
                                  <m:sSupPr>
                                    <m:ctrlPr>
                                      <a:rPr lang="en-CA" b="1" i="1" smtClean="0">
                                        <a:solidFill>
                                          <a:srgbClr val="7030A0"/>
                                        </a:solidFill>
                                        <a:latin typeface="Cambria Math"/>
                                        <a:ea typeface="Cambria Math"/>
                                      </a:rPr>
                                    </m:ctrlPr>
                                  </m:sSupPr>
                                  <m:e>
                                    <m:r>
                                      <a:rPr lang="en-CA" b="1" i="1" smtClean="0">
                                        <a:solidFill>
                                          <a:srgbClr val="7030A0"/>
                                        </a:solidFill>
                                        <a:latin typeface="Cambria Math"/>
                                        <a:ea typeface="Cambria Math"/>
                                      </a:rPr>
                                      <m:t>𝟏𝟎</m:t>
                                    </m:r>
                                  </m:e>
                                  <m:sup>
                                    <m:r>
                                      <a:rPr lang="en-CA" b="1" i="1" smtClean="0">
                                        <a:solidFill>
                                          <a:srgbClr val="7030A0"/>
                                        </a:solidFill>
                                        <a:latin typeface="Cambria Math"/>
                                        <a:ea typeface="Cambria Math"/>
                                      </a:rPr>
                                      <m:t>−</m:t>
                                    </m:r>
                                    <m:r>
                                      <a:rPr lang="en-CA" b="1" i="1" smtClean="0">
                                        <a:solidFill>
                                          <a:srgbClr val="7030A0"/>
                                        </a:solidFill>
                                        <a:latin typeface="Cambria Math"/>
                                        <a:ea typeface="Cambria Math"/>
                                      </a:rPr>
                                      <m:t>𝟏𝟐</m:t>
                                    </m:r>
                                  </m:sup>
                                </m:sSup>
                              </m:oMath>
                            </m:oMathPara>
                          </a14:m>
                          <a:endParaRPr lang="en-CA" b="1" dirty="0" smtClean="0">
                            <a:solidFill>
                              <a:srgbClr val="7030A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785467274"/>
                  </p:ext>
                </p:extLst>
              </p:nvPr>
            </p:nvGraphicFramePr>
            <p:xfrm>
              <a:off x="179512" y="1484784"/>
              <a:ext cx="8712968" cy="4768776"/>
            </p:xfrm>
            <a:graphic>
              <a:graphicData uri="http://schemas.openxmlformats.org/drawingml/2006/table">
                <a:tbl>
                  <a:tblPr firstRow="1" bandRow="1">
                    <a:tableStyleId>{5C22544A-7EE6-4342-B048-85BDC9FD1C3A}</a:tableStyleId>
                  </a:tblPr>
                  <a:tblGrid>
                    <a:gridCol w="4356484"/>
                    <a:gridCol w="4356484"/>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50MHz</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CAL DIV output</a:t>
                          </a:r>
                          <a:r>
                            <a:rPr lang="en-CA" sz="1800" baseline="0" dirty="0" smtClean="0"/>
                            <a:t> 1E-7</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HP</a:t>
                          </a:r>
                          <a:r>
                            <a:rPr lang="en-CA" baseline="0" dirty="0" smtClean="0"/>
                            <a:t> </a:t>
                          </a:r>
                          <a:r>
                            <a:rPr lang="en-CA" sz="1800" dirty="0" smtClean="0"/>
                            <a:t>5370B measurement</a:t>
                          </a:r>
                        </a:p>
                      </a:txBody>
                      <a:tcPr/>
                    </a:tc>
                    <a:tc>
                      <a:txBody>
                        <a:bodyPr/>
                        <a:lstStyle/>
                        <a:p>
                          <a:r>
                            <a:rPr lang="en-CA" dirty="0" smtClean="0"/>
                            <a:t>Allan Deviation</a:t>
                          </a:r>
                          <a:endParaRPr lang="en-CA" dirty="0"/>
                        </a:p>
                      </a:txBody>
                      <a:tcPr/>
                    </a:tc>
                  </a:tr>
                  <a:tr h="2628000">
                    <a:tc>
                      <a:txBody>
                        <a:bodyPr/>
                        <a:lstStyle/>
                        <a:p>
                          <a:endParaRPr lang="en-CA" dirty="0"/>
                        </a:p>
                      </a:txBody>
                      <a:tcPr/>
                    </a:tc>
                    <a:tc>
                      <a:txBody>
                        <a:bodyPr/>
                        <a:lstStyle/>
                        <a:p>
                          <a:endParaRPr lang="en-CA" dirty="0"/>
                        </a:p>
                      </a:txBody>
                      <a:tcPr/>
                    </a:tc>
                  </a:tr>
                  <a:tr h="1226376">
                    <a:tc>
                      <a:txBody>
                        <a:bodyPr/>
                        <a:lstStyle/>
                        <a:p>
                          <a:endParaRPr lang="en-US"/>
                        </a:p>
                      </a:txBody>
                      <a:tcPr>
                        <a:blipFill rotWithShape="1">
                          <a:blip r:embed="rId3"/>
                          <a:stretch>
                            <a:fillRect t="-291542" r="-100000" b="-1990"/>
                          </a:stretch>
                        </a:blipFill>
                      </a:tcPr>
                    </a:tc>
                    <a:tc>
                      <a:txBody>
                        <a:bodyPr/>
                        <a:lstStyle/>
                        <a:p>
                          <a:endParaRPr lang="en-US"/>
                        </a:p>
                      </a:txBody>
                      <a:tcPr>
                        <a:blipFill rotWithShape="1">
                          <a:blip r:embed="rId3"/>
                          <a:stretch>
                            <a:fillRect l="-100000" t="-291542" b="-1990"/>
                          </a:stretch>
                        </a:blipFill>
                      </a:tcPr>
                    </a:tc>
                  </a:tr>
                </a:tbl>
              </a:graphicData>
            </a:graphic>
          </p:graphicFrame>
        </mc:Fallback>
      </mc:AlternateContent>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7" y="2314231"/>
            <a:ext cx="4961429" cy="277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297361"/>
            <a:ext cx="4961429" cy="277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357443" y="307925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urved Connector 8"/>
          <p:cNvCxnSpPr>
            <a:stCxn id="8" idx="7"/>
            <a:endCxn id="10" idx="2"/>
          </p:cNvCxnSpPr>
          <p:nvPr/>
        </p:nvCxnSpPr>
        <p:spPr>
          <a:xfrm rot="5400000" flipH="1" flipV="1">
            <a:off x="6599548" y="2204371"/>
            <a:ext cx="848806" cy="96424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228184" y="1865313"/>
                <a:ext cx="2555776" cy="396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smtClean="0">
                              <a:latin typeface="Cambria Math"/>
                              <a:ea typeface="Cambria Math"/>
                            </a:rPr>
                            <m:t>𝜎</m:t>
                          </m:r>
                        </m:e>
                        <m:sub>
                          <m:r>
                            <a:rPr lang="en-CA" b="0" i="1" smtClean="0">
                              <a:latin typeface="Cambria Math"/>
                            </a:rPr>
                            <m:t>𝑦</m:t>
                          </m:r>
                        </m:sub>
                      </m:sSub>
                      <m:d>
                        <m:dPr>
                          <m:ctrlPr>
                            <a:rPr lang="en-CA" i="1" smtClean="0">
                              <a:latin typeface="Cambria Math"/>
                            </a:rPr>
                          </m:ctrlPr>
                        </m:dPr>
                        <m:e>
                          <m:r>
                            <a:rPr lang="en-CA" i="1" smtClean="0">
                              <a:latin typeface="Cambria Math"/>
                              <a:ea typeface="Cambria Math"/>
                            </a:rPr>
                            <m:t>𝜏</m:t>
                          </m:r>
                          <m:r>
                            <a:rPr lang="en-CA" b="0" i="1" smtClean="0">
                              <a:latin typeface="Cambria Math"/>
                              <a:ea typeface="Cambria Math"/>
                            </a:rPr>
                            <m:t>=1</m:t>
                          </m:r>
                          <m:r>
                            <a:rPr lang="en-CA" b="0" i="1" smtClean="0">
                              <a:latin typeface="Cambria Math"/>
                              <a:ea typeface="Cambria Math"/>
                            </a:rPr>
                            <m:t>h𝑟</m:t>
                          </m:r>
                        </m:e>
                      </m:d>
                      <m:r>
                        <a:rPr lang="en-CA" i="1" smtClean="0">
                          <a:latin typeface="Cambria Math"/>
                          <a:ea typeface="Cambria Math"/>
                        </a:rPr>
                        <m:t>&lt;</m:t>
                      </m:r>
                      <m:r>
                        <a:rPr lang="en-CA" b="0" i="1" smtClean="0">
                          <a:latin typeface="Cambria Math"/>
                          <a:ea typeface="Cambria Math"/>
                        </a:rPr>
                        <m:t>2∙</m:t>
                      </m:r>
                      <m:sSup>
                        <m:sSupPr>
                          <m:ctrlPr>
                            <a:rPr lang="en-CA" b="0" i="1" smtClean="0">
                              <a:latin typeface="Cambria Math"/>
                              <a:ea typeface="Cambria Math"/>
                            </a:rPr>
                          </m:ctrlPr>
                        </m:sSupPr>
                        <m:e>
                          <m:r>
                            <a:rPr lang="en-CA" b="0" i="1" smtClean="0">
                              <a:latin typeface="Cambria Math"/>
                              <a:ea typeface="Cambria Math"/>
                            </a:rPr>
                            <m:t>10</m:t>
                          </m:r>
                        </m:e>
                        <m:sup>
                          <m:r>
                            <a:rPr lang="en-CA" b="0" i="1" smtClean="0">
                              <a:latin typeface="Cambria Math"/>
                              <a:ea typeface="Cambria Math"/>
                            </a:rPr>
                            <m:t>−13</m:t>
                          </m:r>
                        </m:sup>
                      </m:sSup>
                    </m:oMath>
                  </m:oMathPara>
                </a14:m>
                <a:endParaRPr lang="en-CA" dirty="0"/>
              </a:p>
            </p:txBody>
          </p:sp>
        </mc:Choice>
        <mc:Fallback xmlns="">
          <p:sp>
            <p:nvSpPr>
              <p:cNvPr id="10" name="TextBox 9"/>
              <p:cNvSpPr txBox="1">
                <a:spLocks noRot="1" noChangeAspect="1" noMove="1" noResize="1" noEditPoints="1" noAdjustHandles="1" noChangeArrowheads="1" noChangeShapeType="1" noTextEdit="1"/>
              </p:cNvSpPr>
              <p:nvPr/>
            </p:nvSpPr>
            <p:spPr>
              <a:xfrm>
                <a:off x="6228184" y="1865313"/>
                <a:ext cx="2555776" cy="396775"/>
              </a:xfrm>
              <a:prstGeom prst="rect">
                <a:avLst/>
              </a:prstGeom>
              <a:blipFill rotWithShape="1">
                <a:blip r:embed="rId6"/>
                <a:stretch>
                  <a:fillRect b="-3077"/>
                </a:stretch>
              </a:blipFill>
            </p:spPr>
            <p:txBody>
              <a:bodyPr/>
              <a:lstStyle/>
              <a:p>
                <a:r>
                  <a:rPr lang="en-CA">
                    <a:noFill/>
                  </a:rPr>
                  <a:t> </a:t>
                </a:r>
              </a:p>
            </p:txBody>
          </p:sp>
        </mc:Fallback>
      </mc:AlternateContent>
    </p:spTree>
    <p:extLst>
      <p:ext uri="{BB962C8B-B14F-4D97-AF65-F5344CB8AC3E}">
        <p14:creationId xmlns:p14="http://schemas.microsoft.com/office/powerpoint/2010/main" val="1175752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Measurements with </a:t>
            </a:r>
            <a:r>
              <a:rPr lang="en-US" dirty="0" smtClean="0"/>
              <a:t>HP system part 2</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14</a:t>
            </a:fld>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11467076"/>
                  </p:ext>
                </p:extLst>
              </p:nvPr>
            </p:nvGraphicFramePr>
            <p:xfrm>
              <a:off x="132433" y="1484784"/>
              <a:ext cx="8832054" cy="3758400"/>
            </p:xfrm>
            <a:graphic>
              <a:graphicData uri="http://schemas.openxmlformats.org/drawingml/2006/table">
                <a:tbl>
                  <a:tblPr firstRow="1" bandRow="1">
                    <a:tableStyleId>{5C22544A-7EE6-4342-B048-85BDC9FD1C3A}</a:tableStyleId>
                  </a:tblPr>
                  <a:tblGrid>
                    <a:gridCol w="4416027"/>
                    <a:gridCol w="4416027"/>
                  </a:tblGrid>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a:t>
                          </a:r>
                          <a:r>
                            <a:rPr lang="en-US" sz="1800" b="1" kern="1200" dirty="0" smtClean="0">
                              <a:solidFill>
                                <a:schemeClr val="lt1"/>
                              </a:solidFill>
                              <a:effectLst/>
                              <a:latin typeface="+mn-lt"/>
                              <a:ea typeface="+mn-ea"/>
                              <a:cs typeface="+mn-cs"/>
                            </a:rPr>
                            <a:t>3991680.10 </a:t>
                          </a:r>
                          <a:r>
                            <a:rPr lang="en-CA" sz="1800" dirty="0" smtClean="0"/>
                            <a:t>Hz</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CAL DIV output</a:t>
                          </a:r>
                          <a:r>
                            <a:rPr lang="en-CA" sz="1800" baseline="0" dirty="0" smtClean="0"/>
                            <a:t> 1E-7</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HP</a:t>
                          </a:r>
                          <a:r>
                            <a:rPr lang="en-CA" baseline="0" dirty="0" smtClean="0"/>
                            <a:t> </a:t>
                          </a:r>
                          <a:r>
                            <a:rPr lang="en-CA" sz="1800" dirty="0" smtClean="0"/>
                            <a:t>5370B measurement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a:t>
                          </a:r>
                          <a:r>
                            <a:rPr lang="en-US" sz="1800" b="1" kern="1200" dirty="0" smtClean="0">
                              <a:solidFill>
                                <a:schemeClr val="lt1"/>
                              </a:solidFill>
                              <a:effectLst/>
                              <a:latin typeface="+mn-lt"/>
                              <a:ea typeface="+mn-ea"/>
                              <a:cs typeface="+mn-cs"/>
                            </a:rPr>
                            <a:t>3991680.10 </a:t>
                          </a:r>
                          <a:r>
                            <a:rPr lang="en-CA" sz="1800" dirty="0" smtClean="0"/>
                            <a:t>Hz</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CNT-91</a:t>
                          </a:r>
                          <a:r>
                            <a:rPr lang="en-CA" baseline="0" dirty="0" smtClean="0"/>
                            <a:t> </a:t>
                          </a:r>
                          <a:r>
                            <a:rPr lang="en-CA" sz="1800" dirty="0" smtClean="0"/>
                            <a:t>measurement</a:t>
                          </a:r>
                        </a:p>
                      </a:txBody>
                      <a:tcPr/>
                    </a:tc>
                  </a:tr>
                  <a:tr h="2844000">
                    <a:tc>
                      <a:txBody>
                        <a:bodyPr/>
                        <a:lstStyle/>
                        <a:p>
                          <a:endParaRPr lang="en-CA" dirty="0"/>
                        </a:p>
                      </a:txBody>
                      <a:tcPr/>
                    </a:tc>
                    <a:tc>
                      <a:txBody>
                        <a:bodyPr/>
                        <a:lstStyle/>
                        <a:p>
                          <a:r>
                            <a:rPr lang="en-CA" sz="1400" b="1" dirty="0" smtClean="0">
                              <a:solidFill>
                                <a:srgbClr val="7030A0"/>
                              </a:solidFill>
                            </a:rPr>
                            <a:t>Pendulum CNT-91 measurement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1" dirty="0" smtClean="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smtClean="0">
                              <a:solidFill>
                                <a:srgbClr val="7030A0"/>
                              </a:solidFill>
                            </a:rPr>
                            <a:t>MG 3641A output 50MHz</a:t>
                          </a:r>
                        </a:p>
                        <a:p>
                          <a14:m>
                            <m:oMath xmlns:m="http://schemas.openxmlformats.org/officeDocument/2006/math">
                              <m:r>
                                <a:rPr lang="en-CA" sz="1400" b="1" i="1" smtClean="0">
                                  <a:solidFill>
                                    <a:srgbClr val="7030A0"/>
                                  </a:solidFill>
                                  <a:latin typeface="Cambria Math"/>
                                </a:rPr>
                                <m:t>𝒇</m:t>
                              </m:r>
                              <m:r>
                                <a:rPr lang="en-CA" sz="1400" b="1" i="1" smtClean="0">
                                  <a:solidFill>
                                    <a:srgbClr val="7030A0"/>
                                  </a:solidFill>
                                  <a:latin typeface="Cambria Math"/>
                                </a:rPr>
                                <m:t>=</m:t>
                              </m:r>
                              <m:r>
                                <a:rPr lang="en-CA" sz="1400" b="1" i="1" smtClean="0">
                                  <a:solidFill>
                                    <a:srgbClr val="7030A0"/>
                                  </a:solidFill>
                                  <a:latin typeface="Cambria Math"/>
                                </a:rPr>
                                <m:t>𝟑</m:t>
                              </m:r>
                              <m:r>
                                <a:rPr lang="en-CA" sz="1400" b="1" i="1" smtClean="0">
                                  <a:solidFill>
                                    <a:srgbClr val="7030A0"/>
                                  </a:solidFill>
                                  <a:latin typeface="Cambria Math"/>
                                </a:rPr>
                                <m:t>.</m:t>
                              </m:r>
                              <m:r>
                                <a:rPr lang="en-CA" sz="1400" b="1" i="1" smtClean="0">
                                  <a:solidFill>
                                    <a:srgbClr val="7030A0"/>
                                  </a:solidFill>
                                  <a:latin typeface="Cambria Math"/>
                                </a:rPr>
                                <m:t>𝟗𝟗𝟏𝟔𝟖𝟎𝟏</m:t>
                              </m:r>
                              <m:r>
                                <a:rPr lang="en-CA" sz="1400" b="1" i="1" smtClean="0">
                                  <a:solidFill>
                                    <a:srgbClr val="7030A0"/>
                                  </a:solidFill>
                                  <a:latin typeface="Cambria Math"/>
                                </a:rPr>
                                <m:t> </m:t>
                              </m:r>
                              <m:r>
                                <a:rPr lang="en-CA" sz="1400" b="1" i="1" smtClean="0">
                                  <a:solidFill>
                                    <a:srgbClr val="7030A0"/>
                                  </a:solidFill>
                                  <a:latin typeface="Cambria Math"/>
                                </a:rPr>
                                <m:t>𝑴𝑯𝒛</m:t>
                              </m:r>
                            </m:oMath>
                          </a14:m>
                          <a:r>
                            <a:rPr lang="en-CA" sz="1400" b="1" dirty="0" smtClean="0">
                              <a:solidFill>
                                <a:srgbClr val="7030A0"/>
                              </a:solidFill>
                            </a:rPr>
                            <a:t>;</a:t>
                          </a:r>
                          <a14:m>
                            <m:oMath xmlns:m="http://schemas.openxmlformats.org/officeDocument/2006/math">
                              <m:sSub>
                                <m:sSubPr>
                                  <m:ctrlPr>
                                    <a:rPr lang="en-CA" sz="1400" b="1" i="1" smtClean="0">
                                      <a:solidFill>
                                        <a:srgbClr val="7030A0"/>
                                      </a:solidFill>
                                      <a:latin typeface="Cambria Math"/>
                                    </a:rPr>
                                  </m:ctrlPr>
                                </m:sSubPr>
                                <m:e>
                                  <m:r>
                                    <a:rPr lang="en-CA" sz="1400" b="1" i="1" smtClean="0">
                                      <a:solidFill>
                                        <a:srgbClr val="7030A0"/>
                                      </a:solidFill>
                                      <a:latin typeface="Cambria Math"/>
                                    </a:rPr>
                                    <m:t> </m:t>
                                  </m:r>
                                  <m:r>
                                    <a:rPr lang="en-CA" sz="1400" b="1" i="1" smtClean="0">
                                      <a:solidFill>
                                        <a:srgbClr val="7030A0"/>
                                      </a:solidFill>
                                      <a:latin typeface="Cambria Math"/>
                                      <a:ea typeface="Cambria Math"/>
                                    </a:rPr>
                                    <m:t>𝝈</m:t>
                                  </m:r>
                                </m:e>
                                <m:sub>
                                  <m:r>
                                    <a:rPr lang="en-CA" sz="1400" b="1" i="1" smtClean="0">
                                      <a:solidFill>
                                        <a:srgbClr val="7030A0"/>
                                      </a:solidFill>
                                      <a:latin typeface="Cambria Math"/>
                                    </a:rPr>
                                    <m:t>𝒚</m:t>
                                  </m:r>
                                </m:sub>
                              </m:sSub>
                              <m:d>
                                <m:dPr>
                                  <m:ctrlPr>
                                    <a:rPr lang="en-CA" sz="1400" b="1" i="1" smtClean="0">
                                      <a:solidFill>
                                        <a:srgbClr val="7030A0"/>
                                      </a:solidFill>
                                      <a:latin typeface="Cambria Math"/>
                                    </a:rPr>
                                  </m:ctrlPr>
                                </m:dPr>
                                <m:e>
                                  <m:r>
                                    <a:rPr lang="en-CA" sz="1400" b="1" i="1" smtClean="0">
                                      <a:solidFill>
                                        <a:srgbClr val="7030A0"/>
                                      </a:solidFill>
                                      <a:latin typeface="Cambria Math"/>
                                      <a:ea typeface="Cambria Math"/>
                                    </a:rPr>
                                    <m:t>𝝉</m:t>
                                  </m:r>
                                  <m:r>
                                    <a:rPr lang="en-CA" sz="1400" b="1" i="1" smtClean="0">
                                      <a:solidFill>
                                        <a:srgbClr val="7030A0"/>
                                      </a:solidFill>
                                      <a:latin typeface="Cambria Math"/>
                                      <a:ea typeface="Cambria Math"/>
                                    </a:rPr>
                                    <m:t>=</m:t>
                                  </m:r>
                                  <m:r>
                                    <a:rPr lang="en-CA" sz="1400" b="1" i="1" smtClean="0">
                                      <a:solidFill>
                                        <a:srgbClr val="7030A0"/>
                                      </a:solidFill>
                                      <a:latin typeface="Cambria Math"/>
                                      <a:ea typeface="Cambria Math"/>
                                    </a:rPr>
                                    <m:t>𝟏𝟎</m:t>
                                  </m:r>
                                  <m:r>
                                    <a:rPr lang="en-CA" sz="1400" b="1" i="1" smtClean="0">
                                      <a:solidFill>
                                        <a:srgbClr val="7030A0"/>
                                      </a:solidFill>
                                      <a:latin typeface="Cambria Math"/>
                                      <a:ea typeface="Cambria Math"/>
                                    </a:rPr>
                                    <m:t>𝒔</m:t>
                                  </m:r>
                                </m:e>
                              </m:d>
                              <m:r>
                                <a:rPr lang="en-CA" sz="1400" b="1" i="1" smtClean="0">
                                  <a:solidFill>
                                    <a:srgbClr val="7030A0"/>
                                  </a:solidFill>
                                  <a:latin typeface="Cambria Math"/>
                                  <a:ea typeface="Cambria Math"/>
                                </a:rPr>
                                <m:t>=</m:t>
                              </m:r>
                              <m:r>
                                <a:rPr lang="en-CA" sz="1400" b="1" i="1" smtClean="0">
                                  <a:solidFill>
                                    <a:srgbClr val="7030A0"/>
                                  </a:solidFill>
                                  <a:latin typeface="Cambria Math"/>
                                  <a:ea typeface="Cambria Math"/>
                                </a:rPr>
                                <m:t>𝟒</m:t>
                              </m:r>
                              <m:r>
                                <a:rPr lang="en-CA" sz="1400" b="1" i="1" smtClean="0">
                                  <a:solidFill>
                                    <a:srgbClr val="7030A0"/>
                                  </a:solidFill>
                                  <a:latin typeface="Cambria Math"/>
                                  <a:ea typeface="Cambria Math"/>
                                </a:rPr>
                                <m:t>∙</m:t>
                              </m:r>
                              <m:sSup>
                                <m:sSupPr>
                                  <m:ctrlPr>
                                    <a:rPr lang="en-CA" sz="1400" b="1" i="1" smtClean="0">
                                      <a:solidFill>
                                        <a:srgbClr val="7030A0"/>
                                      </a:solidFill>
                                      <a:latin typeface="Cambria Math"/>
                                      <a:ea typeface="Cambria Math"/>
                                    </a:rPr>
                                  </m:ctrlPr>
                                </m:sSupPr>
                                <m:e>
                                  <m:r>
                                    <a:rPr lang="en-CA" sz="1400" b="1" i="1" smtClean="0">
                                      <a:solidFill>
                                        <a:srgbClr val="7030A0"/>
                                      </a:solidFill>
                                      <a:latin typeface="Cambria Math"/>
                                      <a:ea typeface="Cambria Math"/>
                                    </a:rPr>
                                    <m:t>𝟏𝟎</m:t>
                                  </m:r>
                                </m:e>
                                <m:sup>
                                  <m:r>
                                    <a:rPr lang="en-CA" sz="1400" b="1" i="1" smtClean="0">
                                      <a:solidFill>
                                        <a:srgbClr val="7030A0"/>
                                      </a:solidFill>
                                      <a:latin typeface="Cambria Math"/>
                                      <a:ea typeface="Cambria Math"/>
                                    </a:rPr>
                                    <m:t>−</m:t>
                                  </m:r>
                                  <m:r>
                                    <a:rPr lang="en-CA" sz="1400" b="1" i="1" smtClean="0">
                                      <a:solidFill>
                                        <a:srgbClr val="7030A0"/>
                                      </a:solidFill>
                                      <a:latin typeface="Cambria Math"/>
                                      <a:ea typeface="Cambria Math"/>
                                    </a:rPr>
                                    <m:t>𝟏𝟐</m:t>
                                  </m:r>
                                </m:sup>
                              </m:sSup>
                            </m:oMath>
                          </a14:m>
                          <a:endParaRPr lang="en-CA"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1" dirty="0" smtClean="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smtClean="0">
                              <a:solidFill>
                                <a:srgbClr val="7030A0"/>
                              </a:solidFill>
                            </a:rPr>
                            <a:t>CAL DIV output</a:t>
                          </a:r>
                          <a:r>
                            <a:rPr lang="en-CA" sz="1400" b="1" baseline="0" dirty="0" smtClean="0">
                              <a:solidFill>
                                <a:srgbClr val="7030A0"/>
                              </a:solidFill>
                            </a:rPr>
                            <a:t> 1E-6</a:t>
                          </a:r>
                        </a:p>
                        <a:p>
                          <a14:m>
                            <m:oMath xmlns:m="http://schemas.openxmlformats.org/officeDocument/2006/math">
                              <m:r>
                                <a:rPr lang="en-CA" sz="1400" b="1" i="1" smtClean="0">
                                  <a:solidFill>
                                    <a:srgbClr val="7030A0"/>
                                  </a:solidFill>
                                  <a:latin typeface="Cambria Math"/>
                                </a:rPr>
                                <m:t>𝒇</m:t>
                              </m:r>
                              <m:r>
                                <a:rPr lang="en-CA" sz="1400" b="1" i="1" smtClean="0">
                                  <a:solidFill>
                                    <a:srgbClr val="7030A0"/>
                                  </a:solidFill>
                                  <a:latin typeface="Cambria Math"/>
                                </a:rPr>
                                <m:t>=</m:t>
                              </m:r>
                              <m:r>
                                <a:rPr lang="en-CA" sz="1400" b="1" i="1" smtClean="0">
                                  <a:solidFill>
                                    <a:srgbClr val="7030A0"/>
                                  </a:solidFill>
                                  <a:latin typeface="Cambria Math"/>
                                </a:rPr>
                                <m:t>𝟑</m:t>
                              </m:r>
                              <m:r>
                                <a:rPr lang="en-CA" sz="1400" b="1" i="1" smtClean="0">
                                  <a:solidFill>
                                    <a:srgbClr val="7030A0"/>
                                  </a:solidFill>
                                  <a:latin typeface="Cambria Math"/>
                                </a:rPr>
                                <m:t>.</m:t>
                              </m:r>
                              <m:r>
                                <a:rPr lang="en-CA" sz="1400" b="1" i="1" smtClean="0">
                                  <a:solidFill>
                                    <a:srgbClr val="7030A0"/>
                                  </a:solidFill>
                                  <a:latin typeface="Cambria Math"/>
                                </a:rPr>
                                <m:t>𝟗𝟗𝟏𝟔𝟖𝟎𝟏</m:t>
                              </m:r>
                              <m:r>
                                <a:rPr lang="en-CA" sz="1400" b="1" i="1" smtClean="0">
                                  <a:solidFill>
                                    <a:srgbClr val="7030A0"/>
                                  </a:solidFill>
                                  <a:latin typeface="Cambria Math"/>
                                </a:rPr>
                                <m:t> </m:t>
                              </m:r>
                              <m:r>
                                <a:rPr lang="en-CA" sz="1400" b="1" i="1" smtClean="0">
                                  <a:solidFill>
                                    <a:srgbClr val="7030A0"/>
                                  </a:solidFill>
                                  <a:latin typeface="Cambria Math"/>
                                </a:rPr>
                                <m:t>𝑯𝒛</m:t>
                              </m:r>
                            </m:oMath>
                          </a14:m>
                          <a:r>
                            <a:rPr lang="en-CA" sz="1400" b="1" dirty="0" smtClean="0">
                              <a:solidFill>
                                <a:srgbClr val="7030A0"/>
                              </a:solidFill>
                            </a:rPr>
                            <a:t>; </a:t>
                          </a:r>
                          <a14:m>
                            <m:oMath xmlns:m="http://schemas.openxmlformats.org/officeDocument/2006/math">
                              <m:sSub>
                                <m:sSubPr>
                                  <m:ctrlPr>
                                    <a:rPr lang="en-CA" sz="1400" b="1" i="1" smtClean="0">
                                      <a:solidFill>
                                        <a:srgbClr val="7030A0"/>
                                      </a:solidFill>
                                      <a:latin typeface="Cambria Math"/>
                                    </a:rPr>
                                  </m:ctrlPr>
                                </m:sSubPr>
                                <m:e>
                                  <m:r>
                                    <a:rPr lang="en-CA" sz="1400" b="1" i="1" smtClean="0">
                                      <a:solidFill>
                                        <a:srgbClr val="7030A0"/>
                                      </a:solidFill>
                                      <a:latin typeface="Cambria Math"/>
                                      <a:ea typeface="Cambria Math"/>
                                    </a:rPr>
                                    <m:t>𝝈</m:t>
                                  </m:r>
                                </m:e>
                                <m:sub>
                                  <m:r>
                                    <a:rPr lang="en-CA" sz="1400" b="1" i="1" smtClean="0">
                                      <a:solidFill>
                                        <a:srgbClr val="7030A0"/>
                                      </a:solidFill>
                                      <a:latin typeface="Cambria Math"/>
                                    </a:rPr>
                                    <m:t>𝒚</m:t>
                                  </m:r>
                                </m:sub>
                              </m:sSub>
                              <m:d>
                                <m:dPr>
                                  <m:ctrlPr>
                                    <a:rPr lang="en-CA" sz="1400" b="1" i="1" smtClean="0">
                                      <a:solidFill>
                                        <a:srgbClr val="7030A0"/>
                                      </a:solidFill>
                                      <a:latin typeface="Cambria Math"/>
                                    </a:rPr>
                                  </m:ctrlPr>
                                </m:dPr>
                                <m:e>
                                  <m:r>
                                    <a:rPr lang="en-CA" sz="1400" b="1" i="1" smtClean="0">
                                      <a:solidFill>
                                        <a:srgbClr val="7030A0"/>
                                      </a:solidFill>
                                      <a:latin typeface="Cambria Math"/>
                                      <a:ea typeface="Cambria Math"/>
                                    </a:rPr>
                                    <m:t>𝝉</m:t>
                                  </m:r>
                                  <m:r>
                                    <a:rPr lang="en-CA" sz="1400" b="1" i="1" smtClean="0">
                                      <a:solidFill>
                                        <a:srgbClr val="7030A0"/>
                                      </a:solidFill>
                                      <a:latin typeface="Cambria Math"/>
                                      <a:ea typeface="Cambria Math"/>
                                    </a:rPr>
                                    <m:t>=</m:t>
                                  </m:r>
                                  <m:r>
                                    <a:rPr lang="en-CA" sz="1400" b="1" i="1" smtClean="0">
                                      <a:solidFill>
                                        <a:srgbClr val="7030A0"/>
                                      </a:solidFill>
                                      <a:latin typeface="Cambria Math"/>
                                      <a:ea typeface="Cambria Math"/>
                                    </a:rPr>
                                    <m:t>𝟏𝟎</m:t>
                                  </m:r>
                                  <m:r>
                                    <a:rPr lang="en-CA" sz="1400" b="1" i="1" smtClean="0">
                                      <a:solidFill>
                                        <a:srgbClr val="7030A0"/>
                                      </a:solidFill>
                                      <a:latin typeface="Cambria Math"/>
                                      <a:ea typeface="Cambria Math"/>
                                    </a:rPr>
                                    <m:t>𝒔</m:t>
                                  </m:r>
                                </m:e>
                              </m:d>
                              <m:r>
                                <a:rPr lang="en-CA" sz="1400" b="1" i="1" smtClean="0">
                                  <a:solidFill>
                                    <a:srgbClr val="7030A0"/>
                                  </a:solidFill>
                                  <a:latin typeface="Cambria Math"/>
                                  <a:ea typeface="Cambria Math"/>
                                </a:rPr>
                                <m:t>=</m:t>
                              </m:r>
                              <m:r>
                                <a:rPr lang="en-CA" sz="1400" b="1" i="1" smtClean="0">
                                  <a:solidFill>
                                    <a:srgbClr val="7030A0"/>
                                  </a:solidFill>
                                  <a:latin typeface="Cambria Math"/>
                                  <a:ea typeface="Cambria Math"/>
                                </a:rPr>
                                <m:t>𝟑</m:t>
                              </m:r>
                              <m:r>
                                <a:rPr lang="en-CA" sz="1400" b="1" i="1" smtClean="0">
                                  <a:solidFill>
                                    <a:srgbClr val="7030A0"/>
                                  </a:solidFill>
                                  <a:latin typeface="Cambria Math"/>
                                  <a:ea typeface="Cambria Math"/>
                                </a:rPr>
                                <m:t>∙</m:t>
                              </m:r>
                              <m:sSup>
                                <m:sSupPr>
                                  <m:ctrlPr>
                                    <a:rPr lang="en-CA" sz="1400" b="1" i="1" smtClean="0">
                                      <a:solidFill>
                                        <a:srgbClr val="7030A0"/>
                                      </a:solidFill>
                                      <a:latin typeface="Cambria Math"/>
                                      <a:ea typeface="Cambria Math"/>
                                    </a:rPr>
                                  </m:ctrlPr>
                                </m:sSupPr>
                                <m:e>
                                  <m:r>
                                    <a:rPr lang="en-CA" sz="1400" b="1" i="1" smtClean="0">
                                      <a:solidFill>
                                        <a:srgbClr val="7030A0"/>
                                      </a:solidFill>
                                      <a:latin typeface="Cambria Math"/>
                                      <a:ea typeface="Cambria Math"/>
                                    </a:rPr>
                                    <m:t>𝟏𝟎</m:t>
                                  </m:r>
                                </m:e>
                                <m:sup>
                                  <m:r>
                                    <a:rPr lang="en-CA" sz="1400" b="1" i="1" smtClean="0">
                                      <a:solidFill>
                                        <a:srgbClr val="7030A0"/>
                                      </a:solidFill>
                                      <a:latin typeface="Cambria Math"/>
                                      <a:ea typeface="Cambria Math"/>
                                    </a:rPr>
                                    <m:t>−</m:t>
                                  </m:r>
                                  <m:r>
                                    <a:rPr lang="en-CA" sz="1400" b="1" i="1" smtClean="0">
                                      <a:solidFill>
                                        <a:srgbClr val="7030A0"/>
                                      </a:solidFill>
                                      <a:latin typeface="Cambria Math"/>
                                      <a:ea typeface="Cambria Math"/>
                                    </a:rPr>
                                    <m:t>𝟕</m:t>
                                  </m:r>
                                </m:sup>
                              </m:sSup>
                            </m:oMath>
                          </a14:m>
                          <a:endParaRPr lang="en-CA" dirty="0"/>
                        </a:p>
                        <a:p>
                          <a:endParaRPr lang="en-CA"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11467076"/>
                  </p:ext>
                </p:extLst>
              </p:nvPr>
            </p:nvGraphicFramePr>
            <p:xfrm>
              <a:off x="132433" y="1484784"/>
              <a:ext cx="8832054" cy="3758400"/>
            </p:xfrm>
            <a:graphic>
              <a:graphicData uri="http://schemas.openxmlformats.org/drawingml/2006/table">
                <a:tbl>
                  <a:tblPr firstRow="1" bandRow="1">
                    <a:tableStyleId>{5C22544A-7EE6-4342-B048-85BDC9FD1C3A}</a:tableStyleId>
                  </a:tblPr>
                  <a:tblGrid>
                    <a:gridCol w="4416027"/>
                    <a:gridCol w="4416027"/>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a:t>
                          </a:r>
                          <a:r>
                            <a:rPr lang="en-US" sz="1800" b="1" kern="1200" dirty="0" smtClean="0">
                              <a:solidFill>
                                <a:schemeClr val="lt1"/>
                              </a:solidFill>
                              <a:effectLst/>
                              <a:latin typeface="+mn-lt"/>
                              <a:ea typeface="+mn-ea"/>
                              <a:cs typeface="+mn-cs"/>
                            </a:rPr>
                            <a:t>3991680.10 </a:t>
                          </a:r>
                          <a:r>
                            <a:rPr lang="en-CA" sz="1800" dirty="0" smtClean="0"/>
                            <a:t>Hz</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CAL DIV output</a:t>
                          </a:r>
                          <a:r>
                            <a:rPr lang="en-CA" sz="1800" baseline="0" dirty="0" smtClean="0"/>
                            <a:t> 1E-7</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HP</a:t>
                          </a:r>
                          <a:r>
                            <a:rPr lang="en-CA" baseline="0" dirty="0" smtClean="0"/>
                            <a:t> </a:t>
                          </a:r>
                          <a:r>
                            <a:rPr lang="en-CA" sz="1800" dirty="0" smtClean="0"/>
                            <a:t>5370B measurement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a:t>
                          </a:r>
                          <a:r>
                            <a:rPr lang="en-US" sz="1800" b="1" kern="1200" dirty="0" smtClean="0">
                              <a:solidFill>
                                <a:schemeClr val="lt1"/>
                              </a:solidFill>
                              <a:effectLst/>
                              <a:latin typeface="+mn-lt"/>
                              <a:ea typeface="+mn-ea"/>
                              <a:cs typeface="+mn-cs"/>
                            </a:rPr>
                            <a:t>3991680.10 </a:t>
                          </a:r>
                          <a:r>
                            <a:rPr lang="en-CA" sz="1800" dirty="0" smtClean="0"/>
                            <a:t>Hz</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CNT-91</a:t>
                          </a:r>
                          <a:r>
                            <a:rPr lang="en-CA" baseline="0" dirty="0" smtClean="0"/>
                            <a:t> </a:t>
                          </a:r>
                          <a:r>
                            <a:rPr lang="en-CA" sz="1800" dirty="0" smtClean="0"/>
                            <a:t>measurement</a:t>
                          </a:r>
                        </a:p>
                      </a:txBody>
                      <a:tcPr/>
                    </a:tc>
                  </a:tr>
                  <a:tr h="2844000">
                    <a:tc>
                      <a:txBody>
                        <a:bodyPr/>
                        <a:lstStyle/>
                        <a:p>
                          <a:endParaRPr lang="en-CA" dirty="0"/>
                        </a:p>
                      </a:txBody>
                      <a:tcPr/>
                    </a:tc>
                    <a:tc>
                      <a:txBody>
                        <a:bodyPr/>
                        <a:lstStyle/>
                        <a:p>
                          <a:endParaRPr lang="en-US"/>
                        </a:p>
                      </a:txBody>
                      <a:tcPr>
                        <a:blipFill rotWithShape="1">
                          <a:blip r:embed="rId3"/>
                          <a:stretch>
                            <a:fillRect l="-100276" t="-33262" b="-215"/>
                          </a:stretch>
                        </a:blipFill>
                      </a:tcPr>
                    </a:tc>
                  </a:tr>
                </a:tbl>
              </a:graphicData>
            </a:graphic>
          </p:graphicFrame>
        </mc:Fallback>
      </mc:AlternateContent>
      <p:pic>
        <p:nvPicPr>
          <p:cNvPr id="615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5937"/>
          <a:stretch/>
        </p:blipFill>
        <p:spPr bwMode="auto">
          <a:xfrm>
            <a:off x="-180528" y="2492896"/>
            <a:ext cx="5177143" cy="271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594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Interval counter readings at non-integer frequencies</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15</a:t>
            </a:fld>
            <a:endParaRPr lang="en-US" dirty="0">
              <a:solidFill>
                <a:prstClr val="white"/>
              </a:solidFill>
            </a:endParaRPr>
          </a:p>
        </p:txBody>
      </p:sp>
      <mc:AlternateContent xmlns:mc="http://schemas.openxmlformats.org/markup-compatibility/2006" xmlns:a14="http://schemas.microsoft.com/office/drawing/2010/main">
        <mc:Choice Requires="a14">
          <p:sp>
            <p:nvSpPr>
              <p:cNvPr id="6" name="TextBox 5"/>
              <p:cNvSpPr txBox="1"/>
              <p:nvPr/>
            </p:nvSpPr>
            <p:spPr>
              <a:xfrm>
                <a:off x="52490" y="3665200"/>
                <a:ext cx="9091510" cy="2716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a:ea typeface="Cambria Math"/>
                        </a:rPr>
                        <m:t>∆</m:t>
                      </m:r>
                      <m:sSub>
                        <m:sSubPr>
                          <m:ctrlPr>
                            <a:rPr lang="en-CA" sz="2000" i="1">
                              <a:latin typeface="Cambria Math"/>
                              <a:ea typeface="Cambria Math"/>
                            </a:rPr>
                          </m:ctrlPr>
                        </m:sSubPr>
                        <m:e>
                          <m:r>
                            <a:rPr lang="en-CA" sz="2000" i="1">
                              <a:latin typeface="Cambria Math"/>
                              <a:ea typeface="Cambria Math"/>
                            </a:rPr>
                            <m:t>𝑡</m:t>
                          </m:r>
                        </m:e>
                        <m:sub>
                          <m:r>
                            <a:rPr lang="en-CA" sz="2000" b="0" i="1" smtClean="0">
                              <a:latin typeface="Cambria Math"/>
                              <a:ea typeface="Cambria Math"/>
                            </a:rPr>
                            <m:t>𝑛</m:t>
                          </m:r>
                        </m:sub>
                      </m:sSub>
                      <m:r>
                        <a:rPr lang="en-CA" sz="2000" b="0" i="1" smtClean="0">
                          <a:latin typeface="Cambria Math"/>
                          <a:ea typeface="Cambria Math"/>
                        </a:rPr>
                        <m:t>=</m:t>
                      </m:r>
                      <m:f>
                        <m:fPr>
                          <m:ctrlPr>
                            <a:rPr lang="en-CA" sz="2000" b="0" i="1" smtClean="0">
                              <a:latin typeface="Cambria Math"/>
                              <a:ea typeface="Cambria Math"/>
                            </a:rPr>
                          </m:ctrlPr>
                        </m:fPr>
                        <m:num>
                          <m:r>
                            <a:rPr lang="en-CA" sz="2000" i="1">
                              <a:latin typeface="Cambria Math"/>
                              <a:ea typeface="Cambria Math"/>
                            </a:rPr>
                            <m:t>𝑐𝑒𝑖𝑙</m:t>
                          </m:r>
                          <m:d>
                            <m:dPr>
                              <m:begChr m:val="["/>
                              <m:endChr m:val="]"/>
                              <m:ctrlPr>
                                <a:rPr lang="en-CA" sz="2000" i="1" smtClean="0">
                                  <a:latin typeface="Cambria Math"/>
                                  <a:ea typeface="Cambria Math"/>
                                </a:rPr>
                              </m:ctrlPr>
                            </m:dPr>
                            <m:e>
                              <m:sSub>
                                <m:sSubPr>
                                  <m:ctrlPr>
                                    <a:rPr lang="en-CA" sz="2000" i="1">
                                      <a:latin typeface="Cambria Math"/>
                                      <a:ea typeface="Cambria Math"/>
                                    </a:rPr>
                                  </m:ctrlPr>
                                </m:sSubPr>
                                <m:e>
                                  <m:r>
                                    <a:rPr lang="en-CA" sz="2000" i="1">
                                      <a:latin typeface="Cambria Math"/>
                                      <a:ea typeface="Cambria Math"/>
                                    </a:rPr>
                                    <m:t>𝑓</m:t>
                                  </m:r>
                                </m:e>
                                <m:sub>
                                  <m:r>
                                    <a:rPr lang="en-CA" sz="2000" i="1">
                                      <a:latin typeface="Cambria Math"/>
                                      <a:ea typeface="Cambria Math"/>
                                    </a:rPr>
                                    <m:t>0</m:t>
                                  </m:r>
                                </m:sub>
                              </m:sSub>
                              <m:r>
                                <a:rPr lang="en-CA" sz="2000" i="1">
                                  <a:latin typeface="Cambria Math"/>
                                  <a:ea typeface="Cambria Math"/>
                                </a:rPr>
                                <m:t>×</m:t>
                              </m:r>
                              <m:d>
                                <m:dPr>
                                  <m:ctrlPr>
                                    <a:rPr lang="en-CA" sz="2000" i="1">
                                      <a:latin typeface="Cambria Math"/>
                                      <a:ea typeface="Cambria Math"/>
                                    </a:rPr>
                                  </m:ctrlPr>
                                </m:dPr>
                                <m:e>
                                  <m:r>
                                    <a:rPr lang="en-CA" sz="2000" i="1">
                                      <a:latin typeface="Cambria Math"/>
                                      <a:ea typeface="Cambria Math"/>
                                    </a:rPr>
                                    <m:t>𝑛</m:t>
                                  </m:r>
                                  <m:r>
                                    <a:rPr lang="en-CA" sz="2000" b="0" i="1" smtClean="0">
                                      <a:latin typeface="Cambria Math"/>
                                      <a:ea typeface="Cambria Math"/>
                                    </a:rPr>
                                    <m:t>−</m:t>
                                  </m:r>
                                  <m:r>
                                    <a:rPr lang="en-CA" sz="2000" i="1">
                                      <a:latin typeface="Cambria Math"/>
                                      <a:ea typeface="Cambria Math"/>
                                    </a:rPr>
                                    <m:t>∆</m:t>
                                  </m:r>
                                  <m:sSub>
                                    <m:sSubPr>
                                      <m:ctrlPr>
                                        <a:rPr lang="en-CA" sz="2000" i="1" smtClean="0">
                                          <a:latin typeface="Cambria Math"/>
                                          <a:ea typeface="Cambria Math"/>
                                        </a:rPr>
                                      </m:ctrlPr>
                                    </m:sSubPr>
                                    <m:e>
                                      <m:r>
                                        <a:rPr lang="en-CA" sz="2000" i="1">
                                          <a:latin typeface="Cambria Math"/>
                                          <a:ea typeface="Cambria Math"/>
                                        </a:rPr>
                                        <m:t>𝑡</m:t>
                                      </m:r>
                                    </m:e>
                                    <m:sub>
                                      <m:r>
                                        <a:rPr lang="en-CA" sz="2000" b="0" i="1" smtClean="0">
                                          <a:latin typeface="Cambria Math"/>
                                          <a:ea typeface="Cambria Math"/>
                                        </a:rPr>
                                        <m:t>0</m:t>
                                      </m:r>
                                    </m:sub>
                                  </m:sSub>
                                </m:e>
                              </m:d>
                            </m:e>
                          </m:d>
                          <m:r>
                            <m:rPr>
                              <m:nor/>
                            </m:rPr>
                            <a:rPr lang="en-CA" sz="2000" dirty="0"/>
                            <m:t>−</m:t>
                          </m:r>
                          <m:sSub>
                            <m:sSubPr>
                              <m:ctrlPr>
                                <a:rPr lang="en-CA" sz="2000" i="1">
                                  <a:latin typeface="Cambria Math"/>
                                  <a:ea typeface="Cambria Math"/>
                                </a:rPr>
                              </m:ctrlPr>
                            </m:sSubPr>
                            <m:e>
                              <m:r>
                                <a:rPr lang="en-CA" sz="2000" i="1">
                                  <a:latin typeface="Cambria Math"/>
                                  <a:ea typeface="Cambria Math"/>
                                </a:rPr>
                                <m:t>𝑓</m:t>
                              </m:r>
                            </m:e>
                            <m:sub>
                              <m:r>
                                <a:rPr lang="en-CA" sz="2000" i="1">
                                  <a:latin typeface="Cambria Math"/>
                                  <a:ea typeface="Cambria Math"/>
                                </a:rPr>
                                <m:t>0</m:t>
                              </m:r>
                            </m:sub>
                          </m:sSub>
                          <m:r>
                            <a:rPr lang="en-CA" sz="2000" i="1">
                              <a:latin typeface="Cambria Math"/>
                              <a:ea typeface="Cambria Math"/>
                            </a:rPr>
                            <m:t>×</m:t>
                          </m:r>
                          <m:d>
                            <m:dPr>
                              <m:ctrlPr>
                                <a:rPr lang="en-CA" sz="2000" i="1">
                                  <a:latin typeface="Cambria Math"/>
                                  <a:ea typeface="Cambria Math"/>
                                </a:rPr>
                              </m:ctrlPr>
                            </m:dPr>
                            <m:e>
                              <m:r>
                                <a:rPr lang="en-CA" sz="2000" i="1">
                                  <a:latin typeface="Cambria Math"/>
                                  <a:ea typeface="Cambria Math"/>
                                </a:rPr>
                                <m:t>𝑛</m:t>
                              </m:r>
                              <m:r>
                                <a:rPr lang="en-CA" sz="2000" i="1">
                                  <a:latin typeface="Cambria Math"/>
                                  <a:ea typeface="Cambria Math"/>
                                </a:rPr>
                                <m:t>−∆</m:t>
                              </m:r>
                              <m:sSub>
                                <m:sSubPr>
                                  <m:ctrlPr>
                                    <a:rPr lang="en-CA" sz="2000" i="1">
                                      <a:latin typeface="Cambria Math"/>
                                      <a:ea typeface="Cambria Math"/>
                                    </a:rPr>
                                  </m:ctrlPr>
                                </m:sSubPr>
                                <m:e>
                                  <m:r>
                                    <a:rPr lang="en-CA" sz="2000" i="1">
                                      <a:latin typeface="Cambria Math"/>
                                      <a:ea typeface="Cambria Math"/>
                                    </a:rPr>
                                    <m:t>𝑡</m:t>
                                  </m:r>
                                </m:e>
                                <m:sub>
                                  <m:r>
                                    <a:rPr lang="en-CA" sz="2000" i="1">
                                      <a:latin typeface="Cambria Math"/>
                                      <a:ea typeface="Cambria Math"/>
                                    </a:rPr>
                                    <m:t>0</m:t>
                                  </m:r>
                                </m:sub>
                              </m:sSub>
                            </m:e>
                          </m:d>
                        </m:num>
                        <m:den>
                          <m:sSub>
                            <m:sSubPr>
                              <m:ctrlPr>
                                <a:rPr lang="en-CA" sz="2000" i="1">
                                  <a:latin typeface="Cambria Math"/>
                                  <a:ea typeface="Cambria Math"/>
                                </a:rPr>
                              </m:ctrlPr>
                            </m:sSubPr>
                            <m:e>
                              <m:r>
                                <a:rPr lang="en-CA" sz="2000" i="1">
                                  <a:latin typeface="Cambria Math"/>
                                  <a:ea typeface="Cambria Math"/>
                                </a:rPr>
                                <m:t>𝑓</m:t>
                              </m:r>
                            </m:e>
                            <m:sub>
                              <m:r>
                                <a:rPr lang="en-CA" sz="2000" i="1">
                                  <a:latin typeface="Cambria Math"/>
                                  <a:ea typeface="Cambria Math"/>
                                </a:rPr>
                                <m:t>0</m:t>
                              </m:r>
                            </m:sub>
                          </m:sSub>
                        </m:den>
                      </m:f>
                      <m:r>
                        <a:rPr lang="en-CA" sz="2000" b="0" i="1" smtClean="0">
                          <a:latin typeface="Cambria Math"/>
                          <a:ea typeface="Cambria Math"/>
                        </a:rPr>
                        <m:t>,</m:t>
                      </m:r>
                    </m:oMath>
                  </m:oMathPara>
                </a14:m>
                <a:endParaRPr lang="en-CA" dirty="0" smtClean="0"/>
              </a:p>
              <a:p>
                <a:r>
                  <a:rPr lang="en-CA" dirty="0" smtClean="0"/>
                  <a:t>where</a:t>
                </a:r>
              </a:p>
              <a:p>
                <a14:m>
                  <m:oMath xmlns:m="http://schemas.openxmlformats.org/officeDocument/2006/math">
                    <m:sSub>
                      <m:sSubPr>
                        <m:ctrlPr>
                          <a:rPr lang="en-CA" i="1">
                            <a:latin typeface="Cambria Math"/>
                            <a:ea typeface="Cambria Math"/>
                          </a:rPr>
                        </m:ctrlPr>
                      </m:sSubPr>
                      <m:e>
                        <m:r>
                          <a:rPr lang="en-CA" b="0" i="1" smtClean="0">
                            <a:latin typeface="Cambria Math"/>
                            <a:ea typeface="Cambria Math"/>
                          </a:rPr>
                          <m:t>𝑓</m:t>
                        </m:r>
                      </m:e>
                      <m:sub>
                        <m:r>
                          <a:rPr lang="en-CA" i="1">
                            <a:latin typeface="Cambria Math"/>
                            <a:ea typeface="Cambria Math"/>
                          </a:rPr>
                          <m:t>0</m:t>
                        </m:r>
                      </m:sub>
                    </m:sSub>
                  </m:oMath>
                </a14:m>
                <a:r>
                  <a:rPr lang="en-CA" dirty="0" smtClean="0"/>
                  <a:t>   = fractional frequency offset from </a:t>
                </a:r>
                <a14:m>
                  <m:oMath xmlns:m="http://schemas.openxmlformats.org/officeDocument/2006/math">
                    <m:sSub>
                      <m:sSubPr>
                        <m:ctrlPr>
                          <a:rPr lang="en-CA" i="1">
                            <a:latin typeface="Cambria Math"/>
                            <a:ea typeface="Cambria Math"/>
                          </a:rPr>
                        </m:ctrlPr>
                      </m:sSubPr>
                      <m:e>
                        <m:r>
                          <a:rPr lang="en-CA" i="1">
                            <a:latin typeface="Cambria Math"/>
                            <a:ea typeface="Cambria Math"/>
                          </a:rPr>
                          <m:t>𝑓</m:t>
                        </m:r>
                      </m:e>
                      <m:sub>
                        <m:r>
                          <a:rPr lang="en-CA" b="0" i="1" smtClean="0">
                            <a:latin typeface="Cambria Math"/>
                            <a:ea typeface="Cambria Math"/>
                          </a:rPr>
                          <m:t>𝑈𝑇𝐶</m:t>
                        </m:r>
                        <m:r>
                          <a:rPr lang="en-CA" b="0" i="1" smtClean="0">
                            <a:latin typeface="Cambria Math"/>
                            <a:ea typeface="Cambria Math"/>
                          </a:rPr>
                          <m:t>(</m:t>
                        </m:r>
                        <m:r>
                          <a:rPr lang="en-CA" b="0" i="1" smtClean="0">
                            <a:latin typeface="Cambria Math"/>
                            <a:ea typeface="Cambria Math"/>
                          </a:rPr>
                          <m:t>𝑁𝑅𝐶</m:t>
                        </m:r>
                        <m:r>
                          <a:rPr lang="en-CA" b="0" i="1" smtClean="0">
                            <a:latin typeface="Cambria Math"/>
                            <a:ea typeface="Cambria Math"/>
                          </a:rPr>
                          <m:t>)</m:t>
                        </m:r>
                      </m:sub>
                    </m:sSub>
                  </m:oMath>
                </a14:m>
                <a:endParaRPr lang="en-CA" dirty="0" smtClean="0"/>
              </a:p>
              <a:p>
                <a14:m>
                  <m:oMath xmlns:m="http://schemas.openxmlformats.org/officeDocument/2006/math">
                    <m:r>
                      <a:rPr lang="en-CA" i="1">
                        <a:latin typeface="Cambria Math"/>
                        <a:ea typeface="Cambria Math"/>
                      </a:rPr>
                      <m:t>∆</m:t>
                    </m:r>
                    <m:sSub>
                      <m:sSubPr>
                        <m:ctrlPr>
                          <a:rPr lang="en-CA" i="1">
                            <a:latin typeface="Cambria Math"/>
                            <a:ea typeface="Cambria Math"/>
                          </a:rPr>
                        </m:ctrlPr>
                      </m:sSubPr>
                      <m:e>
                        <m:r>
                          <a:rPr lang="en-CA" i="1">
                            <a:latin typeface="Cambria Math"/>
                            <a:ea typeface="Cambria Math"/>
                          </a:rPr>
                          <m:t>𝑡</m:t>
                        </m:r>
                      </m:e>
                      <m:sub>
                        <m:r>
                          <a:rPr lang="en-CA" i="1">
                            <a:latin typeface="Cambria Math"/>
                            <a:ea typeface="Cambria Math"/>
                          </a:rPr>
                          <m:t>0</m:t>
                        </m:r>
                      </m:sub>
                    </m:sSub>
                  </m:oMath>
                </a14:m>
                <a:r>
                  <a:rPr lang="en-CA" dirty="0" smtClean="0"/>
                  <a:t> = initial offset</a:t>
                </a:r>
              </a:p>
              <a:p>
                <a14:m>
                  <m:oMath xmlns:m="http://schemas.openxmlformats.org/officeDocument/2006/math">
                    <m:r>
                      <a:rPr lang="en-CA" i="1">
                        <a:latin typeface="Cambria Math"/>
                        <a:ea typeface="Cambria Math"/>
                      </a:rPr>
                      <m:t>𝑛</m:t>
                    </m:r>
                  </m:oMath>
                </a14:m>
                <a:r>
                  <a:rPr lang="en-CA" dirty="0" smtClean="0"/>
                  <a:t>    = number of seconds = START pulse count</a:t>
                </a:r>
              </a:p>
              <a:p>
                <a:endParaRPr lang="en-CA" dirty="0" smtClean="0"/>
              </a:p>
              <a:p>
                <a:r>
                  <a:rPr lang="en-CA" b="1" dirty="0" smtClean="0">
                    <a:solidFill>
                      <a:srgbClr val="7030A0"/>
                    </a:solidFill>
                  </a:rPr>
                  <a:t>Simulations show that this function can fit measurement results with noise levels of up to </a:t>
                </a:r>
                <a14:m>
                  <m:oMath xmlns:m="http://schemas.openxmlformats.org/officeDocument/2006/math">
                    <m:r>
                      <a:rPr lang="en-CA" b="1" i="1" smtClean="0">
                        <a:solidFill>
                          <a:srgbClr val="7030A0"/>
                        </a:solidFill>
                        <a:latin typeface="Cambria Math"/>
                        <a:ea typeface="Cambria Math"/>
                      </a:rPr>
                      <m:t>𝟏</m:t>
                    </m:r>
                    <m:r>
                      <a:rPr lang="en-CA" b="1" i="1" smtClean="0">
                        <a:solidFill>
                          <a:srgbClr val="7030A0"/>
                        </a:solidFill>
                        <a:latin typeface="Cambria Math"/>
                        <a:ea typeface="Cambria Math"/>
                      </a:rPr>
                      <m:t>∙</m:t>
                    </m:r>
                    <m:sSup>
                      <m:sSupPr>
                        <m:ctrlPr>
                          <a:rPr lang="en-CA" b="1" i="1">
                            <a:solidFill>
                              <a:srgbClr val="7030A0"/>
                            </a:solidFill>
                            <a:latin typeface="Cambria Math"/>
                            <a:ea typeface="Cambria Math"/>
                          </a:rPr>
                        </m:ctrlPr>
                      </m:sSupPr>
                      <m:e>
                        <m:r>
                          <a:rPr lang="en-CA" b="1" i="1">
                            <a:solidFill>
                              <a:srgbClr val="7030A0"/>
                            </a:solidFill>
                            <a:latin typeface="Cambria Math"/>
                            <a:ea typeface="Cambria Math"/>
                          </a:rPr>
                          <m:t>𝟏𝟎</m:t>
                        </m:r>
                      </m:e>
                      <m:sup>
                        <m:r>
                          <a:rPr lang="en-CA" b="1" i="1">
                            <a:solidFill>
                              <a:srgbClr val="7030A0"/>
                            </a:solidFill>
                            <a:latin typeface="Cambria Math"/>
                            <a:ea typeface="Cambria Math"/>
                          </a:rPr>
                          <m:t>−</m:t>
                        </m:r>
                        <m:r>
                          <a:rPr lang="en-CA" b="1" i="1" smtClean="0">
                            <a:solidFill>
                              <a:srgbClr val="7030A0"/>
                            </a:solidFill>
                            <a:latin typeface="Cambria Math"/>
                            <a:ea typeface="Cambria Math"/>
                          </a:rPr>
                          <m:t>𝟔</m:t>
                        </m:r>
                      </m:sup>
                    </m:sSup>
                  </m:oMath>
                </a14:m>
                <a:r>
                  <a:rPr lang="en-CA" b="1" dirty="0" smtClean="0">
                    <a:solidFill>
                      <a:srgbClr val="7030A0"/>
                    </a:solidFill>
                  </a:rPr>
                  <a:t> in </a:t>
                </a:r>
                <a:r>
                  <a:rPr lang="en-CA" b="1" dirty="0">
                    <a:solidFill>
                      <a:srgbClr val="7030A0"/>
                    </a:solidFill>
                  </a:rPr>
                  <a:t>t</a:t>
                </a:r>
                <a:r>
                  <a:rPr lang="en-CA" b="1" dirty="0" smtClean="0">
                    <a:solidFill>
                      <a:srgbClr val="7030A0"/>
                    </a:solidFill>
                  </a:rPr>
                  <a:t>ime jitter.</a:t>
                </a:r>
                <a:endParaRPr lang="en-CA" b="1"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2490" y="3665200"/>
                <a:ext cx="9091510" cy="2716128"/>
              </a:xfrm>
              <a:prstGeom prst="rect">
                <a:avLst/>
              </a:prstGeom>
              <a:blipFill rotWithShape="1">
                <a:blip r:embed="rId3"/>
                <a:stretch>
                  <a:fillRect l="-604" r="-469" b="-2691"/>
                </a:stretch>
              </a:blipFill>
            </p:spPr>
            <p:txBody>
              <a:bodyPr/>
              <a:lstStyle/>
              <a:p>
                <a:r>
                  <a:rPr lang="en-US">
                    <a:noFill/>
                  </a:rPr>
                  <a:t> </a:t>
                </a:r>
              </a:p>
            </p:txBody>
          </p:sp>
        </mc:Fallback>
      </mc:AlternateContent>
      <p:grpSp>
        <p:nvGrpSpPr>
          <p:cNvPr id="63" name="Group 62"/>
          <p:cNvGrpSpPr/>
          <p:nvPr/>
        </p:nvGrpSpPr>
        <p:grpSpPr>
          <a:xfrm>
            <a:off x="-36512" y="1196752"/>
            <a:ext cx="9073008" cy="2331260"/>
            <a:chOff x="-36512" y="1313764"/>
            <a:chExt cx="9073008" cy="2331260"/>
          </a:xfrm>
        </p:grpSpPr>
        <p:sp>
          <p:nvSpPr>
            <p:cNvPr id="27" name="TextBox 26"/>
            <p:cNvSpPr txBox="1"/>
            <p:nvPr/>
          </p:nvSpPr>
          <p:spPr>
            <a:xfrm>
              <a:off x="-36512" y="2987660"/>
              <a:ext cx="808876" cy="369332"/>
            </a:xfrm>
            <a:prstGeom prst="rect">
              <a:avLst/>
            </a:prstGeom>
            <a:noFill/>
          </p:spPr>
          <p:txBody>
            <a:bodyPr wrap="none" rtlCol="0">
              <a:spAutoFit/>
            </a:bodyPr>
            <a:lstStyle/>
            <a:p>
              <a:r>
                <a:rPr lang="en-CA" dirty="0" smtClean="0"/>
                <a:t>STOP</a:t>
              </a:r>
              <a:endParaRPr lang="en-CA" dirty="0"/>
            </a:p>
          </p:txBody>
        </p:sp>
        <p:grpSp>
          <p:nvGrpSpPr>
            <p:cNvPr id="62" name="Group 61"/>
            <p:cNvGrpSpPr/>
            <p:nvPr/>
          </p:nvGrpSpPr>
          <p:grpSpPr>
            <a:xfrm>
              <a:off x="-20403" y="1313764"/>
              <a:ext cx="9056899" cy="2331260"/>
              <a:chOff x="-20403" y="1313764"/>
              <a:chExt cx="9056899" cy="2331260"/>
            </a:xfrm>
          </p:grpSpPr>
          <p:cxnSp>
            <p:nvCxnSpPr>
              <p:cNvPr id="29" name="Straight Connector 28"/>
              <p:cNvCxnSpPr/>
              <p:nvPr/>
            </p:nvCxnSpPr>
            <p:spPr>
              <a:xfrm flipV="1">
                <a:off x="1799742" y="1313764"/>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145031" y="1313764"/>
                <a:ext cx="0" cy="108012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0403" y="1454193"/>
                <a:ext cx="9056899" cy="2190831"/>
                <a:chOff x="-20403" y="1484784"/>
                <a:chExt cx="9056899" cy="2190831"/>
              </a:xfrm>
            </p:grpSpPr>
            <p:sp>
              <p:nvSpPr>
                <p:cNvPr id="25" name="TextBox 24"/>
                <p:cNvSpPr txBox="1"/>
                <p:nvPr/>
              </p:nvSpPr>
              <p:spPr>
                <a:xfrm>
                  <a:off x="-20403" y="1835532"/>
                  <a:ext cx="919995" cy="369332"/>
                </a:xfrm>
                <a:prstGeom prst="rect">
                  <a:avLst/>
                </a:prstGeom>
                <a:noFill/>
              </p:spPr>
              <p:txBody>
                <a:bodyPr wrap="none" rtlCol="0">
                  <a:spAutoFit/>
                </a:bodyPr>
                <a:lstStyle/>
                <a:p>
                  <a:r>
                    <a:rPr lang="en-CA" dirty="0" smtClean="0"/>
                    <a:t>START</a:t>
                  </a:r>
                  <a:endParaRPr lang="en-CA" dirty="0"/>
                </a:p>
              </p:txBody>
            </p:sp>
            <p:cxnSp>
              <p:nvCxnSpPr>
                <p:cNvPr id="32" name="Straight Arrow Connector 31"/>
                <p:cNvCxnSpPr/>
                <p:nvPr/>
              </p:nvCxnSpPr>
              <p:spPr>
                <a:xfrm>
                  <a:off x="1800160" y="1484784"/>
                  <a:ext cx="5345289"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3155839" y="1508623"/>
                      <a:ext cx="2993255" cy="396006"/>
                    </a:xfrm>
                    <a:prstGeom prst="rect">
                      <a:avLst/>
                    </a:prstGeom>
                    <a:noFill/>
                  </p:spPr>
                  <p:txBody>
                    <a:bodyPr wrap="none" rtlCol="0">
                      <a:spAutoFit/>
                    </a:bodyPr>
                    <a:lstStyle/>
                    <a:p>
                      <a14:m>
                        <m:oMath xmlns:m="http://schemas.openxmlformats.org/officeDocument/2006/math">
                          <m:sSub>
                            <m:sSubPr>
                              <m:ctrlPr>
                                <a:rPr lang="en-CA" i="1" smtClean="0">
                                  <a:latin typeface="Cambria Math"/>
                                  <a:ea typeface="Cambria Math"/>
                                </a:rPr>
                              </m:ctrlPr>
                            </m:sSubPr>
                            <m:e>
                              <m:r>
                                <a:rPr lang="en-CA" b="0" i="1" smtClean="0">
                                  <a:latin typeface="Cambria Math"/>
                                  <a:ea typeface="Cambria Math"/>
                                </a:rPr>
                                <m:t>1/</m:t>
                              </m:r>
                              <m:r>
                                <a:rPr lang="en-CA" i="1">
                                  <a:latin typeface="Cambria Math"/>
                                  <a:ea typeface="Cambria Math"/>
                                </a:rPr>
                                <m:t>𝑓</m:t>
                              </m:r>
                            </m:e>
                            <m:sub>
                              <m:r>
                                <a:rPr lang="en-CA" i="1">
                                  <a:latin typeface="Cambria Math"/>
                                  <a:ea typeface="Cambria Math"/>
                                </a:rPr>
                                <m:t>𝑈𝑇𝐶</m:t>
                              </m:r>
                              <m:r>
                                <a:rPr lang="en-CA" i="1">
                                  <a:latin typeface="Cambria Math"/>
                                  <a:ea typeface="Cambria Math"/>
                                </a:rPr>
                                <m:t>(</m:t>
                              </m:r>
                              <m:r>
                                <a:rPr lang="en-CA" i="1">
                                  <a:latin typeface="Cambria Math"/>
                                  <a:ea typeface="Cambria Math"/>
                                </a:rPr>
                                <m:t>𝑁𝑅𝐶</m:t>
                              </m:r>
                              <m:r>
                                <a:rPr lang="en-CA" i="1">
                                  <a:latin typeface="Cambria Math"/>
                                  <a:ea typeface="Cambria Math"/>
                                </a:rPr>
                                <m:t>)</m:t>
                              </m:r>
                            </m:sub>
                          </m:sSub>
                          <m:r>
                            <a:rPr lang="en-CA" i="1">
                              <a:latin typeface="Cambria Math"/>
                              <a:ea typeface="Cambria Math"/>
                            </a:rPr>
                            <m:t> </m:t>
                          </m:r>
                        </m:oMath>
                      </a14:m>
                      <a:r>
                        <a:rPr lang="en-CA" dirty="0" smtClean="0"/>
                        <a:t>= 1s = T</a:t>
                      </a:r>
                      <a:r>
                        <a:rPr lang="en-CA" baseline="-25000" dirty="0" smtClean="0"/>
                        <a:t>UTC(NRC)</a:t>
                      </a:r>
                      <a:endParaRPr lang="en-CA" dirty="0"/>
                    </a:p>
                  </p:txBody>
                </p:sp>
              </mc:Choice>
              <mc:Fallback xmlns="">
                <p:sp>
                  <p:nvSpPr>
                    <p:cNvPr id="33" name="TextBox 32"/>
                    <p:cNvSpPr txBox="1">
                      <a:spLocks noRot="1" noChangeAspect="1" noMove="1" noResize="1" noEditPoints="1" noAdjustHandles="1" noChangeArrowheads="1" noChangeShapeType="1" noTextEdit="1"/>
                    </p:cNvSpPr>
                    <p:nvPr/>
                  </p:nvSpPr>
                  <p:spPr>
                    <a:xfrm>
                      <a:off x="3155839" y="1508623"/>
                      <a:ext cx="2993255" cy="396006"/>
                    </a:xfrm>
                    <a:prstGeom prst="rect">
                      <a:avLst/>
                    </a:prstGeom>
                    <a:blipFill rotWithShape="1">
                      <a:blip r:embed="rId4"/>
                      <a:stretch>
                        <a:fillRect t="-7692" b="-16923"/>
                      </a:stretch>
                    </a:blipFill>
                  </p:spPr>
                  <p:txBody>
                    <a:bodyPr/>
                    <a:lstStyle/>
                    <a:p>
                      <a:r>
                        <a:rPr lang="en-CA">
                          <a:noFill/>
                        </a:rPr>
                        <a:t> </a:t>
                      </a:r>
                    </a:p>
                  </p:txBody>
                </p:sp>
              </mc:Fallback>
            </mc:AlternateContent>
            <p:cxnSp>
              <p:nvCxnSpPr>
                <p:cNvPr id="34" name="Straight Connector 33"/>
                <p:cNvCxnSpPr/>
                <p:nvPr/>
              </p:nvCxnSpPr>
              <p:spPr>
                <a:xfrm flipV="1">
                  <a:off x="2457742" y="259175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51920" y="259175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57742" y="2708920"/>
                  <a:ext cx="1382472"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643551" y="2745769"/>
                  <a:ext cx="1010854" cy="369332"/>
                </a:xfrm>
                <a:prstGeom prst="rect">
                  <a:avLst/>
                </a:prstGeom>
              </p:spPr>
              <p:txBody>
                <a:bodyPr wrap="none">
                  <a:spAutoFit/>
                </a:bodyPr>
                <a:lstStyle/>
                <a:p>
                  <a:r>
                    <a:rPr lang="en-CA" dirty="0" smtClean="0"/>
                    <a:t>1/f</a:t>
                  </a:r>
                  <a:r>
                    <a:rPr lang="en-CA" baseline="-25000" dirty="0" smtClean="0"/>
                    <a:t>0</a:t>
                  </a:r>
                  <a:r>
                    <a:rPr lang="en-CA" dirty="0" smtClean="0"/>
                    <a:t> = T</a:t>
                  </a:r>
                  <a:r>
                    <a:rPr lang="en-CA" baseline="-25000" dirty="0" smtClean="0"/>
                    <a:t>0</a:t>
                  </a:r>
                  <a:endParaRPr lang="en-CA" baseline="-25000" dirty="0"/>
                </a:p>
              </p:txBody>
            </p:sp>
            <p:cxnSp>
              <p:nvCxnSpPr>
                <p:cNvPr id="41" name="Straight Connector 40"/>
                <p:cNvCxnSpPr/>
                <p:nvPr/>
              </p:nvCxnSpPr>
              <p:spPr>
                <a:xfrm flipV="1">
                  <a:off x="6948264" y="1772816"/>
                  <a:ext cx="0" cy="1080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444208" y="2591756"/>
                  <a:ext cx="0" cy="1080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44208" y="2708920"/>
                  <a:ext cx="501887" cy="0"/>
                </a:xfrm>
                <a:prstGeom prst="straightConnector1">
                  <a:avLst/>
                </a:prstGeom>
                <a:ln>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89806" y="2346183"/>
                  <a:ext cx="487634" cy="369332"/>
                </a:xfrm>
                <a:prstGeom prst="rect">
                  <a:avLst/>
                </a:prstGeom>
              </p:spPr>
              <p:txBody>
                <a:bodyPr wrap="none">
                  <a:spAutoFit/>
                </a:bodyPr>
                <a:lstStyle/>
                <a:p>
                  <a:r>
                    <a:rPr lang="el-GR" dirty="0" smtClean="0"/>
                    <a:t>Δ</a:t>
                  </a:r>
                  <a:r>
                    <a:rPr lang="en-CA" dirty="0" smtClean="0"/>
                    <a:t>t</a:t>
                  </a:r>
                  <a:r>
                    <a:rPr lang="en-CA" baseline="-25000" dirty="0" smtClean="0"/>
                    <a:t>0</a:t>
                  </a:r>
                  <a:endParaRPr lang="en-CA" baseline="-25000" dirty="0"/>
                </a:p>
              </p:txBody>
            </p:sp>
            <p:cxnSp>
              <p:nvCxnSpPr>
                <p:cNvPr id="47" name="Straight Connector 46"/>
                <p:cNvCxnSpPr/>
                <p:nvPr/>
              </p:nvCxnSpPr>
              <p:spPr>
                <a:xfrm flipV="1">
                  <a:off x="1488512" y="1776555"/>
                  <a:ext cx="0" cy="1080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75409" y="2595495"/>
                  <a:ext cx="0" cy="1080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409" y="2708920"/>
                  <a:ext cx="713103" cy="3739"/>
                </a:xfrm>
                <a:prstGeom prst="straightConnector1">
                  <a:avLst/>
                </a:prstGeom>
                <a:ln>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44006" y="2339588"/>
                  <a:ext cx="487634" cy="369332"/>
                </a:xfrm>
                <a:prstGeom prst="rect">
                  <a:avLst/>
                </a:prstGeom>
              </p:spPr>
              <p:txBody>
                <a:bodyPr wrap="none">
                  <a:spAutoFit/>
                </a:bodyPr>
                <a:lstStyle/>
                <a:p>
                  <a:r>
                    <a:rPr lang="el-GR" dirty="0"/>
                    <a:t>Δ</a:t>
                  </a:r>
                  <a:r>
                    <a:rPr lang="en-CA" dirty="0" err="1" smtClean="0"/>
                    <a:t>t</a:t>
                  </a:r>
                  <a:r>
                    <a:rPr lang="en-CA" baseline="-25000" dirty="0" err="1" smtClean="0"/>
                    <a:t>n</a:t>
                  </a:r>
                  <a:endParaRPr lang="en-CA" baseline="-25000" dirty="0"/>
                </a:p>
              </p:txBody>
            </p:sp>
            <p:grpSp>
              <p:nvGrpSpPr>
                <p:cNvPr id="58" name="Group 57"/>
                <p:cNvGrpSpPr/>
                <p:nvPr/>
              </p:nvGrpSpPr>
              <p:grpSpPr>
                <a:xfrm>
                  <a:off x="827584" y="1643215"/>
                  <a:ext cx="7344816" cy="698545"/>
                  <a:chOff x="827584" y="1643215"/>
                  <a:chExt cx="7344816" cy="698545"/>
                </a:xfrm>
              </p:grpSpPr>
              <p:grpSp>
                <p:nvGrpSpPr>
                  <p:cNvPr id="19" name="Group 18"/>
                  <p:cNvGrpSpPr/>
                  <p:nvPr/>
                </p:nvGrpSpPr>
                <p:grpSpPr>
                  <a:xfrm>
                    <a:off x="827584" y="1643215"/>
                    <a:ext cx="7344816" cy="698545"/>
                    <a:chOff x="827584" y="1643215"/>
                    <a:chExt cx="7344816" cy="698545"/>
                  </a:xfrm>
                </p:grpSpPr>
                <p:sp>
                  <p:nvSpPr>
                    <p:cNvPr id="8" name="Freeform 7"/>
                    <p:cNvSpPr/>
                    <p:nvPr/>
                  </p:nvSpPr>
                  <p:spPr>
                    <a:xfrm>
                      <a:off x="827584" y="1648175"/>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6198608" y="1643215"/>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p:cNvCxnSpPr>
                      <a:endCxn id="11" idx="0"/>
                    </p:cNvCxnSpPr>
                    <p:nvPr/>
                  </p:nvCxnSpPr>
                  <p:spPr>
                    <a:xfrm>
                      <a:off x="2801376" y="2335366"/>
                      <a:ext cx="3397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4119147" y="2339355"/>
                    <a:ext cx="905706"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7928" y="2805507"/>
                  <a:ext cx="8958568" cy="693585"/>
                  <a:chOff x="77928" y="2805507"/>
                  <a:chExt cx="8958568" cy="693585"/>
                </a:xfrm>
              </p:grpSpPr>
              <p:grpSp>
                <p:nvGrpSpPr>
                  <p:cNvPr id="24" name="Group 23"/>
                  <p:cNvGrpSpPr/>
                  <p:nvPr/>
                </p:nvGrpSpPr>
                <p:grpSpPr>
                  <a:xfrm>
                    <a:off x="77928" y="2805507"/>
                    <a:ext cx="8958568" cy="693585"/>
                    <a:chOff x="-36512" y="2805507"/>
                    <a:chExt cx="8958568" cy="693585"/>
                  </a:xfrm>
                </p:grpSpPr>
                <p:sp>
                  <p:nvSpPr>
                    <p:cNvPr id="15" name="Freeform 14"/>
                    <p:cNvSpPr/>
                    <p:nvPr/>
                  </p:nvSpPr>
                  <p:spPr>
                    <a:xfrm>
                      <a:off x="2771800" y="2805507"/>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4139952" y="2805507"/>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5580112" y="2805507"/>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1374072" y="2805507"/>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6948264" y="2805507"/>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36512" y="2805507"/>
                      <a:ext cx="1973792" cy="693585"/>
                    </a:xfrm>
                    <a:custGeom>
                      <a:avLst/>
                      <a:gdLst>
                        <a:gd name="connsiteX0" fmla="*/ 0 w 2922010"/>
                        <a:gd name="connsiteY0" fmla="*/ 688641 h 754903"/>
                        <a:gd name="connsiteX1" fmla="*/ 1049866 w 2922010"/>
                        <a:gd name="connsiteY1" fmla="*/ 688641 h 754903"/>
                        <a:gd name="connsiteX2" fmla="*/ 1490133 w 2922010"/>
                        <a:gd name="connsiteY2" fmla="*/ 19 h 754903"/>
                        <a:gd name="connsiteX3" fmla="*/ 1952977 w 2922010"/>
                        <a:gd name="connsiteY3" fmla="*/ 666063 h 754903"/>
                        <a:gd name="connsiteX4" fmla="*/ 2833511 w 2922010"/>
                        <a:gd name="connsiteY4" fmla="*/ 711219 h 754903"/>
                        <a:gd name="connsiteX5" fmla="*/ 2844800 w 2922010"/>
                        <a:gd name="connsiteY5" fmla="*/ 722508 h 754903"/>
                        <a:gd name="connsiteX0" fmla="*/ 0 w 2953294"/>
                        <a:gd name="connsiteY0" fmla="*/ 688641 h 925708"/>
                        <a:gd name="connsiteX1" fmla="*/ 1049866 w 2953294"/>
                        <a:gd name="connsiteY1" fmla="*/ 688641 h 925708"/>
                        <a:gd name="connsiteX2" fmla="*/ 1490133 w 2953294"/>
                        <a:gd name="connsiteY2" fmla="*/ 19 h 925708"/>
                        <a:gd name="connsiteX3" fmla="*/ 1952977 w 2953294"/>
                        <a:gd name="connsiteY3" fmla="*/ 666063 h 925708"/>
                        <a:gd name="connsiteX4" fmla="*/ 2833511 w 2953294"/>
                        <a:gd name="connsiteY4" fmla="*/ 711219 h 925708"/>
                        <a:gd name="connsiteX5" fmla="*/ 2901245 w 2953294"/>
                        <a:gd name="connsiteY5" fmla="*/ 925708 h 925708"/>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54903"/>
                        <a:gd name="connsiteX1" fmla="*/ 1049866 w 2833511"/>
                        <a:gd name="connsiteY1" fmla="*/ 688641 h 754903"/>
                        <a:gd name="connsiteX2" fmla="*/ 1490133 w 2833511"/>
                        <a:gd name="connsiteY2" fmla="*/ 19 h 754903"/>
                        <a:gd name="connsiteX3" fmla="*/ 1952977 w 2833511"/>
                        <a:gd name="connsiteY3" fmla="*/ 666063 h 754903"/>
                        <a:gd name="connsiteX4" fmla="*/ 2833511 w 2833511"/>
                        <a:gd name="connsiteY4" fmla="*/ 711219 h 754903"/>
                        <a:gd name="connsiteX0" fmla="*/ 0 w 2833511"/>
                        <a:gd name="connsiteY0" fmla="*/ 688641 h 739859"/>
                        <a:gd name="connsiteX1" fmla="*/ 1049866 w 2833511"/>
                        <a:gd name="connsiteY1" fmla="*/ 688641 h 739859"/>
                        <a:gd name="connsiteX2" fmla="*/ 1490133 w 2833511"/>
                        <a:gd name="connsiteY2" fmla="*/ 19 h 739859"/>
                        <a:gd name="connsiteX3" fmla="*/ 1952977 w 2833511"/>
                        <a:gd name="connsiteY3" fmla="*/ 666063 h 739859"/>
                        <a:gd name="connsiteX4" fmla="*/ 2833511 w 2833511"/>
                        <a:gd name="connsiteY4" fmla="*/ 711219 h 739859"/>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41 h 721074"/>
                        <a:gd name="connsiteX1" fmla="*/ 1049866 w 2833511"/>
                        <a:gd name="connsiteY1" fmla="*/ 688641 h 721074"/>
                        <a:gd name="connsiteX2" fmla="*/ 1490133 w 2833511"/>
                        <a:gd name="connsiteY2" fmla="*/ 19 h 721074"/>
                        <a:gd name="connsiteX3" fmla="*/ 1952977 w 2833511"/>
                        <a:gd name="connsiteY3" fmla="*/ 666063 h 721074"/>
                        <a:gd name="connsiteX4" fmla="*/ 2833511 w 2833511"/>
                        <a:gd name="connsiteY4" fmla="*/ 711219 h 721074"/>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33511"/>
                        <a:gd name="connsiteY0" fmla="*/ 688638 h 711216"/>
                        <a:gd name="connsiteX1" fmla="*/ 1049866 w 2833511"/>
                        <a:gd name="connsiteY1" fmla="*/ 688638 h 711216"/>
                        <a:gd name="connsiteX2" fmla="*/ 1490133 w 2833511"/>
                        <a:gd name="connsiteY2" fmla="*/ 16 h 711216"/>
                        <a:gd name="connsiteX3" fmla="*/ 1952977 w 2833511"/>
                        <a:gd name="connsiteY3" fmla="*/ 666060 h 711216"/>
                        <a:gd name="connsiteX4" fmla="*/ 2833511 w 2833511"/>
                        <a:gd name="connsiteY4" fmla="*/ 711216 h 711216"/>
                        <a:gd name="connsiteX0" fmla="*/ 0 w 2856089"/>
                        <a:gd name="connsiteY0" fmla="*/ 688640 h 703632"/>
                        <a:gd name="connsiteX1" fmla="*/ 1049866 w 2856089"/>
                        <a:gd name="connsiteY1" fmla="*/ 688640 h 703632"/>
                        <a:gd name="connsiteX2" fmla="*/ 1490133 w 2856089"/>
                        <a:gd name="connsiteY2" fmla="*/ 18 h 703632"/>
                        <a:gd name="connsiteX3" fmla="*/ 1952977 w 2856089"/>
                        <a:gd name="connsiteY3" fmla="*/ 666062 h 703632"/>
                        <a:gd name="connsiteX4" fmla="*/ 2856089 w 2856089"/>
                        <a:gd name="connsiteY4" fmla="*/ 666062 h 703632"/>
                        <a:gd name="connsiteX0" fmla="*/ 0 w 2856089"/>
                        <a:gd name="connsiteY0" fmla="*/ 688640 h 718457"/>
                        <a:gd name="connsiteX1" fmla="*/ 1049866 w 2856089"/>
                        <a:gd name="connsiteY1" fmla="*/ 688640 h 718457"/>
                        <a:gd name="connsiteX2" fmla="*/ 1490133 w 2856089"/>
                        <a:gd name="connsiteY2" fmla="*/ 18 h 718457"/>
                        <a:gd name="connsiteX3" fmla="*/ 1952977 w 2856089"/>
                        <a:gd name="connsiteY3" fmla="*/ 666062 h 718457"/>
                        <a:gd name="connsiteX4" fmla="*/ 2856089 w 2856089"/>
                        <a:gd name="connsiteY4" fmla="*/ 666062 h 718457"/>
                        <a:gd name="connsiteX0" fmla="*/ 0 w 2856089"/>
                        <a:gd name="connsiteY0" fmla="*/ 688638 h 688638"/>
                        <a:gd name="connsiteX1" fmla="*/ 1049866 w 2856089"/>
                        <a:gd name="connsiteY1" fmla="*/ 688638 h 688638"/>
                        <a:gd name="connsiteX2" fmla="*/ 1490133 w 2856089"/>
                        <a:gd name="connsiteY2" fmla="*/ 16 h 688638"/>
                        <a:gd name="connsiteX3" fmla="*/ 1952977 w 2856089"/>
                        <a:gd name="connsiteY3" fmla="*/ 666060 h 688638"/>
                        <a:gd name="connsiteX4" fmla="*/ 2856089 w 2856089"/>
                        <a:gd name="connsiteY4" fmla="*/ 666060 h 688638"/>
                        <a:gd name="connsiteX0" fmla="*/ 0 w 2856089"/>
                        <a:gd name="connsiteY0" fmla="*/ 688626 h 699918"/>
                        <a:gd name="connsiteX1" fmla="*/ 1049866 w 2856089"/>
                        <a:gd name="connsiteY1" fmla="*/ 688626 h 699918"/>
                        <a:gd name="connsiteX2" fmla="*/ 1490133 w 2856089"/>
                        <a:gd name="connsiteY2" fmla="*/ 4 h 699918"/>
                        <a:gd name="connsiteX3" fmla="*/ 1952977 w 2856089"/>
                        <a:gd name="connsiteY3" fmla="*/ 699915 h 699918"/>
                        <a:gd name="connsiteX4" fmla="*/ 2856089 w 2856089"/>
                        <a:gd name="connsiteY4" fmla="*/ 666048 h 699918"/>
                        <a:gd name="connsiteX0" fmla="*/ 0 w 2856089"/>
                        <a:gd name="connsiteY0" fmla="*/ 688626 h 754813"/>
                        <a:gd name="connsiteX1" fmla="*/ 1049866 w 2856089"/>
                        <a:gd name="connsiteY1" fmla="*/ 688626 h 754813"/>
                        <a:gd name="connsiteX2" fmla="*/ 1490133 w 2856089"/>
                        <a:gd name="connsiteY2" fmla="*/ 4 h 754813"/>
                        <a:gd name="connsiteX3" fmla="*/ 1952977 w 2856089"/>
                        <a:gd name="connsiteY3" fmla="*/ 699915 h 754813"/>
                        <a:gd name="connsiteX4" fmla="*/ 2856089 w 2856089"/>
                        <a:gd name="connsiteY4" fmla="*/ 699915 h 754813"/>
                        <a:gd name="connsiteX0" fmla="*/ 0 w 2856089"/>
                        <a:gd name="connsiteY0" fmla="*/ 688626 h 710509"/>
                        <a:gd name="connsiteX1" fmla="*/ 1049866 w 2856089"/>
                        <a:gd name="connsiteY1" fmla="*/ 688626 h 710509"/>
                        <a:gd name="connsiteX2" fmla="*/ 1490133 w 2856089"/>
                        <a:gd name="connsiteY2" fmla="*/ 4 h 710509"/>
                        <a:gd name="connsiteX3" fmla="*/ 1952977 w 2856089"/>
                        <a:gd name="connsiteY3" fmla="*/ 699915 h 710509"/>
                        <a:gd name="connsiteX4" fmla="*/ 2856089 w 2856089"/>
                        <a:gd name="connsiteY4" fmla="*/ 699915 h 710509"/>
                        <a:gd name="connsiteX0" fmla="*/ 0 w 2856089"/>
                        <a:gd name="connsiteY0" fmla="*/ 688626 h 704942"/>
                        <a:gd name="connsiteX1" fmla="*/ 1049866 w 2856089"/>
                        <a:gd name="connsiteY1" fmla="*/ 688626 h 704942"/>
                        <a:gd name="connsiteX2" fmla="*/ 1490133 w 2856089"/>
                        <a:gd name="connsiteY2" fmla="*/ 4 h 704942"/>
                        <a:gd name="connsiteX3" fmla="*/ 1952977 w 2856089"/>
                        <a:gd name="connsiteY3" fmla="*/ 699915 h 704942"/>
                        <a:gd name="connsiteX4" fmla="*/ 2856089 w 2856089"/>
                        <a:gd name="connsiteY4" fmla="*/ 699915 h 704942"/>
                        <a:gd name="connsiteX0" fmla="*/ 0 w 2968978"/>
                        <a:gd name="connsiteY0" fmla="*/ 688626 h 1038582"/>
                        <a:gd name="connsiteX1" fmla="*/ 1049866 w 2968978"/>
                        <a:gd name="connsiteY1" fmla="*/ 688626 h 1038582"/>
                        <a:gd name="connsiteX2" fmla="*/ 1490133 w 2968978"/>
                        <a:gd name="connsiteY2" fmla="*/ 4 h 1038582"/>
                        <a:gd name="connsiteX3" fmla="*/ 1952977 w 2968978"/>
                        <a:gd name="connsiteY3" fmla="*/ 699915 h 1038582"/>
                        <a:gd name="connsiteX4" fmla="*/ 2968978 w 2968978"/>
                        <a:gd name="connsiteY4" fmla="*/ 1038582 h 1038582"/>
                        <a:gd name="connsiteX0" fmla="*/ 0 w 2968978"/>
                        <a:gd name="connsiteY0" fmla="*/ 688626 h 1039268"/>
                        <a:gd name="connsiteX1" fmla="*/ 1049866 w 2968978"/>
                        <a:gd name="connsiteY1" fmla="*/ 688626 h 1039268"/>
                        <a:gd name="connsiteX2" fmla="*/ 1490133 w 2968978"/>
                        <a:gd name="connsiteY2" fmla="*/ 4 h 1039268"/>
                        <a:gd name="connsiteX3" fmla="*/ 1952977 w 2968978"/>
                        <a:gd name="connsiteY3" fmla="*/ 699915 h 1039268"/>
                        <a:gd name="connsiteX4" fmla="*/ 2968978 w 2968978"/>
                        <a:gd name="connsiteY4" fmla="*/ 1038582 h 1039268"/>
                        <a:gd name="connsiteX0" fmla="*/ 0 w 2799645"/>
                        <a:gd name="connsiteY0" fmla="*/ 688626 h 750926"/>
                        <a:gd name="connsiteX1" fmla="*/ 1049866 w 2799645"/>
                        <a:gd name="connsiteY1" fmla="*/ 688626 h 750926"/>
                        <a:gd name="connsiteX2" fmla="*/ 1490133 w 2799645"/>
                        <a:gd name="connsiteY2" fmla="*/ 4 h 750926"/>
                        <a:gd name="connsiteX3" fmla="*/ 1952977 w 2799645"/>
                        <a:gd name="connsiteY3" fmla="*/ 699915 h 750926"/>
                        <a:gd name="connsiteX4" fmla="*/ 2799645 w 2799645"/>
                        <a:gd name="connsiteY4" fmla="*/ 688626 h 750926"/>
                        <a:gd name="connsiteX0" fmla="*/ 0 w 2799645"/>
                        <a:gd name="connsiteY0" fmla="*/ 688626 h 748534"/>
                        <a:gd name="connsiteX1" fmla="*/ 1049866 w 2799645"/>
                        <a:gd name="connsiteY1" fmla="*/ 688626 h 748534"/>
                        <a:gd name="connsiteX2" fmla="*/ 1490133 w 2799645"/>
                        <a:gd name="connsiteY2" fmla="*/ 4 h 748534"/>
                        <a:gd name="connsiteX3" fmla="*/ 1952977 w 2799645"/>
                        <a:gd name="connsiteY3" fmla="*/ 699915 h 748534"/>
                        <a:gd name="connsiteX4" fmla="*/ 2799645 w 2799645"/>
                        <a:gd name="connsiteY4" fmla="*/ 688626 h 748534"/>
                        <a:gd name="connsiteX0" fmla="*/ 0 w 2799645"/>
                        <a:gd name="connsiteY0" fmla="*/ 688626 h 704018"/>
                        <a:gd name="connsiteX1" fmla="*/ 1049866 w 2799645"/>
                        <a:gd name="connsiteY1" fmla="*/ 688626 h 704018"/>
                        <a:gd name="connsiteX2" fmla="*/ 1490133 w 2799645"/>
                        <a:gd name="connsiteY2" fmla="*/ 4 h 704018"/>
                        <a:gd name="connsiteX3" fmla="*/ 1952977 w 2799645"/>
                        <a:gd name="connsiteY3" fmla="*/ 699915 h 704018"/>
                        <a:gd name="connsiteX4" fmla="*/ 2799645 w 2799645"/>
                        <a:gd name="connsiteY4" fmla="*/ 688626 h 704018"/>
                        <a:gd name="connsiteX0" fmla="*/ 0 w 2302934"/>
                        <a:gd name="connsiteY0" fmla="*/ 688626 h 739634"/>
                        <a:gd name="connsiteX1" fmla="*/ 553155 w 2302934"/>
                        <a:gd name="connsiteY1" fmla="*/ 688626 h 739634"/>
                        <a:gd name="connsiteX2" fmla="*/ 993422 w 2302934"/>
                        <a:gd name="connsiteY2" fmla="*/ 4 h 739634"/>
                        <a:gd name="connsiteX3" fmla="*/ 1456266 w 2302934"/>
                        <a:gd name="connsiteY3" fmla="*/ 699915 h 739634"/>
                        <a:gd name="connsiteX4" fmla="*/ 2302934 w 2302934"/>
                        <a:gd name="connsiteY4" fmla="*/ 688626 h 739634"/>
                        <a:gd name="connsiteX0" fmla="*/ 0 w 2302934"/>
                        <a:gd name="connsiteY0" fmla="*/ 688626 h 745032"/>
                        <a:gd name="connsiteX1" fmla="*/ 553155 w 2302934"/>
                        <a:gd name="connsiteY1" fmla="*/ 688626 h 745032"/>
                        <a:gd name="connsiteX2" fmla="*/ 993422 w 2302934"/>
                        <a:gd name="connsiteY2" fmla="*/ 4 h 745032"/>
                        <a:gd name="connsiteX3" fmla="*/ 1456266 w 2302934"/>
                        <a:gd name="connsiteY3" fmla="*/ 699915 h 745032"/>
                        <a:gd name="connsiteX4" fmla="*/ 2302934 w 2302934"/>
                        <a:gd name="connsiteY4" fmla="*/ 688626 h 745032"/>
                        <a:gd name="connsiteX0" fmla="*/ 0 w 2302934"/>
                        <a:gd name="connsiteY0" fmla="*/ 688626 h 704018"/>
                        <a:gd name="connsiteX1" fmla="*/ 553155 w 2302934"/>
                        <a:gd name="connsiteY1" fmla="*/ 688626 h 704018"/>
                        <a:gd name="connsiteX2" fmla="*/ 993422 w 2302934"/>
                        <a:gd name="connsiteY2" fmla="*/ 4 h 704018"/>
                        <a:gd name="connsiteX3" fmla="*/ 1456266 w 2302934"/>
                        <a:gd name="connsiteY3" fmla="*/ 699915 h 704018"/>
                        <a:gd name="connsiteX4" fmla="*/ 2302934 w 2302934"/>
                        <a:gd name="connsiteY4" fmla="*/ 688626 h 704018"/>
                        <a:gd name="connsiteX0" fmla="*/ 0 w 2269067"/>
                        <a:gd name="connsiteY0" fmla="*/ 711204 h 754400"/>
                        <a:gd name="connsiteX1" fmla="*/ 519288 w 2269067"/>
                        <a:gd name="connsiteY1" fmla="*/ 688626 h 754400"/>
                        <a:gd name="connsiteX2" fmla="*/ 959555 w 2269067"/>
                        <a:gd name="connsiteY2" fmla="*/ 4 h 754400"/>
                        <a:gd name="connsiteX3" fmla="*/ 1422399 w 2269067"/>
                        <a:gd name="connsiteY3" fmla="*/ 699915 h 754400"/>
                        <a:gd name="connsiteX4" fmla="*/ 2269067 w 2269067"/>
                        <a:gd name="connsiteY4" fmla="*/ 688626 h 754400"/>
                        <a:gd name="connsiteX0" fmla="*/ 0 w 2265892"/>
                        <a:gd name="connsiteY0" fmla="*/ 692154 h 746389"/>
                        <a:gd name="connsiteX1" fmla="*/ 516113 w 2265892"/>
                        <a:gd name="connsiteY1" fmla="*/ 688626 h 746389"/>
                        <a:gd name="connsiteX2" fmla="*/ 956380 w 2265892"/>
                        <a:gd name="connsiteY2" fmla="*/ 4 h 746389"/>
                        <a:gd name="connsiteX3" fmla="*/ 1419224 w 2265892"/>
                        <a:gd name="connsiteY3" fmla="*/ 699915 h 746389"/>
                        <a:gd name="connsiteX4" fmla="*/ 2265892 w 2265892"/>
                        <a:gd name="connsiteY4" fmla="*/ 688626 h 746389"/>
                        <a:gd name="connsiteX0" fmla="*/ 0 w 2265892"/>
                        <a:gd name="connsiteY0" fmla="*/ 692154 h 739479"/>
                        <a:gd name="connsiteX1" fmla="*/ 516113 w 2265892"/>
                        <a:gd name="connsiteY1" fmla="*/ 688626 h 739479"/>
                        <a:gd name="connsiteX2" fmla="*/ 956380 w 2265892"/>
                        <a:gd name="connsiteY2" fmla="*/ 4 h 739479"/>
                        <a:gd name="connsiteX3" fmla="*/ 1419224 w 2265892"/>
                        <a:gd name="connsiteY3" fmla="*/ 699915 h 739479"/>
                        <a:gd name="connsiteX4" fmla="*/ 2265892 w 2265892"/>
                        <a:gd name="connsiteY4" fmla="*/ 688626 h 739479"/>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2265892"/>
                        <a:gd name="connsiteY0" fmla="*/ 692154 h 704018"/>
                        <a:gd name="connsiteX1" fmla="*/ 516113 w 2265892"/>
                        <a:gd name="connsiteY1" fmla="*/ 688626 h 704018"/>
                        <a:gd name="connsiteX2" fmla="*/ 956380 w 2265892"/>
                        <a:gd name="connsiteY2" fmla="*/ 4 h 704018"/>
                        <a:gd name="connsiteX3" fmla="*/ 1419224 w 2265892"/>
                        <a:gd name="connsiteY3" fmla="*/ 699915 h 704018"/>
                        <a:gd name="connsiteX4" fmla="*/ 2265892 w 2265892"/>
                        <a:gd name="connsiteY4" fmla="*/ 688626 h 704018"/>
                        <a:gd name="connsiteX0" fmla="*/ 0 w 1973792"/>
                        <a:gd name="connsiteY0" fmla="*/ 692154 h 752658"/>
                        <a:gd name="connsiteX1" fmla="*/ 516113 w 1973792"/>
                        <a:gd name="connsiteY1" fmla="*/ 688626 h 752658"/>
                        <a:gd name="connsiteX2" fmla="*/ 956380 w 1973792"/>
                        <a:gd name="connsiteY2" fmla="*/ 4 h 752658"/>
                        <a:gd name="connsiteX3" fmla="*/ 1419224 w 1973792"/>
                        <a:gd name="connsiteY3" fmla="*/ 699915 h 752658"/>
                        <a:gd name="connsiteX4" fmla="*/ 1973792 w 1973792"/>
                        <a:gd name="connsiteY4" fmla="*/ 701326 h 752658"/>
                        <a:gd name="connsiteX0" fmla="*/ 0 w 1973792"/>
                        <a:gd name="connsiteY0" fmla="*/ 692154 h 751943"/>
                        <a:gd name="connsiteX1" fmla="*/ 516113 w 1973792"/>
                        <a:gd name="connsiteY1" fmla="*/ 688626 h 751943"/>
                        <a:gd name="connsiteX2" fmla="*/ 956380 w 1973792"/>
                        <a:gd name="connsiteY2" fmla="*/ 4 h 751943"/>
                        <a:gd name="connsiteX3" fmla="*/ 1419224 w 1973792"/>
                        <a:gd name="connsiteY3" fmla="*/ 699915 h 751943"/>
                        <a:gd name="connsiteX4" fmla="*/ 1973792 w 1973792"/>
                        <a:gd name="connsiteY4" fmla="*/ 701326 h 75194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4 h 747893"/>
                        <a:gd name="connsiteX1" fmla="*/ 516113 w 1973792"/>
                        <a:gd name="connsiteY1" fmla="*/ 688626 h 747893"/>
                        <a:gd name="connsiteX2" fmla="*/ 956380 w 1973792"/>
                        <a:gd name="connsiteY2" fmla="*/ 4 h 747893"/>
                        <a:gd name="connsiteX3" fmla="*/ 1419224 w 1973792"/>
                        <a:gd name="connsiteY3" fmla="*/ 699915 h 747893"/>
                        <a:gd name="connsiteX4" fmla="*/ 1973792 w 1973792"/>
                        <a:gd name="connsiteY4" fmla="*/ 688626 h 747893"/>
                        <a:gd name="connsiteX0" fmla="*/ 0 w 1973792"/>
                        <a:gd name="connsiteY0" fmla="*/ 692151 h 735964"/>
                        <a:gd name="connsiteX1" fmla="*/ 516113 w 1973792"/>
                        <a:gd name="connsiteY1" fmla="*/ 688623 h 735964"/>
                        <a:gd name="connsiteX2" fmla="*/ 956380 w 1973792"/>
                        <a:gd name="connsiteY2" fmla="*/ 1 h 735964"/>
                        <a:gd name="connsiteX3" fmla="*/ 1416049 w 1973792"/>
                        <a:gd name="connsiteY3" fmla="*/ 684037 h 735964"/>
                        <a:gd name="connsiteX4" fmla="*/ 1973792 w 1973792"/>
                        <a:gd name="connsiteY4" fmla="*/ 688623 h 735964"/>
                        <a:gd name="connsiteX0" fmla="*/ 0 w 1973792"/>
                        <a:gd name="connsiteY0" fmla="*/ 692151 h 692151"/>
                        <a:gd name="connsiteX1" fmla="*/ 516113 w 1973792"/>
                        <a:gd name="connsiteY1" fmla="*/ 688623 h 692151"/>
                        <a:gd name="connsiteX2" fmla="*/ 956380 w 1973792"/>
                        <a:gd name="connsiteY2" fmla="*/ 1 h 692151"/>
                        <a:gd name="connsiteX3" fmla="*/ 1416049 w 1973792"/>
                        <a:gd name="connsiteY3" fmla="*/ 684037 h 692151"/>
                        <a:gd name="connsiteX4" fmla="*/ 1973792 w 1973792"/>
                        <a:gd name="connsiteY4" fmla="*/ 688623 h 692151"/>
                        <a:gd name="connsiteX0" fmla="*/ 0 w 1973792"/>
                        <a:gd name="connsiteY0" fmla="*/ 692151 h 693585"/>
                        <a:gd name="connsiteX1" fmla="*/ 516113 w 1973792"/>
                        <a:gd name="connsiteY1" fmla="*/ 688623 h 693585"/>
                        <a:gd name="connsiteX2" fmla="*/ 956380 w 1973792"/>
                        <a:gd name="connsiteY2" fmla="*/ 1 h 693585"/>
                        <a:gd name="connsiteX3" fmla="*/ 1419224 w 1973792"/>
                        <a:gd name="connsiteY3" fmla="*/ 693562 h 693585"/>
                        <a:gd name="connsiteX4" fmla="*/ 1973792 w 1973792"/>
                        <a:gd name="connsiteY4" fmla="*/ 688623 h 69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792" h="693585">
                          <a:moveTo>
                            <a:pt x="0" y="692151"/>
                          </a:moveTo>
                          <a:lnTo>
                            <a:pt x="516113" y="688623"/>
                          </a:lnTo>
                          <a:cubicBezTo>
                            <a:pt x="764410" y="681215"/>
                            <a:pt x="805862" y="-822"/>
                            <a:pt x="956380" y="1"/>
                          </a:cubicBezTo>
                          <a:cubicBezTo>
                            <a:pt x="1106898" y="824"/>
                            <a:pt x="1227430" y="693092"/>
                            <a:pt x="1419224" y="693562"/>
                          </a:cubicBezTo>
                          <a:cubicBezTo>
                            <a:pt x="1611018" y="694032"/>
                            <a:pt x="1422753" y="687329"/>
                            <a:pt x="1973792" y="6886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59" name="Straight Connector 58"/>
                  <p:cNvCxnSpPr/>
                  <p:nvPr/>
                </p:nvCxnSpPr>
                <p:spPr>
                  <a:xfrm>
                    <a:off x="4183084" y="3496515"/>
                    <a:ext cx="905706"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4029243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Measurements with </a:t>
            </a:r>
            <a:r>
              <a:rPr lang="en-US" dirty="0" smtClean="0"/>
              <a:t>HP system part 3</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16</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53913221"/>
              </p:ext>
            </p:extLst>
          </p:nvPr>
        </p:nvGraphicFramePr>
        <p:xfrm>
          <a:off x="174635" y="1340768"/>
          <a:ext cx="8789852" cy="3963219"/>
        </p:xfrm>
        <a:graphic>
          <a:graphicData uri="http://schemas.openxmlformats.org/drawingml/2006/table">
            <a:tbl>
              <a:tblPr firstRow="1" bandRow="1">
                <a:tableStyleId>{5C22544A-7EE6-4342-B048-85BDC9FD1C3A}</a:tableStyleId>
              </a:tblPr>
              <a:tblGrid>
                <a:gridCol w="4394926"/>
                <a:gridCol w="4394926"/>
              </a:tblGrid>
              <a:tr h="1185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a:t>
                      </a:r>
                      <a:r>
                        <a:rPr lang="en-US" sz="1800" b="1" kern="1200" dirty="0" smtClean="0">
                          <a:solidFill>
                            <a:schemeClr val="lt1"/>
                          </a:solidFill>
                          <a:effectLst/>
                          <a:latin typeface="+mn-lt"/>
                          <a:ea typeface="+mn-ea"/>
                          <a:cs typeface="+mn-cs"/>
                        </a:rPr>
                        <a:t>3991680.10 </a:t>
                      </a:r>
                      <a:r>
                        <a:rPr lang="en-CA" sz="1800" dirty="0" smtClean="0"/>
                        <a:t>Hz</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CAL DIV output</a:t>
                      </a:r>
                      <a:r>
                        <a:rPr lang="en-CA" sz="1800" baseline="0" dirty="0" smtClean="0"/>
                        <a:t> 1E-7</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HP</a:t>
                      </a:r>
                      <a:r>
                        <a:rPr lang="en-CA" baseline="0" dirty="0" smtClean="0"/>
                        <a:t> </a:t>
                      </a:r>
                      <a:r>
                        <a:rPr lang="en-CA" sz="1800" dirty="0" smtClean="0"/>
                        <a:t>5370B measurements UNWRAPPED</a:t>
                      </a:r>
                    </a:p>
                  </a:txBody>
                  <a:tcPr/>
                </a:tc>
                <a:tc>
                  <a:txBody>
                    <a:bodyPr/>
                    <a:lstStyle/>
                    <a:p>
                      <a:r>
                        <a:rPr lang="en-CA" dirty="0" smtClean="0"/>
                        <a:t>Allan Deviation</a:t>
                      </a:r>
                      <a:endParaRPr lang="en-CA" dirty="0"/>
                    </a:p>
                  </a:txBody>
                  <a:tcPr/>
                </a:tc>
              </a:tr>
              <a:tr h="2774499">
                <a:tc>
                  <a:txBody>
                    <a:bodyPr/>
                    <a:lstStyle/>
                    <a:p>
                      <a:endParaRPr lang="en-CA" dirty="0"/>
                    </a:p>
                  </a:txBody>
                  <a:tcPr/>
                </a:tc>
                <a:tc>
                  <a:txBody>
                    <a:bodyPr/>
                    <a:lstStyle/>
                    <a:p>
                      <a:endParaRPr lang="en-CA" dirty="0"/>
                    </a:p>
                  </a:txBody>
                  <a:tcPr/>
                </a:tc>
              </a:tr>
            </a:tbl>
          </a:graphicData>
        </a:graphic>
      </p:graphicFrame>
      <p:pic>
        <p:nvPicPr>
          <p:cNvPr id="615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5359"/>
          <a:stretch/>
        </p:blipFill>
        <p:spPr bwMode="auto">
          <a:xfrm>
            <a:off x="-108520" y="2619465"/>
            <a:ext cx="5101381" cy="268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3090"/>
          <a:stretch/>
        </p:blipFill>
        <p:spPr bwMode="auto">
          <a:xfrm>
            <a:off x="4211960" y="2571132"/>
            <a:ext cx="5177143" cy="280208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6858422" y="3945003"/>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Curved Connector 16"/>
          <p:cNvCxnSpPr>
            <a:stCxn id="16" idx="0"/>
            <a:endCxn id="18" idx="2"/>
          </p:cNvCxnSpPr>
          <p:nvPr/>
        </p:nvCxnSpPr>
        <p:spPr>
          <a:xfrm rot="5400000" flipH="1" flipV="1">
            <a:off x="6636468" y="3038887"/>
            <a:ext cx="1236083" cy="57615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6264696" y="2312145"/>
                <a:ext cx="2555776" cy="39677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solidFill>
                                <a:srgbClr val="FF0000"/>
                              </a:solidFill>
                              <a:latin typeface="Cambria Math"/>
                            </a:rPr>
                          </m:ctrlPr>
                        </m:sSubPr>
                        <m:e>
                          <m:r>
                            <a:rPr lang="en-CA" i="1" smtClean="0">
                              <a:solidFill>
                                <a:srgbClr val="FF0000"/>
                              </a:solidFill>
                              <a:latin typeface="Cambria Math"/>
                              <a:ea typeface="Cambria Math"/>
                            </a:rPr>
                            <m:t>𝜎</m:t>
                          </m:r>
                        </m:e>
                        <m:sub>
                          <m:r>
                            <a:rPr lang="en-CA" b="0" i="1" smtClean="0">
                              <a:solidFill>
                                <a:srgbClr val="FF0000"/>
                              </a:solidFill>
                              <a:latin typeface="Cambria Math"/>
                            </a:rPr>
                            <m:t>𝑦</m:t>
                          </m:r>
                        </m:sub>
                      </m:sSub>
                      <m:d>
                        <m:dPr>
                          <m:ctrlPr>
                            <a:rPr lang="en-CA" i="1" smtClean="0">
                              <a:solidFill>
                                <a:srgbClr val="FF0000"/>
                              </a:solidFill>
                              <a:latin typeface="Cambria Math"/>
                            </a:rPr>
                          </m:ctrlPr>
                        </m:dPr>
                        <m:e>
                          <m:r>
                            <a:rPr lang="en-CA" i="1" smtClean="0">
                              <a:solidFill>
                                <a:srgbClr val="FF0000"/>
                              </a:solidFill>
                              <a:latin typeface="Cambria Math"/>
                              <a:ea typeface="Cambria Math"/>
                            </a:rPr>
                            <m:t>𝜏</m:t>
                          </m:r>
                          <m:r>
                            <a:rPr lang="en-CA" b="0" i="1" smtClean="0">
                              <a:solidFill>
                                <a:srgbClr val="FF0000"/>
                              </a:solidFill>
                              <a:latin typeface="Cambria Math"/>
                              <a:ea typeface="Cambria Math"/>
                            </a:rPr>
                            <m:t>=1</m:t>
                          </m:r>
                          <m:r>
                            <a:rPr lang="en-CA" b="0" i="1" smtClean="0">
                              <a:solidFill>
                                <a:srgbClr val="FF0000"/>
                              </a:solidFill>
                              <a:latin typeface="Cambria Math"/>
                              <a:ea typeface="Cambria Math"/>
                            </a:rPr>
                            <m:t>h𝑟</m:t>
                          </m:r>
                        </m:e>
                      </m:d>
                      <m:r>
                        <a:rPr lang="en-CA" i="1" smtClean="0">
                          <a:solidFill>
                            <a:srgbClr val="FF0000"/>
                          </a:solidFill>
                          <a:latin typeface="Cambria Math"/>
                          <a:ea typeface="Cambria Math"/>
                        </a:rPr>
                        <m:t>&lt;</m:t>
                      </m:r>
                      <m:r>
                        <a:rPr lang="en-CA" b="0" i="1" smtClean="0">
                          <a:solidFill>
                            <a:srgbClr val="FF0000"/>
                          </a:solidFill>
                          <a:latin typeface="Cambria Math"/>
                          <a:ea typeface="Cambria Math"/>
                        </a:rPr>
                        <m:t>7∙</m:t>
                      </m:r>
                      <m:sSup>
                        <m:sSupPr>
                          <m:ctrlPr>
                            <a:rPr lang="en-CA" b="0" i="1" smtClean="0">
                              <a:solidFill>
                                <a:srgbClr val="FF0000"/>
                              </a:solidFill>
                              <a:latin typeface="Cambria Math"/>
                              <a:ea typeface="Cambria Math"/>
                            </a:rPr>
                          </m:ctrlPr>
                        </m:sSupPr>
                        <m:e>
                          <m:r>
                            <a:rPr lang="en-CA" b="0" i="1" smtClean="0">
                              <a:solidFill>
                                <a:srgbClr val="FF0000"/>
                              </a:solidFill>
                              <a:latin typeface="Cambria Math"/>
                              <a:ea typeface="Cambria Math"/>
                            </a:rPr>
                            <m:t>10</m:t>
                          </m:r>
                        </m:e>
                        <m:sup>
                          <m:r>
                            <a:rPr lang="en-CA" b="0" i="1" smtClean="0">
                              <a:solidFill>
                                <a:srgbClr val="FF0000"/>
                              </a:solidFill>
                              <a:latin typeface="Cambria Math"/>
                              <a:ea typeface="Cambria Math"/>
                            </a:rPr>
                            <m:t>−9</m:t>
                          </m:r>
                        </m:sup>
                      </m:sSup>
                    </m:oMath>
                  </m:oMathPara>
                </a14:m>
                <a:endParaRPr lang="en-CA"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264696" y="2312145"/>
                <a:ext cx="2555776" cy="396775"/>
              </a:xfrm>
              <a:prstGeom prst="rect">
                <a:avLst/>
              </a:prstGeom>
              <a:blipFill rotWithShape="1">
                <a:blip r:embed="rId5"/>
                <a:stretch>
                  <a:fillRect b="-3077"/>
                </a:stretch>
              </a:blipFill>
            </p:spPr>
            <p:txBody>
              <a:bodyPr/>
              <a:lstStyle/>
              <a:p>
                <a:r>
                  <a:rPr lang="en-CA">
                    <a:noFill/>
                  </a:rPr>
                  <a:t> </a:t>
                </a:r>
              </a:p>
            </p:txBody>
          </p:sp>
        </mc:Fallback>
      </mc:AlternateContent>
      <p:sp>
        <p:nvSpPr>
          <p:cNvPr id="10" name="TextBox 9"/>
          <p:cNvSpPr txBox="1"/>
          <p:nvPr/>
        </p:nvSpPr>
        <p:spPr>
          <a:xfrm>
            <a:off x="123381" y="5301208"/>
            <a:ext cx="8913115" cy="1169551"/>
          </a:xfrm>
          <a:prstGeom prst="rect">
            <a:avLst/>
          </a:prstGeom>
          <a:noFill/>
        </p:spPr>
        <p:txBody>
          <a:bodyPr wrap="square" rtlCol="0">
            <a:spAutoFit/>
          </a:bodyPr>
          <a:lstStyle/>
          <a:p>
            <a:r>
              <a:rPr lang="en-CA" sz="1400" b="1" dirty="0" smtClean="0">
                <a:solidFill>
                  <a:srgbClr val="FF0000"/>
                </a:solidFill>
              </a:rPr>
              <a:t>PROBLEM: </a:t>
            </a:r>
            <a:r>
              <a:rPr lang="en-CA" sz="1400" dirty="0" smtClean="0"/>
              <a:t>The HP 5370B </a:t>
            </a:r>
            <a:r>
              <a:rPr lang="en-CA" sz="1400" dirty="0"/>
              <a:t>data acquisition software generates one output value calculated from an average of 11 points around the nominal time stamp. The accuracy of the timestamp value becomes critical when the DUT frequency is not a multiple of Hz and over 11 measurements the time interval varies over ns or </a:t>
            </a:r>
            <a:r>
              <a:rPr lang="en-CA" sz="1400" dirty="0" smtClean="0"/>
              <a:t>more. </a:t>
            </a:r>
            <a:r>
              <a:rPr lang="en-CA" sz="1400" dirty="0"/>
              <a:t>As a result, when the DUT frequency, after being divided and delivered to the </a:t>
            </a:r>
            <a:r>
              <a:rPr lang="en-CA" sz="1400" dirty="0" smtClean="0"/>
              <a:t>HP 5370B </a:t>
            </a:r>
            <a:r>
              <a:rPr lang="en-CA" sz="1400" dirty="0"/>
              <a:t>is not an integer number of Hz (± 1.0e-9), the averaging over 11 measurements leads to very high modulation in the </a:t>
            </a:r>
            <a:r>
              <a:rPr lang="en-CA" sz="1400" dirty="0" smtClean="0"/>
              <a:t>reported readings.</a:t>
            </a:r>
            <a:endParaRPr lang="en-CA" sz="1400" dirty="0"/>
          </a:p>
        </p:txBody>
      </p:sp>
    </p:spTree>
    <p:extLst>
      <p:ext uri="{BB962C8B-B14F-4D97-AF65-F5344CB8AC3E}">
        <p14:creationId xmlns:p14="http://schemas.microsoft.com/office/powerpoint/2010/main" val="658008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 Setup</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17</a:t>
            </a:fld>
            <a:endParaRPr lang="en-US" dirty="0">
              <a:solidFill>
                <a:prstClr val="white"/>
              </a:solidFill>
            </a:endParaRPr>
          </a:p>
        </p:txBody>
      </p:sp>
      <p:sp>
        <p:nvSpPr>
          <p:cNvPr id="27" name="Content Placeholder 2"/>
          <p:cNvSpPr>
            <a:spLocks noGrp="1"/>
          </p:cNvSpPr>
          <p:nvPr>
            <p:ph idx="1"/>
          </p:nvPr>
        </p:nvSpPr>
        <p:spPr>
          <a:xfrm>
            <a:off x="457200" y="1340768"/>
            <a:ext cx="8534400" cy="4800600"/>
          </a:xfrm>
        </p:spPr>
        <p:txBody>
          <a:bodyPr>
            <a:noAutofit/>
          </a:bodyPr>
          <a:lstStyle/>
          <a:p>
            <a:pPr>
              <a:lnSpc>
                <a:spcPct val="95000"/>
              </a:lnSpc>
              <a:spcBef>
                <a:spcPts val="800"/>
              </a:spcBef>
            </a:pPr>
            <a:r>
              <a:rPr lang="en-US" sz="2100" dirty="0" smtClean="0"/>
              <a:t>Use Calibrated Frequency / Time Interval Counter system for custom signals calibration</a:t>
            </a:r>
            <a:endParaRPr lang="en-US" sz="2100" dirty="0">
              <a:solidFill>
                <a:schemeClr val="tx1"/>
              </a:solidFill>
            </a:endParaRPr>
          </a:p>
        </p:txBody>
      </p:sp>
      <p:grpSp>
        <p:nvGrpSpPr>
          <p:cNvPr id="38" name="Group 37"/>
          <p:cNvGrpSpPr/>
          <p:nvPr/>
        </p:nvGrpSpPr>
        <p:grpSpPr>
          <a:xfrm>
            <a:off x="179512" y="2276872"/>
            <a:ext cx="2070834" cy="2306257"/>
            <a:chOff x="179512" y="2276872"/>
            <a:chExt cx="2070834" cy="2306257"/>
          </a:xfrm>
        </p:grpSpPr>
        <p:sp>
          <p:nvSpPr>
            <p:cNvPr id="39" name="Rounded Rectangle 38"/>
            <p:cNvSpPr/>
            <p:nvPr/>
          </p:nvSpPr>
          <p:spPr>
            <a:xfrm>
              <a:off x="179512" y="227687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H</a:t>
              </a:r>
              <a:r>
                <a:rPr lang="en-CA" sz="1400" dirty="0" smtClean="0"/>
                <a:t> maser or </a:t>
              </a:r>
              <a:r>
                <a:rPr lang="en-CA" sz="1400" b="1" dirty="0" smtClean="0"/>
                <a:t>Cs</a:t>
              </a:r>
              <a:r>
                <a:rPr lang="en-CA" sz="1400" dirty="0" smtClean="0"/>
                <a:t> clock</a:t>
              </a:r>
              <a:endParaRPr lang="en-CA" sz="1400" dirty="0"/>
            </a:p>
          </p:txBody>
        </p:sp>
        <p:cxnSp>
          <p:nvCxnSpPr>
            <p:cNvPr id="40" name="Elbow Connector 39"/>
            <p:cNvCxnSpPr>
              <a:stCxn id="39" idx="3"/>
              <a:endCxn id="26" idx="0"/>
            </p:cNvCxnSpPr>
            <p:nvPr/>
          </p:nvCxnSpPr>
          <p:spPr>
            <a:xfrm>
              <a:off x="1475656" y="2564904"/>
              <a:ext cx="481982" cy="2018225"/>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64929" y="2883722"/>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grpSp>
      <p:grpSp>
        <p:nvGrpSpPr>
          <p:cNvPr id="42" name="Group 41"/>
          <p:cNvGrpSpPr/>
          <p:nvPr/>
        </p:nvGrpSpPr>
        <p:grpSpPr>
          <a:xfrm>
            <a:off x="1475656" y="2334072"/>
            <a:ext cx="7065703" cy="2770293"/>
            <a:chOff x="1475656" y="2334072"/>
            <a:chExt cx="7065703" cy="2770293"/>
          </a:xfrm>
        </p:grpSpPr>
        <p:cxnSp>
          <p:nvCxnSpPr>
            <p:cNvPr id="43" name="Elbow Connector 42"/>
            <p:cNvCxnSpPr>
              <a:endCxn id="46" idx="1"/>
            </p:cNvCxnSpPr>
            <p:nvPr/>
          </p:nvCxnSpPr>
          <p:spPr>
            <a:xfrm>
              <a:off x="1475656" y="2564904"/>
              <a:ext cx="3456384" cy="199205"/>
            </a:xfrm>
            <a:prstGeom prst="bent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23728" y="2334072"/>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grpSp>
          <p:nvGrpSpPr>
            <p:cNvPr id="45" name="Group 44"/>
            <p:cNvGrpSpPr/>
            <p:nvPr/>
          </p:nvGrpSpPr>
          <p:grpSpPr>
            <a:xfrm>
              <a:off x="3203848" y="2348881"/>
              <a:ext cx="5337511" cy="2755484"/>
              <a:chOff x="3203848" y="2348881"/>
              <a:chExt cx="5337511" cy="2755484"/>
            </a:xfrm>
          </p:grpSpPr>
          <p:sp>
            <p:nvSpPr>
              <p:cNvPr id="46" name="Rounded Rectangle 45"/>
              <p:cNvSpPr/>
              <p:nvPr/>
            </p:nvSpPr>
            <p:spPr>
              <a:xfrm>
                <a:off x="4932040" y="2348881"/>
                <a:ext cx="2520280" cy="8304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b="1" dirty="0" smtClean="0"/>
                  <a:t>Frequency Synthesizer</a:t>
                </a:r>
              </a:p>
              <a:p>
                <a:pPr algn="ctr"/>
                <a:r>
                  <a:rPr lang="en-CA" sz="1400" dirty="0" smtClean="0"/>
                  <a:t>Anritsu MG 3641A</a:t>
                </a:r>
              </a:p>
              <a:p>
                <a:pPr algn="ctr"/>
                <a:r>
                  <a:rPr lang="en-CA" sz="1400" dirty="0" smtClean="0"/>
                  <a:t>Stanford Research DS245</a:t>
                </a:r>
                <a:endParaRPr lang="en-CA" sz="1400" dirty="0"/>
              </a:p>
            </p:txBody>
          </p:sp>
          <p:sp>
            <p:nvSpPr>
              <p:cNvPr id="47" name="Rounded Rectangle 46"/>
              <p:cNvSpPr/>
              <p:nvPr/>
            </p:nvSpPr>
            <p:spPr>
              <a:xfrm>
                <a:off x="4932040" y="3284985"/>
                <a:ext cx="2520280" cy="8304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400" b="1" dirty="0" smtClean="0"/>
                  <a:t>Frequency Divider</a:t>
                </a:r>
              </a:p>
              <a:p>
                <a:pPr algn="ctr"/>
                <a:r>
                  <a:rPr lang="en-CA" sz="1400" dirty="0" smtClean="0"/>
                  <a:t>NRC CAL DIV W.P.</a:t>
                </a:r>
                <a:endParaRPr lang="en-CA" sz="1100" dirty="0"/>
              </a:p>
            </p:txBody>
          </p:sp>
          <p:cxnSp>
            <p:nvCxnSpPr>
              <p:cNvPr id="48" name="Elbow Connector 47"/>
              <p:cNvCxnSpPr/>
              <p:nvPr/>
            </p:nvCxnSpPr>
            <p:spPr>
              <a:xfrm>
                <a:off x="7439389" y="2564904"/>
                <a:ext cx="12700" cy="1008112"/>
              </a:xfrm>
              <a:prstGeom prst="bentConnector3">
                <a:avLst>
                  <a:gd name="adj1" fmla="val 485659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63206" y="2789367"/>
                <a:ext cx="978153"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5 - 100MHz</a:t>
                </a:r>
              </a:p>
              <a:p>
                <a:pPr algn="ctr"/>
                <a:r>
                  <a:rPr lang="en-CA" sz="1200" dirty="0" smtClean="0"/>
                  <a:t>sine</a:t>
                </a:r>
                <a:endParaRPr lang="en-CA" sz="1200" dirty="0"/>
              </a:p>
            </p:txBody>
          </p:sp>
          <p:cxnSp>
            <p:nvCxnSpPr>
              <p:cNvPr id="50" name="Elbow Connector 49"/>
              <p:cNvCxnSpPr>
                <a:stCxn id="47" idx="1"/>
              </p:cNvCxnSpPr>
              <p:nvPr/>
            </p:nvCxnSpPr>
            <p:spPr>
              <a:xfrm rot="10800000" flipV="1">
                <a:off x="3203848" y="3700212"/>
                <a:ext cx="1728192" cy="1404153"/>
              </a:xfrm>
              <a:prstGeom prst="bent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16245" y="4121464"/>
                <a:ext cx="58702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CA" sz="1200" b="1" dirty="0" err="1" smtClean="0"/>
                  <a:t>n</a:t>
                </a:r>
                <a:r>
                  <a:rPr lang="en-CA" sz="1200" dirty="0" err="1" smtClean="0"/>
                  <a:t>PPS</a:t>
                </a:r>
                <a:endParaRPr lang="en-CA" sz="1200" dirty="0" smtClean="0"/>
              </a:p>
              <a:p>
                <a:pPr algn="ctr"/>
                <a:r>
                  <a:rPr lang="en-CA" sz="1200" dirty="0" smtClean="0"/>
                  <a:t>TTL</a:t>
                </a:r>
                <a:endParaRPr lang="en-CA" sz="1200" dirty="0"/>
              </a:p>
            </p:txBody>
          </p:sp>
        </p:grpSp>
      </p:grpSp>
      <p:grpSp>
        <p:nvGrpSpPr>
          <p:cNvPr id="7" name="Group 6"/>
          <p:cNvGrpSpPr/>
          <p:nvPr/>
        </p:nvGrpSpPr>
        <p:grpSpPr>
          <a:xfrm>
            <a:off x="697498" y="4583129"/>
            <a:ext cx="3830351" cy="1601357"/>
            <a:chOff x="697498" y="4583129"/>
            <a:chExt cx="3830351" cy="1601357"/>
          </a:xfrm>
        </p:grpSpPr>
        <p:sp>
          <p:nvSpPr>
            <p:cNvPr id="32" name="Rounded Rectangle 31"/>
            <p:cNvSpPr/>
            <p:nvPr/>
          </p:nvSpPr>
          <p:spPr>
            <a:xfrm>
              <a:off x="3231705" y="560842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UTC(NRC)</a:t>
              </a:r>
              <a:endParaRPr lang="en-CA" sz="1400" dirty="0"/>
            </a:p>
          </p:txBody>
        </p:sp>
        <p:cxnSp>
          <p:nvCxnSpPr>
            <p:cNvPr id="36" name="Elbow Connector 35"/>
            <p:cNvCxnSpPr>
              <a:stCxn id="32" idx="1"/>
              <a:endCxn id="26" idx="1"/>
            </p:cNvCxnSpPr>
            <p:nvPr/>
          </p:nvCxnSpPr>
          <p:spPr>
            <a:xfrm rot="10800000">
              <a:off x="697499" y="4998358"/>
              <a:ext cx="2534207" cy="898097"/>
            </a:xfrm>
            <a:prstGeom prst="bentConnector3">
              <a:avLst>
                <a:gd name="adj1" fmla="val 10902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392098" y="5665621"/>
              <a:ext cx="57740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CA" sz="1200" dirty="0" smtClean="0"/>
                <a:t>1PPS</a:t>
              </a:r>
            </a:p>
            <a:p>
              <a:pPr algn="ctr"/>
              <a:r>
                <a:rPr lang="en-CA" sz="1200" dirty="0" smtClean="0"/>
                <a:t>TTL</a:t>
              </a:r>
              <a:endParaRPr lang="en-CA" sz="1200" dirty="0"/>
            </a:p>
          </p:txBody>
        </p:sp>
        <p:sp>
          <p:nvSpPr>
            <p:cNvPr id="26" name="Rounded Rectangle 25"/>
            <p:cNvSpPr/>
            <p:nvPr/>
          </p:nvSpPr>
          <p:spPr>
            <a:xfrm>
              <a:off x="697498" y="4583129"/>
              <a:ext cx="2520280" cy="830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400" b="1" dirty="0" smtClean="0"/>
                <a:t>Frequency / Time Interval Counter</a:t>
              </a:r>
            </a:p>
            <a:p>
              <a:pPr algn="ctr"/>
              <a:r>
                <a:rPr lang="en-CA" sz="1400" dirty="0" smtClean="0"/>
                <a:t>Pendulum CNT-91</a:t>
              </a:r>
              <a:endParaRPr lang="en-CA" sz="1400" dirty="0"/>
            </a:p>
          </p:txBody>
        </p:sp>
      </p:grpSp>
    </p:spTree>
    <p:extLst>
      <p:ext uri="{BB962C8B-B14F-4D97-AF65-F5344CB8AC3E}">
        <p14:creationId xmlns:p14="http://schemas.microsoft.com/office/powerpoint/2010/main" val="1802454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a:t>
            </a:r>
            <a:endParaRPr lang="en-US" dirty="0"/>
          </a:p>
        </p:txBody>
      </p:sp>
      <p:sp>
        <p:nvSpPr>
          <p:cNvPr id="3"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New software for data acquisition with CNT-91</a:t>
            </a: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18</a:t>
            </a:fld>
            <a:endParaRPr lang="en-US"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60848"/>
            <a:ext cx="60579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321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9553310"/>
              </p:ext>
            </p:extLst>
          </p:nvPr>
        </p:nvGraphicFramePr>
        <p:xfrm>
          <a:off x="179512" y="1484784"/>
          <a:ext cx="8712968" cy="3450960"/>
        </p:xfrm>
        <a:graphic>
          <a:graphicData uri="http://schemas.openxmlformats.org/drawingml/2006/table">
            <a:tbl>
              <a:tblPr firstRow="1" bandRow="1">
                <a:tableStyleId>{5C22544A-7EE6-4342-B048-85BDC9FD1C3A}</a:tableStyleId>
              </a:tblPr>
              <a:tblGrid>
                <a:gridCol w="4356484"/>
                <a:gridCol w="4356484"/>
              </a:tblGrid>
              <a:tr h="461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MG 3641A output 100MHz</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CAL DIV output</a:t>
                      </a:r>
                      <a:r>
                        <a:rPr lang="en-CA" sz="1600" baseline="0" dirty="0" smtClean="0"/>
                        <a:t> 1E-7 </a:t>
                      </a:r>
                      <a:r>
                        <a:rPr lang="en-CA" sz="1600" baseline="0" dirty="0" smtClean="0">
                          <a:sym typeface="Symbol"/>
                        </a:rPr>
                        <a:t> </a:t>
                      </a:r>
                      <a:r>
                        <a:rPr lang="en-CA" sz="1600" dirty="0" smtClean="0"/>
                        <a:t>HP</a:t>
                      </a:r>
                      <a:r>
                        <a:rPr lang="en-CA" sz="1600" baseline="0" dirty="0" smtClean="0"/>
                        <a:t> </a:t>
                      </a:r>
                      <a:r>
                        <a:rPr lang="en-CA" sz="1600" dirty="0" smtClean="0"/>
                        <a:t>5370B (</a:t>
                      </a:r>
                      <a:r>
                        <a:rPr lang="en-CA" sz="1600" dirty="0" smtClean="0">
                          <a:solidFill>
                            <a:srgbClr val="0000FF"/>
                          </a:solidFill>
                        </a:rPr>
                        <a:t>blue</a:t>
                      </a:r>
                      <a:r>
                        <a:rPr lang="en-CA" sz="16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CAL DIV output</a:t>
                      </a:r>
                      <a:r>
                        <a:rPr lang="en-CA" sz="1600" baseline="0" dirty="0" smtClean="0"/>
                        <a:t> 1E-8 </a:t>
                      </a:r>
                      <a:r>
                        <a:rPr lang="en-CA" sz="1600" baseline="0" dirty="0" smtClean="0">
                          <a:sym typeface="Symbol"/>
                        </a:rPr>
                        <a:t> </a:t>
                      </a:r>
                      <a:r>
                        <a:rPr lang="en-CA" sz="1600" dirty="0" smtClean="0"/>
                        <a:t>CNT-91(</a:t>
                      </a:r>
                      <a:r>
                        <a:rPr lang="en-CA" sz="1600" dirty="0" smtClean="0">
                          <a:solidFill>
                            <a:srgbClr val="FF0000"/>
                          </a:solidFill>
                        </a:rPr>
                        <a:t>red</a:t>
                      </a:r>
                      <a:r>
                        <a:rPr lang="en-CA" sz="1600" dirty="0" smtClean="0"/>
                        <a:t>)</a:t>
                      </a:r>
                      <a:endParaRPr lang="en-CA" sz="1600" baseline="0" dirty="0" smtClean="0"/>
                    </a:p>
                  </a:txBody>
                  <a:tcPr/>
                </a:tc>
                <a:tc>
                  <a:txBody>
                    <a:bodyPr/>
                    <a:lstStyle/>
                    <a:p>
                      <a:r>
                        <a:rPr lang="en-CA" sz="1600" dirty="0" smtClean="0"/>
                        <a:t>Allan Deviation</a:t>
                      </a:r>
                      <a:endParaRPr lang="en-CA" sz="1600" dirty="0"/>
                    </a:p>
                  </a:txBody>
                  <a:tcPr/>
                </a:tc>
              </a:tr>
              <a:tr h="2628000">
                <a:tc>
                  <a:txBody>
                    <a:bodyPr/>
                    <a:lstStyle/>
                    <a:p>
                      <a:endParaRPr lang="en-CA" dirty="0"/>
                    </a:p>
                  </a:txBody>
                  <a:tcPr/>
                </a:tc>
                <a:tc>
                  <a:txBody>
                    <a:bodyPr/>
                    <a:lstStyle/>
                    <a:p>
                      <a:endParaRPr lang="en-CA" dirty="0"/>
                    </a:p>
                  </a:txBody>
                  <a:tcPr/>
                </a:tc>
              </a:tr>
            </a:tbl>
          </a:graphicData>
        </a:graphic>
      </p:graphicFrame>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317" y="2416050"/>
            <a:ext cx="46863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Frequency Measurements with CNT system,</a:t>
            </a:r>
            <a:br>
              <a:rPr lang="en-US" dirty="0" smtClean="0"/>
            </a:br>
            <a:r>
              <a:rPr lang="en-CA" dirty="0" smtClean="0"/>
              <a:t>CNT measurements </a:t>
            </a:r>
            <a:r>
              <a:rPr lang="en-CA" dirty="0"/>
              <a:t>validation against HP system (traceable to UTC via </a:t>
            </a:r>
            <a:r>
              <a:rPr lang="en-CA" dirty="0" smtClean="0"/>
              <a:t>CCTF-K001.UTC</a:t>
            </a:r>
            <a:endParaRPr lang="en-US" dirty="0"/>
          </a:p>
        </p:txBody>
      </p:sp>
      <p:sp>
        <p:nvSpPr>
          <p:cNvPr id="5" name="Slide Number Placeholder 4"/>
          <p:cNvSpPr>
            <a:spLocks noGrp="1"/>
          </p:cNvSpPr>
          <p:nvPr>
            <p:ph type="sldNum" sz="quarter" idx="12"/>
          </p:nvPr>
        </p:nvSpPr>
        <p:spPr>
          <a:xfrm>
            <a:off x="457200" y="6281465"/>
            <a:ext cx="762000" cy="381000"/>
          </a:xfrm>
        </p:spPr>
        <p:txBody>
          <a:bodyPr/>
          <a:lstStyle/>
          <a:p>
            <a:fld id="{A5580D42-4309-42CB-9101-536F0D1551A5}" type="slidenum">
              <a:rPr lang="en-US" smtClean="0">
                <a:solidFill>
                  <a:prstClr val="white"/>
                </a:solidFill>
              </a:rPr>
              <a:pPr/>
              <a:t>19</a:t>
            </a:fld>
            <a:endParaRPr lang="en-US" dirty="0">
              <a:solidFill>
                <a:prstClr val="white"/>
              </a:solidFill>
            </a:endParaRPr>
          </a:p>
        </p:txBody>
      </p:sp>
      <p:sp>
        <p:nvSpPr>
          <p:cNvPr id="8" name="Oval 7"/>
          <p:cNvSpPr/>
          <p:nvPr/>
        </p:nvSpPr>
        <p:spPr>
          <a:xfrm>
            <a:off x="7290049" y="406268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urved Connector 8"/>
          <p:cNvCxnSpPr>
            <a:stCxn id="8" idx="6"/>
            <a:endCxn id="10" idx="2"/>
          </p:cNvCxnSpPr>
          <p:nvPr/>
        </p:nvCxnSpPr>
        <p:spPr>
          <a:xfrm flipH="1" flipV="1">
            <a:off x="7506072" y="2313607"/>
            <a:ext cx="1" cy="1857094"/>
          </a:xfrm>
          <a:prstGeom prst="curvedConnector4">
            <a:avLst>
              <a:gd name="adj1" fmla="val -22860000000"/>
              <a:gd name="adj2" fmla="val 52908"/>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228184" y="1916832"/>
                <a:ext cx="2555776" cy="396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smtClean="0">
                              <a:latin typeface="Cambria Math"/>
                              <a:ea typeface="Cambria Math"/>
                            </a:rPr>
                            <m:t>𝜎</m:t>
                          </m:r>
                        </m:e>
                        <m:sub>
                          <m:r>
                            <a:rPr lang="en-CA" b="0" i="1" smtClean="0">
                              <a:latin typeface="Cambria Math"/>
                            </a:rPr>
                            <m:t>𝑦</m:t>
                          </m:r>
                        </m:sub>
                      </m:sSub>
                      <m:d>
                        <m:dPr>
                          <m:ctrlPr>
                            <a:rPr lang="en-CA" i="1" smtClean="0">
                              <a:latin typeface="Cambria Math"/>
                            </a:rPr>
                          </m:ctrlPr>
                        </m:dPr>
                        <m:e>
                          <m:r>
                            <a:rPr lang="en-CA" i="1" smtClean="0">
                              <a:latin typeface="Cambria Math"/>
                              <a:ea typeface="Cambria Math"/>
                            </a:rPr>
                            <m:t>𝜏</m:t>
                          </m:r>
                          <m:r>
                            <a:rPr lang="en-CA" b="0" i="1" smtClean="0">
                              <a:latin typeface="Cambria Math"/>
                              <a:ea typeface="Cambria Math"/>
                            </a:rPr>
                            <m:t>=1</m:t>
                          </m:r>
                          <m:r>
                            <a:rPr lang="en-CA" b="0" i="1" smtClean="0">
                              <a:latin typeface="Cambria Math"/>
                              <a:ea typeface="Cambria Math"/>
                            </a:rPr>
                            <m:t>h𝑟</m:t>
                          </m:r>
                        </m:e>
                      </m:d>
                      <m:r>
                        <a:rPr lang="en-CA" i="1" smtClean="0">
                          <a:latin typeface="Cambria Math"/>
                          <a:ea typeface="Cambria Math"/>
                        </a:rPr>
                        <m:t>&lt;</m:t>
                      </m:r>
                      <m:r>
                        <a:rPr lang="en-CA" b="0" i="1" smtClean="0">
                          <a:latin typeface="Cambria Math"/>
                          <a:ea typeface="Cambria Math"/>
                        </a:rPr>
                        <m:t>2∙</m:t>
                      </m:r>
                      <m:sSup>
                        <m:sSupPr>
                          <m:ctrlPr>
                            <a:rPr lang="en-CA" b="0" i="1" smtClean="0">
                              <a:latin typeface="Cambria Math"/>
                              <a:ea typeface="Cambria Math"/>
                            </a:rPr>
                          </m:ctrlPr>
                        </m:sSupPr>
                        <m:e>
                          <m:r>
                            <a:rPr lang="en-CA" b="0" i="1" smtClean="0">
                              <a:latin typeface="Cambria Math"/>
                              <a:ea typeface="Cambria Math"/>
                            </a:rPr>
                            <m:t>10</m:t>
                          </m:r>
                        </m:e>
                        <m:sup>
                          <m:r>
                            <a:rPr lang="en-CA" b="0" i="1" smtClean="0">
                              <a:latin typeface="Cambria Math"/>
                              <a:ea typeface="Cambria Math"/>
                            </a:rPr>
                            <m:t>−13</m:t>
                          </m:r>
                        </m:sup>
                      </m:sSup>
                    </m:oMath>
                  </m:oMathPara>
                </a14:m>
                <a:endParaRPr lang="en-CA" dirty="0"/>
              </a:p>
            </p:txBody>
          </p:sp>
        </mc:Choice>
        <mc:Fallback xmlns="">
          <p:sp>
            <p:nvSpPr>
              <p:cNvPr id="10" name="TextBox 9"/>
              <p:cNvSpPr txBox="1">
                <a:spLocks noRot="1" noChangeAspect="1" noMove="1" noResize="1" noEditPoints="1" noAdjustHandles="1" noChangeArrowheads="1" noChangeShapeType="1" noTextEdit="1"/>
              </p:cNvSpPr>
              <p:nvPr/>
            </p:nvSpPr>
            <p:spPr>
              <a:xfrm>
                <a:off x="6228184" y="1916832"/>
                <a:ext cx="2555776" cy="396775"/>
              </a:xfrm>
              <a:prstGeom prst="rect">
                <a:avLst/>
              </a:prstGeom>
              <a:blipFill rotWithShape="1">
                <a:blip r:embed="rId4"/>
                <a:stretch>
                  <a:fillRect b="-1515"/>
                </a:stretch>
              </a:blipFill>
            </p:spPr>
            <p:txBody>
              <a:bodyPr/>
              <a:lstStyle/>
              <a:p>
                <a:r>
                  <a:rPr lang="en-CA">
                    <a:noFill/>
                  </a:rPr>
                  <a:t> </a:t>
                </a:r>
              </a:p>
            </p:txBody>
          </p:sp>
        </mc:Fallback>
      </mc:AlternateContent>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 y="2420888"/>
            <a:ext cx="46863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3528" y="5517232"/>
            <a:ext cx="248786" cy="369332"/>
          </a:xfrm>
          <a:prstGeom prst="rect">
            <a:avLst/>
          </a:prstGeom>
          <a:noFill/>
        </p:spPr>
        <p:txBody>
          <a:bodyPr wrap="none" rtlCol="0">
            <a:spAutoFit/>
          </a:bodyPr>
          <a:lstStyle/>
          <a:p>
            <a:r>
              <a:rPr lang="en-CA" dirty="0" smtClean="0"/>
              <a:t> </a:t>
            </a:r>
            <a:endParaRPr lang="en-CA" dirty="0"/>
          </a:p>
        </p:txBody>
      </p:sp>
    </p:spTree>
    <p:extLst>
      <p:ext uri="{BB962C8B-B14F-4D97-AF65-F5344CB8AC3E}">
        <p14:creationId xmlns:p14="http://schemas.microsoft.com/office/powerpoint/2010/main" val="59455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CMC review example</a:t>
            </a:r>
            <a:endParaRPr lang="en-US" dirty="0"/>
          </a:p>
        </p:txBody>
      </p:sp>
      <p:sp>
        <p:nvSpPr>
          <p:cNvPr id="3"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Recent CMS from COOMET_TF_KZ</a:t>
            </a:r>
          </a:p>
          <a:p>
            <a:pPr>
              <a:lnSpc>
                <a:spcPct val="95000"/>
              </a:lnSpc>
              <a:spcBef>
                <a:spcPts val="800"/>
              </a:spcBef>
            </a:pP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2</a:t>
            </a:fld>
            <a:endParaRPr lang="en-US" dirty="0">
              <a:solidFill>
                <a:prstClr val="white"/>
              </a:solidFill>
            </a:endParaRPr>
          </a:p>
        </p:txBody>
      </p:sp>
      <p:pic>
        <p:nvPicPr>
          <p:cNvPr id="8" name="Picture 7" descr="Microsoft Excel - COOMET_TF_KZ_Modified(1) (3).xls  [Protected View]"/>
          <p:cNvPicPr>
            <a:picLocks noChangeAspect="1"/>
          </p:cNvPicPr>
          <p:nvPr/>
        </p:nvPicPr>
        <p:blipFill rotWithShape="1">
          <a:blip r:embed="rId3">
            <a:extLst>
              <a:ext uri="{28A0092B-C50C-407E-A947-70E740481C1C}">
                <a14:useLocalDpi xmlns:a14="http://schemas.microsoft.com/office/drawing/2010/main" val="0"/>
              </a:ext>
            </a:extLst>
          </a:blip>
          <a:srcRect b="23691"/>
          <a:stretch/>
        </p:blipFill>
        <p:spPr>
          <a:xfrm>
            <a:off x="-419" y="2276872"/>
            <a:ext cx="9144000" cy="4174378"/>
          </a:xfrm>
          <a:prstGeom prst="rect">
            <a:avLst/>
          </a:prstGeom>
        </p:spPr>
      </p:pic>
    </p:spTree>
    <p:extLst>
      <p:ext uri="{BB962C8B-B14F-4D97-AF65-F5344CB8AC3E}">
        <p14:creationId xmlns:p14="http://schemas.microsoft.com/office/powerpoint/2010/main" val="3739738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7227947"/>
              </p:ext>
            </p:extLst>
          </p:nvPr>
        </p:nvGraphicFramePr>
        <p:xfrm>
          <a:off x="251520" y="1196752"/>
          <a:ext cx="8712968" cy="5442441"/>
        </p:xfrm>
        <a:graphic>
          <a:graphicData uri="http://schemas.openxmlformats.org/drawingml/2006/table">
            <a:tbl>
              <a:tblPr firstRow="1" bandRow="1">
                <a:tableStyleId>{5C22544A-7EE6-4342-B048-85BDC9FD1C3A}</a:tableStyleId>
              </a:tblPr>
              <a:tblGrid>
                <a:gridCol w="4356484"/>
                <a:gridCol w="4356484"/>
              </a:tblGrid>
              <a:tr h="790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MG 3641A output </a:t>
                      </a:r>
                      <a:r>
                        <a:rPr lang="en-US" sz="1800" b="1" kern="1200" dirty="0" smtClean="0">
                          <a:solidFill>
                            <a:schemeClr val="lt1"/>
                          </a:solidFill>
                          <a:effectLst/>
                          <a:latin typeface="+mn-lt"/>
                          <a:ea typeface="+mn-ea"/>
                          <a:cs typeface="+mn-cs"/>
                        </a:rPr>
                        <a:t>47.9001599 MHz</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CAL DIV output</a:t>
                      </a:r>
                      <a:r>
                        <a:rPr lang="en-CA" sz="1600" baseline="0" dirty="0" smtClean="0"/>
                        <a:t> 1E-7</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CNT-91</a:t>
                      </a:r>
                      <a:r>
                        <a:rPr lang="en-CA" sz="1600" baseline="0" dirty="0" smtClean="0"/>
                        <a:t> </a:t>
                      </a:r>
                      <a:r>
                        <a:rPr lang="en-CA" sz="1600" dirty="0" smtClean="0"/>
                        <a:t>measurement</a:t>
                      </a:r>
                    </a:p>
                  </a:txBody>
                  <a:tcPr/>
                </a:tc>
                <a:tc>
                  <a:txBody>
                    <a:bodyPr/>
                    <a:lstStyle/>
                    <a:p>
                      <a:r>
                        <a:rPr lang="en-CA" sz="1600" dirty="0" smtClean="0"/>
                        <a:t>Allan Deviation</a:t>
                      </a:r>
                      <a:endParaRPr lang="en-CA" sz="1600" dirty="0"/>
                    </a:p>
                  </a:txBody>
                  <a:tcPr/>
                </a:tc>
              </a:tr>
              <a:tr h="2386920">
                <a:tc>
                  <a:txBody>
                    <a:bodyPr/>
                    <a:lstStyle/>
                    <a:p>
                      <a:endParaRPr lang="en-CA" dirty="0"/>
                    </a:p>
                  </a:txBody>
                  <a:tcPr/>
                </a:tc>
                <a:tc>
                  <a:txBody>
                    <a:bodyPr/>
                    <a:lstStyle/>
                    <a:p>
                      <a:endParaRPr lang="en-CA" dirty="0"/>
                    </a:p>
                  </a:txBody>
                  <a:tcPr/>
                </a:tc>
              </a:tr>
              <a:tr h="2202081">
                <a:tc>
                  <a:txBody>
                    <a:bodyPr/>
                    <a:lstStyle/>
                    <a:p>
                      <a:endParaRPr lang="en-CA" dirty="0"/>
                    </a:p>
                  </a:txBody>
                  <a:tcPr/>
                </a:tc>
                <a:tc>
                  <a:txBody>
                    <a:bodyPr/>
                    <a:lstStyle/>
                    <a:p>
                      <a:endParaRPr lang="en-CA" dirty="0"/>
                    </a:p>
                  </a:txBody>
                  <a:tcPr/>
                </a:tc>
              </a:tr>
            </a:tbl>
          </a:graphicData>
        </a:graphic>
      </p:graphicFrame>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82"/>
          <a:stretch/>
        </p:blipFill>
        <p:spPr bwMode="auto">
          <a:xfrm>
            <a:off x="20712" y="1969248"/>
            <a:ext cx="4676775" cy="253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809" y="1825232"/>
            <a:ext cx="46767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Frequency Measurements with CNT system,</a:t>
            </a:r>
            <a:br>
              <a:rPr lang="en-US" dirty="0" smtClean="0"/>
            </a:br>
            <a:r>
              <a:rPr lang="en-US" dirty="0" smtClean="0"/>
              <a:t>Measurements of non-integer frequency values</a:t>
            </a:r>
            <a:endParaRPr lang="en-US" dirty="0"/>
          </a:p>
        </p:txBody>
      </p:sp>
      <p:sp>
        <p:nvSpPr>
          <p:cNvPr id="5" name="Slide Number Placeholder 4"/>
          <p:cNvSpPr>
            <a:spLocks noGrp="1"/>
          </p:cNvSpPr>
          <p:nvPr>
            <p:ph type="sldNum" sz="quarter" idx="12"/>
          </p:nvPr>
        </p:nvSpPr>
        <p:spPr>
          <a:xfrm>
            <a:off x="457200" y="6281465"/>
            <a:ext cx="762000" cy="381000"/>
          </a:xfrm>
        </p:spPr>
        <p:txBody>
          <a:bodyPr/>
          <a:lstStyle/>
          <a:p>
            <a:fld id="{A5580D42-4309-42CB-9101-536F0D1551A5}" type="slidenum">
              <a:rPr lang="en-US" smtClean="0">
                <a:solidFill>
                  <a:prstClr val="white"/>
                </a:solidFill>
              </a:rPr>
              <a:pPr/>
              <a:t>20</a:t>
            </a:fld>
            <a:endParaRPr lang="en-US" dirty="0">
              <a:solidFill>
                <a:prstClr val="white"/>
              </a:solidFill>
            </a:endParaRPr>
          </a:p>
        </p:txBody>
      </p:sp>
      <p:sp>
        <p:nvSpPr>
          <p:cNvPr id="8" name="Oval 7"/>
          <p:cNvSpPr/>
          <p:nvPr/>
        </p:nvSpPr>
        <p:spPr>
          <a:xfrm>
            <a:off x="7446204" y="367957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urved Connector 8"/>
          <p:cNvCxnSpPr>
            <a:stCxn id="8" idx="6"/>
            <a:endCxn id="10" idx="2"/>
          </p:cNvCxnSpPr>
          <p:nvPr/>
        </p:nvCxnSpPr>
        <p:spPr>
          <a:xfrm flipH="1" flipV="1">
            <a:off x="7272300" y="2141737"/>
            <a:ext cx="389928" cy="1645846"/>
          </a:xfrm>
          <a:prstGeom prst="curvedConnector4">
            <a:avLst>
              <a:gd name="adj1" fmla="val -58626"/>
              <a:gd name="adj2" fmla="val 5328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724128" y="1744962"/>
                <a:ext cx="3096344" cy="39677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smtClean="0">
                              <a:latin typeface="Cambria Math"/>
                              <a:ea typeface="Cambria Math"/>
                            </a:rPr>
                            <m:t>𝜎</m:t>
                          </m:r>
                        </m:e>
                        <m:sub>
                          <m:r>
                            <a:rPr lang="en-CA" b="0" i="1" smtClean="0">
                              <a:latin typeface="Cambria Math"/>
                            </a:rPr>
                            <m:t>𝑦</m:t>
                          </m:r>
                        </m:sub>
                      </m:sSub>
                      <m:d>
                        <m:dPr>
                          <m:ctrlPr>
                            <a:rPr lang="en-CA" i="1" smtClean="0">
                              <a:latin typeface="Cambria Math"/>
                            </a:rPr>
                          </m:ctrlPr>
                        </m:dPr>
                        <m:e>
                          <m:r>
                            <a:rPr lang="en-CA" i="1" smtClean="0">
                              <a:latin typeface="Cambria Math"/>
                              <a:ea typeface="Cambria Math"/>
                            </a:rPr>
                            <m:t>𝜏</m:t>
                          </m:r>
                          <m:r>
                            <a:rPr lang="en-CA" b="0" i="1" smtClean="0">
                              <a:latin typeface="Cambria Math"/>
                              <a:ea typeface="Cambria Math"/>
                            </a:rPr>
                            <m:t>=100</m:t>
                          </m:r>
                          <m:r>
                            <a:rPr lang="en-CA" b="0" i="1" smtClean="0">
                              <a:latin typeface="Cambria Math"/>
                              <a:ea typeface="Cambria Math"/>
                            </a:rPr>
                            <m:t>𝑠</m:t>
                          </m:r>
                        </m:e>
                      </m:d>
                      <m:r>
                        <a:rPr lang="en-CA" i="1" smtClean="0">
                          <a:latin typeface="Cambria Math"/>
                          <a:ea typeface="Cambria Math"/>
                        </a:rPr>
                        <m:t>&lt;</m:t>
                      </m:r>
                      <m:r>
                        <a:rPr lang="en-CA" b="0" i="1" smtClean="0">
                          <a:latin typeface="Cambria Math"/>
                          <a:ea typeface="Cambria Math"/>
                        </a:rPr>
                        <m:t>4∙</m:t>
                      </m:r>
                      <m:sSup>
                        <m:sSupPr>
                          <m:ctrlPr>
                            <a:rPr lang="en-CA" b="0" i="1" smtClean="0">
                              <a:latin typeface="Cambria Math"/>
                              <a:ea typeface="Cambria Math"/>
                            </a:rPr>
                          </m:ctrlPr>
                        </m:sSupPr>
                        <m:e>
                          <m:r>
                            <a:rPr lang="en-CA" b="0" i="1" smtClean="0">
                              <a:latin typeface="Cambria Math"/>
                              <a:ea typeface="Cambria Math"/>
                            </a:rPr>
                            <m:t>10</m:t>
                          </m:r>
                        </m:e>
                        <m:sup>
                          <m:r>
                            <a:rPr lang="en-CA" b="0" i="1" smtClean="0">
                              <a:latin typeface="Cambria Math"/>
                              <a:ea typeface="Cambria Math"/>
                            </a:rPr>
                            <m:t>−12</m:t>
                          </m:r>
                        </m:sup>
                      </m:sSup>
                    </m:oMath>
                  </m:oMathPara>
                </a14:m>
                <a:endParaRPr lang="en-CA" dirty="0"/>
              </a:p>
            </p:txBody>
          </p:sp>
        </mc:Choice>
        <mc:Fallback xmlns="">
          <p:sp>
            <p:nvSpPr>
              <p:cNvPr id="10" name="TextBox 9"/>
              <p:cNvSpPr txBox="1">
                <a:spLocks noRot="1" noChangeAspect="1" noMove="1" noResize="1" noEditPoints="1" noAdjustHandles="1" noChangeArrowheads="1" noChangeShapeType="1" noTextEdit="1"/>
              </p:cNvSpPr>
              <p:nvPr/>
            </p:nvSpPr>
            <p:spPr>
              <a:xfrm>
                <a:off x="5724128" y="1744962"/>
                <a:ext cx="3096344" cy="396775"/>
              </a:xfrm>
              <a:prstGeom prst="rect">
                <a:avLst/>
              </a:prstGeom>
              <a:blipFill rotWithShape="1">
                <a:blip r:embed="rId5"/>
                <a:stretch>
                  <a:fillRect b="-3077"/>
                </a:stretch>
              </a:blipFill>
            </p:spPr>
            <p:txBody>
              <a:bodyPr/>
              <a:lstStyle/>
              <a:p>
                <a:r>
                  <a:rPr lang="en-CA">
                    <a:noFill/>
                  </a:rPr>
                  <a:t> </a:t>
                </a:r>
              </a:p>
            </p:txBody>
          </p:sp>
        </mc:Fallback>
      </mc:AlternateContent>
      <p:pic>
        <p:nvPicPr>
          <p:cNvPr id="8195"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6" y="4257360"/>
            <a:ext cx="4718890"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973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a:t>
            </a:r>
            <a:endParaRPr lang="en-US" dirty="0"/>
          </a:p>
        </p:txBody>
      </p:sp>
      <p:sp>
        <p:nvSpPr>
          <p:cNvPr id="3"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Low Pass filter for simulating 100ns rise time</a:t>
            </a:r>
          </a:p>
          <a:p>
            <a:pPr lvl="1">
              <a:lnSpc>
                <a:spcPct val="95000"/>
              </a:lnSpc>
              <a:spcBef>
                <a:spcPts val="800"/>
              </a:spcBef>
            </a:pPr>
            <a:r>
              <a:rPr lang="en-US" sz="1700" dirty="0" smtClean="0"/>
              <a:t>Connected between the Frequency Divider and the Counter</a:t>
            </a:r>
            <a:endParaRPr lang="en-US" sz="1700" dirty="0">
              <a:solidFill>
                <a:schemeClr val="tx1"/>
              </a:solidFill>
            </a:endParaRPr>
          </a:p>
          <a:p>
            <a:pPr>
              <a:lnSpc>
                <a:spcPct val="95000"/>
              </a:lnSpc>
              <a:spcBef>
                <a:spcPts val="800"/>
              </a:spcBef>
            </a:pPr>
            <a:r>
              <a:rPr lang="en-US" sz="2100" dirty="0" smtClean="0"/>
              <a:t>Attenuator </a:t>
            </a:r>
            <a:r>
              <a:rPr lang="en-US" sz="2100" dirty="0"/>
              <a:t>for simulating </a:t>
            </a:r>
            <a:r>
              <a:rPr lang="en-US" sz="2100" dirty="0" smtClean="0"/>
              <a:t>1Vpp</a:t>
            </a:r>
          </a:p>
          <a:p>
            <a:pPr lvl="1">
              <a:lnSpc>
                <a:spcPct val="95000"/>
              </a:lnSpc>
              <a:spcBef>
                <a:spcPts val="800"/>
              </a:spcBef>
            </a:pPr>
            <a:r>
              <a:rPr lang="en-US" sz="1700" dirty="0" smtClean="0">
                <a:solidFill>
                  <a:schemeClr val="tx1"/>
                </a:solidFill>
              </a:rPr>
              <a:t>Connected after the filter</a:t>
            </a:r>
          </a:p>
          <a:p>
            <a:pPr>
              <a:lnSpc>
                <a:spcPct val="95000"/>
              </a:lnSpc>
              <a:spcBef>
                <a:spcPts val="800"/>
              </a:spcBef>
            </a:pP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21</a:t>
            </a:fld>
            <a:endParaRPr lang="en-US" dirty="0">
              <a:solidFill>
                <a:prstClr val="white"/>
              </a:solidFill>
            </a:endParaRPr>
          </a:p>
        </p:txBody>
      </p:sp>
      <p:grpSp>
        <p:nvGrpSpPr>
          <p:cNvPr id="70" name="Group 69"/>
          <p:cNvGrpSpPr/>
          <p:nvPr/>
        </p:nvGrpSpPr>
        <p:grpSpPr>
          <a:xfrm>
            <a:off x="199100" y="3524302"/>
            <a:ext cx="8614078" cy="2044048"/>
            <a:chOff x="107504" y="2303969"/>
            <a:chExt cx="8614078" cy="2044048"/>
          </a:xfrm>
        </p:grpSpPr>
        <p:grpSp>
          <p:nvGrpSpPr>
            <p:cNvPr id="24" name="Group 23"/>
            <p:cNvGrpSpPr/>
            <p:nvPr/>
          </p:nvGrpSpPr>
          <p:grpSpPr>
            <a:xfrm>
              <a:off x="2555776" y="2303969"/>
              <a:ext cx="3926642" cy="1601990"/>
              <a:chOff x="1757541" y="2411458"/>
              <a:chExt cx="3926642" cy="1601990"/>
            </a:xfrm>
          </p:grpSpPr>
          <p:cxnSp>
            <p:nvCxnSpPr>
              <p:cNvPr id="6" name="Straight Connector 5"/>
              <p:cNvCxnSpPr/>
              <p:nvPr/>
            </p:nvCxnSpPr>
            <p:spPr>
              <a:xfrm>
                <a:off x="1763688" y="2852936"/>
                <a:ext cx="3888432" cy="0"/>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63688" y="4005064"/>
                <a:ext cx="3888432" cy="0"/>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07904" y="285293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19872" y="3356992"/>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19872" y="3509392"/>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07904" y="3509392"/>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7541" y="3269448"/>
                <a:ext cx="582211" cy="369332"/>
              </a:xfrm>
              <a:prstGeom prst="rect">
                <a:avLst/>
              </a:prstGeom>
              <a:noFill/>
            </p:spPr>
            <p:txBody>
              <a:bodyPr wrap="none" rtlCol="0">
                <a:spAutoFit/>
              </a:bodyPr>
              <a:lstStyle/>
              <a:p>
                <a:r>
                  <a:rPr lang="en-CA" dirty="0" smtClean="0"/>
                  <a:t>V in</a:t>
                </a:r>
                <a:endParaRPr lang="en-CA" dirty="0"/>
              </a:p>
            </p:txBody>
          </p:sp>
          <p:sp>
            <p:nvSpPr>
              <p:cNvPr id="19" name="TextBox 18"/>
              <p:cNvSpPr txBox="1"/>
              <p:nvPr/>
            </p:nvSpPr>
            <p:spPr>
              <a:xfrm>
                <a:off x="4960908" y="3269448"/>
                <a:ext cx="723275" cy="369332"/>
              </a:xfrm>
              <a:prstGeom prst="rect">
                <a:avLst/>
              </a:prstGeom>
              <a:noFill/>
            </p:spPr>
            <p:txBody>
              <a:bodyPr wrap="none" rtlCol="0">
                <a:spAutoFit/>
              </a:bodyPr>
              <a:lstStyle/>
              <a:p>
                <a:r>
                  <a:rPr lang="en-CA" dirty="0" smtClean="0"/>
                  <a:t>V out</a:t>
                </a:r>
                <a:endParaRPr lang="en-CA" dirty="0"/>
              </a:p>
            </p:txBody>
          </p:sp>
          <p:sp>
            <p:nvSpPr>
              <p:cNvPr id="14" name="Rectangle 13"/>
              <p:cNvSpPr/>
              <p:nvPr/>
            </p:nvSpPr>
            <p:spPr>
              <a:xfrm>
                <a:off x="2339752" y="2780928"/>
                <a:ext cx="720080" cy="1440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2209914" y="2411458"/>
                <a:ext cx="979755" cy="369332"/>
              </a:xfrm>
              <a:prstGeom prst="rect">
                <a:avLst/>
              </a:prstGeom>
              <a:noFill/>
            </p:spPr>
            <p:txBody>
              <a:bodyPr wrap="none" rtlCol="0">
                <a:spAutoFit/>
              </a:bodyPr>
              <a:lstStyle/>
              <a:p>
                <a:r>
                  <a:rPr lang="en-CA" dirty="0" smtClean="0"/>
                  <a:t>R = 3 </a:t>
                </a:r>
                <a:r>
                  <a:rPr lang="el-GR" dirty="0" smtClean="0"/>
                  <a:t>Ω</a:t>
                </a:r>
                <a:endParaRPr lang="en-CA" dirty="0"/>
              </a:p>
            </p:txBody>
          </p:sp>
          <p:sp>
            <p:nvSpPr>
              <p:cNvPr id="27" name="TextBox 26"/>
              <p:cNvSpPr txBox="1"/>
              <p:nvPr/>
            </p:nvSpPr>
            <p:spPr>
              <a:xfrm>
                <a:off x="3743908" y="2987660"/>
                <a:ext cx="1217000" cy="369332"/>
              </a:xfrm>
              <a:prstGeom prst="rect">
                <a:avLst/>
              </a:prstGeom>
              <a:noFill/>
            </p:spPr>
            <p:txBody>
              <a:bodyPr wrap="none" rtlCol="0">
                <a:spAutoFit/>
              </a:bodyPr>
              <a:lstStyle/>
              <a:p>
                <a:r>
                  <a:rPr lang="en-CA" dirty="0" smtClean="0"/>
                  <a:t>c = 2.2 pF</a:t>
                </a:r>
                <a:endParaRPr lang="en-CA" dirty="0"/>
              </a:p>
            </p:txBody>
          </p:sp>
        </p:grpSp>
        <p:grpSp>
          <p:nvGrpSpPr>
            <p:cNvPr id="39" name="Group 38"/>
            <p:cNvGrpSpPr/>
            <p:nvPr/>
          </p:nvGrpSpPr>
          <p:grpSpPr>
            <a:xfrm>
              <a:off x="107504" y="2817456"/>
              <a:ext cx="2236179" cy="1530561"/>
              <a:chOff x="975400" y="4725144"/>
              <a:chExt cx="1532030" cy="1648296"/>
            </a:xfrm>
          </p:grpSpPr>
          <p:grpSp>
            <p:nvGrpSpPr>
              <p:cNvPr id="38" name="Group 37"/>
              <p:cNvGrpSpPr/>
              <p:nvPr/>
            </p:nvGrpSpPr>
            <p:grpSpPr>
              <a:xfrm>
                <a:off x="975400" y="4725144"/>
                <a:ext cx="1532030" cy="1008112"/>
                <a:chOff x="893984" y="5229200"/>
                <a:chExt cx="964612" cy="504056"/>
              </a:xfrm>
            </p:grpSpPr>
            <p:cxnSp>
              <p:nvCxnSpPr>
                <p:cNvPr id="26" name="Straight Connector 25"/>
                <p:cNvCxnSpPr/>
                <p:nvPr/>
              </p:nvCxnSpPr>
              <p:spPr>
                <a:xfrm>
                  <a:off x="893984" y="5733256"/>
                  <a:ext cx="2681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2130" y="5229200"/>
                  <a:ext cx="40655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73157" y="5733256"/>
                  <a:ext cx="28543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62130" y="5229200"/>
                  <a:ext cx="0" cy="5040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68684" y="5229200"/>
                  <a:ext cx="0" cy="5040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1426613" y="6004108"/>
                <a:ext cx="595035" cy="369332"/>
              </a:xfrm>
              <a:prstGeom prst="rect">
                <a:avLst/>
              </a:prstGeom>
              <a:noFill/>
              <a:ln>
                <a:noFill/>
              </a:ln>
            </p:spPr>
            <p:txBody>
              <a:bodyPr wrap="none" rtlCol="0">
                <a:spAutoFit/>
              </a:bodyPr>
              <a:lstStyle/>
              <a:p>
                <a:r>
                  <a:rPr lang="en-CA" dirty="0" smtClean="0">
                    <a:solidFill>
                      <a:schemeClr val="tx2"/>
                    </a:solidFill>
                  </a:rPr>
                  <a:t>TTL</a:t>
                </a:r>
                <a:endParaRPr lang="en-CA" dirty="0">
                  <a:solidFill>
                    <a:schemeClr val="tx2"/>
                  </a:solidFill>
                </a:endParaRPr>
              </a:p>
            </p:txBody>
          </p:sp>
        </p:grpSp>
        <p:grpSp>
          <p:nvGrpSpPr>
            <p:cNvPr id="69" name="Group 68"/>
            <p:cNvGrpSpPr/>
            <p:nvPr/>
          </p:nvGrpSpPr>
          <p:grpSpPr>
            <a:xfrm>
              <a:off x="6485403" y="2817455"/>
              <a:ext cx="2236179" cy="1445084"/>
              <a:chOff x="6485403" y="2817455"/>
              <a:chExt cx="2236179" cy="1445084"/>
            </a:xfrm>
          </p:grpSpPr>
          <p:grpSp>
            <p:nvGrpSpPr>
              <p:cNvPr id="68" name="Group 67"/>
              <p:cNvGrpSpPr/>
              <p:nvPr/>
            </p:nvGrpSpPr>
            <p:grpSpPr>
              <a:xfrm>
                <a:off x="6485403" y="2817455"/>
                <a:ext cx="2236179" cy="936104"/>
                <a:chOff x="6485403" y="2817455"/>
                <a:chExt cx="2236179" cy="936104"/>
              </a:xfrm>
            </p:grpSpPr>
            <p:grpSp>
              <p:nvGrpSpPr>
                <p:cNvPr id="61" name="Group 60"/>
                <p:cNvGrpSpPr/>
                <p:nvPr/>
              </p:nvGrpSpPr>
              <p:grpSpPr>
                <a:xfrm>
                  <a:off x="6485403" y="2817455"/>
                  <a:ext cx="2236179" cy="936104"/>
                  <a:chOff x="893984" y="5229200"/>
                  <a:chExt cx="964612" cy="504056"/>
                </a:xfrm>
              </p:grpSpPr>
              <p:cxnSp>
                <p:nvCxnSpPr>
                  <p:cNvPr id="63" name="Straight Connector 62"/>
                  <p:cNvCxnSpPr/>
                  <p:nvPr/>
                </p:nvCxnSpPr>
                <p:spPr>
                  <a:xfrm>
                    <a:off x="893984" y="5733256"/>
                    <a:ext cx="2681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73157" y="5733256"/>
                    <a:ext cx="28543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568684" y="5229200"/>
                    <a:ext cx="0" cy="504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9" name="Freeform 58"/>
                <p:cNvSpPr/>
                <p:nvPr/>
              </p:nvSpPr>
              <p:spPr>
                <a:xfrm>
                  <a:off x="7108166" y="2822093"/>
                  <a:ext cx="942556" cy="930397"/>
                </a:xfrm>
                <a:custGeom>
                  <a:avLst/>
                  <a:gdLst>
                    <a:gd name="connsiteX0" fmla="*/ 0 w 948906"/>
                    <a:gd name="connsiteY0" fmla="*/ 957896 h 957896"/>
                    <a:gd name="connsiteX1" fmla="*/ 163902 w 948906"/>
                    <a:gd name="connsiteY1" fmla="*/ 78001 h 957896"/>
                    <a:gd name="connsiteX2" fmla="*/ 948906 w 948906"/>
                    <a:gd name="connsiteY2" fmla="*/ 43496 h 957896"/>
                    <a:gd name="connsiteX0" fmla="*/ 0 w 948906"/>
                    <a:gd name="connsiteY0" fmla="*/ 915638 h 915638"/>
                    <a:gd name="connsiteX1" fmla="*/ 336431 w 948906"/>
                    <a:gd name="connsiteY1" fmla="*/ 130633 h 915638"/>
                    <a:gd name="connsiteX2" fmla="*/ 948906 w 948906"/>
                    <a:gd name="connsiteY2" fmla="*/ 1238 h 915638"/>
                    <a:gd name="connsiteX0" fmla="*/ 0 w 942556"/>
                    <a:gd name="connsiteY0" fmla="*/ 930397 h 930397"/>
                    <a:gd name="connsiteX1" fmla="*/ 336431 w 942556"/>
                    <a:gd name="connsiteY1" fmla="*/ 145392 h 930397"/>
                    <a:gd name="connsiteX2" fmla="*/ 942556 w 942556"/>
                    <a:gd name="connsiteY2" fmla="*/ 122 h 930397"/>
                  </a:gdLst>
                  <a:ahLst/>
                  <a:cxnLst>
                    <a:cxn ang="0">
                      <a:pos x="connsiteX0" y="connsiteY0"/>
                    </a:cxn>
                    <a:cxn ang="0">
                      <a:pos x="connsiteX1" y="connsiteY1"/>
                    </a:cxn>
                    <a:cxn ang="0">
                      <a:pos x="connsiteX2" y="connsiteY2"/>
                    </a:cxn>
                  </a:cxnLst>
                  <a:rect l="l" t="t" r="r" b="b"/>
                  <a:pathLst>
                    <a:path w="942556" h="930397">
                      <a:moveTo>
                        <a:pt x="0" y="930397"/>
                      </a:moveTo>
                      <a:cubicBezTo>
                        <a:pt x="2875" y="566649"/>
                        <a:pt x="179338" y="300438"/>
                        <a:pt x="336431" y="145392"/>
                      </a:cubicBezTo>
                      <a:cubicBezTo>
                        <a:pt x="493524" y="-9654"/>
                        <a:pt x="942556" y="122"/>
                        <a:pt x="942556" y="12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2" name="TextBox 71"/>
              <p:cNvSpPr txBox="1"/>
              <p:nvPr/>
            </p:nvSpPr>
            <p:spPr>
              <a:xfrm>
                <a:off x="6801838" y="3893207"/>
                <a:ext cx="1813317" cy="369332"/>
              </a:xfrm>
              <a:prstGeom prst="rect">
                <a:avLst/>
              </a:prstGeom>
              <a:noFill/>
              <a:ln>
                <a:noFill/>
              </a:ln>
            </p:spPr>
            <p:txBody>
              <a:bodyPr wrap="none" rtlCol="0">
                <a:spAutoFit/>
              </a:bodyPr>
              <a:lstStyle/>
              <a:p>
                <a:r>
                  <a:rPr lang="en-CA" dirty="0" smtClean="0">
                    <a:solidFill>
                      <a:srgbClr val="C00000"/>
                    </a:solidFill>
                  </a:rPr>
                  <a:t>rise time 120 ns</a:t>
                </a:r>
              </a:p>
            </p:txBody>
          </p:sp>
        </p:grpSp>
      </p:grpSp>
      <p:sp>
        <p:nvSpPr>
          <p:cNvPr id="71" name="Rectangle 70"/>
          <p:cNvSpPr/>
          <p:nvPr/>
        </p:nvSpPr>
        <p:spPr>
          <a:xfrm>
            <a:off x="5242238" y="5482872"/>
            <a:ext cx="3570939" cy="461665"/>
          </a:xfrm>
          <a:prstGeom prst="rect">
            <a:avLst/>
          </a:prstGeom>
        </p:spPr>
        <p:txBody>
          <a:bodyPr wrap="square">
            <a:spAutoFit/>
          </a:bodyPr>
          <a:lstStyle/>
          <a:p>
            <a:pPr algn="r"/>
            <a:r>
              <a:rPr lang="en-CA" sz="1200" dirty="0" smtClean="0"/>
              <a:t>measured </a:t>
            </a:r>
            <a:r>
              <a:rPr lang="en-CA" sz="1200" dirty="0"/>
              <a:t>with 500MHz BW TDS 3054B </a:t>
            </a:r>
            <a:r>
              <a:rPr lang="en-CA" sz="1200" dirty="0" smtClean="0"/>
              <a:t>oscilloscope</a:t>
            </a:r>
            <a:endParaRPr lang="en-CA" sz="1200" dirty="0"/>
          </a:p>
        </p:txBody>
      </p:sp>
    </p:spTree>
    <p:extLst>
      <p:ext uri="{BB962C8B-B14F-4D97-AF65-F5344CB8AC3E}">
        <p14:creationId xmlns:p14="http://schemas.microsoft.com/office/powerpoint/2010/main" val="607327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1514264"/>
              </p:ext>
            </p:extLst>
          </p:nvPr>
        </p:nvGraphicFramePr>
        <p:xfrm>
          <a:off x="179512" y="1484784"/>
          <a:ext cx="8712968" cy="3542400"/>
        </p:xfrm>
        <a:graphic>
          <a:graphicData uri="http://schemas.openxmlformats.org/drawingml/2006/table">
            <a:tbl>
              <a:tblPr firstRow="1" bandRow="1">
                <a:tableStyleId>{5C22544A-7EE6-4342-B048-85BDC9FD1C3A}</a:tableStyleId>
              </a:tblPr>
              <a:tblGrid>
                <a:gridCol w="4356484"/>
                <a:gridCol w="4356484"/>
              </a:tblGrid>
              <a:tr h="461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MG 3641A output 100MHz</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CAL DIV output</a:t>
                      </a:r>
                      <a:r>
                        <a:rPr lang="en-CA" sz="1800" baseline="0" dirty="0" smtClean="0"/>
                        <a:t> 1E-8</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CNT-91 </a:t>
                      </a:r>
                      <a:r>
                        <a:rPr lang="en-CA" sz="1800" dirty="0" smtClean="0"/>
                        <a:t>measurement</a:t>
                      </a:r>
                    </a:p>
                  </a:txBody>
                  <a:tcPr/>
                </a:tc>
                <a:tc>
                  <a:txBody>
                    <a:bodyPr/>
                    <a:lstStyle/>
                    <a:p>
                      <a:r>
                        <a:rPr lang="en-CA" dirty="0" smtClean="0"/>
                        <a:t>Allan Deviation</a:t>
                      </a:r>
                      <a:endParaRPr lang="en-CA" dirty="0"/>
                    </a:p>
                  </a:txBody>
                  <a:tcPr/>
                </a:tc>
              </a:tr>
              <a:tr h="2628000">
                <a:tc>
                  <a:txBody>
                    <a:bodyPr/>
                    <a:lstStyle/>
                    <a:p>
                      <a:endParaRPr lang="en-CA" dirty="0"/>
                    </a:p>
                  </a:txBody>
                  <a:tcPr/>
                </a:tc>
                <a:tc>
                  <a:txBody>
                    <a:bodyPr/>
                    <a:lstStyle/>
                    <a:p>
                      <a:endParaRPr lang="en-CA" dirty="0"/>
                    </a:p>
                  </a:txBody>
                  <a:tcPr/>
                </a:tc>
              </a:tr>
            </a:tbl>
          </a:graphicData>
        </a:graphic>
      </p:graphicFrame>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023" y="2463100"/>
            <a:ext cx="46799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Frequency Measurements with 1Vpp, 120ns rise time</a:t>
            </a:r>
            <a:endParaRPr lang="en-US" dirty="0"/>
          </a:p>
        </p:txBody>
      </p:sp>
      <p:sp>
        <p:nvSpPr>
          <p:cNvPr id="5" name="Slide Number Placeholder 4"/>
          <p:cNvSpPr>
            <a:spLocks noGrp="1"/>
          </p:cNvSpPr>
          <p:nvPr>
            <p:ph type="sldNum" sz="quarter" idx="12"/>
          </p:nvPr>
        </p:nvSpPr>
        <p:spPr>
          <a:xfrm>
            <a:off x="457200" y="6281465"/>
            <a:ext cx="762000" cy="381000"/>
          </a:xfrm>
        </p:spPr>
        <p:txBody>
          <a:bodyPr/>
          <a:lstStyle/>
          <a:p>
            <a:fld id="{A5580D42-4309-42CB-9101-536F0D1551A5}" type="slidenum">
              <a:rPr lang="en-US" smtClean="0">
                <a:solidFill>
                  <a:prstClr val="white"/>
                </a:solidFill>
              </a:rPr>
              <a:pPr/>
              <a:t>22</a:t>
            </a:fld>
            <a:endParaRPr lang="en-US" dirty="0">
              <a:solidFill>
                <a:prstClr val="white"/>
              </a:solidFill>
            </a:endParaRPr>
          </a:p>
        </p:txBody>
      </p:sp>
      <p:sp>
        <p:nvSpPr>
          <p:cNvPr id="8" name="Oval 7"/>
          <p:cNvSpPr/>
          <p:nvPr/>
        </p:nvSpPr>
        <p:spPr>
          <a:xfrm>
            <a:off x="7520695" y="400506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urved Connector 8"/>
          <p:cNvCxnSpPr>
            <a:stCxn id="8" idx="7"/>
            <a:endCxn id="10" idx="2"/>
          </p:cNvCxnSpPr>
          <p:nvPr/>
        </p:nvCxnSpPr>
        <p:spPr>
          <a:xfrm rot="16200000" flipV="1">
            <a:off x="6718272" y="3049888"/>
            <a:ext cx="1774612" cy="19901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228184" y="1865313"/>
                <a:ext cx="2555776" cy="396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smtClean="0">
                              <a:latin typeface="Cambria Math"/>
                              <a:ea typeface="Cambria Math"/>
                            </a:rPr>
                            <m:t>𝜎</m:t>
                          </m:r>
                        </m:e>
                        <m:sub>
                          <m:r>
                            <a:rPr lang="en-CA" b="0" i="1" smtClean="0">
                              <a:latin typeface="Cambria Math"/>
                            </a:rPr>
                            <m:t>𝑦</m:t>
                          </m:r>
                        </m:sub>
                      </m:sSub>
                      <m:d>
                        <m:dPr>
                          <m:ctrlPr>
                            <a:rPr lang="en-CA" i="1" smtClean="0">
                              <a:latin typeface="Cambria Math"/>
                            </a:rPr>
                          </m:ctrlPr>
                        </m:dPr>
                        <m:e>
                          <m:r>
                            <a:rPr lang="en-CA" i="1" smtClean="0">
                              <a:latin typeface="Cambria Math"/>
                              <a:ea typeface="Cambria Math"/>
                            </a:rPr>
                            <m:t>𝜏</m:t>
                          </m:r>
                          <m:r>
                            <a:rPr lang="en-CA" b="0" i="1" smtClean="0">
                              <a:latin typeface="Cambria Math"/>
                              <a:ea typeface="Cambria Math"/>
                            </a:rPr>
                            <m:t>=1</m:t>
                          </m:r>
                          <m:r>
                            <a:rPr lang="en-CA" b="0" i="1" smtClean="0">
                              <a:latin typeface="Cambria Math"/>
                              <a:ea typeface="Cambria Math"/>
                            </a:rPr>
                            <m:t>h𝑟</m:t>
                          </m:r>
                        </m:e>
                      </m:d>
                      <m:r>
                        <a:rPr lang="en-CA" i="1" smtClean="0">
                          <a:latin typeface="Cambria Math"/>
                          <a:ea typeface="Cambria Math"/>
                        </a:rPr>
                        <m:t>&lt;</m:t>
                      </m:r>
                      <m:r>
                        <a:rPr lang="en-CA" b="0" i="1" smtClean="0">
                          <a:latin typeface="Cambria Math"/>
                          <a:ea typeface="Cambria Math"/>
                        </a:rPr>
                        <m:t>4∙</m:t>
                      </m:r>
                      <m:sSup>
                        <m:sSupPr>
                          <m:ctrlPr>
                            <a:rPr lang="en-CA" b="0" i="1" smtClean="0">
                              <a:latin typeface="Cambria Math"/>
                              <a:ea typeface="Cambria Math"/>
                            </a:rPr>
                          </m:ctrlPr>
                        </m:sSupPr>
                        <m:e>
                          <m:r>
                            <a:rPr lang="en-CA" b="0" i="1" smtClean="0">
                              <a:latin typeface="Cambria Math"/>
                              <a:ea typeface="Cambria Math"/>
                            </a:rPr>
                            <m:t>10</m:t>
                          </m:r>
                        </m:e>
                        <m:sup>
                          <m:r>
                            <a:rPr lang="en-CA" b="0" i="1" smtClean="0">
                              <a:latin typeface="Cambria Math"/>
                              <a:ea typeface="Cambria Math"/>
                            </a:rPr>
                            <m:t>−14</m:t>
                          </m:r>
                        </m:sup>
                      </m:sSup>
                    </m:oMath>
                  </m:oMathPara>
                </a14:m>
                <a:endParaRPr lang="en-CA" dirty="0"/>
              </a:p>
            </p:txBody>
          </p:sp>
        </mc:Choice>
        <mc:Fallback xmlns="">
          <p:sp>
            <p:nvSpPr>
              <p:cNvPr id="10" name="TextBox 9"/>
              <p:cNvSpPr txBox="1">
                <a:spLocks noRot="1" noChangeAspect="1" noMove="1" noResize="1" noEditPoints="1" noAdjustHandles="1" noChangeArrowheads="1" noChangeShapeType="1" noTextEdit="1"/>
              </p:cNvSpPr>
              <p:nvPr/>
            </p:nvSpPr>
            <p:spPr>
              <a:xfrm>
                <a:off x="6228184" y="1865313"/>
                <a:ext cx="2555776" cy="396775"/>
              </a:xfrm>
              <a:prstGeom prst="rect">
                <a:avLst/>
              </a:prstGeom>
              <a:blipFill rotWithShape="1">
                <a:blip r:embed="rId4"/>
                <a:stretch>
                  <a:fillRect b="-1538"/>
                </a:stretch>
              </a:blipFill>
            </p:spPr>
            <p:txBody>
              <a:bodyPr/>
              <a:lstStyle/>
              <a:p>
                <a:r>
                  <a:rPr lang="en-CA">
                    <a:noFill/>
                  </a:rPr>
                  <a:t> </a:t>
                </a:r>
              </a:p>
            </p:txBody>
          </p:sp>
        </mc:Fallback>
      </mc:AlternateContent>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420888"/>
            <a:ext cx="46863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797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idx="1"/>
          </p:nvPr>
        </p:nvSpPr>
        <p:spPr>
          <a:xfrm>
            <a:off x="539898" y="1580674"/>
            <a:ext cx="8534400" cy="4800600"/>
          </a:xfrm>
        </p:spPr>
        <p:txBody>
          <a:bodyPr>
            <a:noAutofit/>
          </a:bodyPr>
          <a:lstStyle/>
          <a:p>
            <a:pPr>
              <a:lnSpc>
                <a:spcPct val="95000"/>
              </a:lnSpc>
              <a:spcBef>
                <a:spcPts val="800"/>
              </a:spcBef>
            </a:pPr>
            <a:r>
              <a:rPr lang="en-US" sz="2100" dirty="0" smtClean="0">
                <a:solidFill>
                  <a:schemeClr val="tx1"/>
                </a:solidFill>
              </a:rPr>
              <a:t>Validate Frequency Counter readings using known frequencies</a:t>
            </a:r>
            <a:endParaRPr lang="en-US" sz="2100" dirty="0">
              <a:solidFill>
                <a:schemeClr val="tx1"/>
              </a:solidFill>
            </a:endParaRPr>
          </a:p>
        </p:txBody>
      </p:sp>
      <p:cxnSp>
        <p:nvCxnSpPr>
          <p:cNvPr id="18" name="Elbow Connector 17"/>
          <p:cNvCxnSpPr>
            <a:stCxn id="6" idx="3"/>
            <a:endCxn id="28" idx="1"/>
          </p:cNvCxnSpPr>
          <p:nvPr/>
        </p:nvCxnSpPr>
        <p:spPr>
          <a:xfrm>
            <a:off x="1910381" y="2780928"/>
            <a:ext cx="1636577" cy="2215428"/>
          </a:xfrm>
          <a:prstGeom prst="bentConnector3">
            <a:avLst>
              <a:gd name="adj1" fmla="val 3735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Calibration Validation: Frequency Counter Calibration using Known Frequencies</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23</a:t>
            </a:fld>
            <a:endParaRPr lang="en-US" dirty="0">
              <a:solidFill>
                <a:prstClr val="white"/>
              </a:solidFill>
            </a:endParaRPr>
          </a:p>
        </p:txBody>
      </p:sp>
      <p:sp>
        <p:nvSpPr>
          <p:cNvPr id="6" name="Rounded Rectangle 5"/>
          <p:cNvSpPr/>
          <p:nvPr/>
        </p:nvSpPr>
        <p:spPr>
          <a:xfrm>
            <a:off x="614237" y="2492896"/>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H</a:t>
            </a:r>
            <a:r>
              <a:rPr lang="en-CA" sz="1400" dirty="0" smtClean="0"/>
              <a:t> maser or </a:t>
            </a:r>
            <a:r>
              <a:rPr lang="en-CA" sz="1400" b="1" dirty="0" smtClean="0"/>
              <a:t>Cs</a:t>
            </a:r>
            <a:r>
              <a:rPr lang="en-CA" sz="1400" dirty="0" smtClean="0"/>
              <a:t> clock</a:t>
            </a:r>
            <a:endParaRPr lang="en-CA" sz="1400" dirty="0"/>
          </a:p>
        </p:txBody>
      </p:sp>
      <p:sp>
        <p:nvSpPr>
          <p:cNvPr id="7" name="Rounded Rectangle 6"/>
          <p:cNvSpPr/>
          <p:nvPr/>
        </p:nvSpPr>
        <p:spPr>
          <a:xfrm>
            <a:off x="3923928" y="2503273"/>
            <a:ext cx="2664296" cy="8304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400" b="1" dirty="0" smtClean="0"/>
              <a:t>Frequency multiplier</a:t>
            </a:r>
          </a:p>
          <a:p>
            <a:pPr algn="ctr"/>
            <a:r>
              <a:rPr lang="en-CA" sz="1400" dirty="0" smtClean="0"/>
              <a:t>Spectra Dynamics FS100-RM</a:t>
            </a:r>
            <a:endParaRPr lang="en-CA" sz="1400" dirty="0"/>
          </a:p>
        </p:txBody>
      </p:sp>
      <p:cxnSp>
        <p:nvCxnSpPr>
          <p:cNvPr id="8" name="Elbow Connector 7"/>
          <p:cNvCxnSpPr>
            <a:stCxn id="6" idx="3"/>
            <a:endCxn id="7" idx="1"/>
          </p:cNvCxnSpPr>
          <p:nvPr/>
        </p:nvCxnSpPr>
        <p:spPr>
          <a:xfrm>
            <a:off x="1910381" y="2780928"/>
            <a:ext cx="2013547" cy="137573"/>
          </a:xfrm>
          <a:prstGeom prst="bentConnector3">
            <a:avLst>
              <a:gd name="adj1" fmla="val 2986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54236" y="3657808"/>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cxnSp>
        <p:nvCxnSpPr>
          <p:cNvPr id="15" name="Elbow Connector 14"/>
          <p:cNvCxnSpPr>
            <a:stCxn id="7" idx="3"/>
            <a:endCxn id="28" idx="3"/>
          </p:cNvCxnSpPr>
          <p:nvPr/>
        </p:nvCxnSpPr>
        <p:spPr>
          <a:xfrm flipH="1">
            <a:off x="6067238" y="2918501"/>
            <a:ext cx="520986" cy="2077855"/>
          </a:xfrm>
          <a:prstGeom prst="bentConnector3">
            <a:avLst>
              <a:gd name="adj1" fmla="val -43878"/>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66653" y="3565476"/>
            <a:ext cx="123944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10,40,90 MHz</a:t>
            </a:r>
            <a:endParaRPr lang="en-CA" sz="1200" dirty="0"/>
          </a:p>
          <a:p>
            <a:pPr algn="ctr"/>
            <a:r>
              <a:rPr lang="en-CA" sz="1200" dirty="0" smtClean="0"/>
              <a:t>sine</a:t>
            </a:r>
          </a:p>
          <a:p>
            <a:pPr algn="ctr"/>
            <a:r>
              <a:rPr lang="en-CA" sz="1200" dirty="0" smtClean="0"/>
              <a:t>2.32Vpp @50</a:t>
            </a:r>
            <a:r>
              <a:rPr lang="el-GR" sz="1200" dirty="0" smtClean="0"/>
              <a:t>Ω</a:t>
            </a:r>
            <a:endParaRPr lang="en-CA" sz="1200" dirty="0"/>
          </a:p>
        </p:txBody>
      </p:sp>
      <p:sp>
        <p:nvSpPr>
          <p:cNvPr id="21" name="TextBox 20"/>
          <p:cNvSpPr txBox="1"/>
          <p:nvPr/>
        </p:nvSpPr>
        <p:spPr>
          <a:xfrm>
            <a:off x="2961541" y="2687669"/>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sp>
        <p:nvSpPr>
          <p:cNvPr id="28" name="Rounded Rectangle 27"/>
          <p:cNvSpPr/>
          <p:nvPr/>
        </p:nvSpPr>
        <p:spPr>
          <a:xfrm>
            <a:off x="3546958" y="4581128"/>
            <a:ext cx="2520280" cy="830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400" b="1" dirty="0" smtClean="0"/>
              <a:t>Frequency / Time Interval Counter</a:t>
            </a:r>
          </a:p>
          <a:p>
            <a:pPr algn="ctr"/>
            <a:r>
              <a:rPr lang="en-CA" sz="1400" dirty="0" smtClean="0"/>
              <a:t>Pendulum CNT-91</a:t>
            </a:r>
            <a:endParaRPr lang="en-CA" sz="1400" dirty="0"/>
          </a:p>
        </p:txBody>
      </p:sp>
    </p:spTree>
    <p:extLst>
      <p:ext uri="{BB962C8B-B14F-4D97-AF65-F5344CB8AC3E}">
        <p14:creationId xmlns:p14="http://schemas.microsoft.com/office/powerpoint/2010/main" val="1052227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Counter Calibration using Known Frequencies</a:t>
            </a:r>
          </a:p>
        </p:txBody>
      </p:sp>
      <p:sp>
        <p:nvSpPr>
          <p:cNvPr id="3"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The CNT-91 was used </a:t>
            </a:r>
            <a:r>
              <a:rPr lang="en-US" sz="2100" dirty="0"/>
              <a:t>in a frequency counter </a:t>
            </a:r>
            <a:r>
              <a:rPr lang="en-US" sz="2100" dirty="0" smtClean="0"/>
              <a:t>mode</a:t>
            </a: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24</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66759046"/>
              </p:ext>
            </p:extLst>
          </p:nvPr>
        </p:nvGraphicFramePr>
        <p:xfrm>
          <a:off x="179512" y="2708920"/>
          <a:ext cx="8712968" cy="2664297"/>
        </p:xfrm>
        <a:graphic>
          <a:graphicData uri="http://schemas.openxmlformats.org/drawingml/2006/table">
            <a:tbl>
              <a:tblPr firstRow="1" bandRow="1">
                <a:tableStyleId>{5C22544A-7EE6-4342-B048-85BDC9FD1C3A}</a:tableStyleId>
              </a:tblPr>
              <a:tblGrid>
                <a:gridCol w="1980220"/>
                <a:gridCol w="3326770"/>
                <a:gridCol w="3405978"/>
              </a:tblGrid>
              <a:tr h="1195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FS100-RM</a:t>
                      </a:r>
                    </a:p>
                    <a:p>
                      <a:r>
                        <a:rPr lang="en-CA" sz="1400" dirty="0" smtClean="0"/>
                        <a:t>Frequency Output </a:t>
                      </a:r>
                    </a:p>
                    <a:p>
                      <a:r>
                        <a:rPr lang="en-CA" sz="1400" dirty="0" smtClean="0"/>
                        <a:t>2.32Vpp</a:t>
                      </a:r>
                      <a:r>
                        <a:rPr lang="en-CA" sz="1400" baseline="0" dirty="0" smtClean="0"/>
                        <a:t> @ 50</a:t>
                      </a:r>
                      <a:r>
                        <a:rPr lang="el-GR" sz="1400" baseline="0" dirty="0" smtClean="0"/>
                        <a:t>Ω</a:t>
                      </a:r>
                      <a:endParaRPr lang="en-CA" sz="1400" baseline="0" dirty="0" smtClean="0"/>
                    </a:p>
                    <a:p>
                      <a:endParaRPr lang="en-CA" sz="1400" dirty="0" smtClean="0"/>
                    </a:p>
                    <a:p>
                      <a:r>
                        <a:rPr lang="en-CA" sz="1400" dirty="0" smtClean="0"/>
                        <a:t>[MHz]</a:t>
                      </a:r>
                      <a:endParaRPr lang="en-CA" sz="1400" dirty="0"/>
                    </a:p>
                  </a:txBody>
                  <a:tcPr anchor="ctr"/>
                </a:tc>
                <a:tc>
                  <a:txBody>
                    <a:bodyPr/>
                    <a:lstStyle/>
                    <a:p>
                      <a:r>
                        <a:rPr lang="en-US" sz="1400" b="1" kern="1200" dirty="0" smtClean="0">
                          <a:solidFill>
                            <a:schemeClr val="lt1"/>
                          </a:solidFill>
                          <a:effectLst/>
                          <a:latin typeface="+mn-lt"/>
                          <a:ea typeface="+mn-ea"/>
                          <a:cs typeface="+mn-cs"/>
                        </a:rPr>
                        <a:t>CNT-91 Reading</a:t>
                      </a:r>
                      <a:endParaRPr lang="en-CA"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A: AC, _|¯, 50Ω, 1x, Man,  0V</a:t>
                      </a:r>
                      <a:endParaRPr lang="en-CA" sz="1400" b="1" kern="1200" dirty="0" smtClean="0">
                        <a:solidFill>
                          <a:schemeClr val="lt1"/>
                        </a:solidFill>
                        <a:effectLst/>
                        <a:latin typeface="+mn-lt"/>
                        <a:ea typeface="+mn-ea"/>
                        <a:cs typeface="+mn-cs"/>
                      </a:endParaRPr>
                    </a:p>
                    <a:p>
                      <a:r>
                        <a:rPr lang="en-US" sz="1400" b="1" kern="1200" dirty="0" err="1" smtClean="0">
                          <a:solidFill>
                            <a:schemeClr val="lt1"/>
                          </a:solidFill>
                          <a:effectLst/>
                          <a:latin typeface="+mn-lt"/>
                          <a:ea typeface="+mn-ea"/>
                          <a:cs typeface="+mn-cs"/>
                        </a:rPr>
                        <a:t>MeasTime</a:t>
                      </a:r>
                      <a:r>
                        <a:rPr lang="en-US" sz="1400" b="1" kern="1200" dirty="0" smtClean="0">
                          <a:solidFill>
                            <a:schemeClr val="lt1"/>
                          </a:solidFill>
                          <a:effectLst/>
                          <a:latin typeface="+mn-lt"/>
                          <a:ea typeface="+mn-ea"/>
                          <a:cs typeface="+mn-cs"/>
                        </a:rPr>
                        <a:t> 1s,  # samples 100</a:t>
                      </a:r>
                    </a:p>
                    <a:p>
                      <a:endParaRPr lang="en-US"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[MHz]; </a:t>
                      </a:r>
                      <a:endParaRPr lang="en-CA"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CNT-91 Reading</a:t>
                      </a:r>
                      <a:endParaRPr kumimoji="0" lang="en-CA" sz="14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A: AC, _|¯, 50Ω, 1x, Man,  0V</a:t>
                      </a:r>
                      <a:endParaRPr kumimoji="0" lang="en-CA" sz="14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white"/>
                          </a:solidFill>
                          <a:effectLst/>
                          <a:uLnTx/>
                          <a:uFillTx/>
                          <a:latin typeface="+mn-lt"/>
                          <a:ea typeface="+mn-ea"/>
                          <a:cs typeface="+mn-cs"/>
                        </a:rPr>
                        <a:t>MeasTime</a:t>
                      </a:r>
                      <a:r>
                        <a:rPr kumimoji="0" lang="en-US" sz="1400" b="1" i="0" u="none" strike="noStrike" kern="1200" cap="none" spc="0" normalizeH="0" baseline="0" noProof="0" dirty="0" smtClean="0">
                          <a:ln>
                            <a:noFill/>
                          </a:ln>
                          <a:solidFill>
                            <a:prstClr val="white"/>
                          </a:solidFill>
                          <a:effectLst/>
                          <a:uLnTx/>
                          <a:uFillTx/>
                          <a:latin typeface="+mn-lt"/>
                          <a:ea typeface="+mn-ea"/>
                          <a:cs typeface="+mn-cs"/>
                        </a:rPr>
                        <a:t> 10s,  # samples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effectLst/>
                          <a:latin typeface="+mn-lt"/>
                          <a:ea typeface="+mn-ea"/>
                          <a:cs typeface="+mn-cs"/>
                        </a:rPr>
                        <a:t>[MHz];</a:t>
                      </a:r>
                      <a:endParaRPr lang="en-CA" sz="1400" dirty="0" smtClean="0"/>
                    </a:p>
                  </a:txBody>
                  <a:tcPr anchor="ctr"/>
                </a:tc>
              </a:tr>
              <a:tr h="489698">
                <a:tc>
                  <a:txBody>
                    <a:bodyPr/>
                    <a:lstStyle/>
                    <a:p>
                      <a:r>
                        <a:rPr lang="en-CA" dirty="0" smtClean="0"/>
                        <a:t>10</a:t>
                      </a:r>
                      <a:endParaRPr lang="en-CA" dirty="0"/>
                    </a:p>
                  </a:txBody>
                  <a:tcPr anchor="ctr"/>
                </a:tc>
                <a:tc>
                  <a:txBody>
                    <a:bodyPr/>
                    <a:lstStyle/>
                    <a:p>
                      <a:pPr>
                        <a:spcAft>
                          <a:spcPts val="0"/>
                        </a:spcAft>
                      </a:pPr>
                      <a:r>
                        <a:rPr lang="en-US" sz="1600" dirty="0" smtClean="0">
                          <a:effectLst/>
                          <a:latin typeface="Times New Roman"/>
                          <a:ea typeface="Times New Roman"/>
                        </a:rPr>
                        <a:t>10;   </a:t>
                      </a:r>
                      <a:r>
                        <a:rPr lang="en-US" sz="1600" dirty="0" err="1" smtClean="0">
                          <a:effectLst/>
                          <a:latin typeface="Times New Roman"/>
                          <a:ea typeface="Times New Roman"/>
                        </a:rPr>
                        <a:t>σ</a:t>
                      </a:r>
                      <a:r>
                        <a:rPr lang="en-US" sz="1600" baseline="-25000" dirty="0" err="1" smtClean="0">
                          <a:effectLst/>
                          <a:latin typeface="Times New Roman"/>
                          <a:ea typeface="Times New Roman"/>
                        </a:rPr>
                        <a:t>y</a:t>
                      </a:r>
                      <a:r>
                        <a:rPr lang="en-US" sz="1600" dirty="0" smtClean="0">
                          <a:effectLst/>
                          <a:latin typeface="Times New Roman"/>
                          <a:ea typeface="Times New Roman"/>
                        </a:rPr>
                        <a:t> = 3.5e-11</a:t>
                      </a:r>
                      <a:endParaRPr lang="en-CA" sz="2400" dirty="0">
                        <a:effectLst/>
                        <a:latin typeface="Times New Roman"/>
                        <a:ea typeface="Times New Roman"/>
                      </a:endParaRPr>
                    </a:p>
                  </a:txBody>
                  <a:tcPr marL="68580" marR="68580" marT="0" marB="0" anchor="ctr"/>
                </a:tc>
                <a:tc>
                  <a:txBody>
                    <a:bodyPr/>
                    <a:lstStyle/>
                    <a:p>
                      <a:pPr>
                        <a:spcAft>
                          <a:spcPts val="0"/>
                        </a:spcAft>
                      </a:pPr>
                      <a:r>
                        <a:rPr lang="en-US" sz="1600" dirty="0" smtClean="0">
                          <a:effectLst/>
                          <a:latin typeface="Times New Roman"/>
                          <a:ea typeface="Times New Roman"/>
                        </a:rPr>
                        <a:t>10;   </a:t>
                      </a:r>
                      <a:r>
                        <a:rPr lang="en-US" sz="1600" dirty="0" err="1" smtClean="0">
                          <a:effectLst/>
                          <a:latin typeface="Times New Roman"/>
                          <a:ea typeface="Times New Roman"/>
                        </a:rPr>
                        <a:t>σ</a:t>
                      </a:r>
                      <a:r>
                        <a:rPr lang="en-US" sz="1600" baseline="-25000" dirty="0" err="1" smtClean="0">
                          <a:effectLst/>
                          <a:latin typeface="Times New Roman"/>
                          <a:ea typeface="Times New Roman"/>
                        </a:rPr>
                        <a:t>y</a:t>
                      </a:r>
                      <a:r>
                        <a:rPr lang="en-US" sz="1600" dirty="0" smtClean="0">
                          <a:effectLst/>
                          <a:latin typeface="Times New Roman"/>
                          <a:ea typeface="Times New Roman"/>
                        </a:rPr>
                        <a:t> </a:t>
                      </a:r>
                      <a:r>
                        <a:rPr lang="en-US" sz="1600" dirty="0">
                          <a:effectLst/>
                          <a:latin typeface="Times New Roman"/>
                          <a:ea typeface="Times New Roman"/>
                        </a:rPr>
                        <a:t>= </a:t>
                      </a:r>
                      <a:r>
                        <a:rPr lang="en-US" sz="1600" dirty="0" smtClean="0">
                          <a:effectLst/>
                          <a:latin typeface="Times New Roman"/>
                          <a:ea typeface="Times New Roman"/>
                        </a:rPr>
                        <a:t>2.5e-12</a:t>
                      </a:r>
                      <a:endParaRPr lang="en-CA" sz="2400" dirty="0">
                        <a:effectLst/>
                        <a:latin typeface="Times New Roman"/>
                        <a:ea typeface="Times New Roman"/>
                      </a:endParaRPr>
                    </a:p>
                  </a:txBody>
                  <a:tcPr marL="68580" marR="68580" marT="0" marB="0" anchor="ctr"/>
                </a:tc>
              </a:tr>
              <a:tr h="489698">
                <a:tc>
                  <a:txBody>
                    <a:bodyPr/>
                    <a:lstStyle/>
                    <a:p>
                      <a:r>
                        <a:rPr lang="en-CA" dirty="0" smtClean="0"/>
                        <a:t>40</a:t>
                      </a:r>
                      <a:endParaRPr lang="en-CA" dirty="0"/>
                    </a:p>
                  </a:txBody>
                  <a:tcPr anchor="ctr"/>
                </a:tc>
                <a:tc>
                  <a:txBody>
                    <a:bodyPr/>
                    <a:lstStyle/>
                    <a:p>
                      <a:pPr>
                        <a:spcAft>
                          <a:spcPts val="0"/>
                        </a:spcAft>
                      </a:pPr>
                      <a:r>
                        <a:rPr lang="en-US" sz="1600" dirty="0" smtClean="0">
                          <a:effectLst/>
                          <a:latin typeface="Times New Roman"/>
                          <a:ea typeface="Times New Roman"/>
                        </a:rPr>
                        <a:t>40;   </a:t>
                      </a:r>
                      <a:r>
                        <a:rPr lang="en-US" sz="1600" dirty="0" err="1" smtClean="0">
                          <a:effectLst/>
                          <a:latin typeface="Times New Roman"/>
                          <a:ea typeface="Times New Roman"/>
                        </a:rPr>
                        <a:t>σ</a:t>
                      </a:r>
                      <a:r>
                        <a:rPr lang="en-US" sz="1600" baseline="-25000" dirty="0" err="1" smtClean="0">
                          <a:effectLst/>
                          <a:latin typeface="Times New Roman"/>
                          <a:ea typeface="Times New Roman"/>
                        </a:rPr>
                        <a:t>y</a:t>
                      </a:r>
                      <a:r>
                        <a:rPr lang="en-US" sz="1600" dirty="0" smtClean="0">
                          <a:effectLst/>
                          <a:latin typeface="Times New Roman"/>
                          <a:ea typeface="Times New Roman"/>
                        </a:rPr>
                        <a:t> </a:t>
                      </a:r>
                      <a:r>
                        <a:rPr lang="en-US" sz="1600" dirty="0">
                          <a:effectLst/>
                          <a:latin typeface="Times New Roman"/>
                          <a:ea typeface="Times New Roman"/>
                        </a:rPr>
                        <a:t>= </a:t>
                      </a:r>
                      <a:r>
                        <a:rPr lang="en-US" sz="1600" dirty="0" smtClean="0">
                          <a:effectLst/>
                          <a:latin typeface="Times New Roman"/>
                          <a:ea typeface="Times New Roman"/>
                        </a:rPr>
                        <a:t>0.75e-11</a:t>
                      </a:r>
                      <a:endParaRPr lang="en-CA" sz="2400" dirty="0">
                        <a:effectLst/>
                        <a:latin typeface="Times New Roman"/>
                        <a:ea typeface="Times New Roman"/>
                      </a:endParaRPr>
                    </a:p>
                  </a:txBody>
                  <a:tcPr marL="68580" marR="68580" marT="0" marB="0" anchor="ctr"/>
                </a:tc>
                <a:tc>
                  <a:txBody>
                    <a:bodyPr/>
                    <a:lstStyle/>
                    <a:p>
                      <a:pPr>
                        <a:spcAft>
                          <a:spcPts val="0"/>
                        </a:spcAft>
                      </a:pPr>
                      <a:r>
                        <a:rPr lang="en-US" sz="1600" dirty="0" smtClean="0">
                          <a:effectLst/>
                          <a:latin typeface="Times New Roman"/>
                          <a:ea typeface="Times New Roman"/>
                        </a:rPr>
                        <a:t>40;   </a:t>
                      </a:r>
                      <a:r>
                        <a:rPr lang="en-US" sz="1600" dirty="0" err="1" smtClean="0">
                          <a:effectLst/>
                          <a:latin typeface="Times New Roman"/>
                          <a:ea typeface="Times New Roman"/>
                        </a:rPr>
                        <a:t>σ</a:t>
                      </a:r>
                      <a:r>
                        <a:rPr lang="en-US" sz="1600" baseline="-25000" dirty="0" err="1" smtClean="0">
                          <a:effectLst/>
                          <a:latin typeface="Times New Roman"/>
                          <a:ea typeface="Times New Roman"/>
                        </a:rPr>
                        <a:t>y</a:t>
                      </a:r>
                      <a:r>
                        <a:rPr lang="en-US" sz="1600" dirty="0" smtClean="0">
                          <a:effectLst/>
                          <a:latin typeface="Times New Roman"/>
                          <a:ea typeface="Times New Roman"/>
                        </a:rPr>
                        <a:t> </a:t>
                      </a:r>
                      <a:r>
                        <a:rPr lang="en-US" sz="1600" dirty="0">
                          <a:effectLst/>
                          <a:latin typeface="Times New Roman"/>
                          <a:ea typeface="Times New Roman"/>
                        </a:rPr>
                        <a:t>= </a:t>
                      </a:r>
                      <a:r>
                        <a:rPr lang="en-US" sz="1600" dirty="0" smtClean="0">
                          <a:effectLst/>
                          <a:latin typeface="Times New Roman"/>
                          <a:ea typeface="Times New Roman"/>
                        </a:rPr>
                        <a:t>1.5e-12</a:t>
                      </a:r>
                      <a:endParaRPr lang="en-CA" sz="2400" dirty="0">
                        <a:effectLst/>
                        <a:latin typeface="Times New Roman"/>
                        <a:ea typeface="Times New Roman"/>
                      </a:endParaRPr>
                    </a:p>
                  </a:txBody>
                  <a:tcPr marL="68580" marR="68580" marT="0" marB="0" anchor="ctr"/>
                </a:tc>
              </a:tr>
              <a:tr h="489698">
                <a:tc>
                  <a:txBody>
                    <a:bodyPr/>
                    <a:lstStyle/>
                    <a:p>
                      <a:r>
                        <a:rPr lang="en-CA" dirty="0" smtClean="0"/>
                        <a:t>90</a:t>
                      </a:r>
                      <a:endParaRPr lang="en-CA" dirty="0"/>
                    </a:p>
                  </a:txBody>
                  <a:tcPr anchor="ctr"/>
                </a:tc>
                <a:tc>
                  <a:txBody>
                    <a:bodyPr/>
                    <a:lstStyle/>
                    <a:p>
                      <a:pPr>
                        <a:spcAft>
                          <a:spcPts val="0"/>
                        </a:spcAft>
                      </a:pPr>
                      <a:r>
                        <a:rPr lang="en-US" sz="1600" dirty="0" smtClean="0">
                          <a:effectLst/>
                          <a:latin typeface="Times New Roman"/>
                          <a:ea typeface="Times New Roman"/>
                        </a:rPr>
                        <a:t>90;   </a:t>
                      </a:r>
                      <a:r>
                        <a:rPr lang="en-US" sz="1600" dirty="0" err="1" smtClean="0">
                          <a:effectLst/>
                          <a:latin typeface="Times New Roman"/>
                          <a:ea typeface="Times New Roman"/>
                        </a:rPr>
                        <a:t>σ</a:t>
                      </a:r>
                      <a:r>
                        <a:rPr lang="en-US" sz="1600" baseline="-25000" dirty="0" err="1" smtClean="0">
                          <a:effectLst/>
                          <a:latin typeface="Times New Roman"/>
                          <a:ea typeface="Times New Roman"/>
                        </a:rPr>
                        <a:t>y</a:t>
                      </a:r>
                      <a:r>
                        <a:rPr lang="en-US" sz="1600" dirty="0" smtClean="0">
                          <a:effectLst/>
                          <a:latin typeface="Times New Roman"/>
                          <a:ea typeface="Times New Roman"/>
                        </a:rPr>
                        <a:t> </a:t>
                      </a:r>
                      <a:r>
                        <a:rPr lang="en-US" sz="1600" dirty="0">
                          <a:effectLst/>
                          <a:latin typeface="Times New Roman"/>
                          <a:ea typeface="Times New Roman"/>
                        </a:rPr>
                        <a:t>= </a:t>
                      </a:r>
                      <a:r>
                        <a:rPr lang="en-US" sz="1600" dirty="0" smtClean="0">
                          <a:effectLst/>
                          <a:latin typeface="Times New Roman"/>
                          <a:ea typeface="Times New Roman"/>
                        </a:rPr>
                        <a:t>0.75e-11</a:t>
                      </a:r>
                      <a:endParaRPr lang="en-CA" sz="2400" dirty="0">
                        <a:effectLst/>
                        <a:latin typeface="Times New Roman"/>
                        <a:ea typeface="Times New Roman"/>
                      </a:endParaRPr>
                    </a:p>
                  </a:txBody>
                  <a:tcPr marL="68580" marR="68580" marT="0" marB="0" anchor="ctr"/>
                </a:tc>
                <a:tc>
                  <a:txBody>
                    <a:bodyPr/>
                    <a:lstStyle/>
                    <a:p>
                      <a:pPr>
                        <a:spcAft>
                          <a:spcPts val="0"/>
                        </a:spcAft>
                      </a:pPr>
                      <a:r>
                        <a:rPr lang="en-US" sz="1600" dirty="0" smtClean="0">
                          <a:effectLst/>
                          <a:latin typeface="Times New Roman"/>
                          <a:ea typeface="Times New Roman"/>
                        </a:rPr>
                        <a:t>90;   </a:t>
                      </a:r>
                      <a:r>
                        <a:rPr lang="en-US" sz="1600" dirty="0" err="1" smtClean="0">
                          <a:effectLst/>
                          <a:latin typeface="Times New Roman"/>
                          <a:ea typeface="Times New Roman"/>
                        </a:rPr>
                        <a:t>σ</a:t>
                      </a:r>
                      <a:r>
                        <a:rPr lang="en-US" sz="1600" baseline="-25000" dirty="0" err="1" smtClean="0">
                          <a:effectLst/>
                          <a:latin typeface="Times New Roman"/>
                          <a:ea typeface="Times New Roman"/>
                        </a:rPr>
                        <a:t>y</a:t>
                      </a:r>
                      <a:r>
                        <a:rPr lang="en-US" sz="1600" dirty="0" smtClean="0">
                          <a:effectLst/>
                          <a:latin typeface="Times New Roman"/>
                          <a:ea typeface="Times New Roman"/>
                        </a:rPr>
                        <a:t> </a:t>
                      </a:r>
                      <a:r>
                        <a:rPr lang="en-US" sz="1600" dirty="0">
                          <a:effectLst/>
                          <a:latin typeface="Times New Roman"/>
                          <a:ea typeface="Times New Roman"/>
                        </a:rPr>
                        <a:t>= </a:t>
                      </a:r>
                      <a:r>
                        <a:rPr lang="en-US" sz="1600" dirty="0" smtClean="0">
                          <a:effectLst/>
                          <a:latin typeface="Times New Roman"/>
                          <a:ea typeface="Times New Roman"/>
                        </a:rPr>
                        <a:t>1.5e-12</a:t>
                      </a:r>
                      <a:endParaRPr lang="en-CA" sz="24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448448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The validation had verified the measurement capability and the traceability to the levels exceeding CMC specifications</a:t>
            </a:r>
          </a:p>
          <a:p>
            <a:r>
              <a:rPr lang="en-CA" dirty="0" smtClean="0"/>
              <a:t>The frequency counter calibration procedure was developed and the counter was calibrated</a:t>
            </a:r>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29437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CC_PPT_Cover slide.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A5580D42-4309-42CB-9101-536F0D1551A5}" type="slidenum">
              <a:rPr lang="en-US" smtClean="0"/>
              <a:pPr/>
              <a:t>26</a:t>
            </a:fld>
            <a:endParaRPr lang="en-US"/>
          </a:p>
        </p:txBody>
      </p:sp>
      <p:sp>
        <p:nvSpPr>
          <p:cNvPr id="5" name="Footer Placeholder 2"/>
          <p:cNvSpPr>
            <a:spLocks noGrp="1"/>
          </p:cNvSpPr>
          <p:nvPr>
            <p:ph type="ftr" sz="quarter" idx="11"/>
          </p:nvPr>
        </p:nvSpPr>
        <p:spPr>
          <a:xfrm>
            <a:off x="1371600" y="6477001"/>
            <a:ext cx="2895600" cy="381000"/>
          </a:xfrm>
        </p:spPr>
        <p:txBody>
          <a:bodyPr/>
          <a:lstStyle/>
          <a:p>
            <a:endParaRPr lang="en-US"/>
          </a:p>
        </p:txBody>
      </p:sp>
      <p:sp>
        <p:nvSpPr>
          <p:cNvPr id="6" name="Slide Number Placeholder 3"/>
          <p:cNvSpPr txBox="1">
            <a:spLocks/>
          </p:cNvSpPr>
          <p:nvPr/>
        </p:nvSpPr>
        <p:spPr>
          <a:xfrm>
            <a:off x="457200" y="6477000"/>
            <a:ext cx="762000" cy="381000"/>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0D42-4309-42CB-9101-536F0D1551A5}" type="slidenum">
              <a:rPr lang="en-US" smtClean="0"/>
              <a:pPr/>
              <a:t>26</a:t>
            </a:fld>
            <a:endParaRPr lang="en-US"/>
          </a:p>
        </p:txBody>
      </p:sp>
      <p:sp>
        <p:nvSpPr>
          <p:cNvPr id="8" name="Rectangle 7"/>
          <p:cNvSpPr/>
          <p:nvPr/>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bwMode="gray">
          <a:xfrm>
            <a:off x="0" y="4572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nrc-logotype-e.png"/>
          <p:cNvPicPr>
            <a:picLocks noChangeAspect="1"/>
          </p:cNvPicPr>
          <p:nvPr/>
        </p:nvPicPr>
        <p:blipFill>
          <a:blip r:embed="rId3" cstate="screen"/>
          <a:stretch>
            <a:fillRect/>
          </a:stretch>
        </p:blipFill>
        <p:spPr>
          <a:xfrm>
            <a:off x="7162800" y="108662"/>
            <a:ext cx="1549457" cy="243668"/>
          </a:xfrm>
          <a:prstGeom prst="rect">
            <a:avLst/>
          </a:prstGeom>
        </p:spPr>
      </p:pic>
      <p:pic>
        <p:nvPicPr>
          <p:cNvPr id="12" name="Picture 11" descr="FIP-8x11_1-2in_110_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6318744"/>
            <a:ext cx="8253250" cy="365836"/>
          </a:xfrm>
          <a:prstGeom prst="rect">
            <a:avLst/>
          </a:prstGeom>
        </p:spPr>
      </p:pic>
      <p:sp>
        <p:nvSpPr>
          <p:cNvPr id="13" name="Text Placeholder 4"/>
          <p:cNvSpPr txBox="1">
            <a:spLocks/>
          </p:cNvSpPr>
          <p:nvPr/>
        </p:nvSpPr>
        <p:spPr>
          <a:xfrm>
            <a:off x="381000" y="3036887"/>
            <a:ext cx="6096000" cy="1382713"/>
          </a:xfrm>
          <a:prstGeom prst="rect">
            <a:avLst/>
          </a:prstGeom>
        </p:spPr>
        <p:txBody>
          <a:bodyPr anchor="b">
            <a:noAutofit/>
          </a:bodyPr>
          <a:lstStyle>
            <a:lvl1pPr marL="0"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1pPr>
            <a:lvl2pPr marL="227013"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2pPr>
            <a:lvl3pPr marL="461963"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3pPr>
            <a:lvl4pPr marL="687387"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4pPr>
            <a:lvl5pPr marL="914400"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Thank you</a:t>
            </a:r>
            <a:endParaRPr lang="en-US" dirty="0"/>
          </a:p>
        </p:txBody>
      </p:sp>
      <p:sp>
        <p:nvSpPr>
          <p:cNvPr id="14" name="Text Placeholder 13"/>
          <p:cNvSpPr txBox="1">
            <a:spLocks/>
          </p:cNvSpPr>
          <p:nvPr/>
        </p:nvSpPr>
        <p:spPr>
          <a:xfrm>
            <a:off x="381000" y="4572000"/>
            <a:ext cx="6096000" cy="1676400"/>
          </a:xfrm>
          <a:prstGeom prst="rect">
            <a:avLst/>
          </a:prstGeom>
        </p:spPr>
        <p:txBody>
          <a:bodyPr>
            <a:normAutofit/>
          </a:bodyPr>
          <a:lstStyle>
            <a:lvl1pPr marL="0"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1pPr>
            <a:lvl2pPr marL="461963"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2pPr>
            <a:lvl3pPr marL="687388"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3pPr>
            <a:lvl4pPr marL="914400"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4pPr>
            <a:lvl5pPr marL="1141413"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Dr. Marina Gertsvolf</a:t>
            </a:r>
          </a:p>
          <a:p>
            <a:r>
              <a:rPr lang="en-US" b="0" dirty="0" smtClean="0"/>
              <a:t>Tel: 613-998-1311</a:t>
            </a:r>
          </a:p>
          <a:p>
            <a:r>
              <a:rPr lang="en-US" b="0" dirty="0" smtClean="0"/>
              <a:t>marina.gertsvolf@nrc-cnrc.gc.ca</a:t>
            </a:r>
          </a:p>
          <a:p>
            <a:r>
              <a:rPr lang="en-US" b="0" dirty="0" smtClean="0"/>
              <a:t>www.nrc-cnrc.gc.ca</a:t>
            </a:r>
          </a:p>
        </p:txBody>
      </p:sp>
    </p:spTree>
    <p:extLst>
      <p:ext uri="{BB962C8B-B14F-4D97-AF65-F5344CB8AC3E}">
        <p14:creationId xmlns:p14="http://schemas.microsoft.com/office/powerpoint/2010/main" val="2757000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NRC CMC in Time and Frequency</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3</a:t>
            </a:fld>
            <a:endParaRPr lang="en-US" dirty="0">
              <a:solidFill>
                <a:prstClr val="white"/>
              </a:solidFill>
            </a:endParaRPr>
          </a:p>
        </p:txBody>
      </p:sp>
      <p:sp>
        <p:nvSpPr>
          <p:cNvPr id="6" name="Content Placeholder 5"/>
          <p:cNvSpPr>
            <a:spLocks noGrp="1"/>
          </p:cNvSpPr>
          <p:nvPr>
            <p:ph idx="1"/>
          </p:nvPr>
        </p:nvSpPr>
        <p:spPr>
          <a:xfrm>
            <a:off x="457200" y="1484784"/>
            <a:ext cx="8305800" cy="4525963"/>
          </a:xfrm>
        </p:spPr>
        <p:txBody>
          <a:bodyPr/>
          <a:lstStyle/>
          <a:p>
            <a:r>
              <a:rPr lang="en-CA" dirty="0" smtClean="0"/>
              <a:t>General Frequency Source Calibration – </a:t>
            </a:r>
            <a:r>
              <a:rPr lang="en-CA" dirty="0" smtClean="0">
                <a:solidFill>
                  <a:srgbClr val="FF0000"/>
                </a:solidFill>
              </a:rPr>
              <a:t>Procedure Missing (external audit finding)</a:t>
            </a:r>
          </a:p>
          <a:p>
            <a:endParaRPr lang="en-CA" dirty="0"/>
          </a:p>
        </p:txBody>
      </p:sp>
      <p:pic>
        <p:nvPicPr>
          <p:cNvPr id="7"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t="483" b="14566"/>
          <a:stretch/>
        </p:blipFill>
        <p:spPr>
          <a:xfrm>
            <a:off x="467544" y="2348880"/>
            <a:ext cx="8435237" cy="4078163"/>
          </a:xfrm>
          <a:prstGeom prst="rect">
            <a:avLst/>
          </a:prstGeom>
        </p:spPr>
      </p:pic>
      <p:sp>
        <p:nvSpPr>
          <p:cNvPr id="8" name="Rectangle 7"/>
          <p:cNvSpPr/>
          <p:nvPr/>
        </p:nvSpPr>
        <p:spPr>
          <a:xfrm>
            <a:off x="611560" y="4941168"/>
            <a:ext cx="7920880" cy="648072"/>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077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Approach</a:t>
            </a:r>
            <a:endParaRPr lang="en-US" dirty="0"/>
          </a:p>
        </p:txBody>
      </p:sp>
      <p:sp>
        <p:nvSpPr>
          <p:cNvPr id="3"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t>Method</a:t>
            </a:r>
          </a:p>
          <a:p>
            <a:pPr lvl="1">
              <a:lnSpc>
                <a:spcPct val="95000"/>
              </a:lnSpc>
              <a:spcBef>
                <a:spcPts val="800"/>
              </a:spcBef>
            </a:pPr>
            <a:r>
              <a:rPr lang="en-US" sz="1700" dirty="0" smtClean="0">
                <a:solidFill>
                  <a:schemeClr val="tx1"/>
                </a:solidFill>
              </a:rPr>
              <a:t>Freq</a:t>
            </a:r>
            <a:r>
              <a:rPr lang="en-US" sz="1700" dirty="0" smtClean="0"/>
              <a:t>uency</a:t>
            </a:r>
            <a:r>
              <a:rPr lang="en-US" sz="1700" dirty="0" smtClean="0">
                <a:solidFill>
                  <a:schemeClr val="tx1"/>
                </a:solidFill>
              </a:rPr>
              <a:t> source </a:t>
            </a:r>
            <a:r>
              <a:rPr lang="en-US" sz="1700" dirty="0" smtClean="0">
                <a:solidFill>
                  <a:schemeClr val="tx1"/>
                </a:solidFill>
                <a:sym typeface="Symbol"/>
              </a:rPr>
              <a:t></a:t>
            </a:r>
            <a:r>
              <a:rPr lang="en-US" sz="1700" dirty="0" smtClean="0">
                <a:solidFill>
                  <a:schemeClr val="tx1"/>
                </a:solidFill>
              </a:rPr>
              <a:t> </a:t>
            </a:r>
            <a:r>
              <a:rPr lang="en-US" sz="1700" dirty="0" smtClean="0">
                <a:solidFill>
                  <a:srgbClr val="FF0000"/>
                </a:solidFill>
              </a:rPr>
              <a:t>frequency counter </a:t>
            </a:r>
            <a:r>
              <a:rPr lang="en-US" sz="1700" dirty="0" smtClean="0">
                <a:solidFill>
                  <a:schemeClr val="tx1"/>
                </a:solidFill>
              </a:rPr>
              <a:t>or </a:t>
            </a:r>
            <a:r>
              <a:rPr lang="en-US" sz="1700" dirty="0" smtClean="0">
                <a:solidFill>
                  <a:schemeClr val="accent6"/>
                </a:solidFill>
              </a:rPr>
              <a:t>time interval counter</a:t>
            </a:r>
          </a:p>
          <a:p>
            <a:pPr lvl="2">
              <a:lnSpc>
                <a:spcPct val="95000"/>
              </a:lnSpc>
              <a:spcBef>
                <a:spcPts val="800"/>
              </a:spcBef>
            </a:pPr>
            <a:r>
              <a:rPr lang="en-US" sz="1700" dirty="0" smtClean="0"/>
              <a:t>Procedure </a:t>
            </a:r>
            <a:r>
              <a:rPr lang="en-US" sz="1700" dirty="0"/>
              <a:t>FTS_FREQMEAS</a:t>
            </a:r>
            <a:endParaRPr lang="en-US" sz="1700" dirty="0" smtClean="0">
              <a:solidFill>
                <a:srgbClr val="FF0000"/>
              </a:solidFill>
            </a:endParaRPr>
          </a:p>
          <a:p>
            <a:pPr lvl="2">
              <a:lnSpc>
                <a:spcPct val="95000"/>
              </a:lnSpc>
              <a:spcBef>
                <a:spcPts val="800"/>
              </a:spcBef>
            </a:pPr>
            <a:endParaRPr lang="en-US" sz="1700" dirty="0" smtClean="0">
              <a:solidFill>
                <a:srgbClr val="FF0000"/>
              </a:solidFill>
            </a:endParaRPr>
          </a:p>
          <a:p>
            <a:pPr lvl="1">
              <a:lnSpc>
                <a:spcPct val="95000"/>
              </a:lnSpc>
              <a:spcBef>
                <a:spcPts val="800"/>
              </a:spcBef>
            </a:pPr>
            <a:r>
              <a:rPr lang="en-US" sz="1700" dirty="0" smtClean="0">
                <a:solidFill>
                  <a:srgbClr val="FF0000"/>
                </a:solidFill>
              </a:rPr>
              <a:t>frequency counter: </a:t>
            </a:r>
            <a:r>
              <a:rPr lang="en-US" sz="1700" dirty="0" smtClean="0"/>
              <a:t>calibration</a:t>
            </a:r>
            <a:r>
              <a:rPr lang="en-US" sz="1700" dirty="0" smtClean="0">
                <a:solidFill>
                  <a:srgbClr val="FF0000"/>
                </a:solidFill>
              </a:rPr>
              <a:t> </a:t>
            </a:r>
            <a:r>
              <a:rPr lang="en-US" sz="1700" dirty="0" smtClean="0"/>
              <a:t>procedure missing</a:t>
            </a:r>
            <a:endParaRPr lang="en-US" sz="1700" dirty="0" smtClean="0">
              <a:solidFill>
                <a:schemeClr val="tx1"/>
              </a:solidFill>
            </a:endParaRPr>
          </a:p>
          <a:p>
            <a:pPr lvl="2">
              <a:lnSpc>
                <a:spcPct val="95000"/>
              </a:lnSpc>
              <a:spcBef>
                <a:spcPts val="800"/>
              </a:spcBef>
            </a:pPr>
            <a:r>
              <a:rPr lang="en-US" sz="1700" dirty="0" smtClean="0">
                <a:solidFill>
                  <a:schemeClr val="tx1"/>
                </a:solidFill>
              </a:rPr>
              <a:t>Procedure FTS-FREQ_CNTR_CAL</a:t>
            </a:r>
          </a:p>
          <a:p>
            <a:pPr lvl="2">
              <a:lnSpc>
                <a:spcPct val="95000"/>
              </a:lnSpc>
              <a:spcBef>
                <a:spcPts val="800"/>
              </a:spcBef>
            </a:pPr>
            <a:endParaRPr lang="en-US" sz="1700" dirty="0"/>
          </a:p>
          <a:p>
            <a:pPr lvl="1">
              <a:lnSpc>
                <a:spcPct val="95000"/>
              </a:lnSpc>
              <a:spcBef>
                <a:spcPts val="800"/>
              </a:spcBef>
            </a:pPr>
            <a:r>
              <a:rPr lang="en-US" sz="1700" dirty="0">
                <a:solidFill>
                  <a:schemeClr val="accent6"/>
                </a:solidFill>
              </a:rPr>
              <a:t>time interval counter </a:t>
            </a:r>
            <a:r>
              <a:rPr lang="en-US" sz="1700" dirty="0" smtClean="0">
                <a:solidFill>
                  <a:srgbClr val="FF0000"/>
                </a:solidFill>
              </a:rPr>
              <a:t>: </a:t>
            </a:r>
            <a:r>
              <a:rPr lang="en-US" sz="1700" dirty="0" smtClean="0"/>
              <a:t>verified for the use at 1PPS only via </a:t>
            </a:r>
            <a:r>
              <a:rPr lang="en-US" sz="1800" dirty="0"/>
              <a:t>CCTF-K001.UTC</a:t>
            </a:r>
            <a:endParaRPr lang="en-US" sz="1700" dirty="0"/>
          </a:p>
          <a:p>
            <a:pPr lvl="1">
              <a:lnSpc>
                <a:spcPct val="95000"/>
              </a:lnSpc>
              <a:spcBef>
                <a:spcPts val="800"/>
              </a:spcBef>
            </a:pP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0248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Procedure: FTS-FREQMEAS</a:t>
            </a:r>
            <a:endParaRPr lang="en-US" dirty="0"/>
          </a:p>
        </p:txBody>
      </p:sp>
      <p:pic>
        <p:nvPicPr>
          <p:cNvPr id="4" name="Content Placeholder 3" descr="FTS-FREQMEAS-1.003-BH.doc [Compatibility Mode] - Microsoft Wo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2875" y="1600200"/>
            <a:ext cx="4223049" cy="4800600"/>
          </a:xfrm>
        </p:spPr>
      </p:pic>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0248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Procedure: </a:t>
            </a:r>
            <a:r>
              <a:rPr lang="en-US" dirty="0" smtClean="0"/>
              <a:t>FTS-FREQ_CNTR_CAL</a:t>
            </a:r>
            <a:endParaRPr lang="en-US" dirty="0"/>
          </a:p>
        </p:txBody>
      </p:sp>
      <p:pic>
        <p:nvPicPr>
          <p:cNvPr id="4" name="Content Placeholder 3" descr="FTS-FREQ_CNTR_CAL-1.002.doc [Compatibility Mode] - Microsoft Wo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2875" y="1600200"/>
            <a:ext cx="4223049" cy="4800600"/>
          </a:xfrm>
        </p:spPr>
      </p:pic>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67332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a:t>
            </a:r>
            <a:endParaRPr lang="en-US" dirty="0"/>
          </a:p>
        </p:txBody>
      </p:sp>
      <p:sp>
        <p:nvSpPr>
          <p:cNvPr id="3" name="Content Placeholder 2"/>
          <p:cNvSpPr>
            <a:spLocks noGrp="1"/>
          </p:cNvSpPr>
          <p:nvPr>
            <p:ph idx="1"/>
          </p:nvPr>
        </p:nvSpPr>
        <p:spPr>
          <a:xfrm>
            <a:off x="457200" y="1600200"/>
            <a:ext cx="8534400" cy="4800600"/>
          </a:xfrm>
        </p:spPr>
        <p:txBody>
          <a:bodyPr>
            <a:noAutofit/>
          </a:bodyPr>
          <a:lstStyle/>
          <a:p>
            <a:pPr marL="0" indent="-234950">
              <a:lnSpc>
                <a:spcPct val="95000"/>
              </a:lnSpc>
              <a:spcBef>
                <a:spcPts val="800"/>
              </a:spcBef>
            </a:pPr>
            <a:r>
              <a:rPr lang="en-US" sz="2100" dirty="0" smtClean="0"/>
              <a:t>Procedure:</a:t>
            </a:r>
          </a:p>
          <a:p>
            <a:pPr marL="460375" lvl="2">
              <a:lnSpc>
                <a:spcPct val="95000"/>
              </a:lnSpc>
              <a:spcBef>
                <a:spcPts val="800"/>
              </a:spcBef>
            </a:pPr>
            <a:r>
              <a:rPr lang="en-US" sz="1700" dirty="0" smtClean="0"/>
              <a:t>Frequency </a:t>
            </a:r>
            <a:r>
              <a:rPr lang="en-US" sz="1700" dirty="0"/>
              <a:t>source </a:t>
            </a:r>
            <a:r>
              <a:rPr lang="en-US" sz="1700" dirty="0">
                <a:sym typeface="Symbol"/>
              </a:rPr>
              <a:t></a:t>
            </a:r>
            <a:r>
              <a:rPr lang="en-US" sz="1700" dirty="0"/>
              <a:t> frequency counter or time interval counter</a:t>
            </a:r>
          </a:p>
          <a:p>
            <a:pPr>
              <a:lnSpc>
                <a:spcPct val="95000"/>
              </a:lnSpc>
              <a:spcBef>
                <a:spcPts val="800"/>
              </a:spcBef>
            </a:pPr>
            <a:r>
              <a:rPr lang="en-US" sz="2100" dirty="0" smtClean="0"/>
              <a:t>Validation:</a:t>
            </a:r>
          </a:p>
          <a:p>
            <a:pPr lvl="1">
              <a:lnSpc>
                <a:spcPct val="95000"/>
              </a:lnSpc>
              <a:spcBef>
                <a:spcPts val="800"/>
              </a:spcBef>
            </a:pPr>
            <a:r>
              <a:rPr lang="en-US" sz="1700" dirty="0" smtClean="0">
                <a:solidFill>
                  <a:srgbClr val="00B050"/>
                </a:solidFill>
              </a:rPr>
              <a:t>Known</a:t>
            </a:r>
            <a:r>
              <a:rPr lang="en-US" sz="1700" dirty="0" smtClean="0"/>
              <a:t> frequency </a:t>
            </a:r>
            <a:r>
              <a:rPr lang="en-US" sz="1700" dirty="0"/>
              <a:t>source </a:t>
            </a:r>
            <a:r>
              <a:rPr lang="en-US" sz="1700" dirty="0">
                <a:sym typeface="Symbol"/>
              </a:rPr>
              <a:t></a:t>
            </a:r>
            <a:r>
              <a:rPr lang="en-US" sz="1700" dirty="0"/>
              <a:t> </a:t>
            </a:r>
            <a:r>
              <a:rPr lang="en-US" sz="1700" dirty="0" smtClean="0">
                <a:solidFill>
                  <a:srgbClr val="00B050"/>
                </a:solidFill>
              </a:rPr>
              <a:t>Calibrated</a:t>
            </a:r>
            <a:r>
              <a:rPr lang="en-US" sz="1700" dirty="0" smtClean="0"/>
              <a:t> frequency </a:t>
            </a:r>
            <a:r>
              <a:rPr lang="en-US" sz="1700" dirty="0"/>
              <a:t>counter or time interval </a:t>
            </a:r>
            <a:r>
              <a:rPr lang="en-US" sz="1700" dirty="0" smtClean="0"/>
              <a:t>counter</a:t>
            </a:r>
          </a:p>
          <a:p>
            <a:pPr lvl="1">
              <a:lnSpc>
                <a:spcPct val="95000"/>
              </a:lnSpc>
              <a:spcBef>
                <a:spcPts val="800"/>
              </a:spcBef>
            </a:pPr>
            <a:r>
              <a:rPr lang="en-US" sz="1700" dirty="0" smtClean="0"/>
              <a:t>Over all frequency ranges and with the worst case slope</a:t>
            </a:r>
          </a:p>
          <a:p>
            <a:pPr lvl="2">
              <a:lnSpc>
                <a:spcPct val="95000"/>
              </a:lnSpc>
              <a:spcBef>
                <a:spcPts val="800"/>
              </a:spcBef>
            </a:pPr>
            <a:r>
              <a:rPr lang="en-US" sz="1700" dirty="0" smtClean="0"/>
              <a:t>100 ns rise time</a:t>
            </a:r>
          </a:p>
          <a:p>
            <a:pPr lvl="2">
              <a:lnSpc>
                <a:spcPct val="95000"/>
              </a:lnSpc>
              <a:spcBef>
                <a:spcPts val="800"/>
              </a:spcBef>
            </a:pPr>
            <a:r>
              <a:rPr lang="en-US" sz="1700" dirty="0" smtClean="0"/>
              <a:t>1 </a:t>
            </a:r>
            <a:r>
              <a:rPr lang="en-US" sz="1700" dirty="0" err="1" smtClean="0"/>
              <a:t>Vpp</a:t>
            </a:r>
            <a:endParaRPr lang="en-US" sz="1700" dirty="0" smtClean="0"/>
          </a:p>
          <a:p>
            <a:pPr lvl="2">
              <a:lnSpc>
                <a:spcPct val="95000"/>
              </a:lnSpc>
              <a:spcBef>
                <a:spcPts val="800"/>
              </a:spcBef>
            </a:pPr>
            <a:r>
              <a:rPr lang="en-US" sz="1700" dirty="0" smtClean="0"/>
              <a:t>0.1 Hz</a:t>
            </a:r>
          </a:p>
          <a:p>
            <a:pPr lvl="2">
              <a:lnSpc>
                <a:spcPct val="95000"/>
              </a:lnSpc>
              <a:spcBef>
                <a:spcPts val="800"/>
              </a:spcBef>
            </a:pPr>
            <a:r>
              <a:rPr lang="en-US" sz="1700" dirty="0" smtClean="0"/>
              <a:t>1 </a:t>
            </a:r>
            <a:r>
              <a:rPr lang="en-US" sz="1700" dirty="0" err="1" smtClean="0"/>
              <a:t>hr</a:t>
            </a:r>
            <a:r>
              <a:rPr lang="en-US" sz="1700" dirty="0" smtClean="0"/>
              <a:t> averaging</a:t>
            </a:r>
            <a:endParaRPr lang="en-US" sz="1700" dirty="0"/>
          </a:p>
          <a:p>
            <a:pPr>
              <a:lnSpc>
                <a:spcPct val="95000"/>
              </a:lnSpc>
              <a:spcBef>
                <a:spcPts val="800"/>
              </a:spcBef>
            </a:pP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267332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Validation: Setup</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8</a:t>
            </a:fld>
            <a:endParaRPr lang="en-US" dirty="0">
              <a:solidFill>
                <a:prstClr val="white"/>
              </a:solidFill>
            </a:endParaRPr>
          </a:p>
        </p:txBody>
      </p:sp>
      <p:grpSp>
        <p:nvGrpSpPr>
          <p:cNvPr id="4" name="Group 3"/>
          <p:cNvGrpSpPr/>
          <p:nvPr/>
        </p:nvGrpSpPr>
        <p:grpSpPr>
          <a:xfrm>
            <a:off x="683568" y="3664206"/>
            <a:ext cx="3844281" cy="2520280"/>
            <a:chOff x="4906976" y="3573016"/>
            <a:chExt cx="3844281" cy="2520280"/>
          </a:xfrm>
        </p:grpSpPr>
        <p:sp>
          <p:nvSpPr>
            <p:cNvPr id="13" name="Rounded Rectangle 12"/>
            <p:cNvSpPr/>
            <p:nvPr/>
          </p:nvSpPr>
          <p:spPr>
            <a:xfrm>
              <a:off x="4932040" y="3573016"/>
              <a:ext cx="2520280"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400" b="1" dirty="0" smtClean="0"/>
                <a:t>Time Interval Counter</a:t>
              </a:r>
            </a:p>
            <a:p>
              <a:pPr algn="ctr"/>
              <a:r>
                <a:rPr lang="en-CA" sz="1400" dirty="0" smtClean="0"/>
                <a:t>HP 5370B</a:t>
              </a:r>
              <a:endParaRPr lang="en-CA" sz="1400" dirty="0"/>
            </a:p>
          </p:txBody>
        </p:sp>
        <p:sp>
          <p:nvSpPr>
            <p:cNvPr id="14" name="Rounded Rectangle 13"/>
            <p:cNvSpPr/>
            <p:nvPr/>
          </p:nvSpPr>
          <p:spPr>
            <a:xfrm>
              <a:off x="4906976" y="4597948"/>
              <a:ext cx="2520280" cy="8304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400" b="1" dirty="0" smtClean="0"/>
                <a:t>Measurement Automation Switch Box</a:t>
              </a:r>
            </a:p>
            <a:p>
              <a:pPr algn="ctr"/>
              <a:r>
                <a:rPr lang="en-CA" sz="1400" dirty="0" smtClean="0"/>
                <a:t>NRC R.P.</a:t>
              </a:r>
              <a:endParaRPr lang="en-CA" sz="1400" dirty="0"/>
            </a:p>
          </p:txBody>
        </p:sp>
        <p:sp>
          <p:nvSpPr>
            <p:cNvPr id="15" name="Rounded Rectangle 14"/>
            <p:cNvSpPr/>
            <p:nvPr/>
          </p:nvSpPr>
          <p:spPr>
            <a:xfrm>
              <a:off x="7455113" y="551723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UTC(NRC)</a:t>
              </a:r>
              <a:endParaRPr lang="en-CA" sz="1400" dirty="0"/>
            </a:p>
          </p:txBody>
        </p:sp>
        <p:cxnSp>
          <p:nvCxnSpPr>
            <p:cNvPr id="1036" name="Elbow Connector 1035"/>
            <p:cNvCxnSpPr/>
            <p:nvPr/>
          </p:nvCxnSpPr>
          <p:spPr>
            <a:xfrm rot="10800000" flipH="1">
              <a:off x="4906976" y="3916234"/>
              <a:ext cx="25064" cy="1008112"/>
            </a:xfrm>
            <a:prstGeom prst="bentConnector3">
              <a:avLst>
                <a:gd name="adj1" fmla="val -946485"/>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4" name="Elbow Connector 1053"/>
            <p:cNvCxnSpPr>
              <a:stCxn id="15" idx="1"/>
              <a:endCxn id="14" idx="1"/>
            </p:cNvCxnSpPr>
            <p:nvPr/>
          </p:nvCxnSpPr>
          <p:spPr>
            <a:xfrm rot="10800000">
              <a:off x="4906977" y="5013176"/>
              <a:ext cx="2548137" cy="792088"/>
            </a:xfrm>
            <a:prstGeom prst="bentConnector3">
              <a:avLst>
                <a:gd name="adj1" fmla="val 10897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615506" y="5574431"/>
              <a:ext cx="57740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CA" sz="1200" dirty="0" smtClean="0"/>
                <a:t>1PPS</a:t>
              </a:r>
            </a:p>
            <a:p>
              <a:pPr algn="ctr"/>
              <a:r>
                <a:rPr lang="en-CA" sz="1200" dirty="0" smtClean="0"/>
                <a:t>TTL</a:t>
              </a:r>
              <a:endParaRPr lang="en-CA" sz="1200" dirty="0"/>
            </a:p>
          </p:txBody>
        </p:sp>
      </p:grpSp>
      <p:sp>
        <p:nvSpPr>
          <p:cNvPr id="22"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Start with the system used in the Key Comparison </a:t>
            </a:r>
            <a:r>
              <a:rPr lang="en-CA" sz="2000" b="1" dirty="0" smtClean="0"/>
              <a:t>CCTF-K001.UTC</a:t>
            </a:r>
            <a:endParaRPr lang="en-CA" sz="2000" b="1" dirty="0"/>
          </a:p>
        </p:txBody>
      </p:sp>
      <p:grpSp>
        <p:nvGrpSpPr>
          <p:cNvPr id="11" name="Group 10"/>
          <p:cNvGrpSpPr/>
          <p:nvPr/>
        </p:nvGrpSpPr>
        <p:grpSpPr>
          <a:xfrm>
            <a:off x="179512" y="2276872"/>
            <a:ext cx="2070834" cy="1387334"/>
            <a:chOff x="179512" y="2276872"/>
            <a:chExt cx="2070834" cy="1387334"/>
          </a:xfrm>
        </p:grpSpPr>
        <p:sp>
          <p:nvSpPr>
            <p:cNvPr id="23" name="Rounded Rectangle 22"/>
            <p:cNvSpPr/>
            <p:nvPr/>
          </p:nvSpPr>
          <p:spPr>
            <a:xfrm>
              <a:off x="179512" y="227687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H</a:t>
              </a:r>
              <a:r>
                <a:rPr lang="en-CA" sz="1400" dirty="0" smtClean="0"/>
                <a:t> maser or </a:t>
              </a:r>
              <a:r>
                <a:rPr lang="en-CA" sz="1400" b="1" dirty="0" smtClean="0"/>
                <a:t>Cs</a:t>
              </a:r>
              <a:r>
                <a:rPr lang="en-CA" sz="1400" dirty="0" smtClean="0"/>
                <a:t> clock</a:t>
              </a:r>
              <a:endParaRPr lang="en-CA" sz="1400" dirty="0"/>
            </a:p>
          </p:txBody>
        </p:sp>
        <p:cxnSp>
          <p:nvCxnSpPr>
            <p:cNvPr id="24" name="Elbow Connector 23"/>
            <p:cNvCxnSpPr>
              <a:stCxn id="23" idx="3"/>
              <a:endCxn id="13" idx="0"/>
            </p:cNvCxnSpPr>
            <p:nvPr/>
          </p:nvCxnSpPr>
          <p:spPr>
            <a:xfrm>
              <a:off x="1475656" y="2564904"/>
              <a:ext cx="493116" cy="1099302"/>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64929" y="2883722"/>
              <a:ext cx="58541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CA" sz="1200" dirty="0" smtClean="0"/>
                <a:t>5MHz</a:t>
              </a:r>
            </a:p>
            <a:p>
              <a:pPr algn="ctr"/>
              <a:r>
                <a:rPr lang="en-CA" sz="1200" dirty="0" smtClean="0"/>
                <a:t>sine</a:t>
              </a:r>
              <a:endParaRPr lang="en-CA" sz="1200" dirty="0"/>
            </a:p>
          </p:txBody>
        </p:sp>
      </p:grpSp>
      <p:sp>
        <p:nvSpPr>
          <p:cNvPr id="3" name="TextBox 2"/>
          <p:cNvSpPr txBox="1"/>
          <p:nvPr/>
        </p:nvSpPr>
        <p:spPr>
          <a:xfrm>
            <a:off x="1995359" y="3382788"/>
            <a:ext cx="849913" cy="276999"/>
          </a:xfrm>
          <a:prstGeom prst="rect">
            <a:avLst/>
          </a:prstGeom>
          <a:noFill/>
        </p:spPr>
        <p:txBody>
          <a:bodyPr wrap="none" rtlCol="0">
            <a:spAutoFit/>
          </a:bodyPr>
          <a:lstStyle/>
          <a:p>
            <a:r>
              <a:rPr lang="en-CA" sz="1200" dirty="0" smtClean="0"/>
              <a:t>time base</a:t>
            </a:r>
            <a:endParaRPr lang="en-CA" sz="1200" dirty="0"/>
          </a:p>
        </p:txBody>
      </p:sp>
    </p:spTree>
    <p:extLst>
      <p:ext uri="{BB962C8B-B14F-4D97-AF65-F5344CB8AC3E}">
        <p14:creationId xmlns:p14="http://schemas.microsoft.com/office/powerpoint/2010/main" val="63216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0" y="2070000"/>
            <a:ext cx="5838825"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457200" y="1600200"/>
            <a:ext cx="8534400" cy="4800600"/>
          </a:xfrm>
        </p:spPr>
        <p:txBody>
          <a:bodyPr>
            <a:noAutofit/>
          </a:bodyPr>
          <a:lstStyle/>
          <a:p>
            <a:pPr>
              <a:lnSpc>
                <a:spcPct val="95000"/>
              </a:lnSpc>
              <a:spcBef>
                <a:spcPts val="800"/>
              </a:spcBef>
            </a:pPr>
            <a:r>
              <a:rPr lang="en-US" sz="2100" dirty="0" smtClean="0">
                <a:solidFill>
                  <a:schemeClr val="tx1"/>
                </a:solidFill>
              </a:rPr>
              <a:t>HP-</a:t>
            </a:r>
            <a:r>
              <a:rPr lang="en-CA" sz="2000" dirty="0" smtClean="0"/>
              <a:t>5370B measurement results example</a:t>
            </a:r>
            <a:endParaRPr lang="en-CA" sz="2000" dirty="0"/>
          </a:p>
        </p:txBody>
      </p:sp>
      <p:sp>
        <p:nvSpPr>
          <p:cNvPr id="2" name="Title 1"/>
          <p:cNvSpPr>
            <a:spLocks noGrp="1"/>
          </p:cNvSpPr>
          <p:nvPr>
            <p:ph type="title"/>
          </p:nvPr>
        </p:nvSpPr>
        <p:spPr/>
        <p:txBody>
          <a:bodyPr/>
          <a:lstStyle/>
          <a:p>
            <a:r>
              <a:rPr lang="en-US" dirty="0" smtClean="0"/>
              <a:t>Results</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solidFill>
                  <a:prstClr val="white"/>
                </a:solidFill>
              </a:rPr>
              <a:pPr/>
              <a:t>9</a:t>
            </a:fld>
            <a:endParaRPr lang="en-US" dirty="0">
              <a:solidFill>
                <a:prstClr val="white"/>
              </a:solidFill>
            </a:endParaRPr>
          </a:p>
        </p:txBody>
      </p:sp>
      <p:sp>
        <p:nvSpPr>
          <p:cNvPr id="6" name="Oval 5"/>
          <p:cNvSpPr/>
          <p:nvPr/>
        </p:nvSpPr>
        <p:spPr>
          <a:xfrm>
            <a:off x="2555776" y="501317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urved Connector 8"/>
          <p:cNvCxnSpPr>
            <a:stCxn id="6" idx="7"/>
            <a:endCxn id="12" idx="1"/>
          </p:cNvCxnSpPr>
          <p:nvPr/>
        </p:nvCxnSpPr>
        <p:spPr>
          <a:xfrm rot="5400000" flipH="1" flipV="1">
            <a:off x="3662282" y="2118870"/>
            <a:ext cx="2003825" cy="384806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588224" y="2842599"/>
                <a:ext cx="2555776" cy="396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smtClean="0">
                              <a:latin typeface="Cambria Math"/>
                              <a:ea typeface="Cambria Math"/>
                            </a:rPr>
                            <m:t>𝜎</m:t>
                          </m:r>
                        </m:e>
                        <m:sub>
                          <m:r>
                            <a:rPr lang="en-CA" b="0" i="1" smtClean="0">
                              <a:latin typeface="Cambria Math"/>
                            </a:rPr>
                            <m:t>𝑦</m:t>
                          </m:r>
                        </m:sub>
                      </m:sSub>
                      <m:d>
                        <m:dPr>
                          <m:ctrlPr>
                            <a:rPr lang="en-CA" i="1" smtClean="0">
                              <a:latin typeface="Cambria Math"/>
                            </a:rPr>
                          </m:ctrlPr>
                        </m:dPr>
                        <m:e>
                          <m:r>
                            <a:rPr lang="en-CA" i="1" smtClean="0">
                              <a:latin typeface="Cambria Math"/>
                              <a:ea typeface="Cambria Math"/>
                            </a:rPr>
                            <m:t>𝜏</m:t>
                          </m:r>
                          <m:r>
                            <a:rPr lang="en-CA" b="0" i="1" smtClean="0">
                              <a:latin typeface="Cambria Math"/>
                              <a:ea typeface="Cambria Math"/>
                            </a:rPr>
                            <m:t>=1</m:t>
                          </m:r>
                          <m:r>
                            <a:rPr lang="en-CA" b="0" i="1" smtClean="0">
                              <a:latin typeface="Cambria Math"/>
                              <a:ea typeface="Cambria Math"/>
                            </a:rPr>
                            <m:t>h𝑟</m:t>
                          </m:r>
                        </m:e>
                      </m:d>
                      <m:r>
                        <a:rPr lang="en-CA" i="1" smtClean="0">
                          <a:latin typeface="Cambria Math"/>
                          <a:ea typeface="Cambria Math"/>
                        </a:rPr>
                        <m:t>&lt;</m:t>
                      </m:r>
                      <m:r>
                        <a:rPr lang="en-CA" b="0" i="1" smtClean="0">
                          <a:latin typeface="Cambria Math"/>
                          <a:ea typeface="Cambria Math"/>
                        </a:rPr>
                        <m:t>2∙</m:t>
                      </m:r>
                      <m:sSup>
                        <m:sSupPr>
                          <m:ctrlPr>
                            <a:rPr lang="en-CA" b="0" i="1" smtClean="0">
                              <a:latin typeface="Cambria Math"/>
                              <a:ea typeface="Cambria Math"/>
                            </a:rPr>
                          </m:ctrlPr>
                        </m:sSupPr>
                        <m:e>
                          <m:r>
                            <a:rPr lang="en-CA" b="0" i="1" smtClean="0">
                              <a:latin typeface="Cambria Math"/>
                              <a:ea typeface="Cambria Math"/>
                            </a:rPr>
                            <m:t>10</m:t>
                          </m:r>
                        </m:e>
                        <m:sup>
                          <m:r>
                            <a:rPr lang="en-CA" b="0" i="1" smtClean="0">
                              <a:latin typeface="Cambria Math"/>
                              <a:ea typeface="Cambria Math"/>
                            </a:rPr>
                            <m:t>−13</m:t>
                          </m:r>
                        </m:sup>
                      </m:sSup>
                    </m:oMath>
                  </m:oMathPara>
                </a14:m>
                <a:endParaRPr lang="en-CA" dirty="0"/>
              </a:p>
            </p:txBody>
          </p:sp>
        </mc:Choice>
        <mc:Fallback xmlns="">
          <p:sp>
            <p:nvSpPr>
              <p:cNvPr id="12" name="TextBox 11"/>
              <p:cNvSpPr txBox="1">
                <a:spLocks noRot="1" noChangeAspect="1" noMove="1" noResize="1" noEditPoints="1" noAdjustHandles="1" noChangeArrowheads="1" noChangeShapeType="1" noTextEdit="1"/>
              </p:cNvSpPr>
              <p:nvPr/>
            </p:nvSpPr>
            <p:spPr>
              <a:xfrm>
                <a:off x="6588224" y="2842599"/>
                <a:ext cx="2555776" cy="396775"/>
              </a:xfrm>
              <a:prstGeom prst="rect">
                <a:avLst/>
              </a:prstGeom>
              <a:blipFill rotWithShape="1">
                <a:blip r:embed="rId4"/>
                <a:stretch>
                  <a:fillRect b="-3077"/>
                </a:stretch>
              </a:blipFill>
            </p:spPr>
            <p:txBody>
              <a:bodyPr/>
              <a:lstStyle/>
              <a:p>
                <a:r>
                  <a:rPr lang="en-CA">
                    <a:noFill/>
                  </a:rPr>
                  <a:t> </a:t>
                </a:r>
              </a:p>
            </p:txBody>
          </p:sp>
        </mc:Fallback>
      </mc:AlternateContent>
    </p:spTree>
    <p:extLst>
      <p:ext uri="{BB962C8B-B14F-4D97-AF65-F5344CB8AC3E}">
        <p14:creationId xmlns:p14="http://schemas.microsoft.com/office/powerpoint/2010/main" val="254452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27452</TotalTime>
  <Words>1233</Words>
  <Application>Microsoft Office PowerPoint</Application>
  <PresentationFormat>On-screen Show (4:3)</PresentationFormat>
  <Paragraphs>288</Paragraphs>
  <Slides>26</Slides>
  <Notes>24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2_Office Theme</vt:lpstr>
      <vt:lpstr>Preparing Calibration Service Procedures and Validation Methods in Support of CMCs</vt:lpstr>
      <vt:lpstr>CMC review example</vt:lpstr>
      <vt:lpstr>NRC CMC in Time and Frequency</vt:lpstr>
      <vt:lpstr>Calibration Approach</vt:lpstr>
      <vt:lpstr>Calibration Procedure: FTS-FREQMEAS</vt:lpstr>
      <vt:lpstr>Calibration Procedure: FTS-FREQ_CNTR_CAL</vt:lpstr>
      <vt:lpstr>Calibration Validation</vt:lpstr>
      <vt:lpstr>Calibration Validation: Setup</vt:lpstr>
      <vt:lpstr>Results</vt:lpstr>
      <vt:lpstr>Results</vt:lpstr>
      <vt:lpstr>Calibration Validation: Setup</vt:lpstr>
      <vt:lpstr>Calibration Validation: Setup</vt:lpstr>
      <vt:lpstr>Frequency Measurements with HP system</vt:lpstr>
      <vt:lpstr>Frequency Measurements with HP system part 2</vt:lpstr>
      <vt:lpstr>Time Interval counter readings at non-integer frequencies</vt:lpstr>
      <vt:lpstr>Frequency Measurements with HP system part 3</vt:lpstr>
      <vt:lpstr>Calibration Validation: Setup</vt:lpstr>
      <vt:lpstr>Calibration Validation</vt:lpstr>
      <vt:lpstr>Frequency Measurements with CNT system, CNT measurements validation against HP system (traceable to UTC via CCTF-K001.UTC</vt:lpstr>
      <vt:lpstr>Frequency Measurements with CNT system, Measurements of non-integer frequency values</vt:lpstr>
      <vt:lpstr>Calibration Validation</vt:lpstr>
      <vt:lpstr>Frequency Measurements with 1Vpp, 120ns rise time</vt:lpstr>
      <vt:lpstr>Calibration Validation: Frequency Counter Calibration using Known Frequencies</vt:lpstr>
      <vt:lpstr>Frequency Counter Calibration using Known Frequencies</vt:lpstr>
      <vt:lpstr>Summary</vt:lpstr>
      <vt:lpstr>PowerPoint Presentation</vt:lpstr>
    </vt:vector>
  </TitlesOfParts>
  <Company>NRC-CNRC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Gertsvolf, Marina</dc:creator>
  <cp:lastModifiedBy>Windows User</cp:lastModifiedBy>
  <cp:revision>126</cp:revision>
  <dcterms:created xsi:type="dcterms:W3CDTF">2014-11-03T15:48:18Z</dcterms:created>
  <dcterms:modified xsi:type="dcterms:W3CDTF">2015-01-27T16:48:51Z</dcterms:modified>
</cp:coreProperties>
</file>