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tags/tag19.xml" ContentType="application/vnd.openxmlformats-officedocument.presentationml.tags+xml"/>
  <Override PartName="/ppt/notesSlides/notesSlide19.xml" ContentType="application/vnd.openxmlformats-officedocument.presentationml.notesSlide+xml"/>
  <Override PartName="/ppt/tags/tag20.xml" ContentType="application/vnd.openxmlformats-officedocument.presentationml.tags+xml"/>
  <Override PartName="/ppt/notesSlides/notesSlide20.xml" ContentType="application/vnd.openxmlformats-officedocument.presentationml.notesSlide+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ppt/tags/tag23.xml" ContentType="application/vnd.openxmlformats-officedocument.presentationml.tags+xml"/>
  <Override PartName="/ppt/notesSlides/notesSlide23.xml" ContentType="application/vnd.openxmlformats-officedocument.presentationml.notesSlide+xml"/>
  <Override PartName="/ppt/tags/tag24.xml" ContentType="application/vnd.openxmlformats-officedocument.presentationml.tags+xml"/>
  <Override PartName="/ppt/notesSlides/notesSlide24.xml" ContentType="application/vnd.openxmlformats-officedocument.presentationml.notesSlide+xml"/>
  <Override PartName="/ppt/tags/tag25.xml" ContentType="application/vnd.openxmlformats-officedocument.presentationml.tags+xml"/>
  <Override PartName="/ppt/notesSlides/notesSlide25.xml" ContentType="application/vnd.openxmlformats-officedocument.presentationml.notesSlide+xml"/>
  <Override PartName="/ppt/tags/tag26.xml" ContentType="application/vnd.openxmlformats-officedocument.presentationml.tags+xml"/>
  <Override PartName="/ppt/notesSlides/notesSlide26.xml" ContentType="application/vnd.openxmlformats-officedocument.presentationml.notesSlide+xml"/>
  <Override PartName="/ppt/tags/tag27.xml" ContentType="application/vnd.openxmlformats-officedocument.presentationml.tags+xml"/>
  <Override PartName="/ppt/notesSlides/notesSlide27.xml" ContentType="application/vnd.openxmlformats-officedocument.presentationml.notesSlide+xml"/>
  <Override PartName="/ppt/tags/tag28.xml" ContentType="application/vnd.openxmlformats-officedocument.presentationml.tags+xml"/>
  <Override PartName="/ppt/notesSlides/notesSlide28.xml" ContentType="application/vnd.openxmlformats-officedocument.presentationml.notesSlide+xml"/>
  <Override PartName="/ppt/tags/tag29.xml" ContentType="application/vnd.openxmlformats-officedocument.presentationml.tags+xml"/>
  <Override PartName="/ppt/notesSlides/notesSlide29.xml" ContentType="application/vnd.openxmlformats-officedocument.presentationml.notesSlide+xml"/>
  <Override PartName="/ppt/tags/tag30.xml" ContentType="application/vnd.openxmlformats-officedocument.presentationml.tags+xml"/>
  <Override PartName="/ppt/notesSlides/notesSlide30.xml" ContentType="application/vnd.openxmlformats-officedocument.presentationml.notesSlide+xml"/>
  <Override PartName="/ppt/tags/tag31.xml" ContentType="application/vnd.openxmlformats-officedocument.presentationml.tags+xml"/>
  <Override PartName="/ppt/notesSlides/notesSlide31.xml" ContentType="application/vnd.openxmlformats-officedocument.presentationml.notesSlide+xml"/>
  <Override PartName="/ppt/tags/tag32.xml" ContentType="application/vnd.openxmlformats-officedocument.presentationml.tags+xml"/>
  <Override PartName="/ppt/notesSlides/notesSlide32.xml" ContentType="application/vnd.openxmlformats-officedocument.presentationml.notesSlide+xml"/>
  <Override PartName="/ppt/tags/tag33.xml" ContentType="application/vnd.openxmlformats-officedocument.presentationml.tags+xml"/>
  <Override PartName="/ppt/notesSlides/notesSlide33.xml" ContentType="application/vnd.openxmlformats-officedocument.presentationml.notesSlide+xml"/>
  <Override PartName="/ppt/tags/tag34.xml" ContentType="application/vnd.openxmlformats-officedocument.presentationml.tags+xml"/>
  <Override PartName="/ppt/notesSlides/notesSlide34.xml" ContentType="application/vnd.openxmlformats-officedocument.presentationml.notesSlide+xml"/>
  <Override PartName="/ppt/tags/tag35.xml" ContentType="application/vnd.openxmlformats-officedocument.presentationml.tags+xml"/>
  <Override PartName="/ppt/notesSlides/notesSlide35.xml" ContentType="application/vnd.openxmlformats-officedocument.presentationml.notesSlide+xml"/>
  <Override PartName="/ppt/tags/tag36.xml" ContentType="application/vnd.openxmlformats-officedocument.presentationml.tags+xml"/>
  <Override PartName="/ppt/notesSlides/notesSlide36.xml" ContentType="application/vnd.openxmlformats-officedocument.presentationml.notesSlide+xml"/>
  <Override PartName="/ppt/tags/tag37.xml" ContentType="application/vnd.openxmlformats-officedocument.presentationml.tags+xml"/>
  <Override PartName="/ppt/notesSlides/notesSlide37.xml" ContentType="application/vnd.openxmlformats-officedocument.presentationml.notesSlide+xml"/>
  <Override PartName="/ppt/tags/tag38.xml" ContentType="application/vnd.openxmlformats-officedocument.presentationml.tags+xml"/>
  <Override PartName="/ppt/notesSlides/notesSlide38.xml" ContentType="application/vnd.openxmlformats-officedocument.presentationml.notesSlide+xml"/>
  <Override PartName="/ppt/tags/tag39.xml" ContentType="application/vnd.openxmlformats-officedocument.presentationml.tags+xml"/>
  <Override PartName="/ppt/notesSlides/notesSlide39.xml" ContentType="application/vnd.openxmlformats-officedocument.presentationml.notesSlide+xml"/>
  <Override PartName="/ppt/tags/tag40.xml" ContentType="application/vnd.openxmlformats-officedocument.presentationml.tags+xml"/>
  <Override PartName="/ppt/notesSlides/notesSlide40.xml" ContentType="application/vnd.openxmlformats-officedocument.presentationml.notesSlide+xml"/>
  <Override PartName="/ppt/tags/tag41.xml" ContentType="application/vnd.openxmlformats-officedocument.presentationml.tags+xml"/>
  <Override PartName="/ppt/notesSlides/notesSlide41.xml" ContentType="application/vnd.openxmlformats-officedocument.presentationml.notesSlide+xml"/>
  <Override PartName="/ppt/tags/tag42.xml" ContentType="application/vnd.openxmlformats-officedocument.presentationml.tags+xml"/>
  <Override PartName="/ppt/notesSlides/notesSlide42.xml" ContentType="application/vnd.openxmlformats-officedocument.presentationml.notesSlide+xml"/>
  <Override PartName="/ppt/tags/tag43.xml" ContentType="application/vnd.openxmlformats-officedocument.presentationml.tags+xml"/>
  <Override PartName="/ppt/notesSlides/notesSlide43.xml" ContentType="application/vnd.openxmlformats-officedocument.presentationml.notesSlide+xml"/>
  <Override PartName="/ppt/tags/tag44.xml" ContentType="application/vnd.openxmlformats-officedocument.presentationml.tags+xml"/>
  <Override PartName="/ppt/notesSlides/notesSlide44.xml" ContentType="application/vnd.openxmlformats-officedocument.presentationml.notesSlide+xml"/>
  <Override PartName="/ppt/tags/tag45.xml" ContentType="application/vnd.openxmlformats-officedocument.presentationml.tags+xml"/>
  <Override PartName="/ppt/notesSlides/notesSlide45.xml" ContentType="application/vnd.openxmlformats-officedocument.presentationml.notesSlide+xml"/>
  <Override PartName="/ppt/tags/tag46.xml" ContentType="application/vnd.openxmlformats-officedocument.presentationml.tags+xml"/>
  <Override PartName="/ppt/notesSlides/notesSlide46.xml" ContentType="application/vnd.openxmlformats-officedocument.presentationml.notesSlide+xml"/>
  <Override PartName="/ppt/tags/tag47.xml" ContentType="application/vnd.openxmlformats-officedocument.presentationml.tags+xml"/>
  <Override PartName="/ppt/notesSlides/notesSlide4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tags/tag4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2"/>
  </p:sldMasterIdLst>
  <p:notesMasterIdLst>
    <p:notesMasterId r:id="rId50"/>
  </p:notesMasterIdLst>
  <p:handoutMasterIdLst>
    <p:handoutMasterId r:id="rId51"/>
  </p:handoutMasterIdLst>
  <p:sldIdLst>
    <p:sldId id="256" r:id="rId3"/>
    <p:sldId id="257" r:id="rId4"/>
    <p:sldId id="259" r:id="rId5"/>
    <p:sldId id="261" r:id="rId6"/>
    <p:sldId id="273" r:id="rId7"/>
    <p:sldId id="263" r:id="rId8"/>
    <p:sldId id="264" r:id="rId9"/>
    <p:sldId id="265" r:id="rId10"/>
    <p:sldId id="266" r:id="rId11"/>
    <p:sldId id="267" r:id="rId12"/>
    <p:sldId id="315" r:id="rId13"/>
    <p:sldId id="269" r:id="rId14"/>
    <p:sldId id="270" r:id="rId15"/>
    <p:sldId id="271" r:id="rId16"/>
    <p:sldId id="272" r:id="rId17"/>
    <p:sldId id="311" r:id="rId18"/>
    <p:sldId id="312" r:id="rId19"/>
    <p:sldId id="313" r:id="rId20"/>
    <p:sldId id="314" r:id="rId21"/>
    <p:sldId id="275" r:id="rId22"/>
    <p:sldId id="278" r:id="rId23"/>
    <p:sldId id="280" r:id="rId24"/>
    <p:sldId id="281" r:id="rId25"/>
    <p:sldId id="284" r:id="rId26"/>
    <p:sldId id="285" r:id="rId27"/>
    <p:sldId id="287" r:id="rId28"/>
    <p:sldId id="288" r:id="rId29"/>
    <p:sldId id="289" r:id="rId30"/>
    <p:sldId id="290"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10" r:id="rId4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0"/>
  </p:normalViewPr>
  <p:slideViewPr>
    <p:cSldViewPr>
      <p:cViewPr varScale="1">
        <p:scale>
          <a:sx n="91" d="100"/>
          <a:sy n="91" d="100"/>
        </p:scale>
        <p:origin x="-1398" y="-96"/>
      </p:cViewPr>
      <p:guideLst>
        <p:guide orient="horz" pos="2160"/>
        <p:guide pos="2880"/>
      </p:guideLst>
    </p:cSldViewPr>
  </p:slideViewPr>
  <p:notesTextViewPr>
    <p:cViewPr>
      <p:scale>
        <a:sx n="1" d="1"/>
        <a:sy n="1" d="1"/>
      </p:scale>
      <p:origin x="0" y="0"/>
    </p:cViewPr>
  </p:notesTextViewPr>
  <p:notesViewPr>
    <p:cSldViewPr>
      <p:cViewPr varScale="1">
        <p:scale>
          <a:sx n="73" d="100"/>
          <a:sy n="73" d="100"/>
        </p:scale>
        <p:origin x="-3180"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lineChart>
        <c:grouping val="stacked"/>
        <c:varyColors val="0"/>
        <c:ser>
          <c:idx val="0"/>
          <c:order val="0"/>
          <c:tx>
            <c:strRef>
              <c:f>Sheet1!$B$1</c:f>
              <c:strCache>
                <c:ptCount val="1"/>
                <c:pt idx="0">
                  <c:v>Series 1</c:v>
                </c:pt>
              </c:strCache>
            </c:strRef>
          </c:tx>
          <c:spPr>
            <a:ln>
              <a:solidFill>
                <a:srgbClr val="FF0000"/>
              </a:solidFill>
            </a:ln>
          </c:spPr>
          <c:marker>
            <c:spPr>
              <a:solidFill>
                <a:srgbClr val="FF0000"/>
              </a:solidFill>
              <a:ln>
                <a:solidFill>
                  <a:srgbClr val="FF0000"/>
                </a:solidFill>
              </a:ln>
            </c:spPr>
          </c:marker>
          <c:cat>
            <c:numRef>
              <c:f>Sheet1!$A$2:$A$7</c:f>
              <c:numCache>
                <c:formatCode>General</c:formatCode>
                <c:ptCount val="6"/>
                <c:pt idx="0">
                  <c:v>2008</c:v>
                </c:pt>
                <c:pt idx="1">
                  <c:v>2009</c:v>
                </c:pt>
                <c:pt idx="2">
                  <c:v>2011</c:v>
                </c:pt>
                <c:pt idx="3">
                  <c:v>2012</c:v>
                </c:pt>
                <c:pt idx="4">
                  <c:v>2013</c:v>
                </c:pt>
                <c:pt idx="5">
                  <c:v>2014</c:v>
                </c:pt>
              </c:numCache>
            </c:numRef>
          </c:cat>
          <c:val>
            <c:numRef>
              <c:f>Sheet1!$B$2:$B$7</c:f>
              <c:numCache>
                <c:formatCode>General</c:formatCode>
                <c:ptCount val="6"/>
                <c:pt idx="0">
                  <c:v>17</c:v>
                </c:pt>
                <c:pt idx="1">
                  <c:v>4</c:v>
                </c:pt>
                <c:pt idx="2">
                  <c:v>0</c:v>
                </c:pt>
                <c:pt idx="3">
                  <c:v>2</c:v>
                </c:pt>
                <c:pt idx="4">
                  <c:v>1</c:v>
                </c:pt>
                <c:pt idx="5">
                  <c:v>0</c:v>
                </c:pt>
              </c:numCache>
            </c:numRef>
          </c:val>
          <c:smooth val="0"/>
        </c:ser>
        <c:dLbls>
          <c:showLegendKey val="0"/>
          <c:showVal val="0"/>
          <c:showCatName val="0"/>
          <c:showSerName val="0"/>
          <c:showPercent val="0"/>
          <c:showBubbleSize val="0"/>
        </c:dLbls>
        <c:marker val="1"/>
        <c:smooth val="0"/>
        <c:axId val="38200448"/>
        <c:axId val="38202368"/>
      </c:lineChart>
      <c:catAx>
        <c:axId val="38200448"/>
        <c:scaling>
          <c:orientation val="minMax"/>
        </c:scaling>
        <c:delete val="0"/>
        <c:axPos val="b"/>
        <c:numFmt formatCode="General" sourceLinked="1"/>
        <c:majorTickMark val="none"/>
        <c:minorTickMark val="none"/>
        <c:tickLblPos val="nextTo"/>
        <c:crossAx val="38202368"/>
        <c:crosses val="autoZero"/>
        <c:auto val="1"/>
        <c:lblAlgn val="ctr"/>
        <c:lblOffset val="100"/>
        <c:noMultiLvlLbl val="0"/>
      </c:catAx>
      <c:valAx>
        <c:axId val="38202368"/>
        <c:scaling>
          <c:orientation val="minMax"/>
        </c:scaling>
        <c:delete val="0"/>
        <c:axPos val="l"/>
        <c:majorGridlines/>
        <c:title>
          <c:tx>
            <c:rich>
              <a:bodyPr/>
              <a:lstStyle/>
              <a:p>
                <a:pPr>
                  <a:defRPr/>
                </a:pPr>
                <a:r>
                  <a:rPr lang="en-US" sz="1400" dirty="0" smtClean="0"/>
                  <a:t>Number</a:t>
                </a:r>
                <a:r>
                  <a:rPr lang="en-US" dirty="0" smtClean="0"/>
                  <a:t> </a:t>
                </a:r>
                <a:r>
                  <a:rPr lang="en-US" sz="1400" dirty="0" smtClean="0"/>
                  <a:t>New</a:t>
                </a:r>
                <a:r>
                  <a:rPr lang="en-US" dirty="0" smtClean="0"/>
                  <a:t> </a:t>
                </a:r>
                <a:r>
                  <a:rPr lang="en-US" sz="1400" dirty="0" smtClean="0"/>
                  <a:t>Cases</a:t>
                </a:r>
                <a:endParaRPr lang="en-US" sz="1400" dirty="0"/>
              </a:p>
            </c:rich>
          </c:tx>
          <c:layout>
            <c:manualLayout>
              <c:xMode val="edge"/>
              <c:yMode val="edge"/>
              <c:x val="2.4310833005633879E-2"/>
              <c:y val="0.21336273937979974"/>
            </c:manualLayout>
          </c:layout>
          <c:overlay val="0"/>
        </c:title>
        <c:numFmt formatCode="General" sourceLinked="1"/>
        <c:majorTickMark val="none"/>
        <c:minorTickMark val="none"/>
        <c:tickLblPos val="nextTo"/>
        <c:crossAx val="38200448"/>
        <c:crosses val="autoZero"/>
        <c:crossBetween val="between"/>
      </c:valAx>
    </c:plotArea>
    <c:plotVisOnly val="1"/>
    <c:dispBlanksAs val="zero"/>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0.21438</cdr:x>
      <cdr:y>0.05594</cdr:y>
    </cdr:from>
    <cdr:to>
      <cdr:x>0.29195</cdr:x>
      <cdr:y>0.16705</cdr:y>
    </cdr:to>
    <cdr:sp macro="" textlink="">
      <cdr:nvSpPr>
        <cdr:cNvPr id="2" name="TextBox 1"/>
        <cdr:cNvSpPr txBox="1"/>
      </cdr:nvSpPr>
      <cdr:spPr>
        <a:xfrm xmlns:a="http://schemas.openxmlformats.org/drawingml/2006/main">
          <a:off x="1600199" y="230182"/>
          <a:ext cx="579039" cy="4571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smtClean="0"/>
            <a:t>17</a:t>
          </a:r>
          <a:endParaRPr lang="en-US" sz="1400" dirty="0"/>
        </a:p>
      </cdr:txBody>
    </cdr:sp>
  </cdr:relSizeAnchor>
  <cdr:relSizeAnchor xmlns:cdr="http://schemas.openxmlformats.org/drawingml/2006/chartDrawing">
    <cdr:from>
      <cdr:x>0.33333</cdr:x>
      <cdr:y>0.6061</cdr:y>
    </cdr:from>
    <cdr:to>
      <cdr:x>0.46296</cdr:x>
      <cdr:y>0.80814</cdr:y>
    </cdr:to>
    <cdr:sp macro="" textlink="">
      <cdr:nvSpPr>
        <cdr:cNvPr id="3" name="TextBox 2"/>
        <cdr:cNvSpPr txBox="1"/>
      </cdr:nvSpPr>
      <cdr:spPr>
        <a:xfrm xmlns:a="http://schemas.openxmlformats.org/drawingml/2006/main">
          <a:off x="2743200" y="2743200"/>
          <a:ext cx="10668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0.33688</cdr:x>
      <cdr:y>0.6115</cdr:y>
    </cdr:from>
    <cdr:to>
      <cdr:x>0.44444</cdr:x>
      <cdr:y>0.72261</cdr:y>
    </cdr:to>
    <cdr:sp macro="" textlink="">
      <cdr:nvSpPr>
        <cdr:cNvPr id="4" name="TextBox 3"/>
        <cdr:cNvSpPr txBox="1"/>
      </cdr:nvSpPr>
      <cdr:spPr>
        <a:xfrm xmlns:a="http://schemas.openxmlformats.org/drawingml/2006/main">
          <a:off x="2514601" y="2516187"/>
          <a:ext cx="802888" cy="45720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4</a:t>
          </a:r>
        </a:p>
      </cdr:txBody>
    </cdr:sp>
  </cdr:relSizeAnchor>
  <cdr:relSizeAnchor xmlns:cdr="http://schemas.openxmlformats.org/drawingml/2006/chartDrawing">
    <cdr:from>
      <cdr:x>0.46959</cdr:x>
      <cdr:y>0.77816</cdr:y>
    </cdr:from>
    <cdr:to>
      <cdr:x>0.55636</cdr:x>
      <cdr:y>0.83372</cdr:y>
    </cdr:to>
    <cdr:sp macro="" textlink="">
      <cdr:nvSpPr>
        <cdr:cNvPr id="5" name="TextBox 4"/>
        <cdr:cNvSpPr txBox="1"/>
      </cdr:nvSpPr>
      <cdr:spPr>
        <a:xfrm xmlns:a="http://schemas.openxmlformats.org/drawingml/2006/main">
          <a:off x="3505200" y="3201987"/>
          <a:ext cx="647688" cy="22861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0</a:t>
          </a:r>
        </a:p>
      </cdr:txBody>
    </cdr:sp>
  </cdr:relSizeAnchor>
  <cdr:relSizeAnchor xmlns:cdr="http://schemas.openxmlformats.org/drawingml/2006/chartDrawing">
    <cdr:from>
      <cdr:x>0.6023</cdr:x>
      <cdr:y>0.70409</cdr:y>
    </cdr:from>
    <cdr:to>
      <cdr:x>0.82407</cdr:x>
      <cdr:y>0.80814</cdr:y>
    </cdr:to>
    <cdr:sp macro="" textlink="">
      <cdr:nvSpPr>
        <cdr:cNvPr id="6" name="TextBox 5"/>
        <cdr:cNvSpPr txBox="1"/>
      </cdr:nvSpPr>
      <cdr:spPr>
        <a:xfrm xmlns:a="http://schemas.openxmlformats.org/drawingml/2006/main">
          <a:off x="4495800" y="2897190"/>
          <a:ext cx="1655409" cy="42814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2</a:t>
          </a:r>
        </a:p>
      </cdr:txBody>
    </cdr:sp>
  </cdr:relSizeAnchor>
  <cdr:relSizeAnchor xmlns:cdr="http://schemas.openxmlformats.org/drawingml/2006/chartDrawing">
    <cdr:from>
      <cdr:x>0.74521</cdr:x>
      <cdr:y>0.74113</cdr:y>
    </cdr:from>
    <cdr:to>
      <cdr:x>1</cdr:x>
      <cdr:y>0.85865</cdr:y>
    </cdr:to>
    <cdr:sp macro="" textlink="">
      <cdr:nvSpPr>
        <cdr:cNvPr id="7" name="TextBox 6"/>
        <cdr:cNvSpPr txBox="1"/>
      </cdr:nvSpPr>
      <cdr:spPr>
        <a:xfrm xmlns:a="http://schemas.openxmlformats.org/drawingml/2006/main">
          <a:off x="5562600" y="3049587"/>
          <a:ext cx="1901825" cy="48358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1</a:t>
          </a:r>
        </a:p>
      </cdr:txBody>
    </cdr:sp>
  </cdr:relSizeAnchor>
  <cdr:relSizeAnchor xmlns:cdr="http://schemas.openxmlformats.org/drawingml/2006/chartDrawing">
    <cdr:from>
      <cdr:x>0.89834</cdr:x>
      <cdr:y>0.79668</cdr:y>
    </cdr:from>
    <cdr:to>
      <cdr:x>0.98001</cdr:x>
      <cdr:y>0.85224</cdr:y>
    </cdr:to>
    <cdr:sp macro="" textlink="">
      <cdr:nvSpPr>
        <cdr:cNvPr id="8" name="TextBox 7"/>
        <cdr:cNvSpPr txBox="1"/>
      </cdr:nvSpPr>
      <cdr:spPr>
        <a:xfrm xmlns:a="http://schemas.openxmlformats.org/drawingml/2006/main">
          <a:off x="6705600" y="3278187"/>
          <a:ext cx="6096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0</a:t>
          </a:r>
          <a:endParaRPr lang="en-US" sz="1400" dirty="0"/>
        </a:p>
      </cdr:txBody>
    </cdr:sp>
  </cdr:relSizeAnchor>
</c:userShapes>
</file>

<file path=ppt/handoutMasters/_rels/handoutMaster1.xml.rels><?xml version="1.0" encoding="UTF-8" standalone="yes"?>
<Relationships xmlns="http://schemas.openxmlformats.org/package/2006/relationships"><Relationship Id="rId2" Type="http://schemas.openxmlformats.org/officeDocument/2006/relationships/tags" Target="../tags/tag2.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custDataLst>
              <p:tags r:id="rId2"/>
            </p:custDataLst>
          </p:nvPr>
        </p:nvSpPr>
        <p:spPr>
          <a:xfrm>
            <a:off x="0" y="0"/>
            <a:ext cx="7010400" cy="464820"/>
          </a:xfrm>
          <a:prstGeom prst="rect">
            <a:avLst/>
          </a:prstGeom>
        </p:spPr>
        <p:txBody>
          <a:bodyPr vert="horz" lIns="93177" tIns="46589" rIns="93177" bIns="46589" rtlCol="0"/>
          <a:lstStyle>
            <a:lvl1pPr algn="l">
              <a:defRPr sz="1200"/>
            </a:lvl1pPr>
          </a:lstStyle>
          <a:p>
            <a:r>
              <a:rPr lang="en-US" sz="100" smtClean="0">
                <a:solidFill>
                  <a:srgbClr val="FFFFFF"/>
                </a:solidFill>
                <a:latin typeface="Times New Roman"/>
              </a:rPr>
              <a:t> </a:t>
            </a:r>
            <a:endParaRPr lang="en-US" sz="100">
              <a:solidFill>
                <a:srgbClr val="FFFFFF"/>
              </a:solidFill>
              <a:latin typeface="Times New Roman"/>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49B1D00-0FB4-472D-B05F-667472318515}" type="datetimeFigureOut">
              <a:rPr lang="en-US" smtClean="0"/>
              <a:t>4/20/2015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B388886-F59C-4371-9493-2B6FF9FBA150}" type="slidenum">
              <a:rPr lang="en-US" smtClean="0"/>
              <a:t>‹#›</a:t>
            </a:fld>
            <a:endParaRPr lang="en-US"/>
          </a:p>
        </p:txBody>
      </p:sp>
    </p:spTree>
    <p:extLst>
      <p:ext uri="{BB962C8B-B14F-4D97-AF65-F5344CB8AC3E}">
        <p14:creationId xmlns:p14="http://schemas.microsoft.com/office/powerpoint/2010/main" val="74432316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2" Type="http://schemas.openxmlformats.org/officeDocument/2006/relationships/tags" Target="../tags/tag1.xml"/><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custDataLst>
              <p:tags r:id="rId2"/>
            </p:custDataLst>
          </p:nvPr>
        </p:nvSpPr>
        <p:spPr>
          <a:xfrm>
            <a:off x="0" y="0"/>
            <a:ext cx="7010400" cy="464820"/>
          </a:xfrm>
          <a:prstGeom prst="rect">
            <a:avLst/>
          </a:prstGeom>
        </p:spPr>
        <p:txBody>
          <a:bodyPr vert="horz" lIns="93177" tIns="46589" rIns="93177" bIns="46589" rtlCol="0"/>
          <a:lstStyle>
            <a:lvl1pPr algn="l">
              <a:defRPr lang="en-US" sz="100" b="0" i="0" u="none">
                <a:solidFill>
                  <a:srgbClr val="FFFFFF"/>
                </a:solidFill>
                <a:latin typeface="Times New Roman"/>
              </a:defRPr>
            </a:lvl1pPr>
          </a:lstStyle>
          <a:p>
            <a:r>
              <a:rPr lang="en-US" smtClean="0"/>
              <a:t> </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E80D67E-15F9-4240-AEBC-47A424DCBC50}" type="datetimeFigureOut">
              <a:rPr lang="en-US" smtClean="0"/>
              <a:t>4/20/2015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43550E1-07BF-451D-8EF7-07AE722EF5BA}" type="slidenum">
              <a:rPr lang="en-US" smtClean="0"/>
              <a:t>‹#›</a:t>
            </a:fld>
            <a:endParaRPr lang="en-US"/>
          </a:p>
        </p:txBody>
      </p:sp>
    </p:spTree>
    <p:extLst>
      <p:ext uri="{BB962C8B-B14F-4D97-AF65-F5344CB8AC3E}">
        <p14:creationId xmlns:p14="http://schemas.microsoft.com/office/powerpoint/2010/main" val="122677902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27.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2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tags" Target="../tags/tag30.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notesMaster" Target="../notesMasters/notesMaster1.xml"/><Relationship Id="rId1" Type="http://schemas.openxmlformats.org/officeDocument/2006/relationships/tags" Target="../tags/tag31.xml"/></Relationships>
</file>

<file path=ppt/notesSlides/_rels/notesSlide31.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32.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notesMaster" Target="../notesMasters/notesMaster1.xml"/><Relationship Id="rId1" Type="http://schemas.openxmlformats.org/officeDocument/2006/relationships/tags" Target="../tags/tag33.xml"/></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notesMaster" Target="../notesMasters/notesMaster1.xml"/><Relationship Id="rId1" Type="http://schemas.openxmlformats.org/officeDocument/2006/relationships/tags" Target="../tags/tag34.xml"/></Relationships>
</file>

<file path=ppt/notesSlides/_rels/notesSlide34.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notesMaster" Target="../notesMasters/notesMaster1.xml"/><Relationship Id="rId1" Type="http://schemas.openxmlformats.org/officeDocument/2006/relationships/tags" Target="../tags/tag35.xml"/></Relationships>
</file>

<file path=ppt/notesSlides/_rels/notesSlide35.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notesMaster" Target="../notesMasters/notesMaster1.xml"/><Relationship Id="rId1" Type="http://schemas.openxmlformats.org/officeDocument/2006/relationships/tags" Target="../tags/tag36.xml"/></Relationships>
</file>

<file path=ppt/notesSlides/_rels/notesSlide36.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notesMaster" Target="../notesMasters/notesMaster1.xml"/><Relationship Id="rId1" Type="http://schemas.openxmlformats.org/officeDocument/2006/relationships/tags" Target="../tags/tag37.xml"/></Relationships>
</file>

<file path=ppt/notesSlides/_rels/notesSlide37.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notesMaster" Target="../notesMasters/notesMaster1.xml"/><Relationship Id="rId1" Type="http://schemas.openxmlformats.org/officeDocument/2006/relationships/tags" Target="../tags/tag38.xml"/></Relationships>
</file>

<file path=ppt/notesSlides/_rels/notesSlide38.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notesMaster" Target="../notesMasters/notesMaster1.xml"/><Relationship Id="rId1" Type="http://schemas.openxmlformats.org/officeDocument/2006/relationships/tags" Target="../tags/tag39.xml"/></Relationships>
</file>

<file path=ppt/notesSlides/_rels/notesSlide39.xml.rels><?xml version="1.0" encoding="UTF-8" standalone="yes"?>
<Relationships xmlns="http://schemas.openxmlformats.org/package/2006/relationships"><Relationship Id="rId3" Type="http://schemas.openxmlformats.org/officeDocument/2006/relationships/slide" Target="../slides/slide39.xml"/><Relationship Id="rId2" Type="http://schemas.openxmlformats.org/officeDocument/2006/relationships/notesMaster" Target="../notesMasters/notesMaster1.xml"/><Relationship Id="rId1" Type="http://schemas.openxmlformats.org/officeDocument/2006/relationships/tags" Target="../tags/tag40.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40.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notesMaster" Target="../notesMasters/notesMaster1.xml"/><Relationship Id="rId1" Type="http://schemas.openxmlformats.org/officeDocument/2006/relationships/tags" Target="../tags/tag41.xml"/></Relationships>
</file>

<file path=ppt/notesSlides/_rels/notesSlide41.xml.rels><?xml version="1.0" encoding="UTF-8" standalone="yes"?>
<Relationships xmlns="http://schemas.openxmlformats.org/package/2006/relationships"><Relationship Id="rId3" Type="http://schemas.openxmlformats.org/officeDocument/2006/relationships/slide" Target="../slides/slide41.xml"/><Relationship Id="rId2" Type="http://schemas.openxmlformats.org/officeDocument/2006/relationships/notesMaster" Target="../notesMasters/notesMaster1.xml"/><Relationship Id="rId1" Type="http://schemas.openxmlformats.org/officeDocument/2006/relationships/tags" Target="../tags/tag42.xml"/></Relationships>
</file>

<file path=ppt/notesSlides/_rels/notesSlide42.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notesMaster" Target="../notesMasters/notesMaster1.xml"/><Relationship Id="rId1" Type="http://schemas.openxmlformats.org/officeDocument/2006/relationships/tags" Target="../tags/tag43.xml"/></Relationships>
</file>

<file path=ppt/notesSlides/_rels/notesSlide43.xml.rels><?xml version="1.0" encoding="UTF-8" standalone="yes"?>
<Relationships xmlns="http://schemas.openxmlformats.org/package/2006/relationships"><Relationship Id="rId3" Type="http://schemas.openxmlformats.org/officeDocument/2006/relationships/slide" Target="../slides/slide43.xml"/><Relationship Id="rId2" Type="http://schemas.openxmlformats.org/officeDocument/2006/relationships/notesMaster" Target="../notesMasters/notesMaster1.xml"/><Relationship Id="rId1" Type="http://schemas.openxmlformats.org/officeDocument/2006/relationships/tags" Target="../tags/tag44.xml"/></Relationships>
</file>

<file path=ppt/notesSlides/_rels/notesSlide44.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notesMaster" Target="../notesMasters/notesMaster1.xml"/><Relationship Id="rId1" Type="http://schemas.openxmlformats.org/officeDocument/2006/relationships/tags" Target="../tags/tag45.xml"/></Relationships>
</file>

<file path=ppt/notesSlides/_rels/notesSlide45.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notesMaster" Target="../notesMasters/notesMaster1.xml"/><Relationship Id="rId1" Type="http://schemas.openxmlformats.org/officeDocument/2006/relationships/tags" Target="../tags/tag46.xml"/></Relationships>
</file>

<file path=ppt/notesSlides/_rels/notesSlide46.xml.rels><?xml version="1.0" encoding="UTF-8" standalone="yes"?>
<Relationships xmlns="http://schemas.openxmlformats.org/package/2006/relationships"><Relationship Id="rId3" Type="http://schemas.openxmlformats.org/officeDocument/2006/relationships/slide" Target="../slides/slide46.xml"/><Relationship Id="rId2" Type="http://schemas.openxmlformats.org/officeDocument/2006/relationships/notesMaster" Target="../notesMasters/notesMaster1.xml"/><Relationship Id="rId1" Type="http://schemas.openxmlformats.org/officeDocument/2006/relationships/tags" Target="../tags/tag47.xml"/></Relationships>
</file>

<file path=ppt/notesSlides/_rels/notesSlide47.xml.rels><?xml version="1.0" encoding="UTF-8" standalone="yes"?>
<Relationships xmlns="http://schemas.openxmlformats.org/package/2006/relationships"><Relationship Id="rId3" Type="http://schemas.openxmlformats.org/officeDocument/2006/relationships/slide" Target="../slides/slide47.xml"/><Relationship Id="rId2" Type="http://schemas.openxmlformats.org/officeDocument/2006/relationships/notesMaster" Target="../notesMasters/notesMaster1.xml"/><Relationship Id="rId1" Type="http://schemas.openxmlformats.org/officeDocument/2006/relationships/tags" Target="../tags/tag48.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3550E1-07BF-451D-8EF7-07AE722EF5BA}" type="slidenum">
              <a:rPr lang="en-US" smtClean="0"/>
              <a:t>1</a:t>
            </a:fld>
            <a:endParaRPr lang="en-US" dirty="0"/>
          </a:p>
        </p:txBody>
      </p:sp>
    </p:spTree>
    <p:extLst>
      <p:ext uri="{BB962C8B-B14F-4D97-AF65-F5344CB8AC3E}">
        <p14:creationId xmlns:p14="http://schemas.microsoft.com/office/powerpoint/2010/main" val="2282876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58DAB-0AEA-4339-8A94-6D226A1008DA}" type="slidenum">
              <a:rPr lang="en-US" smtClean="0"/>
              <a:t>10</a:t>
            </a:fld>
            <a:endParaRPr lang="en-US"/>
          </a:p>
        </p:txBody>
      </p:sp>
    </p:spTree>
    <p:extLst>
      <p:ext uri="{BB962C8B-B14F-4D97-AF65-F5344CB8AC3E}">
        <p14:creationId xmlns:p14="http://schemas.microsoft.com/office/powerpoint/2010/main" val="2240306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Vector-Treated</a:t>
            </a:r>
            <a:r>
              <a:rPr lang="en-US" baseline="0" dirty="0" smtClean="0"/>
              <a:t> Animals:	</a:t>
            </a:r>
          </a:p>
          <a:p>
            <a:r>
              <a:rPr lang="en-US" baseline="0" dirty="0" smtClean="0"/>
              <a:t>	-keep transduced animals in cages separate from non-transduced animals</a:t>
            </a:r>
          </a:p>
          <a:p>
            <a:r>
              <a:rPr lang="en-US" baseline="0" dirty="0" smtClean="0"/>
              <a:t>	-handle vector in lab at BSL2 under biosafety cabinet</a:t>
            </a:r>
          </a:p>
          <a:p>
            <a:r>
              <a:rPr lang="en-US" baseline="0" dirty="0" smtClean="0"/>
              <a:t>	-clean injection site with </a:t>
            </a:r>
            <a:r>
              <a:rPr lang="en-US" baseline="0" dirty="0" err="1" smtClean="0"/>
              <a:t>virucidal</a:t>
            </a:r>
            <a:r>
              <a:rPr lang="en-US" baseline="0" dirty="0" smtClean="0"/>
              <a:t> agent (vector virus may be detectable at the site of the injection for SEVERAL  DAYS (most likely from leakage after withdrawal of the needle)</a:t>
            </a:r>
          </a:p>
          <a:p>
            <a:r>
              <a:rPr lang="en-US" baseline="0" dirty="0" smtClean="0"/>
              <a:t>	-ABSL1 containment  after 72 hours observation in ABSL2</a:t>
            </a:r>
          </a:p>
          <a:p>
            <a:r>
              <a:rPr lang="en-US" baseline="0" dirty="0" smtClean="0"/>
              <a:t>	-clean any spill area with disinfectant such as 10% chlorine bleach</a:t>
            </a:r>
          </a:p>
          <a:p>
            <a:r>
              <a:rPr lang="en-US" baseline="0" dirty="0" smtClean="0"/>
              <a:t>	-dispose of bedding and other things in contact with animals after autoclaving at 121C for 30-45 minutes (although studies of AAV/LV vector use did not find viable viral vectors in bedding samples from cages housing treated animals</a:t>
            </a:r>
            <a:endParaRPr lang="en-US" dirty="0"/>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58DAB-0AEA-4339-8A94-6D226A1008DA}" type="slidenum">
              <a:rPr lang="en-US" smtClean="0"/>
              <a:t>11</a:t>
            </a:fld>
            <a:endParaRPr lang="en-US"/>
          </a:p>
        </p:txBody>
      </p:sp>
    </p:spTree>
    <p:extLst>
      <p:ext uri="{BB962C8B-B14F-4D97-AF65-F5344CB8AC3E}">
        <p14:creationId xmlns:p14="http://schemas.microsoft.com/office/powerpoint/2010/main" val="2724156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58DAB-0AEA-4339-8A94-6D226A1008DA}" type="slidenum">
              <a:rPr lang="en-US" smtClean="0"/>
              <a:t>12</a:t>
            </a:fld>
            <a:endParaRPr lang="en-US"/>
          </a:p>
        </p:txBody>
      </p:sp>
    </p:spTree>
    <p:extLst>
      <p:ext uri="{BB962C8B-B14F-4D97-AF65-F5344CB8AC3E}">
        <p14:creationId xmlns:p14="http://schemas.microsoft.com/office/powerpoint/2010/main" val="277210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58DAB-0AEA-4339-8A94-6D226A1008DA}" type="slidenum">
              <a:rPr lang="en-US" smtClean="0"/>
              <a:t>13</a:t>
            </a:fld>
            <a:endParaRPr lang="en-US"/>
          </a:p>
        </p:txBody>
      </p:sp>
    </p:spTree>
    <p:extLst>
      <p:ext uri="{BB962C8B-B14F-4D97-AF65-F5344CB8AC3E}">
        <p14:creationId xmlns:p14="http://schemas.microsoft.com/office/powerpoint/2010/main" val="23586027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58DAB-0AEA-4339-8A94-6D226A1008DA}" type="slidenum">
              <a:rPr lang="en-US" smtClean="0"/>
              <a:t>14</a:t>
            </a:fld>
            <a:endParaRPr lang="en-US"/>
          </a:p>
        </p:txBody>
      </p:sp>
    </p:spTree>
    <p:extLst>
      <p:ext uri="{BB962C8B-B14F-4D97-AF65-F5344CB8AC3E}">
        <p14:creationId xmlns:p14="http://schemas.microsoft.com/office/powerpoint/2010/main" val="330019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of Anti-</a:t>
            </a:r>
            <a:r>
              <a:rPr lang="en-US" dirty="0" err="1" smtClean="0"/>
              <a:t>retrovirals</a:t>
            </a:r>
            <a:r>
              <a:rPr lang="en-US" dirty="0" smtClean="0"/>
              <a:t> for PEP</a:t>
            </a:r>
          </a:p>
          <a:p>
            <a:r>
              <a:rPr lang="en-US" dirty="0" smtClean="0"/>
              <a:t>	-Are they indicated?  Probably in</a:t>
            </a:r>
            <a:r>
              <a:rPr lang="en-US" baseline="0" dirty="0" smtClean="0"/>
              <a:t> HIGH RISK Exposures – although retroviral vector exposed to employee only performs a single cycle of transduction (not replication competent), it is possible this process could be prevented or mitigated by use of appropriate anti-retroviral IMMEDIATELY  following exposure (Gray 2011)</a:t>
            </a:r>
          </a:p>
          <a:p>
            <a:r>
              <a:rPr lang="en-US" baseline="0" dirty="0" smtClean="0"/>
              <a:t>	-Kinetic analysis of HIV transduction kinetics in vitro suggests reverse transcription and integration is relatively slow, requiring 12-24 hours post infection (</a:t>
            </a:r>
            <a:r>
              <a:rPr lang="en-US" baseline="0" dirty="0" err="1" smtClean="0"/>
              <a:t>Vatakis</a:t>
            </a:r>
            <a:r>
              <a:rPr lang="en-US" baseline="0" dirty="0" smtClean="0"/>
              <a:t> et al, 2009)</a:t>
            </a:r>
          </a:p>
          <a:p>
            <a:r>
              <a:rPr lang="en-US" baseline="0" dirty="0" smtClean="0"/>
              <a:t>	additional experiments showed that addition of RTI nearly completely inhibited transduction when added at 12 hours, and still 30% at 24 hours.</a:t>
            </a:r>
          </a:p>
          <a:p>
            <a:r>
              <a:rPr lang="en-US" baseline="0" dirty="0" smtClean="0"/>
              <a:t>	treatment with integrase inhibitors resulted in significant inhibition up to 12 hours after infection</a:t>
            </a:r>
          </a:p>
          <a:p>
            <a:endParaRPr lang="en-US" baseline="0" dirty="0" smtClean="0"/>
          </a:p>
          <a:p>
            <a:r>
              <a:rPr lang="en-US" baseline="0" dirty="0" smtClean="0"/>
              <a:t>	-treatment with NRTI–  X 7 days (</a:t>
            </a:r>
            <a:r>
              <a:rPr lang="en-US" baseline="0" dirty="0" err="1" smtClean="0"/>
              <a:t>Fujiomoto</a:t>
            </a:r>
            <a:r>
              <a:rPr lang="en-US" baseline="0" dirty="0" smtClean="0"/>
              <a:t> 2014), </a:t>
            </a:r>
          </a:p>
          <a:p>
            <a:r>
              <a:rPr lang="en-US" baseline="0" dirty="0" smtClean="0"/>
              <a:t>		-HIV PEP has trended towards use of </a:t>
            </a:r>
            <a:r>
              <a:rPr lang="en-US" baseline="0" dirty="0" err="1" smtClean="0"/>
              <a:t>tenofovir</a:t>
            </a:r>
            <a:r>
              <a:rPr lang="en-US" baseline="0" dirty="0" smtClean="0"/>
              <a:t>, </a:t>
            </a:r>
            <a:r>
              <a:rPr lang="en-US" baseline="0" dirty="0" err="1" smtClean="0"/>
              <a:t>emtricitabine</a:t>
            </a:r>
            <a:r>
              <a:rPr lang="en-US" baseline="0" dirty="0" smtClean="0"/>
              <a:t>, and raltegravir</a:t>
            </a:r>
          </a:p>
          <a:p>
            <a:r>
              <a:rPr lang="en-US" baseline="0" dirty="0" smtClean="0"/>
              <a:t>		-suggests other lentivirus exposures (viral vectors) should be similar:</a:t>
            </a:r>
          </a:p>
          <a:p>
            <a:r>
              <a:rPr lang="en-US" baseline="0" dirty="0" smtClean="0"/>
              <a:t>			--one of the two RTIs and the integrase inhibitor</a:t>
            </a:r>
          </a:p>
          <a:p>
            <a:endParaRPr lang="en-US" baseline="0" dirty="0" smtClean="0"/>
          </a:p>
          <a:p>
            <a:r>
              <a:rPr lang="en-US" baseline="0" dirty="0" smtClean="0"/>
              <a:t>                                 And/or</a:t>
            </a:r>
          </a:p>
          <a:p>
            <a:r>
              <a:rPr lang="en-US" baseline="0" dirty="0" smtClean="0"/>
              <a:t>	</a:t>
            </a:r>
          </a:p>
          <a:p>
            <a:r>
              <a:rPr lang="en-US" baseline="0" dirty="0" smtClean="0"/>
              <a:t>	-treatment Integrase inhibitor –</a:t>
            </a:r>
            <a:r>
              <a:rPr lang="en-US" sz="1200" b="0" i="0" u="none" strike="noStrike" kern="1200" baseline="0" dirty="0" smtClean="0">
                <a:solidFill>
                  <a:schemeClr val="tx1"/>
                </a:solidFill>
                <a:latin typeface="+mn-lt"/>
                <a:ea typeface="+mn-ea"/>
                <a:cs typeface="+mn-cs"/>
              </a:rPr>
              <a:t> inhibits the catalytic activity of HIV-1 integrase, an HIV-1 encoded enzyme that is required</a:t>
            </a:r>
          </a:p>
          <a:p>
            <a:r>
              <a:rPr lang="en-US" sz="1200" b="0" i="0" u="none" strike="noStrike" kern="1200" baseline="0" dirty="0" smtClean="0">
                <a:solidFill>
                  <a:schemeClr val="tx1"/>
                </a:solidFill>
                <a:latin typeface="+mn-lt"/>
                <a:ea typeface="+mn-ea"/>
                <a:cs typeface="+mn-cs"/>
              </a:rPr>
              <a:t>for viral replication. Inhibition of integrase prevents the covalent insertion, or integration, of unintegrated linear HIV-1 DNA into the host cell genome preventing the formation of the HIV-1 provirus. The provirus is required to direct the production of progeny virus, so inhibiting integration prevents propagation of the viral infection.</a:t>
            </a:r>
            <a:endParaRPr lang="en-US" baseline="0" dirty="0" smtClean="0"/>
          </a:p>
          <a:p>
            <a:endParaRPr lang="en-US" baseline="0" dirty="0" smtClean="0"/>
          </a:p>
          <a:p>
            <a:r>
              <a:rPr lang="en-US" baseline="0" dirty="0" smtClean="0"/>
              <a:t>                    Duration 5- 7 days…… may not need treatment that long- might be days less based upon ½ life </a:t>
            </a:r>
          </a:p>
          <a:p>
            <a:r>
              <a:rPr lang="en-US" baseline="0" dirty="0" smtClean="0"/>
              <a:t>                              assumption = 22 hours</a:t>
            </a:r>
          </a:p>
          <a:p>
            <a:endParaRPr lang="en-US" baseline="0" dirty="0" smtClean="0"/>
          </a:p>
          <a:p>
            <a:r>
              <a:rPr lang="en-US" baseline="0" dirty="0" smtClean="0"/>
              <a:t>	off-label concerns</a:t>
            </a:r>
          </a:p>
          <a:p>
            <a:endParaRPr lang="en-US" baseline="0" dirty="0" smtClean="0"/>
          </a:p>
          <a:p>
            <a:r>
              <a:rPr lang="en-US" baseline="0" dirty="0" smtClean="0"/>
              <a:t>Treatment of MLV vector exposure:</a:t>
            </a:r>
          </a:p>
          <a:p>
            <a:r>
              <a:rPr lang="en-US" baseline="0" dirty="0" smtClean="0"/>
              <a:t>	-NRTI effective as above, but not NNRTI</a:t>
            </a:r>
          </a:p>
          <a:p>
            <a:r>
              <a:rPr lang="en-US" baseline="0" dirty="0" smtClean="0"/>
              <a:t>Why not use Protease inhibitor??</a:t>
            </a:r>
          </a:p>
          <a:p>
            <a:r>
              <a:rPr lang="en-US" baseline="0" dirty="0" smtClean="0"/>
              <a:t>	since proteolytic maturation of both MLV and Lentivirus vector particles occurs during or soon after release from the producer cell, Protease inhibitors will have no effect on preventing transduction of target cells</a:t>
            </a:r>
            <a:endParaRPr lang="en-US" dirty="0" smtClean="0"/>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58DAB-0AEA-4339-8A94-6D226A1008DA}" type="slidenum">
              <a:rPr lang="en-US" smtClean="0"/>
              <a:t>15</a:t>
            </a:fld>
            <a:endParaRPr lang="en-US"/>
          </a:p>
        </p:txBody>
      </p:sp>
    </p:spTree>
    <p:extLst>
      <p:ext uri="{BB962C8B-B14F-4D97-AF65-F5344CB8AC3E}">
        <p14:creationId xmlns:p14="http://schemas.microsoft.com/office/powerpoint/2010/main" val="2797197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16</a:t>
            </a:fld>
            <a:endParaRPr lang="en-US"/>
          </a:p>
        </p:txBody>
      </p:sp>
    </p:spTree>
    <p:extLst>
      <p:ext uri="{BB962C8B-B14F-4D97-AF65-F5344CB8AC3E}">
        <p14:creationId xmlns:p14="http://schemas.microsoft.com/office/powerpoint/2010/main" val="23782667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17</a:t>
            </a:fld>
            <a:endParaRPr lang="en-US"/>
          </a:p>
        </p:txBody>
      </p:sp>
    </p:spTree>
    <p:extLst>
      <p:ext uri="{BB962C8B-B14F-4D97-AF65-F5344CB8AC3E}">
        <p14:creationId xmlns:p14="http://schemas.microsoft.com/office/powerpoint/2010/main" val="3226187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18</a:t>
            </a:fld>
            <a:endParaRPr lang="en-US"/>
          </a:p>
        </p:txBody>
      </p:sp>
    </p:spTree>
    <p:extLst>
      <p:ext uri="{BB962C8B-B14F-4D97-AF65-F5344CB8AC3E}">
        <p14:creationId xmlns:p14="http://schemas.microsoft.com/office/powerpoint/2010/main" val="184055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19</a:t>
            </a:fld>
            <a:endParaRPr lang="en-US"/>
          </a:p>
        </p:txBody>
      </p:sp>
    </p:spTree>
    <p:extLst>
      <p:ext uri="{BB962C8B-B14F-4D97-AF65-F5344CB8AC3E}">
        <p14:creationId xmlns:p14="http://schemas.microsoft.com/office/powerpoint/2010/main" val="272002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Retroviruses – Insert gene into host genome, but only in ACTIVELY DIVIDING  CELLS</a:t>
            </a:r>
          </a:p>
          <a:p>
            <a:r>
              <a:rPr lang="en-US" dirty="0" smtClean="0"/>
              <a:t>Lentiviruses – Subset of Retroviruses</a:t>
            </a:r>
            <a:r>
              <a:rPr lang="en-US" baseline="0" dirty="0" smtClean="0"/>
              <a:t> – RNA inserted into DIVIDING or NON_ DIVIDING CELLS (greater utility)…HOWEVER, Greater Risk – RANDOMLY inserted genome, so may lead to adverse effects</a:t>
            </a:r>
          </a:p>
          <a:p>
            <a:r>
              <a:rPr lang="en-US" baseline="0" dirty="0" smtClean="0"/>
              <a:t>Adenoviruses – Limited use in research – DNA not integrated into genome</a:t>
            </a:r>
          </a:p>
          <a:p>
            <a:r>
              <a:rPr lang="en-US" baseline="0" dirty="0" smtClean="0"/>
              <a:t>Adeno-associated viruses – Wild-type viruses do not cause disease; CAN integrate into NON- DIVIDING CELLS, but not into nucleus-only cytoplasm so limits value</a:t>
            </a:r>
            <a:endParaRPr lang="en-US" dirty="0"/>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3550E1-07BF-451D-8EF7-07AE722EF5BA}" type="slidenum">
              <a:rPr lang="en-US" smtClean="0"/>
              <a:t>2</a:t>
            </a:fld>
            <a:endParaRPr lang="en-US" dirty="0"/>
          </a:p>
        </p:txBody>
      </p:sp>
    </p:spTree>
    <p:extLst>
      <p:ext uri="{BB962C8B-B14F-4D97-AF65-F5344CB8AC3E}">
        <p14:creationId xmlns:p14="http://schemas.microsoft.com/office/powerpoint/2010/main" val="19675266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20</a:t>
            </a:fld>
            <a:endParaRPr lang="en-US"/>
          </a:p>
        </p:txBody>
      </p:sp>
    </p:spTree>
    <p:extLst>
      <p:ext uri="{BB962C8B-B14F-4D97-AF65-F5344CB8AC3E}">
        <p14:creationId xmlns:p14="http://schemas.microsoft.com/office/powerpoint/2010/main" val="21359544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21</a:t>
            </a:fld>
            <a:endParaRPr lang="en-US"/>
          </a:p>
        </p:txBody>
      </p:sp>
    </p:spTree>
    <p:extLst>
      <p:ext uri="{BB962C8B-B14F-4D97-AF65-F5344CB8AC3E}">
        <p14:creationId xmlns:p14="http://schemas.microsoft.com/office/powerpoint/2010/main" val="4277461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22</a:t>
            </a:fld>
            <a:endParaRPr lang="en-US"/>
          </a:p>
        </p:txBody>
      </p:sp>
    </p:spTree>
    <p:extLst>
      <p:ext uri="{BB962C8B-B14F-4D97-AF65-F5344CB8AC3E}">
        <p14:creationId xmlns:p14="http://schemas.microsoft.com/office/powerpoint/2010/main" val="25052050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23</a:t>
            </a:fld>
            <a:endParaRPr lang="en-US"/>
          </a:p>
        </p:txBody>
      </p:sp>
    </p:spTree>
    <p:extLst>
      <p:ext uri="{BB962C8B-B14F-4D97-AF65-F5344CB8AC3E}">
        <p14:creationId xmlns:p14="http://schemas.microsoft.com/office/powerpoint/2010/main" val="29294544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24</a:t>
            </a:fld>
            <a:endParaRPr lang="en-US"/>
          </a:p>
        </p:txBody>
      </p:sp>
    </p:spTree>
    <p:extLst>
      <p:ext uri="{BB962C8B-B14F-4D97-AF65-F5344CB8AC3E}">
        <p14:creationId xmlns:p14="http://schemas.microsoft.com/office/powerpoint/2010/main" val="14198231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25</a:t>
            </a:fld>
            <a:endParaRPr lang="en-US"/>
          </a:p>
        </p:txBody>
      </p:sp>
    </p:spTree>
    <p:extLst>
      <p:ext uri="{BB962C8B-B14F-4D97-AF65-F5344CB8AC3E}">
        <p14:creationId xmlns:p14="http://schemas.microsoft.com/office/powerpoint/2010/main" val="3580477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26</a:t>
            </a:fld>
            <a:endParaRPr lang="en-US"/>
          </a:p>
        </p:txBody>
      </p:sp>
    </p:spTree>
    <p:extLst>
      <p:ext uri="{BB962C8B-B14F-4D97-AF65-F5344CB8AC3E}">
        <p14:creationId xmlns:p14="http://schemas.microsoft.com/office/powerpoint/2010/main" val="1991023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27</a:t>
            </a:fld>
            <a:endParaRPr lang="en-US"/>
          </a:p>
        </p:txBody>
      </p:sp>
    </p:spTree>
    <p:extLst>
      <p:ext uri="{BB962C8B-B14F-4D97-AF65-F5344CB8AC3E}">
        <p14:creationId xmlns:p14="http://schemas.microsoft.com/office/powerpoint/2010/main" val="18778673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28</a:t>
            </a:fld>
            <a:endParaRPr lang="en-US"/>
          </a:p>
        </p:txBody>
      </p:sp>
    </p:spTree>
    <p:extLst>
      <p:ext uri="{BB962C8B-B14F-4D97-AF65-F5344CB8AC3E}">
        <p14:creationId xmlns:p14="http://schemas.microsoft.com/office/powerpoint/2010/main" val="23307589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3550E1-07BF-451D-8EF7-07AE722EF5BA}" type="slidenum">
              <a:rPr lang="en-US" smtClean="0"/>
              <a:t>29</a:t>
            </a:fld>
            <a:endParaRPr lang="en-US" dirty="0"/>
          </a:p>
        </p:txBody>
      </p:sp>
    </p:spTree>
    <p:extLst>
      <p:ext uri="{BB962C8B-B14F-4D97-AF65-F5344CB8AC3E}">
        <p14:creationId xmlns:p14="http://schemas.microsoft.com/office/powerpoint/2010/main" val="883656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p:cNvSpPr>
            <a:spLocks noGrp="1"/>
          </p:cNvSpPr>
          <p:nvPr>
            <p:ph type="body" idx="1"/>
          </p:nvPr>
        </p:nvSpPr>
        <p:spPr>
          <a:noFill/>
        </p:spPr>
        <p:txBody>
          <a:bodyPr/>
          <a:lstStyle/>
          <a:p>
            <a:pPr eaLnBrk="1" hangingPunct="1"/>
            <a:r>
              <a:rPr lang="en-US" altLang="en-US" dirty="0" smtClean="0"/>
              <a:t> These are other viruses that are commonly used as vector systems.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30</a:t>
            </a:fld>
            <a:endParaRPr lang="en-US"/>
          </a:p>
        </p:txBody>
      </p:sp>
    </p:spTree>
    <p:extLst>
      <p:ext uri="{BB962C8B-B14F-4D97-AF65-F5344CB8AC3E}">
        <p14:creationId xmlns:p14="http://schemas.microsoft.com/office/powerpoint/2010/main" val="15801295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31</a:t>
            </a:fld>
            <a:endParaRPr lang="en-US"/>
          </a:p>
        </p:txBody>
      </p:sp>
    </p:spTree>
    <p:extLst>
      <p:ext uri="{BB962C8B-B14F-4D97-AF65-F5344CB8AC3E}">
        <p14:creationId xmlns:p14="http://schemas.microsoft.com/office/powerpoint/2010/main" val="37124338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32</a:t>
            </a:fld>
            <a:endParaRPr lang="en-US"/>
          </a:p>
        </p:txBody>
      </p:sp>
    </p:spTree>
    <p:extLst>
      <p:ext uri="{BB962C8B-B14F-4D97-AF65-F5344CB8AC3E}">
        <p14:creationId xmlns:p14="http://schemas.microsoft.com/office/powerpoint/2010/main" val="33349998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33</a:t>
            </a:fld>
            <a:endParaRPr lang="en-US"/>
          </a:p>
        </p:txBody>
      </p:sp>
    </p:spTree>
    <p:extLst>
      <p:ext uri="{BB962C8B-B14F-4D97-AF65-F5344CB8AC3E}">
        <p14:creationId xmlns:p14="http://schemas.microsoft.com/office/powerpoint/2010/main" val="13475117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34</a:t>
            </a:fld>
            <a:endParaRPr lang="en-US"/>
          </a:p>
        </p:txBody>
      </p:sp>
    </p:spTree>
    <p:extLst>
      <p:ext uri="{BB962C8B-B14F-4D97-AF65-F5344CB8AC3E}">
        <p14:creationId xmlns:p14="http://schemas.microsoft.com/office/powerpoint/2010/main" val="37658753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35</a:t>
            </a:fld>
            <a:endParaRPr lang="en-US"/>
          </a:p>
        </p:txBody>
      </p:sp>
    </p:spTree>
    <p:extLst>
      <p:ext uri="{BB962C8B-B14F-4D97-AF65-F5344CB8AC3E}">
        <p14:creationId xmlns:p14="http://schemas.microsoft.com/office/powerpoint/2010/main" val="6822172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36</a:t>
            </a:fld>
            <a:endParaRPr lang="en-US"/>
          </a:p>
        </p:txBody>
      </p:sp>
    </p:spTree>
    <p:extLst>
      <p:ext uri="{BB962C8B-B14F-4D97-AF65-F5344CB8AC3E}">
        <p14:creationId xmlns:p14="http://schemas.microsoft.com/office/powerpoint/2010/main" val="33913992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37</a:t>
            </a:fld>
            <a:endParaRPr lang="en-US"/>
          </a:p>
        </p:txBody>
      </p:sp>
    </p:spTree>
    <p:extLst>
      <p:ext uri="{BB962C8B-B14F-4D97-AF65-F5344CB8AC3E}">
        <p14:creationId xmlns:p14="http://schemas.microsoft.com/office/powerpoint/2010/main" val="827084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38</a:t>
            </a:fld>
            <a:endParaRPr lang="en-US"/>
          </a:p>
        </p:txBody>
      </p:sp>
    </p:spTree>
    <p:extLst>
      <p:ext uri="{BB962C8B-B14F-4D97-AF65-F5344CB8AC3E}">
        <p14:creationId xmlns:p14="http://schemas.microsoft.com/office/powerpoint/2010/main" val="8132672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39</a:t>
            </a:fld>
            <a:endParaRPr lang="en-US"/>
          </a:p>
        </p:txBody>
      </p:sp>
    </p:spTree>
    <p:extLst>
      <p:ext uri="{BB962C8B-B14F-4D97-AF65-F5344CB8AC3E}">
        <p14:creationId xmlns:p14="http://schemas.microsoft.com/office/powerpoint/2010/main" val="3484444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SAFETY – Usually not pathogens; Steps</a:t>
            </a:r>
            <a:r>
              <a:rPr lang="en-US" baseline="0" dirty="0" smtClean="0"/>
              <a:t> taken to prevent formation of Replication Competent Retrovirus (RCR)</a:t>
            </a:r>
          </a:p>
          <a:p>
            <a:r>
              <a:rPr lang="en-US" baseline="0" dirty="0" smtClean="0"/>
              <a:t>LOW TOXICITY – Minimally affects cell physiology</a:t>
            </a:r>
          </a:p>
          <a:p>
            <a:r>
              <a:rPr lang="en-US" baseline="0" dirty="0" smtClean="0"/>
              <a:t>STABILITY – Not re-sorting or changing, so effect is predictable – usually result in stable integration in the host cell chromosomes.</a:t>
            </a:r>
          </a:p>
          <a:p>
            <a:r>
              <a:rPr lang="en-US" baseline="0" dirty="0" smtClean="0"/>
              <a:t>CELL TYPE SPECIFICITY – Can make wide or narrow</a:t>
            </a:r>
          </a:p>
          <a:p>
            <a:r>
              <a:rPr lang="en-US" baseline="0" dirty="0" smtClean="0"/>
              <a:t>IDENTIFICATION – can have genes mark cells that took up the genome (clinically, such as antibiotic resistance, or gene sequence ID)</a:t>
            </a:r>
            <a:endParaRPr lang="en-US" dirty="0" smtClean="0"/>
          </a:p>
          <a:p>
            <a:endParaRPr lang="en-US" baseline="0" dirty="0" smtClean="0"/>
          </a:p>
          <a:p>
            <a:endParaRPr lang="en-US" baseline="0" dirty="0" smtClean="0"/>
          </a:p>
          <a:p>
            <a:r>
              <a:rPr lang="en-US" baseline="0" dirty="0" smtClean="0"/>
              <a:t>ACTIONS:</a:t>
            </a:r>
          </a:p>
          <a:p>
            <a:r>
              <a:rPr lang="en-US" baseline="0" dirty="0" smtClean="0"/>
              <a:t>-retroviral vectors can be produced with any one of several different envelopes (</a:t>
            </a:r>
            <a:r>
              <a:rPr lang="en-US" baseline="0" dirty="0" err="1" smtClean="0"/>
              <a:t>pseudotypes</a:t>
            </a:r>
            <a:r>
              <a:rPr lang="en-US" baseline="0" dirty="0" smtClean="0"/>
              <a:t>), each with distinct tropisms</a:t>
            </a:r>
          </a:p>
          <a:p>
            <a:r>
              <a:rPr lang="en-US" baseline="0" dirty="0" smtClean="0"/>
              <a:t>	-”</a:t>
            </a:r>
            <a:r>
              <a:rPr lang="en-US" baseline="0" dirty="0" err="1" smtClean="0"/>
              <a:t>ecotropic</a:t>
            </a:r>
            <a:r>
              <a:rPr lang="en-US" baseline="0" dirty="0" smtClean="0"/>
              <a:t>” envelope vectors can transduce only mouse cells, providing additional safety for lab </a:t>
            </a:r>
          </a:p>
          <a:p>
            <a:r>
              <a:rPr lang="en-US" baseline="0" dirty="0" smtClean="0"/>
              <a:t>                                    personnel</a:t>
            </a:r>
          </a:p>
          <a:p>
            <a:r>
              <a:rPr lang="en-US" baseline="0" dirty="0" smtClean="0"/>
              <a:t>                       VSV-G pseudotyping enhances infectious range beyond simply CD4 cells to all cell types, but this </a:t>
            </a:r>
          </a:p>
          <a:p>
            <a:r>
              <a:rPr lang="en-US" baseline="0" dirty="0" smtClean="0"/>
              <a:t>                                 raises the potential for inhalation and mucous membrane transmission</a:t>
            </a:r>
          </a:p>
          <a:p>
            <a:r>
              <a:rPr lang="en-US" baseline="0" dirty="0" smtClean="0"/>
              <a:t>-after binding to the surface of the cell, retroviral vector particles are internalized</a:t>
            </a:r>
          </a:p>
          <a:p>
            <a:r>
              <a:rPr lang="en-US" baseline="0" dirty="0" smtClean="0"/>
              <a:t>-then genomic RNA is reverse- transcribed to generate a double-stranded DNA molecule competent for integration</a:t>
            </a:r>
          </a:p>
          <a:p>
            <a:pPr marL="174708" indent="-174708">
              <a:buFontTx/>
              <a:buChar char="-"/>
            </a:pPr>
            <a:r>
              <a:rPr lang="en-US" baseline="0" dirty="0" smtClean="0"/>
              <a:t>The “pre-integration complex” containing this DNA gains access to cellular genomic DNA during cell division in dividing cells</a:t>
            </a:r>
          </a:p>
          <a:p>
            <a:pPr marL="174708" indent="-174708">
              <a:buFontTx/>
              <a:buChar char="-"/>
            </a:pPr>
            <a:r>
              <a:rPr lang="en-US" baseline="0" dirty="0" smtClean="0"/>
              <a:t>-Lentiviral vectors can transduce non-dividing cells utilizing active transport to access the nucleus (an advantage of lentivirus system over traditional Gamma-retroviral vectors based on Murine Leukemia Virus (MLV))</a:t>
            </a:r>
          </a:p>
          <a:p>
            <a:pPr marL="174708" indent="-174708">
              <a:buFontTx/>
              <a:buChar char="-"/>
            </a:pPr>
            <a:r>
              <a:rPr lang="en-US" baseline="0" dirty="0" smtClean="0"/>
              <a:t>-final step- viral integrase enzyme mediates integration of the pro-viral  DNA into the genome</a:t>
            </a:r>
          </a:p>
          <a:p>
            <a:pPr marL="174708" indent="-174708">
              <a:buFontTx/>
              <a:buChar char="-"/>
            </a:pPr>
            <a:endParaRPr lang="en-US" baseline="0" dirty="0" smtClean="0"/>
          </a:p>
          <a:p>
            <a:pPr marL="174708" indent="-174708">
              <a:buFontTx/>
              <a:buChar char="-"/>
            </a:pPr>
            <a:r>
              <a:rPr lang="en-US" baseline="0" dirty="0" smtClean="0"/>
              <a:t>“Risk” of transduction:</a:t>
            </a:r>
          </a:p>
          <a:p>
            <a:pPr marL="640594" lvl="1" indent="-174708">
              <a:buFontTx/>
              <a:buChar char="-"/>
            </a:pPr>
            <a:r>
              <a:rPr lang="en-US" baseline="0" dirty="0" smtClean="0"/>
              <a:t>-resting cells less likely to be transduced than dividing cells</a:t>
            </a:r>
          </a:p>
          <a:p>
            <a:pPr marL="640594" lvl="1" indent="-174708">
              <a:buFontTx/>
              <a:buChar char="-"/>
            </a:pPr>
            <a:r>
              <a:rPr lang="en-US" baseline="0" dirty="0" smtClean="0"/>
              <a:t>Third and fourth generation vectors highly unlikely to become replication competent (unless co-infection with HIV)</a:t>
            </a:r>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58DAB-0AEA-4339-8A94-6D226A1008DA}" type="slidenum">
              <a:rPr lang="en-US" smtClean="0"/>
              <a:t>4</a:t>
            </a:fld>
            <a:endParaRPr lang="en-US"/>
          </a:p>
        </p:txBody>
      </p:sp>
    </p:spTree>
    <p:extLst>
      <p:ext uri="{BB962C8B-B14F-4D97-AF65-F5344CB8AC3E}">
        <p14:creationId xmlns:p14="http://schemas.microsoft.com/office/powerpoint/2010/main" val="32098047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40</a:t>
            </a:fld>
            <a:endParaRPr lang="en-US"/>
          </a:p>
        </p:txBody>
      </p:sp>
    </p:spTree>
    <p:extLst>
      <p:ext uri="{BB962C8B-B14F-4D97-AF65-F5344CB8AC3E}">
        <p14:creationId xmlns:p14="http://schemas.microsoft.com/office/powerpoint/2010/main" val="31860327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41</a:t>
            </a:fld>
            <a:endParaRPr lang="en-US"/>
          </a:p>
        </p:txBody>
      </p:sp>
    </p:spTree>
    <p:extLst>
      <p:ext uri="{BB962C8B-B14F-4D97-AF65-F5344CB8AC3E}">
        <p14:creationId xmlns:p14="http://schemas.microsoft.com/office/powerpoint/2010/main" val="10665342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42</a:t>
            </a:fld>
            <a:endParaRPr lang="en-US"/>
          </a:p>
        </p:txBody>
      </p:sp>
    </p:spTree>
    <p:extLst>
      <p:ext uri="{BB962C8B-B14F-4D97-AF65-F5344CB8AC3E}">
        <p14:creationId xmlns:p14="http://schemas.microsoft.com/office/powerpoint/2010/main" val="6050684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43</a:t>
            </a:fld>
            <a:endParaRPr lang="en-US"/>
          </a:p>
        </p:txBody>
      </p:sp>
    </p:spTree>
    <p:extLst>
      <p:ext uri="{BB962C8B-B14F-4D97-AF65-F5344CB8AC3E}">
        <p14:creationId xmlns:p14="http://schemas.microsoft.com/office/powerpoint/2010/main" val="118846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44</a:t>
            </a:fld>
            <a:endParaRPr lang="en-US"/>
          </a:p>
        </p:txBody>
      </p:sp>
    </p:spTree>
    <p:extLst>
      <p:ext uri="{BB962C8B-B14F-4D97-AF65-F5344CB8AC3E}">
        <p14:creationId xmlns:p14="http://schemas.microsoft.com/office/powerpoint/2010/main" val="11250826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45</a:t>
            </a:fld>
            <a:endParaRPr lang="en-US"/>
          </a:p>
        </p:txBody>
      </p:sp>
    </p:spTree>
    <p:extLst>
      <p:ext uri="{BB962C8B-B14F-4D97-AF65-F5344CB8AC3E}">
        <p14:creationId xmlns:p14="http://schemas.microsoft.com/office/powerpoint/2010/main" val="38348940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46</a:t>
            </a:fld>
            <a:endParaRPr lang="en-US"/>
          </a:p>
        </p:txBody>
      </p:sp>
    </p:spTree>
    <p:extLst>
      <p:ext uri="{BB962C8B-B14F-4D97-AF65-F5344CB8AC3E}">
        <p14:creationId xmlns:p14="http://schemas.microsoft.com/office/powerpoint/2010/main" val="397895470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D4026-AE5E-4B3B-A868-D1B9E7B111EA}" type="slidenum">
              <a:rPr lang="en-US" smtClean="0"/>
              <a:t>47</a:t>
            </a:fld>
            <a:endParaRPr lang="en-US"/>
          </a:p>
        </p:txBody>
      </p:sp>
    </p:spTree>
    <p:extLst>
      <p:ext uri="{BB962C8B-B14F-4D97-AF65-F5344CB8AC3E}">
        <p14:creationId xmlns:p14="http://schemas.microsoft.com/office/powerpoint/2010/main" val="81665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PULMONARY-   </a:t>
            </a:r>
          </a:p>
          <a:p>
            <a:r>
              <a:rPr lang="en-US" baseline="0" dirty="0" smtClean="0"/>
              <a:t>	Vesicular Stomatitis Virus and other </a:t>
            </a:r>
            <a:r>
              <a:rPr lang="en-US" baseline="0" dirty="0" err="1" smtClean="0"/>
              <a:t>Rhabdoviruses</a:t>
            </a:r>
            <a:r>
              <a:rPr lang="en-US" baseline="0" dirty="0" smtClean="0"/>
              <a:t> can be transmitted by aerosol inoculation of airway epithelium</a:t>
            </a:r>
          </a:p>
          <a:p>
            <a:r>
              <a:rPr lang="en-US" baseline="0" dirty="0" smtClean="0"/>
              <a:t>                     therefore it is possible that this transmission property could be conferred to VSV-G </a:t>
            </a:r>
            <a:r>
              <a:rPr lang="en-US" baseline="0" dirty="0" err="1" smtClean="0"/>
              <a:t>pseudotyped</a:t>
            </a:r>
            <a:r>
              <a:rPr lang="en-US" baseline="0" dirty="0" smtClean="0"/>
              <a:t> lentiviral vectors, making them </a:t>
            </a:r>
            <a:r>
              <a:rPr lang="en-US" baseline="0" dirty="0" err="1" smtClean="0"/>
              <a:t>transmissable</a:t>
            </a:r>
            <a:r>
              <a:rPr lang="en-US" baseline="0" dirty="0" smtClean="0"/>
              <a:t> by inhalation(demonstrated by Stocker et. al in 2009 using VSV-g </a:t>
            </a:r>
            <a:r>
              <a:rPr lang="en-US" baseline="0" dirty="0" err="1" smtClean="0"/>
              <a:t>pseudotyped</a:t>
            </a:r>
            <a:r>
              <a:rPr lang="en-US" baseline="0" dirty="0" smtClean="0"/>
              <a:t> lentiviral vectors to transduce murine airway epithelium)</a:t>
            </a:r>
          </a:p>
          <a:p>
            <a:endParaRPr lang="en-US" baseline="0" dirty="0" smtClean="0"/>
          </a:p>
          <a:p>
            <a:r>
              <a:rPr lang="en-US" baseline="0" dirty="0" smtClean="0"/>
              <a:t>DERMAL – </a:t>
            </a:r>
          </a:p>
          <a:p>
            <a:r>
              <a:rPr lang="en-US" baseline="0" dirty="0" smtClean="0"/>
              <a:t>	efficient transduction of human skin epidermis and dermis by VSV-G </a:t>
            </a:r>
            <a:r>
              <a:rPr lang="en-US" baseline="0" dirty="0" err="1" smtClean="0"/>
              <a:t>pseudotyped</a:t>
            </a:r>
            <a:r>
              <a:rPr lang="en-US" baseline="0" dirty="0" smtClean="0"/>
              <a:t> lentiviral particles reported by </a:t>
            </a:r>
            <a:r>
              <a:rPr lang="en-US" baseline="0" dirty="0" err="1" smtClean="0"/>
              <a:t>Kuniher</a:t>
            </a:r>
            <a:r>
              <a:rPr lang="en-US" baseline="0" dirty="0" smtClean="0"/>
              <a:t> in 2008</a:t>
            </a:r>
          </a:p>
          <a:p>
            <a:endParaRPr lang="en-US" baseline="0" dirty="0" smtClean="0"/>
          </a:p>
          <a:p>
            <a:r>
              <a:rPr lang="en-US" baseline="0" dirty="0" smtClean="0"/>
              <a:t>EYE-</a:t>
            </a:r>
          </a:p>
          <a:p>
            <a:r>
              <a:rPr lang="en-US" baseline="0" dirty="0" smtClean="0"/>
              <a:t>	Bemelmans reported significant transduction of corneal stroma cells by direct injection of VSV-G </a:t>
            </a:r>
            <a:r>
              <a:rPr lang="en-US" baseline="0" dirty="0" err="1" smtClean="0"/>
              <a:t>pseudotyped</a:t>
            </a:r>
            <a:r>
              <a:rPr lang="en-US" baseline="0" dirty="0" smtClean="0"/>
              <a:t> lentiviral vectors into porcine corneas</a:t>
            </a:r>
          </a:p>
          <a:p>
            <a:endParaRPr lang="en-US" baseline="0" dirty="0" smtClean="0"/>
          </a:p>
          <a:p>
            <a:r>
              <a:rPr lang="en-US" baseline="0" dirty="0" smtClean="0"/>
              <a:t>PARENTERAL –</a:t>
            </a:r>
          </a:p>
          <a:p>
            <a:r>
              <a:rPr lang="en-US" baseline="0" dirty="0" smtClean="0"/>
              <a:t>	accidental </a:t>
            </a:r>
            <a:r>
              <a:rPr lang="en-US" baseline="0" dirty="0" err="1" smtClean="0"/>
              <a:t>needlestick</a:t>
            </a:r>
            <a:r>
              <a:rPr lang="en-US" baseline="0" dirty="0" smtClean="0"/>
              <a:t> with lentiviral vectors is likely to result in significant transduction (Gray, 2011)</a:t>
            </a:r>
          </a:p>
          <a:p>
            <a:r>
              <a:rPr lang="en-US" baseline="0" dirty="0" smtClean="0"/>
              <a:t>(complement system will serve as a partial barrier, but will not likely eliminate significant transduction</a:t>
            </a:r>
          </a:p>
          <a:p>
            <a:endParaRPr lang="en-US" baseline="0" dirty="0" smtClean="0"/>
          </a:p>
          <a:p>
            <a:r>
              <a:rPr lang="en-US" baseline="0" dirty="0" smtClean="0"/>
              <a:t>SUMMARY: (Gray 2011)</a:t>
            </a:r>
          </a:p>
          <a:p>
            <a:r>
              <a:rPr lang="en-US" baseline="0" dirty="0" smtClean="0"/>
              <a:t>	-exists a clear potential for retroviral vectors (used in research laboratories) to cause accidental exposure-induced transduction of significant numbers of human cells</a:t>
            </a:r>
          </a:p>
          <a:p>
            <a:r>
              <a:rPr lang="en-US" baseline="0" dirty="0" smtClean="0"/>
              <a:t>	FACTORS INFLUENCING LEVEL OF TRANSDUCTION:</a:t>
            </a:r>
          </a:p>
          <a:p>
            <a:r>
              <a:rPr lang="en-US" baseline="0" dirty="0" smtClean="0"/>
              <a:t>	-nature of the envelope</a:t>
            </a:r>
          </a:p>
          <a:p>
            <a:r>
              <a:rPr lang="en-US" baseline="0" dirty="0" smtClean="0"/>
              <a:t>	-type of vector</a:t>
            </a:r>
          </a:p>
          <a:p>
            <a:r>
              <a:rPr lang="en-US" baseline="0" dirty="0" smtClean="0"/>
              <a:t>	-infectious titer of the material exposed</a:t>
            </a:r>
          </a:p>
          <a:p>
            <a:r>
              <a:rPr lang="en-US" baseline="0" dirty="0" smtClean="0"/>
              <a:t>	-duration of the exposure</a:t>
            </a:r>
          </a:p>
          <a:p>
            <a:r>
              <a:rPr lang="en-US" baseline="0" dirty="0" smtClean="0"/>
              <a:t>	-particular tissue exposed</a:t>
            </a:r>
          </a:p>
          <a:p>
            <a:endParaRPr lang="en-US" dirty="0"/>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550E1-07BF-451D-8EF7-07AE722EF5BA}" type="slidenum">
              <a:rPr lang="en-US" smtClean="0"/>
              <a:t>5</a:t>
            </a:fld>
            <a:endParaRPr lang="en-US"/>
          </a:p>
        </p:txBody>
      </p:sp>
    </p:spTree>
    <p:extLst>
      <p:ext uri="{BB962C8B-B14F-4D97-AF65-F5344CB8AC3E}">
        <p14:creationId xmlns:p14="http://schemas.microsoft.com/office/powerpoint/2010/main" val="3118202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58DAB-0AEA-4339-8A94-6D226A1008DA}" type="slidenum">
              <a:rPr lang="en-US" smtClean="0"/>
              <a:t>6</a:t>
            </a:fld>
            <a:endParaRPr lang="en-US"/>
          </a:p>
        </p:txBody>
      </p:sp>
    </p:spTree>
    <p:extLst>
      <p:ext uri="{BB962C8B-B14F-4D97-AF65-F5344CB8AC3E}">
        <p14:creationId xmlns:p14="http://schemas.microsoft.com/office/powerpoint/2010/main" val="3966669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Random Insertion- </a:t>
            </a:r>
            <a:r>
              <a:rPr lang="en-US" sz="1200" kern="1200" dirty="0" smtClean="0">
                <a:solidFill>
                  <a:schemeClr val="tx1"/>
                </a:solidFill>
                <a:effectLst/>
                <a:latin typeface="+mn-lt"/>
                <a:ea typeface="+mn-ea"/>
                <a:cs typeface="+mn-cs"/>
              </a:rPr>
              <a:t>when the lentivirus integrates into the host genome at random it may disrupt an important gene.  The disruption of a tumor suppressor or cell cycle checkpoint gene, or the activation of an oncogene, has the potential of transforming a cell into a cancer cell.  This is why random insertion events pose biosafety concerns that must be considered when performing a risk assessment</a:t>
            </a:r>
            <a:endParaRPr lang="en-US" dirty="0"/>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58DAB-0AEA-4339-8A94-6D226A1008DA}" type="slidenum">
              <a:rPr lang="en-US" smtClean="0"/>
              <a:t>7</a:t>
            </a:fld>
            <a:endParaRPr lang="en-US"/>
          </a:p>
        </p:txBody>
      </p:sp>
    </p:spTree>
    <p:extLst>
      <p:ext uri="{BB962C8B-B14F-4D97-AF65-F5344CB8AC3E}">
        <p14:creationId xmlns:p14="http://schemas.microsoft.com/office/powerpoint/2010/main" val="783460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 – Data from retroviral vector treatment of X-Linked SCID children </a:t>
            </a:r>
            <a:r>
              <a:rPr lang="en-US" baseline="0" dirty="0" smtClean="0"/>
              <a:t> - 5/20 developed acute lymphoblastic leukemia as well as 1/10 with </a:t>
            </a:r>
            <a:r>
              <a:rPr lang="en-US" baseline="0" dirty="0" err="1" smtClean="0"/>
              <a:t>Wiscott</a:t>
            </a:r>
            <a:r>
              <a:rPr lang="en-US" baseline="0" dirty="0" smtClean="0"/>
              <a:t>-Aldrich syndrome</a:t>
            </a:r>
          </a:p>
          <a:p>
            <a:r>
              <a:rPr lang="en-US" baseline="0" dirty="0" smtClean="0"/>
              <a:t> - appears due to integration near the LMO2 domain</a:t>
            </a:r>
            <a:endParaRPr lang="en-US" dirty="0"/>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58DAB-0AEA-4339-8A94-6D226A1008DA}" type="slidenum">
              <a:rPr lang="en-US" smtClean="0"/>
              <a:t>8</a:t>
            </a:fld>
            <a:endParaRPr lang="en-US"/>
          </a:p>
        </p:txBody>
      </p:sp>
    </p:spTree>
    <p:extLst>
      <p:ext uri="{BB962C8B-B14F-4D97-AF65-F5344CB8AC3E}">
        <p14:creationId xmlns:p14="http://schemas.microsoft.com/office/powerpoint/2010/main" val="921058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custDataLst>
              <p:tags r:id="rId1"/>
            </p:custDataLst>
          </p:nvPr>
        </p:nvSpPr>
        <p:spPr>
          <a:xfrm>
            <a:off x="0" y="0"/>
            <a:ext cx="7010400" cy="464820"/>
          </a:xfrm>
        </p:spPr>
        <p:txBody>
          <a:bodyPr/>
          <a:lstStyle/>
          <a:p>
            <a:r>
              <a:rPr lang="en-US" smtClean="0"/>
              <a:t> </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58DAB-0AEA-4339-8A94-6D226A1008DA}" type="slidenum">
              <a:rPr lang="en-US" smtClean="0"/>
              <a:t>9</a:t>
            </a:fld>
            <a:endParaRPr lang="en-US"/>
          </a:p>
        </p:txBody>
      </p:sp>
    </p:spTree>
    <p:extLst>
      <p:ext uri="{BB962C8B-B14F-4D97-AF65-F5344CB8AC3E}">
        <p14:creationId xmlns:p14="http://schemas.microsoft.com/office/powerpoint/2010/main" val="2419141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D460A94-9B41-41C6-A02C-C93DB5B9555C}" type="datetimeFigureOut">
              <a:rPr lang="en-US" smtClean="0"/>
              <a:t>4/20/2015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F5ECFA4-1C5E-4338-9329-7B45F7D4D967}"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460A94-9B41-41C6-A02C-C93DB5B9555C}" type="datetimeFigureOut">
              <a:rPr lang="en-US" smtClean="0"/>
              <a:t>4/20/2015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5ECFA4-1C5E-4338-9329-7B45F7D4D9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460A94-9B41-41C6-A02C-C93DB5B9555C}" type="datetimeFigureOut">
              <a:rPr lang="en-US" smtClean="0"/>
              <a:t>4/20/2015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5ECFA4-1C5E-4338-9329-7B45F7D4D9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460A94-9B41-41C6-A02C-C93DB5B9555C}" type="datetimeFigureOut">
              <a:rPr lang="en-US" smtClean="0"/>
              <a:t>4/20/2015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5ECFA4-1C5E-4338-9329-7B45F7D4D9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460A94-9B41-41C6-A02C-C93DB5B9555C}" type="datetimeFigureOut">
              <a:rPr lang="en-US" smtClean="0"/>
              <a:t>4/20/2015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5ECFA4-1C5E-4338-9329-7B45F7D4D967}"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460A94-9B41-41C6-A02C-C93DB5B9555C}" type="datetimeFigureOut">
              <a:rPr lang="en-US" smtClean="0"/>
              <a:t>4/20/2015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5ECFA4-1C5E-4338-9329-7B45F7D4D96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460A94-9B41-41C6-A02C-C93DB5B9555C}" type="datetimeFigureOut">
              <a:rPr lang="en-US" smtClean="0"/>
              <a:t>4/20/2015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F5ECFA4-1C5E-4338-9329-7B45F7D4D9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D460A94-9B41-41C6-A02C-C93DB5B9555C}" type="datetimeFigureOut">
              <a:rPr lang="en-US" smtClean="0"/>
              <a:t>4/20/2015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F5ECFA4-1C5E-4338-9329-7B45F7D4D9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D460A94-9B41-41C6-A02C-C93DB5B9555C}" type="datetimeFigureOut">
              <a:rPr lang="en-US" smtClean="0"/>
              <a:t>4/20/2015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F5ECFA4-1C5E-4338-9329-7B45F7D4D967}"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460A94-9B41-41C6-A02C-C93DB5B9555C}" type="datetimeFigureOut">
              <a:rPr lang="en-US" smtClean="0"/>
              <a:t>4/20/2015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5ECFA4-1C5E-4338-9329-7B45F7D4D9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D460A94-9B41-41C6-A02C-C93DB5B9555C}" type="datetimeFigureOut">
              <a:rPr lang="en-US" smtClean="0"/>
              <a:t>4/20/2015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5ECFA4-1C5E-4338-9329-7B45F7D4D967}"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D460A94-9B41-41C6-A02C-C93DB5B9555C}" type="datetimeFigureOut">
              <a:rPr lang="en-US" smtClean="0"/>
              <a:t>4/20/2015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F5ECFA4-1C5E-4338-9329-7B45F7D4D967}"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t>
            </a:r>
            <a:br>
              <a:rPr lang="en-US" dirty="0" smtClean="0"/>
            </a:br>
            <a:r>
              <a:rPr lang="en-US" dirty="0"/>
              <a:t/>
            </a:r>
            <a:br>
              <a:rPr lang="en-US" dirty="0"/>
            </a:br>
            <a:r>
              <a:rPr lang="en-US" sz="2700" dirty="0" smtClean="0"/>
              <a:t>Peter J. Nigro, MD, MPH</a:t>
            </a:r>
            <a:br>
              <a:rPr lang="en-US" sz="2700" dirty="0" smtClean="0"/>
            </a:br>
            <a:endParaRPr lang="en-US" sz="2700" dirty="0"/>
          </a:p>
        </p:txBody>
      </p:sp>
      <p:sp>
        <p:nvSpPr>
          <p:cNvPr id="3" name="Subtitle 2"/>
          <p:cNvSpPr>
            <a:spLocks noGrp="1"/>
          </p:cNvSpPr>
          <p:nvPr>
            <p:ph type="subTitle" idx="1"/>
          </p:nvPr>
        </p:nvSpPr>
        <p:spPr>
          <a:xfrm>
            <a:off x="1432560" y="1850064"/>
            <a:ext cx="7406640" cy="3255336"/>
          </a:xfrm>
        </p:spPr>
        <p:txBody>
          <a:bodyPr>
            <a:normAutofit fontScale="32500" lnSpcReduction="20000"/>
          </a:bodyPr>
          <a:lstStyle/>
          <a:p>
            <a:endParaRPr lang="en-US" dirty="0" smtClean="0"/>
          </a:p>
          <a:p>
            <a:endParaRPr lang="en-US" dirty="0"/>
          </a:p>
          <a:p>
            <a:r>
              <a:rPr lang="en-US" sz="9800" dirty="0" smtClean="0"/>
              <a:t>Occupational </a:t>
            </a:r>
            <a:r>
              <a:rPr lang="en-US" sz="9800" dirty="0"/>
              <a:t>Health Challenges of working </a:t>
            </a:r>
            <a:r>
              <a:rPr lang="en-US" sz="9800" dirty="0" smtClean="0"/>
              <a:t>in  Lab </a:t>
            </a:r>
            <a:r>
              <a:rPr lang="en-US" sz="9800" dirty="0"/>
              <a:t>Animal Research:</a:t>
            </a:r>
            <a:br>
              <a:rPr lang="en-US" sz="9800" dirty="0"/>
            </a:br>
            <a:r>
              <a:rPr lang="en-US" sz="9800" dirty="0"/>
              <a:t>        </a:t>
            </a:r>
            <a:endParaRPr lang="en-US" sz="9800" dirty="0" smtClean="0"/>
          </a:p>
          <a:p>
            <a:r>
              <a:rPr lang="en-US" sz="9800" dirty="0"/>
              <a:t> </a:t>
            </a:r>
            <a:r>
              <a:rPr lang="en-US" sz="9800" dirty="0" smtClean="0"/>
              <a:t>          Viral </a:t>
            </a:r>
            <a:r>
              <a:rPr lang="en-US" sz="9800" dirty="0"/>
              <a:t>Vector Exposures </a:t>
            </a:r>
            <a:endParaRPr lang="en-US" sz="9800" dirty="0" smtClean="0"/>
          </a:p>
          <a:p>
            <a:r>
              <a:rPr lang="en-US" sz="9800" dirty="0"/>
              <a:t> </a:t>
            </a:r>
            <a:r>
              <a:rPr lang="en-US" sz="9800" dirty="0" smtClean="0"/>
              <a:t>                    &amp;</a:t>
            </a:r>
            <a:r>
              <a:rPr lang="en-US" sz="9800" dirty="0"/>
              <a:t/>
            </a:r>
            <a:br>
              <a:rPr lang="en-US" sz="9800" dirty="0"/>
            </a:br>
            <a:r>
              <a:rPr lang="en-US" sz="9800" dirty="0"/>
              <a:t>         </a:t>
            </a:r>
            <a:r>
              <a:rPr lang="en-US" sz="9800" dirty="0" smtClean="0"/>
              <a:t>    Animal </a:t>
            </a:r>
            <a:r>
              <a:rPr lang="en-US" sz="9800" dirty="0"/>
              <a:t>Allergies</a:t>
            </a:r>
            <a:endParaRPr lang="en-US" sz="9800" dirty="0" smtClean="0"/>
          </a:p>
        </p:txBody>
      </p:sp>
    </p:spTree>
    <p:extLst>
      <p:ext uri="{BB962C8B-B14F-4D97-AF65-F5344CB8AC3E}">
        <p14:creationId xmlns:p14="http://schemas.microsoft.com/office/powerpoint/2010/main" val="2363749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Safer vector (cont’d)</a:t>
            </a:r>
          </a:p>
          <a:p>
            <a:pPr lvl="1"/>
            <a:r>
              <a:rPr lang="en-US" dirty="0"/>
              <a:t>Reduction of risk for regeneration of replication competent </a:t>
            </a:r>
            <a:r>
              <a:rPr lang="en-US" dirty="0" smtClean="0"/>
              <a:t>virus (cont’d)</a:t>
            </a:r>
          </a:p>
          <a:p>
            <a:pPr lvl="2"/>
            <a:r>
              <a:rPr lang="en-US" dirty="0" smtClean="0"/>
              <a:t>Separation of vector and packaging functions onto 4 or more plasmids</a:t>
            </a:r>
          </a:p>
          <a:p>
            <a:pPr lvl="1"/>
            <a:r>
              <a:rPr lang="en-US" dirty="0" smtClean="0"/>
              <a:t>Avoidance of dangerous transgene inserts such as oncogenes</a:t>
            </a:r>
          </a:p>
          <a:p>
            <a:pPr lvl="1"/>
            <a:endParaRPr lang="en-US" dirty="0" smtClean="0"/>
          </a:p>
          <a:p>
            <a:pPr marL="301943" lvl="1" indent="0">
              <a:buNone/>
            </a:pPr>
            <a:r>
              <a:rPr lang="en-US" sz="1300" dirty="0"/>
              <a:t>* Biosafety Considerations for Research with Lentiviral Vectors. Recombinant DNA Advisory Committee (RAC) Guidance Document. NIH</a:t>
            </a:r>
          </a:p>
          <a:p>
            <a:pPr marL="301943" lvl="1" indent="0">
              <a:buNone/>
            </a:pPr>
            <a:endParaRPr lang="en-US" dirty="0"/>
          </a:p>
        </p:txBody>
      </p:sp>
      <p:sp>
        <p:nvSpPr>
          <p:cNvPr id="3" name="Title 2"/>
          <p:cNvSpPr>
            <a:spLocks noGrp="1"/>
          </p:cNvSpPr>
          <p:nvPr>
            <p:ph type="title"/>
          </p:nvPr>
        </p:nvSpPr>
        <p:spPr/>
        <p:txBody>
          <a:bodyPr/>
          <a:lstStyle/>
          <a:p>
            <a:r>
              <a:rPr lang="en-US" dirty="0" smtClean="0"/>
              <a:t>Management of Hazards (cont’d)</a:t>
            </a:r>
            <a:endParaRPr lang="en-US" dirty="0"/>
          </a:p>
        </p:txBody>
      </p:sp>
    </p:spTree>
    <p:extLst>
      <p:ext uri="{BB962C8B-B14F-4D97-AF65-F5344CB8AC3E}">
        <p14:creationId xmlns:p14="http://schemas.microsoft.com/office/powerpoint/2010/main" val="3714291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Safer Practices</a:t>
            </a:r>
          </a:p>
          <a:p>
            <a:pPr lvl="1"/>
            <a:r>
              <a:rPr lang="en-US" sz="1600" dirty="0" smtClean="0"/>
              <a:t>Proper signage for hazard communication</a:t>
            </a:r>
          </a:p>
          <a:p>
            <a:pPr lvl="1"/>
            <a:r>
              <a:rPr lang="en-US" sz="1600" dirty="0"/>
              <a:t>Minimize viral titer and total amount of vector used</a:t>
            </a:r>
          </a:p>
          <a:p>
            <a:pPr lvl="1"/>
            <a:r>
              <a:rPr lang="en-US" sz="1600" dirty="0" smtClean="0"/>
              <a:t>Handle in BL2 or greater containment</a:t>
            </a:r>
          </a:p>
          <a:p>
            <a:pPr lvl="1"/>
            <a:r>
              <a:rPr lang="en-US" sz="1600" dirty="0" smtClean="0"/>
              <a:t>Elimination </a:t>
            </a:r>
            <a:r>
              <a:rPr lang="en-US" sz="1600" dirty="0"/>
              <a:t>of sharps (if feasible) </a:t>
            </a:r>
            <a:endParaRPr lang="en-US" sz="1600" dirty="0" smtClean="0"/>
          </a:p>
          <a:p>
            <a:pPr lvl="1"/>
            <a:r>
              <a:rPr lang="en-US" sz="1600" dirty="0" smtClean="0"/>
              <a:t>Use of incubator dedicated for use only in research utilizing viral vectors</a:t>
            </a:r>
          </a:p>
          <a:p>
            <a:pPr lvl="1"/>
            <a:r>
              <a:rPr lang="en-US" sz="1600" dirty="0" smtClean="0"/>
              <a:t>Cells exposed to lentiviral vectors are not removed from lab room unless inactivated</a:t>
            </a:r>
          </a:p>
          <a:p>
            <a:pPr lvl="1"/>
            <a:r>
              <a:rPr lang="en-US" sz="1600" dirty="0" smtClean="0"/>
              <a:t>Transport, cleaning, and disposal per approved biosafety procedures</a:t>
            </a:r>
          </a:p>
          <a:p>
            <a:pPr lvl="1"/>
            <a:r>
              <a:rPr lang="en-US" sz="1600" dirty="0" smtClean="0"/>
              <a:t>Spill procedures posted and adherence monitored</a:t>
            </a:r>
          </a:p>
          <a:p>
            <a:pPr lvl="1"/>
            <a:r>
              <a:rPr lang="en-US" sz="1600" dirty="0" smtClean="0"/>
              <a:t>Possible exposures are immediately assessed by knowledgeable HCP </a:t>
            </a:r>
          </a:p>
          <a:p>
            <a:pPr lvl="1"/>
            <a:r>
              <a:rPr lang="en-US" sz="1600" dirty="0" smtClean="0"/>
              <a:t>Handling of vector-treated animals</a:t>
            </a:r>
          </a:p>
          <a:p>
            <a:pPr lvl="1"/>
            <a:endParaRPr lang="en-US" sz="2000" dirty="0" smtClean="0"/>
          </a:p>
          <a:p>
            <a:pPr lvl="1"/>
            <a:endParaRPr lang="en-US" sz="2000" dirty="0"/>
          </a:p>
          <a:p>
            <a:pPr lvl="1"/>
            <a:endParaRPr lang="en-US" sz="2000" dirty="0" smtClean="0"/>
          </a:p>
          <a:p>
            <a:pPr lvl="1"/>
            <a:endParaRPr lang="en-US" sz="2000" dirty="0"/>
          </a:p>
        </p:txBody>
      </p:sp>
      <p:sp>
        <p:nvSpPr>
          <p:cNvPr id="3" name="Title 2"/>
          <p:cNvSpPr>
            <a:spLocks noGrp="1"/>
          </p:cNvSpPr>
          <p:nvPr>
            <p:ph type="title"/>
          </p:nvPr>
        </p:nvSpPr>
        <p:spPr/>
        <p:txBody>
          <a:bodyPr/>
          <a:lstStyle/>
          <a:p>
            <a:r>
              <a:rPr lang="en-US" dirty="0" smtClean="0"/>
              <a:t>Management of Hazards (cont’d)</a:t>
            </a:r>
            <a:endParaRPr lang="en-US" dirty="0"/>
          </a:p>
        </p:txBody>
      </p:sp>
      <p:pic>
        <p:nvPicPr>
          <p:cNvPr id="4" name="Picture 5" descr="BSL-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1600200"/>
            <a:ext cx="2006930" cy="125433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969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dirty="0" smtClean="0"/>
              <a:t>Pre-exposure education</a:t>
            </a:r>
          </a:p>
          <a:p>
            <a:r>
              <a:rPr lang="en-US" sz="2000" dirty="0" smtClean="0"/>
              <a:t>Post exposure actions</a:t>
            </a:r>
          </a:p>
          <a:p>
            <a:pPr lvl="1"/>
            <a:r>
              <a:rPr lang="en-US" sz="2000" dirty="0" smtClean="0"/>
              <a:t>15 minute wash</a:t>
            </a:r>
          </a:p>
          <a:p>
            <a:pPr lvl="1"/>
            <a:r>
              <a:rPr lang="en-US" sz="2000" dirty="0" smtClean="0"/>
              <a:t>Notification of supervisor and request information to bring to HCP</a:t>
            </a:r>
          </a:p>
          <a:p>
            <a:pPr lvl="2"/>
            <a:r>
              <a:rPr lang="en-US" dirty="0" smtClean="0"/>
              <a:t>Vector, generation, replication competence, pseudotyping (e.g., lentivirus pseudotyping with VSV-G), gene expressed</a:t>
            </a:r>
          </a:p>
          <a:p>
            <a:pPr lvl="2"/>
            <a:r>
              <a:rPr lang="en-US" dirty="0" smtClean="0"/>
              <a:t>Other bloodborne pathogen exposure (HCV, HBV, HIV)</a:t>
            </a:r>
          </a:p>
          <a:p>
            <a:pPr lvl="1"/>
            <a:r>
              <a:rPr lang="en-US" sz="2000" dirty="0" smtClean="0"/>
              <a:t>HCP</a:t>
            </a:r>
          </a:p>
          <a:p>
            <a:pPr lvl="2"/>
            <a:r>
              <a:rPr lang="en-US" dirty="0" smtClean="0"/>
              <a:t>Perform risk assessment</a:t>
            </a:r>
          </a:p>
          <a:p>
            <a:pPr lvl="2"/>
            <a:endParaRPr lang="en-US" dirty="0"/>
          </a:p>
        </p:txBody>
      </p:sp>
      <p:sp>
        <p:nvSpPr>
          <p:cNvPr id="3" name="Title 2"/>
          <p:cNvSpPr>
            <a:spLocks noGrp="1"/>
          </p:cNvSpPr>
          <p:nvPr>
            <p:ph type="title"/>
          </p:nvPr>
        </p:nvSpPr>
        <p:spPr/>
        <p:txBody>
          <a:bodyPr/>
          <a:lstStyle/>
          <a:p>
            <a:r>
              <a:rPr lang="en-US" dirty="0" smtClean="0"/>
              <a:t>Post </a:t>
            </a:r>
            <a:r>
              <a:rPr lang="en-US" smtClean="0"/>
              <a:t>Exposure Management </a:t>
            </a:r>
            <a:endParaRPr lang="en-US"/>
          </a:p>
        </p:txBody>
      </p:sp>
    </p:spTree>
    <p:extLst>
      <p:ext uri="{BB962C8B-B14F-4D97-AF65-F5344CB8AC3E}">
        <p14:creationId xmlns:p14="http://schemas.microsoft.com/office/powerpoint/2010/main" val="3170392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1"/>
            <a:r>
              <a:rPr lang="en-US" dirty="0" smtClean="0"/>
              <a:t>High risk</a:t>
            </a:r>
          </a:p>
          <a:p>
            <a:pPr lvl="2"/>
            <a:r>
              <a:rPr lang="en-US" dirty="0" smtClean="0"/>
              <a:t>Mechanism of exposure	</a:t>
            </a:r>
          </a:p>
          <a:p>
            <a:pPr lvl="3"/>
            <a:r>
              <a:rPr lang="en-US" dirty="0" smtClean="0"/>
              <a:t>Skin puncture or injection</a:t>
            </a:r>
          </a:p>
          <a:p>
            <a:pPr lvl="3"/>
            <a:r>
              <a:rPr lang="en-US" dirty="0" smtClean="0"/>
              <a:t>Contact with mucous membrane or ingestion orally</a:t>
            </a:r>
          </a:p>
          <a:p>
            <a:pPr lvl="3"/>
            <a:r>
              <a:rPr lang="en-US" dirty="0" smtClean="0"/>
              <a:t>Contact with non-intact skin</a:t>
            </a:r>
          </a:p>
          <a:p>
            <a:pPr lvl="2"/>
            <a:r>
              <a:rPr lang="en-US" dirty="0" smtClean="0"/>
              <a:t>Vector</a:t>
            </a:r>
          </a:p>
          <a:p>
            <a:pPr lvl="3"/>
            <a:r>
              <a:rPr lang="en-US" dirty="0" smtClean="0"/>
              <a:t>Type (e.g., Lentivirus vs. AAV (random insertion or not))</a:t>
            </a:r>
          </a:p>
          <a:p>
            <a:pPr lvl="3"/>
            <a:r>
              <a:rPr lang="en-US" dirty="0" smtClean="0"/>
              <a:t>High concentration of the vector</a:t>
            </a:r>
          </a:p>
          <a:p>
            <a:pPr lvl="2"/>
            <a:r>
              <a:rPr lang="en-US" dirty="0" smtClean="0"/>
              <a:t>Genetic insert</a:t>
            </a:r>
          </a:p>
          <a:p>
            <a:pPr lvl="3"/>
            <a:r>
              <a:rPr lang="en-US" dirty="0" smtClean="0"/>
              <a:t>Potentially oncogenic</a:t>
            </a:r>
          </a:p>
          <a:p>
            <a:pPr lvl="3"/>
            <a:r>
              <a:rPr lang="en-US" dirty="0" smtClean="0"/>
              <a:t>Affects reproduction or fetal development</a:t>
            </a:r>
          </a:p>
          <a:p>
            <a:pPr lvl="3"/>
            <a:r>
              <a:rPr lang="en-US" dirty="0" smtClean="0"/>
              <a:t>Modulates immune response or impairs critical biological function</a:t>
            </a:r>
          </a:p>
          <a:p>
            <a:pPr lvl="2"/>
            <a:endParaRPr lang="en-US" dirty="0"/>
          </a:p>
        </p:txBody>
      </p:sp>
      <p:sp>
        <p:nvSpPr>
          <p:cNvPr id="3" name="Title 2"/>
          <p:cNvSpPr>
            <a:spLocks noGrp="1"/>
          </p:cNvSpPr>
          <p:nvPr>
            <p:ph type="title"/>
          </p:nvPr>
        </p:nvSpPr>
        <p:spPr/>
        <p:txBody>
          <a:bodyPr>
            <a:normAutofit fontScale="90000"/>
          </a:bodyPr>
          <a:lstStyle/>
          <a:p>
            <a:r>
              <a:rPr lang="en-US" dirty="0" smtClean="0"/>
              <a:t>Post Exposure Management (cont’d)</a:t>
            </a:r>
            <a:endParaRPr lang="en-US" dirty="0"/>
          </a:p>
        </p:txBody>
      </p:sp>
    </p:spTree>
    <p:extLst>
      <p:ext uri="{BB962C8B-B14F-4D97-AF65-F5344CB8AC3E}">
        <p14:creationId xmlns:p14="http://schemas.microsoft.com/office/powerpoint/2010/main" val="3875866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2000" dirty="0" smtClean="0"/>
              <a:t>Low Risk</a:t>
            </a:r>
          </a:p>
          <a:p>
            <a:pPr lvl="2"/>
            <a:r>
              <a:rPr lang="en-US" dirty="0" smtClean="0"/>
              <a:t>Mechanism</a:t>
            </a:r>
          </a:p>
          <a:p>
            <a:pPr lvl="3"/>
            <a:r>
              <a:rPr lang="en-US" sz="2000" dirty="0" smtClean="0"/>
              <a:t>Bite from recently infected animal</a:t>
            </a:r>
          </a:p>
          <a:p>
            <a:pPr lvl="3"/>
            <a:r>
              <a:rPr lang="en-US" sz="2000" dirty="0" smtClean="0"/>
              <a:t>Percutaneous contact with body fluids from a recently infected animal</a:t>
            </a:r>
          </a:p>
          <a:p>
            <a:pPr lvl="3"/>
            <a:r>
              <a:rPr lang="en-US" sz="2000" dirty="0" smtClean="0"/>
              <a:t>Aerosols</a:t>
            </a:r>
          </a:p>
          <a:p>
            <a:pPr lvl="2"/>
            <a:r>
              <a:rPr lang="en-US" dirty="0" smtClean="0"/>
              <a:t>Vector – </a:t>
            </a:r>
          </a:p>
          <a:p>
            <a:pPr lvl="3"/>
            <a:r>
              <a:rPr lang="en-US" dirty="0" smtClean="0"/>
              <a:t>reduced risk(e.g., pseudo typed for nonhuman)</a:t>
            </a:r>
          </a:p>
          <a:p>
            <a:pPr lvl="3"/>
            <a:r>
              <a:rPr lang="en-US" dirty="0" smtClean="0"/>
              <a:t>Lower concentration</a:t>
            </a:r>
          </a:p>
          <a:p>
            <a:pPr lvl="2"/>
            <a:r>
              <a:rPr lang="en-US" dirty="0" smtClean="0"/>
              <a:t>Genetic insert  - no known serious risk</a:t>
            </a:r>
          </a:p>
          <a:p>
            <a:pPr lvl="2"/>
            <a:endParaRPr lang="en-US" dirty="0"/>
          </a:p>
        </p:txBody>
      </p:sp>
      <p:sp>
        <p:nvSpPr>
          <p:cNvPr id="3" name="Title 2"/>
          <p:cNvSpPr>
            <a:spLocks noGrp="1"/>
          </p:cNvSpPr>
          <p:nvPr>
            <p:ph type="title"/>
          </p:nvPr>
        </p:nvSpPr>
        <p:spPr/>
        <p:txBody>
          <a:bodyPr>
            <a:normAutofit fontScale="90000"/>
          </a:bodyPr>
          <a:lstStyle/>
          <a:p>
            <a:r>
              <a:rPr lang="en-US" dirty="0" smtClean="0"/>
              <a:t>Post Exposure Management (cont’d)</a:t>
            </a:r>
            <a:endParaRPr lang="en-US" dirty="0"/>
          </a:p>
        </p:txBody>
      </p:sp>
    </p:spTree>
    <p:extLst>
      <p:ext uri="{BB962C8B-B14F-4D97-AF65-F5344CB8AC3E}">
        <p14:creationId xmlns:p14="http://schemas.microsoft.com/office/powerpoint/2010/main" val="1767031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Post Exposure Prophylaxis</a:t>
            </a:r>
          </a:p>
          <a:p>
            <a:pPr lvl="1"/>
            <a:r>
              <a:rPr lang="en-US" dirty="0" smtClean="0"/>
              <a:t>Begin if/when determined indicated by HCP doing risk assessment (high risk)</a:t>
            </a:r>
          </a:p>
          <a:p>
            <a:pPr lvl="1"/>
            <a:r>
              <a:rPr lang="en-US" dirty="0" smtClean="0"/>
              <a:t>Current recommendation: for high risk Lentivirus exposures: use anti-retroviral treatments interfering with</a:t>
            </a:r>
          </a:p>
          <a:p>
            <a:pPr lvl="4"/>
            <a:r>
              <a:rPr lang="en-US" dirty="0" smtClean="0"/>
              <a:t>Reverse transcription</a:t>
            </a:r>
          </a:p>
          <a:p>
            <a:pPr lvl="4"/>
            <a:r>
              <a:rPr lang="en-US" dirty="0" smtClean="0"/>
              <a:t>Integration</a:t>
            </a:r>
          </a:p>
          <a:p>
            <a:pPr lvl="2"/>
            <a:r>
              <a:rPr lang="en-US" dirty="0" smtClean="0"/>
              <a:t>Timing concerns</a:t>
            </a:r>
          </a:p>
          <a:p>
            <a:pPr lvl="3"/>
            <a:r>
              <a:rPr lang="en-US" dirty="0" smtClean="0"/>
              <a:t>Starting ASAP</a:t>
            </a:r>
          </a:p>
          <a:p>
            <a:pPr lvl="3"/>
            <a:r>
              <a:rPr lang="en-US" dirty="0" smtClean="0"/>
              <a:t>How long to treat ?</a:t>
            </a:r>
          </a:p>
          <a:p>
            <a:pPr lvl="2"/>
            <a:r>
              <a:rPr lang="en-US" dirty="0" smtClean="0"/>
              <a:t>Off Label</a:t>
            </a:r>
          </a:p>
          <a:p>
            <a:pPr marL="658368" lvl="2" indent="0">
              <a:buNone/>
            </a:pPr>
            <a:endParaRPr lang="en-US" sz="2000" dirty="0" smtClean="0"/>
          </a:p>
          <a:p>
            <a:pPr marL="402336" lvl="1" indent="0">
              <a:buNone/>
            </a:pPr>
            <a:endParaRPr lang="en-US" sz="2000" dirty="0">
              <a:solidFill>
                <a:srgbClr val="FF0000"/>
              </a:solidFill>
            </a:endParaRPr>
          </a:p>
        </p:txBody>
      </p:sp>
      <p:sp>
        <p:nvSpPr>
          <p:cNvPr id="3" name="Title 2"/>
          <p:cNvSpPr>
            <a:spLocks noGrp="1"/>
          </p:cNvSpPr>
          <p:nvPr>
            <p:ph type="title"/>
          </p:nvPr>
        </p:nvSpPr>
        <p:spPr/>
        <p:txBody>
          <a:bodyPr>
            <a:normAutofit fontScale="90000"/>
          </a:bodyPr>
          <a:lstStyle/>
          <a:p>
            <a:r>
              <a:rPr lang="en-US" dirty="0"/>
              <a:t>Post Exposure Management (cont’d)</a:t>
            </a:r>
          </a:p>
        </p:txBody>
      </p:sp>
    </p:spTree>
    <p:extLst>
      <p:ext uri="{BB962C8B-B14F-4D97-AF65-F5344CB8AC3E}">
        <p14:creationId xmlns:p14="http://schemas.microsoft.com/office/powerpoint/2010/main" val="329788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PEP Program “Pre-Work”</a:t>
            </a:r>
            <a:endParaRPr lang="en-US" dirty="0"/>
          </a:p>
        </p:txBody>
      </p:sp>
      <p:sp>
        <p:nvSpPr>
          <p:cNvPr id="3" name="Content Placeholder 2"/>
          <p:cNvSpPr>
            <a:spLocks noGrp="1"/>
          </p:cNvSpPr>
          <p:nvPr>
            <p:ph idx="1"/>
          </p:nvPr>
        </p:nvSpPr>
        <p:spPr/>
        <p:txBody>
          <a:bodyPr/>
          <a:lstStyle/>
          <a:p>
            <a:r>
              <a:rPr lang="en-US" dirty="0" smtClean="0"/>
              <a:t>Write Standard Operating Procedure </a:t>
            </a:r>
          </a:p>
          <a:p>
            <a:pPr lvl="1"/>
            <a:r>
              <a:rPr lang="en-US" dirty="0"/>
              <a:t>e</a:t>
            </a:r>
            <a:r>
              <a:rPr lang="en-US" dirty="0" smtClean="0"/>
              <a:t>.g., “Lentivirus Exposure”</a:t>
            </a:r>
          </a:p>
          <a:p>
            <a:r>
              <a:rPr lang="en-US" dirty="0" smtClean="0"/>
              <a:t>Communicate SOP </a:t>
            </a:r>
          </a:p>
          <a:p>
            <a:pPr lvl="1"/>
            <a:r>
              <a:rPr lang="en-US" dirty="0" smtClean="0"/>
              <a:t>Researchers</a:t>
            </a:r>
          </a:p>
          <a:p>
            <a:pPr lvl="1"/>
            <a:r>
              <a:rPr lang="en-US" dirty="0" smtClean="0"/>
              <a:t>Management</a:t>
            </a:r>
          </a:p>
          <a:p>
            <a:pPr lvl="1"/>
            <a:r>
              <a:rPr lang="en-US" dirty="0" smtClean="0"/>
              <a:t>Animal caretakers</a:t>
            </a:r>
          </a:p>
          <a:p>
            <a:pPr lvl="1"/>
            <a:r>
              <a:rPr lang="en-US" dirty="0" smtClean="0"/>
              <a:t>Facilities/janitorial/etc.</a:t>
            </a:r>
          </a:p>
          <a:p>
            <a:pPr lvl="1"/>
            <a:r>
              <a:rPr lang="en-US" dirty="0" smtClean="0"/>
              <a:t>Medical referral professionals</a:t>
            </a:r>
          </a:p>
          <a:p>
            <a:r>
              <a:rPr lang="en-US" dirty="0" smtClean="0"/>
              <a:t>Implement SOP</a:t>
            </a:r>
          </a:p>
        </p:txBody>
      </p:sp>
    </p:spTree>
    <p:extLst>
      <p:ext uri="{BB962C8B-B14F-4D97-AF65-F5344CB8AC3E}">
        <p14:creationId xmlns:p14="http://schemas.microsoft.com/office/powerpoint/2010/main" val="759366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“Lentivirus SOP”</a:t>
            </a:r>
            <a:endParaRPr lang="en-US" dirty="0"/>
          </a:p>
        </p:txBody>
      </p:sp>
      <p:sp>
        <p:nvSpPr>
          <p:cNvPr id="3" name="Content Placeholder 2"/>
          <p:cNvSpPr>
            <a:spLocks noGrp="1"/>
          </p:cNvSpPr>
          <p:nvPr>
            <p:ph idx="1"/>
          </p:nvPr>
        </p:nvSpPr>
        <p:spPr/>
        <p:txBody>
          <a:bodyPr/>
          <a:lstStyle/>
          <a:p>
            <a:r>
              <a:rPr lang="en-US" dirty="0" smtClean="0"/>
              <a:t>First-determine which plan (pre-position PEP meds or post-exposure?)</a:t>
            </a:r>
          </a:p>
          <a:p>
            <a:pPr lvl="1"/>
            <a:r>
              <a:rPr lang="en-US" dirty="0" smtClean="0"/>
              <a:t>Pre-position</a:t>
            </a:r>
          </a:p>
          <a:p>
            <a:pPr lvl="2"/>
            <a:r>
              <a:rPr lang="en-US" dirty="0" smtClean="0"/>
              <a:t>Why</a:t>
            </a:r>
          </a:p>
          <a:p>
            <a:pPr lvl="2"/>
            <a:r>
              <a:rPr lang="en-US" dirty="0" smtClean="0"/>
              <a:t>Example</a:t>
            </a:r>
          </a:p>
          <a:p>
            <a:pPr lvl="2"/>
            <a:r>
              <a:rPr lang="en-US" dirty="0" smtClean="0"/>
              <a:t>Need for </a:t>
            </a:r>
          </a:p>
          <a:p>
            <a:pPr lvl="3"/>
            <a:r>
              <a:rPr lang="en-US" dirty="0" smtClean="0"/>
              <a:t>Pre-screening (initial and periodic)</a:t>
            </a:r>
          </a:p>
          <a:p>
            <a:pPr lvl="3"/>
            <a:r>
              <a:rPr lang="en-US" dirty="0" smtClean="0"/>
              <a:t>Periodic purchase and disposition of unused meds</a:t>
            </a:r>
          </a:p>
          <a:p>
            <a:pPr lvl="3"/>
            <a:r>
              <a:rPr lang="en-US" dirty="0" smtClean="0"/>
              <a:t>Preparation of detailed instructions</a:t>
            </a:r>
          </a:p>
          <a:p>
            <a:pPr lvl="3"/>
            <a:r>
              <a:rPr lang="en-US" dirty="0" smtClean="0"/>
              <a:t>Training</a:t>
            </a:r>
          </a:p>
          <a:p>
            <a:pPr lvl="3"/>
            <a:r>
              <a:rPr lang="en-US" dirty="0" smtClean="0"/>
              <a:t>Arrangement of follow-up(see next slide)</a:t>
            </a:r>
          </a:p>
          <a:p>
            <a:pPr marL="402336" lvl="1" indent="0">
              <a:buNone/>
            </a:pPr>
            <a:endParaRPr lang="en-US" dirty="0"/>
          </a:p>
        </p:txBody>
      </p:sp>
    </p:spTree>
    <p:extLst>
      <p:ext uri="{BB962C8B-B14F-4D97-AF65-F5344CB8AC3E}">
        <p14:creationId xmlns:p14="http://schemas.microsoft.com/office/powerpoint/2010/main" val="3447342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Writing a “Lentivirus SOP”-cont’d</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Post-Exposure </a:t>
            </a:r>
          </a:p>
          <a:p>
            <a:pPr lvl="2"/>
            <a:r>
              <a:rPr lang="en-US" dirty="0" smtClean="0"/>
              <a:t>Why</a:t>
            </a:r>
          </a:p>
          <a:p>
            <a:pPr lvl="2"/>
            <a:r>
              <a:rPr lang="en-US" dirty="0" smtClean="0"/>
              <a:t>Example</a:t>
            </a:r>
          </a:p>
          <a:p>
            <a:pPr lvl="2"/>
            <a:r>
              <a:rPr lang="en-US" dirty="0" smtClean="0"/>
              <a:t>Need for</a:t>
            </a:r>
          </a:p>
          <a:p>
            <a:pPr lvl="3"/>
            <a:r>
              <a:rPr lang="en-US" dirty="0" smtClean="0"/>
              <a:t>Training of staff on actions and timing</a:t>
            </a:r>
          </a:p>
          <a:p>
            <a:pPr lvl="3"/>
            <a:r>
              <a:rPr lang="en-US" dirty="0" smtClean="0"/>
              <a:t>Arrangement for, and education of, medical professional </a:t>
            </a:r>
          </a:p>
          <a:p>
            <a:pPr lvl="4"/>
            <a:r>
              <a:rPr lang="en-US" dirty="0" smtClean="0"/>
              <a:t>See exposed individual(s) IMMEDIATELY</a:t>
            </a:r>
          </a:p>
          <a:p>
            <a:pPr lvl="4"/>
            <a:r>
              <a:rPr lang="en-US" dirty="0" smtClean="0"/>
              <a:t>Stratification of risk to determine action</a:t>
            </a:r>
          </a:p>
          <a:p>
            <a:pPr lvl="4"/>
            <a:r>
              <a:rPr lang="en-US" dirty="0" smtClean="0"/>
              <a:t>Familiarity with PEP regimen</a:t>
            </a:r>
          </a:p>
          <a:p>
            <a:pPr lvl="4"/>
            <a:r>
              <a:rPr lang="en-US" dirty="0" smtClean="0"/>
              <a:t>Consent to prescribe “off-label” prescription if PEP indicated</a:t>
            </a:r>
          </a:p>
          <a:p>
            <a:pPr lvl="4"/>
            <a:r>
              <a:rPr lang="en-US" dirty="0" smtClean="0"/>
              <a:t>Access to medications in timely manner</a:t>
            </a:r>
          </a:p>
          <a:p>
            <a:pPr lvl="4"/>
            <a:r>
              <a:rPr lang="en-US" dirty="0" smtClean="0"/>
              <a:t>Provide counseling of individual</a:t>
            </a:r>
          </a:p>
          <a:p>
            <a:pPr lvl="4"/>
            <a:r>
              <a:rPr lang="en-US" dirty="0" smtClean="0"/>
              <a:t>Provide close follow-up</a:t>
            </a:r>
          </a:p>
          <a:p>
            <a:pPr lvl="4"/>
            <a:endParaRPr lang="en-US" dirty="0" smtClean="0"/>
          </a:p>
          <a:p>
            <a:pPr lvl="3"/>
            <a:endParaRPr lang="en-US" dirty="0" smtClean="0"/>
          </a:p>
          <a:p>
            <a:pPr lvl="2"/>
            <a:endParaRPr lang="en-US" dirty="0" smtClean="0"/>
          </a:p>
        </p:txBody>
      </p:sp>
    </p:spTree>
    <p:extLst>
      <p:ext uri="{BB962C8B-B14F-4D97-AF65-F5344CB8AC3E}">
        <p14:creationId xmlns:p14="http://schemas.microsoft.com/office/powerpoint/2010/main" val="563083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lnSpcReduction="10000"/>
          </a:bodyPr>
          <a:lstStyle/>
          <a:p>
            <a:r>
              <a:rPr lang="en-US" dirty="0" smtClean="0"/>
              <a:t>Paucity of literature </a:t>
            </a:r>
          </a:p>
          <a:p>
            <a:r>
              <a:rPr lang="en-US" dirty="0" smtClean="0"/>
              <a:t>Risk-benefit decision</a:t>
            </a:r>
          </a:p>
          <a:p>
            <a:r>
              <a:rPr lang="en-US" dirty="0" smtClean="0"/>
              <a:t>“Off-Label” prescribing</a:t>
            </a:r>
          </a:p>
          <a:p>
            <a:r>
              <a:rPr lang="en-US" dirty="0" smtClean="0"/>
              <a:t>Determination of duration of PEP</a:t>
            </a:r>
          </a:p>
          <a:p>
            <a:r>
              <a:rPr lang="en-US" dirty="0" smtClean="0"/>
              <a:t>Research staff compliance with program</a:t>
            </a:r>
          </a:p>
          <a:p>
            <a:r>
              <a:rPr lang="en-US" dirty="0" smtClean="0"/>
              <a:t>Dealing with HIV co-infection question</a:t>
            </a:r>
          </a:p>
          <a:p>
            <a:pPr lvl="1"/>
            <a:r>
              <a:rPr lang="en-US" dirty="0" smtClean="0"/>
              <a:t>Test before retroviral vector exposure</a:t>
            </a:r>
          </a:p>
          <a:p>
            <a:pPr marL="402336" lvl="1" indent="0">
              <a:buNone/>
            </a:pPr>
            <a:r>
              <a:rPr lang="en-US" dirty="0" smtClean="0"/>
              <a:t>                     vs</a:t>
            </a:r>
          </a:p>
          <a:p>
            <a:pPr marL="402336" lvl="1" indent="0">
              <a:buNone/>
            </a:pPr>
            <a:r>
              <a:rPr lang="en-US" dirty="0"/>
              <a:t> </a:t>
            </a:r>
            <a:r>
              <a:rPr lang="en-US" dirty="0" smtClean="0"/>
              <a:t>  Test after exposure?</a:t>
            </a:r>
          </a:p>
          <a:p>
            <a:pPr marL="402336" lvl="1" indent="0">
              <a:buNone/>
            </a:pPr>
            <a:endParaRPr lang="en-US" dirty="0" smtClean="0"/>
          </a:p>
          <a:p>
            <a:endParaRPr lang="en-US" dirty="0"/>
          </a:p>
        </p:txBody>
      </p:sp>
    </p:spTree>
    <p:extLst>
      <p:ext uri="{BB962C8B-B14F-4D97-AF65-F5344CB8AC3E}">
        <p14:creationId xmlns:p14="http://schemas.microsoft.com/office/powerpoint/2010/main" val="1376748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Introducing nucleic acids into cells</a:t>
            </a:r>
            <a:endParaRPr lang="en-US" dirty="0"/>
          </a:p>
        </p:txBody>
      </p:sp>
      <p:sp>
        <p:nvSpPr>
          <p:cNvPr id="3" name="Content Placeholder 2"/>
          <p:cNvSpPr>
            <a:spLocks noGrp="1"/>
          </p:cNvSpPr>
          <p:nvPr>
            <p:ph idx="1"/>
          </p:nvPr>
        </p:nvSpPr>
        <p:spPr/>
        <p:txBody>
          <a:bodyPr/>
          <a:lstStyle/>
          <a:p>
            <a:r>
              <a:rPr lang="en-US" dirty="0" smtClean="0"/>
              <a:t>Purpose (research; clinical)</a:t>
            </a:r>
          </a:p>
          <a:p>
            <a:r>
              <a:rPr lang="en-US" dirty="0" smtClean="0"/>
              <a:t>Methods</a:t>
            </a:r>
          </a:p>
          <a:p>
            <a:pPr lvl="1"/>
            <a:r>
              <a:rPr lang="en-US" dirty="0" smtClean="0"/>
              <a:t>Non-viral</a:t>
            </a:r>
          </a:p>
          <a:p>
            <a:pPr lvl="1"/>
            <a:r>
              <a:rPr lang="en-US" dirty="0" smtClean="0"/>
              <a:t>Viral</a:t>
            </a:r>
          </a:p>
          <a:p>
            <a:r>
              <a:rPr lang="en-US" dirty="0" smtClean="0"/>
              <a:t>Viral</a:t>
            </a:r>
          </a:p>
          <a:p>
            <a:pPr lvl="1"/>
            <a:r>
              <a:rPr lang="en-US" dirty="0" smtClean="0"/>
              <a:t>Retroviruses</a:t>
            </a:r>
          </a:p>
          <a:p>
            <a:pPr lvl="1"/>
            <a:r>
              <a:rPr lang="en-US" dirty="0" smtClean="0"/>
              <a:t>Lentiviruses</a:t>
            </a:r>
          </a:p>
          <a:p>
            <a:pPr lvl="1"/>
            <a:r>
              <a:rPr lang="en-US" dirty="0" smtClean="0"/>
              <a:t>Adenoviruses</a:t>
            </a:r>
          </a:p>
          <a:p>
            <a:pPr lvl="1"/>
            <a:r>
              <a:rPr lang="en-US" dirty="0" smtClean="0"/>
              <a:t>Adeno-associated viruses</a:t>
            </a:r>
          </a:p>
          <a:p>
            <a:pPr lvl="1"/>
            <a:endParaRPr lang="en-US" dirty="0"/>
          </a:p>
        </p:txBody>
      </p:sp>
    </p:spTree>
    <p:extLst>
      <p:ext uri="{BB962C8B-B14F-4D97-AF65-F5344CB8AC3E}">
        <p14:creationId xmlns:p14="http://schemas.microsoft.com/office/powerpoint/2010/main" val="22197187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US" sz="3200" dirty="0"/>
              <a:t>Allergens in the Workplace: A Case Study of Animal Allergens and the Development of an Occupational Exposure Limit</a:t>
            </a:r>
          </a:p>
        </p:txBody>
      </p:sp>
      <p:sp>
        <p:nvSpPr>
          <p:cNvPr id="2051" name="Rectangle 3"/>
          <p:cNvSpPr>
            <a:spLocks noGrp="1" noChangeArrowheads="1"/>
          </p:cNvSpPr>
          <p:nvPr>
            <p:ph type="subTitle" idx="1"/>
          </p:nvPr>
        </p:nvSpPr>
        <p:spPr>
          <a:xfrm>
            <a:off x="1432560" y="3581400"/>
            <a:ext cx="7406640" cy="1600200"/>
          </a:xfrm>
        </p:spPr>
        <p:txBody>
          <a:bodyPr/>
          <a:lstStyle/>
          <a:p>
            <a:pPr>
              <a:lnSpc>
                <a:spcPct val="80000"/>
              </a:lnSpc>
            </a:pPr>
            <a:r>
              <a:rPr lang="en-US" sz="2400" dirty="0" smtClean="0"/>
              <a:t>                                  2009-2015</a:t>
            </a:r>
            <a:endParaRPr lang="en-US" sz="2400" dirty="0"/>
          </a:p>
        </p:txBody>
      </p:sp>
      <p:sp>
        <p:nvSpPr>
          <p:cNvPr id="2052" name="Text Box 4"/>
          <p:cNvSpPr txBox="1">
            <a:spLocks noChangeArrowheads="1"/>
          </p:cNvSpPr>
          <p:nvPr/>
        </p:nvSpPr>
        <p:spPr bwMode="auto">
          <a:xfrm>
            <a:off x="441325" y="6280150"/>
            <a:ext cx="1082675" cy="366713"/>
          </a:xfrm>
          <a:prstGeom prst="rect">
            <a:avLst/>
          </a:prstGeom>
          <a:noFill/>
          <a:ln w="9525">
            <a:noFill/>
            <a:miter lim="800000"/>
            <a:headEnd/>
            <a:tailEnd/>
          </a:ln>
          <a:effectLst/>
        </p:spPr>
        <p:txBody>
          <a:bodyPr>
            <a:spAutoFit/>
          </a:bodyPr>
          <a:lstStyle/>
          <a:p>
            <a:endParaRPr lang="en-US"/>
          </a:p>
        </p:txBody>
      </p:sp>
    </p:spTree>
    <p:extLst>
      <p:ext uri="{BB962C8B-B14F-4D97-AF65-F5344CB8AC3E}">
        <p14:creationId xmlns:p14="http://schemas.microsoft.com/office/powerpoint/2010/main" val="13000569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LAA - Introduction</a:t>
            </a:r>
          </a:p>
        </p:txBody>
      </p:sp>
      <p:sp>
        <p:nvSpPr>
          <p:cNvPr id="3075" name="Rectangle 3"/>
          <p:cNvSpPr>
            <a:spLocks noGrp="1" noChangeArrowheads="1"/>
          </p:cNvSpPr>
          <p:nvPr>
            <p:ph type="body" idx="1"/>
          </p:nvPr>
        </p:nvSpPr>
        <p:spPr/>
        <p:txBody>
          <a:bodyPr>
            <a:normAutofit lnSpcReduction="10000"/>
          </a:bodyPr>
          <a:lstStyle/>
          <a:p>
            <a:pPr>
              <a:lnSpc>
                <a:spcPct val="80000"/>
              </a:lnSpc>
            </a:pPr>
            <a:r>
              <a:rPr lang="en-US" sz="1600" dirty="0"/>
              <a:t>POPULATION AT RISK: Workers exposed to furred lab animals  – resulting condition termed Lab Animal Allergy (LAA)</a:t>
            </a:r>
          </a:p>
          <a:p>
            <a:pPr>
              <a:lnSpc>
                <a:spcPct val="80000"/>
              </a:lnSpc>
            </a:pPr>
            <a:r>
              <a:rPr lang="en-US" sz="1600" dirty="0"/>
              <a:t>LAA - a major Occupational Illness to:</a:t>
            </a:r>
          </a:p>
          <a:p>
            <a:pPr lvl="1">
              <a:lnSpc>
                <a:spcPct val="80000"/>
              </a:lnSpc>
              <a:buFontTx/>
              <a:buNone/>
            </a:pPr>
            <a:r>
              <a:rPr lang="en-US" sz="1400" dirty="0"/>
              <a:t>       </a:t>
            </a:r>
            <a:r>
              <a:rPr lang="en-US" sz="1400" dirty="0" smtClean="0"/>
              <a:t>   </a:t>
            </a:r>
            <a:r>
              <a:rPr lang="en-US" sz="1400" dirty="0"/>
              <a:t>technicians, </a:t>
            </a:r>
          </a:p>
          <a:p>
            <a:pPr lvl="2">
              <a:lnSpc>
                <a:spcPct val="80000"/>
              </a:lnSpc>
              <a:buFont typeface="Wingdings" pitchFamily="2" charset="2"/>
              <a:buNone/>
            </a:pPr>
            <a:r>
              <a:rPr lang="en-US" sz="1400" dirty="0"/>
              <a:t>     animal caretakers, </a:t>
            </a:r>
          </a:p>
          <a:p>
            <a:pPr lvl="2">
              <a:lnSpc>
                <a:spcPct val="80000"/>
              </a:lnSpc>
              <a:buFont typeface="Wingdings" pitchFamily="2" charset="2"/>
              <a:buNone/>
            </a:pPr>
            <a:r>
              <a:rPr lang="en-US" sz="1400" dirty="0"/>
              <a:t>     veterinarians, </a:t>
            </a:r>
          </a:p>
          <a:p>
            <a:pPr lvl="2">
              <a:lnSpc>
                <a:spcPct val="80000"/>
              </a:lnSpc>
              <a:buFont typeface="Wingdings" pitchFamily="2" charset="2"/>
              <a:buNone/>
            </a:pPr>
            <a:r>
              <a:rPr lang="en-US" sz="1400" dirty="0"/>
              <a:t>     physicians  </a:t>
            </a:r>
          </a:p>
          <a:p>
            <a:pPr lvl="2">
              <a:lnSpc>
                <a:spcPct val="80000"/>
              </a:lnSpc>
              <a:buFont typeface="Wingdings" pitchFamily="2" charset="2"/>
              <a:buNone/>
            </a:pPr>
            <a:r>
              <a:rPr lang="en-US" sz="1400" dirty="0"/>
              <a:t>     scientists </a:t>
            </a:r>
          </a:p>
          <a:p>
            <a:pPr>
              <a:lnSpc>
                <a:spcPct val="80000"/>
              </a:lnSpc>
            </a:pPr>
            <a:r>
              <a:rPr lang="en-US" sz="1600" b="1" dirty="0"/>
              <a:t>Goodno and Stave, in JOEM, 2002</a:t>
            </a:r>
            <a:r>
              <a:rPr lang="en-US" sz="1600" dirty="0"/>
              <a:t>,  -  125,000 workers in U.S., and 15,000 in U.K. regularly work with laboratory animals, </a:t>
            </a:r>
          </a:p>
          <a:p>
            <a:pPr>
              <a:lnSpc>
                <a:spcPct val="80000"/>
              </a:lnSpc>
            </a:pPr>
            <a:r>
              <a:rPr lang="en-US" sz="1600" dirty="0"/>
              <a:t> 	-33% may develop symptoms of LAA</a:t>
            </a:r>
          </a:p>
          <a:p>
            <a:pPr>
              <a:lnSpc>
                <a:spcPct val="80000"/>
              </a:lnSpc>
            </a:pPr>
            <a:r>
              <a:rPr lang="en-US" sz="1600" b="1" dirty="0"/>
              <a:t>Wolfle and Bush</a:t>
            </a:r>
            <a:r>
              <a:rPr lang="en-US" sz="1600" dirty="0"/>
              <a:t>, in </a:t>
            </a:r>
            <a:r>
              <a:rPr lang="en-US" sz="1600" b="1" dirty="0"/>
              <a:t>Institute for Laboratory Animal Research (ILAR)</a:t>
            </a:r>
            <a:r>
              <a:rPr lang="en-US" sz="1600" dirty="0"/>
              <a:t>  </a:t>
            </a:r>
          </a:p>
          <a:p>
            <a:pPr lvl="1">
              <a:lnSpc>
                <a:spcPct val="80000"/>
              </a:lnSpc>
            </a:pPr>
            <a:r>
              <a:rPr lang="en-US" sz="1400" dirty="0"/>
              <a:t>46% of lab animal workers will develop allergic symptoms, and of those , more than 10% develop Occupational Asthma</a:t>
            </a:r>
          </a:p>
          <a:p>
            <a:pPr>
              <a:lnSpc>
                <a:spcPct val="80000"/>
              </a:lnSpc>
            </a:pPr>
            <a:r>
              <a:rPr lang="en-US" sz="1600" b="1" dirty="0"/>
              <a:t>NIH</a:t>
            </a:r>
            <a:r>
              <a:rPr lang="en-US" sz="1600" dirty="0"/>
              <a:t>-Manifestations of LAA cause more than </a:t>
            </a:r>
            <a:r>
              <a:rPr lang="en-US" sz="1600" b="1" dirty="0"/>
              <a:t>one third</a:t>
            </a:r>
            <a:r>
              <a:rPr lang="en-US" sz="1600" dirty="0"/>
              <a:t> of lab animal workers  to lose time from work</a:t>
            </a:r>
            <a:r>
              <a:rPr lang="en-US" sz="1600" dirty="0" smtClean="0"/>
              <a:t>.</a:t>
            </a:r>
          </a:p>
          <a:p>
            <a:pPr marL="82296" indent="0">
              <a:lnSpc>
                <a:spcPct val="80000"/>
              </a:lnSpc>
              <a:buNone/>
            </a:pPr>
            <a:endParaRPr lang="en-US" sz="1600" dirty="0"/>
          </a:p>
          <a:p>
            <a:pPr>
              <a:lnSpc>
                <a:spcPct val="80000"/>
              </a:lnSpc>
            </a:pPr>
            <a:r>
              <a:rPr lang="en-US" sz="1600" b="1" dirty="0" smtClean="0"/>
              <a:t>CONCLUSION: Lab </a:t>
            </a:r>
            <a:r>
              <a:rPr lang="en-US" sz="1600" b="1" dirty="0"/>
              <a:t>Animal </a:t>
            </a:r>
            <a:r>
              <a:rPr lang="en-US" sz="1600" b="1" dirty="0" smtClean="0"/>
              <a:t>Allergy(LAA) is an  </a:t>
            </a:r>
            <a:r>
              <a:rPr lang="en-US" sz="1600" b="1" dirty="0"/>
              <a:t>important health problem for animal workers, and an administrative and financial burden on the research institutions due to lost productivity and health care costs.</a:t>
            </a:r>
          </a:p>
          <a:p>
            <a:pPr>
              <a:lnSpc>
                <a:spcPct val="80000"/>
              </a:lnSpc>
            </a:pPr>
            <a:endParaRPr lang="en-US" sz="1600" dirty="0"/>
          </a:p>
        </p:txBody>
      </p:sp>
    </p:spTree>
    <p:extLst>
      <p:ext uri="{BB962C8B-B14F-4D97-AF65-F5344CB8AC3E}">
        <p14:creationId xmlns:p14="http://schemas.microsoft.com/office/powerpoint/2010/main" val="20938005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SCOPE</a:t>
            </a:r>
          </a:p>
        </p:txBody>
      </p:sp>
      <p:sp>
        <p:nvSpPr>
          <p:cNvPr id="50179" name="Rectangle 3"/>
          <p:cNvSpPr>
            <a:spLocks noGrp="1" noChangeArrowheads="1"/>
          </p:cNvSpPr>
          <p:nvPr>
            <p:ph type="body" idx="1"/>
          </p:nvPr>
        </p:nvSpPr>
        <p:spPr/>
        <p:txBody>
          <a:bodyPr/>
          <a:lstStyle/>
          <a:p>
            <a:r>
              <a:rPr lang="en-US" sz="2000" b="1"/>
              <a:t>Source of animal allergens</a:t>
            </a:r>
            <a:r>
              <a:rPr lang="en-US" sz="2000"/>
              <a:t> –  animals shed allergens through </a:t>
            </a:r>
            <a:r>
              <a:rPr lang="en-US" sz="2000" b="1"/>
              <a:t>urine,</a:t>
            </a:r>
            <a:r>
              <a:rPr lang="en-US" sz="2000"/>
              <a:t> </a:t>
            </a:r>
            <a:r>
              <a:rPr lang="en-US" sz="2000" b="1"/>
              <a:t>dander</a:t>
            </a:r>
            <a:r>
              <a:rPr lang="en-US" sz="2000"/>
              <a:t>, </a:t>
            </a:r>
            <a:r>
              <a:rPr lang="en-US" sz="2000" b="1"/>
              <a:t>hair</a:t>
            </a:r>
            <a:r>
              <a:rPr lang="en-US" sz="2000"/>
              <a:t>, </a:t>
            </a:r>
            <a:r>
              <a:rPr lang="en-US" sz="2000" b="1"/>
              <a:t>serum</a:t>
            </a:r>
            <a:r>
              <a:rPr lang="en-US" sz="2000"/>
              <a:t>, and </a:t>
            </a:r>
            <a:r>
              <a:rPr lang="en-US" sz="2000" b="1"/>
              <a:t>saliva</a:t>
            </a:r>
            <a:r>
              <a:rPr lang="en-US" sz="2000"/>
              <a:t>,</a:t>
            </a:r>
            <a:endParaRPr lang="en-US" sz="2400"/>
          </a:p>
          <a:p>
            <a:pPr lvl="1"/>
            <a:r>
              <a:rPr lang="en-US" sz="1800"/>
              <a:t>but not all species or strains do so equally</a:t>
            </a:r>
            <a:endParaRPr lang="en-US" sz="1600"/>
          </a:p>
          <a:p>
            <a:r>
              <a:rPr lang="en-US" sz="2000" b="1"/>
              <a:t>Gender inequity</a:t>
            </a:r>
            <a:r>
              <a:rPr lang="en-US" sz="2000"/>
              <a:t> – in general, females shed fewer allergens than males</a:t>
            </a:r>
          </a:p>
          <a:p>
            <a:r>
              <a:rPr lang="en-US" sz="2000"/>
              <a:t>Allergen exposure related to:</a:t>
            </a:r>
          </a:p>
          <a:p>
            <a:pPr lvl="1"/>
            <a:r>
              <a:rPr lang="en-US" sz="1200"/>
              <a:t>Size of allergen particle</a:t>
            </a:r>
          </a:p>
          <a:p>
            <a:pPr lvl="1"/>
            <a:r>
              <a:rPr lang="en-US" sz="1200"/>
              <a:t>Environmental conditions in cage</a:t>
            </a:r>
          </a:p>
          <a:p>
            <a:pPr lvl="2"/>
            <a:r>
              <a:rPr lang="en-US" sz="1400"/>
              <a:t>Type of bedding</a:t>
            </a:r>
          </a:p>
          <a:p>
            <a:pPr lvl="2"/>
            <a:r>
              <a:rPr lang="en-US" sz="1400"/>
              <a:t>Density of animals</a:t>
            </a:r>
          </a:p>
          <a:p>
            <a:pPr lvl="2"/>
            <a:r>
              <a:rPr lang="en-US" sz="1400"/>
              <a:t>Ventilation of rooms</a:t>
            </a:r>
            <a:endParaRPr lang="en-US" sz="1200"/>
          </a:p>
          <a:p>
            <a:pPr lvl="1">
              <a:buFontTx/>
              <a:buNone/>
            </a:pPr>
            <a:r>
              <a:rPr lang="en-US" sz="1200"/>
              <a:t>-   Job/task responsibility</a:t>
            </a:r>
          </a:p>
          <a:p>
            <a:pPr lvl="1">
              <a:buFontTx/>
              <a:buNone/>
            </a:pPr>
            <a:r>
              <a:rPr lang="en-US" sz="1200"/>
              <a:t>-    Duration of exposure</a:t>
            </a:r>
          </a:p>
          <a:p>
            <a:pPr lvl="1">
              <a:buFontTx/>
              <a:buNone/>
            </a:pPr>
            <a:r>
              <a:rPr lang="en-US" sz="1200"/>
              <a:t>    </a:t>
            </a:r>
          </a:p>
          <a:p>
            <a:pPr lvl="1">
              <a:buFontTx/>
              <a:buNone/>
            </a:pPr>
            <a:endParaRPr lang="en-US" sz="1200"/>
          </a:p>
          <a:p>
            <a:pPr lvl="1">
              <a:buFontTx/>
              <a:buNone/>
            </a:pPr>
            <a:endParaRPr lang="en-US" sz="1200"/>
          </a:p>
          <a:p>
            <a:pPr lvl="1">
              <a:buFontTx/>
              <a:buNone/>
            </a:pPr>
            <a:endParaRPr lang="en-US" sz="1200"/>
          </a:p>
        </p:txBody>
      </p:sp>
    </p:spTree>
    <p:extLst>
      <p:ext uri="{BB962C8B-B14F-4D97-AF65-F5344CB8AC3E}">
        <p14:creationId xmlns:p14="http://schemas.microsoft.com/office/powerpoint/2010/main" val="10547884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The Allergens</a:t>
            </a:r>
          </a:p>
        </p:txBody>
      </p:sp>
      <p:sp>
        <p:nvSpPr>
          <p:cNvPr id="52227" name="Rectangle 3"/>
          <p:cNvSpPr>
            <a:spLocks noGrp="1" noChangeArrowheads="1"/>
          </p:cNvSpPr>
          <p:nvPr>
            <p:ph type="body" idx="1"/>
          </p:nvPr>
        </p:nvSpPr>
        <p:spPr/>
        <p:txBody>
          <a:bodyPr/>
          <a:lstStyle/>
          <a:p>
            <a:endParaRPr lang="en-US" sz="1800" dirty="0"/>
          </a:p>
          <a:p>
            <a:r>
              <a:rPr lang="en-US" sz="1800" dirty="0" smtClean="0"/>
              <a:t>Family </a:t>
            </a:r>
            <a:r>
              <a:rPr lang="en-US" sz="1800" dirty="0"/>
              <a:t>of proteins called </a:t>
            </a:r>
            <a:r>
              <a:rPr lang="en-US" sz="1800" b="1" i="1" dirty="0"/>
              <a:t>lipocalins</a:t>
            </a:r>
          </a:p>
          <a:p>
            <a:r>
              <a:rPr lang="en-US" sz="1800" dirty="0" smtClean="0"/>
              <a:t>Produced </a:t>
            </a:r>
            <a:r>
              <a:rPr lang="en-US" sz="1800" dirty="0"/>
              <a:t>in </a:t>
            </a:r>
            <a:r>
              <a:rPr lang="en-US" sz="1800" b="1" dirty="0"/>
              <a:t>liver</a:t>
            </a:r>
            <a:r>
              <a:rPr lang="en-US" sz="1800" dirty="0"/>
              <a:t> </a:t>
            </a:r>
            <a:r>
              <a:rPr lang="en-US" sz="1800" dirty="0" smtClean="0"/>
              <a:t>and </a:t>
            </a:r>
            <a:r>
              <a:rPr lang="en-US" sz="1800" b="1" dirty="0"/>
              <a:t>secretory glands</a:t>
            </a:r>
            <a:r>
              <a:rPr lang="en-US" sz="1800" dirty="0"/>
              <a:t> </a:t>
            </a:r>
          </a:p>
          <a:p>
            <a:r>
              <a:rPr lang="en-US" sz="1800" dirty="0" smtClean="0"/>
              <a:t>Share </a:t>
            </a:r>
            <a:r>
              <a:rPr lang="en-US" sz="1800" dirty="0"/>
              <a:t>biological and structural properties that </a:t>
            </a:r>
            <a:r>
              <a:rPr lang="en-US" sz="1800" u="sng" dirty="0"/>
              <a:t>elicit similar responses </a:t>
            </a:r>
            <a:r>
              <a:rPr lang="en-US" sz="1800" dirty="0"/>
              <a:t>from the human immune system</a:t>
            </a:r>
            <a:endParaRPr lang="en-US" sz="1800" i="1" dirty="0"/>
          </a:p>
          <a:p>
            <a:r>
              <a:rPr lang="en-US" sz="1800" dirty="0" smtClean="0"/>
              <a:t>Rodent </a:t>
            </a:r>
            <a:r>
              <a:rPr lang="en-US" sz="1800" dirty="0"/>
              <a:t>sources of allergens -  hair, dander, saliva (less allergenic</a:t>
            </a:r>
            <a:r>
              <a:rPr lang="en-US" sz="1800" dirty="0" smtClean="0"/>
              <a:t>), and urine</a:t>
            </a:r>
            <a:endParaRPr lang="en-US" sz="1800" dirty="0"/>
          </a:p>
          <a:p>
            <a:pPr lvl="1"/>
            <a:r>
              <a:rPr lang="en-US" sz="1400" b="1" dirty="0"/>
              <a:t>Proteinuria in rodents</a:t>
            </a:r>
            <a:r>
              <a:rPr lang="en-US" sz="1400" dirty="0"/>
              <a:t>   - persistent proteinuria results in urine as major source of allergen production and worker exposure</a:t>
            </a:r>
          </a:p>
          <a:p>
            <a:r>
              <a:rPr lang="en-US" sz="1800" dirty="0" smtClean="0"/>
              <a:t>Other animals (especially cats </a:t>
            </a:r>
            <a:r>
              <a:rPr lang="en-US" sz="1800" dirty="0"/>
              <a:t>and </a:t>
            </a:r>
            <a:r>
              <a:rPr lang="en-US" sz="1800" dirty="0" smtClean="0"/>
              <a:t>dogs)  </a:t>
            </a:r>
            <a:r>
              <a:rPr lang="en-US" sz="1800" dirty="0"/>
              <a:t>- hair, dander, and saliva all major sources of allergen production</a:t>
            </a:r>
          </a:p>
        </p:txBody>
      </p:sp>
    </p:spTree>
    <p:extLst>
      <p:ext uri="{BB962C8B-B14F-4D97-AF65-F5344CB8AC3E}">
        <p14:creationId xmlns:p14="http://schemas.microsoft.com/office/powerpoint/2010/main" val="5631347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Mechanism of LAA</a:t>
            </a:r>
          </a:p>
        </p:txBody>
      </p:sp>
      <p:sp>
        <p:nvSpPr>
          <p:cNvPr id="59395" name="Rectangle 3"/>
          <p:cNvSpPr>
            <a:spLocks noGrp="1" noChangeArrowheads="1"/>
          </p:cNvSpPr>
          <p:nvPr>
            <p:ph type="body" idx="1"/>
          </p:nvPr>
        </p:nvSpPr>
        <p:spPr/>
        <p:txBody>
          <a:bodyPr/>
          <a:lstStyle/>
          <a:p>
            <a:endParaRPr lang="en-US" sz="2000" dirty="0" smtClean="0"/>
          </a:p>
          <a:p>
            <a:r>
              <a:rPr lang="en-US" sz="2000" dirty="0" smtClean="0"/>
              <a:t>Activation </a:t>
            </a:r>
            <a:r>
              <a:rPr lang="en-US" sz="2000" dirty="0"/>
              <a:t>of innate immune response pathways by </a:t>
            </a:r>
            <a:r>
              <a:rPr lang="en-US" sz="2000" dirty="0" smtClean="0"/>
              <a:t>bio-aerosols of:</a:t>
            </a:r>
          </a:p>
          <a:p>
            <a:pPr lvl="1"/>
            <a:r>
              <a:rPr lang="en-US" sz="1600" dirty="0" smtClean="0"/>
              <a:t>animal </a:t>
            </a:r>
            <a:r>
              <a:rPr lang="en-US" sz="1600" dirty="0"/>
              <a:t>allergens</a:t>
            </a:r>
            <a:r>
              <a:rPr lang="en-US" sz="1600" dirty="0" smtClean="0"/>
              <a:t>,</a:t>
            </a:r>
          </a:p>
          <a:p>
            <a:pPr lvl="1"/>
            <a:r>
              <a:rPr lang="en-US" sz="1600" dirty="0" smtClean="0"/>
              <a:t> </a:t>
            </a:r>
            <a:r>
              <a:rPr lang="en-US" sz="1600" dirty="0"/>
              <a:t>endotoxins, </a:t>
            </a:r>
            <a:endParaRPr lang="en-US" sz="1600" dirty="0" smtClean="0"/>
          </a:p>
          <a:p>
            <a:pPr lvl="1"/>
            <a:r>
              <a:rPr lang="en-US" sz="1600" dirty="0" smtClean="0"/>
              <a:t>peptidoglycans</a:t>
            </a:r>
            <a:r>
              <a:rPr lang="en-US" sz="1600" dirty="0"/>
              <a:t>, and </a:t>
            </a:r>
            <a:endParaRPr lang="en-US" sz="1600" dirty="0" smtClean="0"/>
          </a:p>
          <a:p>
            <a:pPr lvl="1"/>
            <a:r>
              <a:rPr lang="en-US" sz="1600" dirty="0" smtClean="0"/>
              <a:t>B-</a:t>
            </a:r>
            <a:r>
              <a:rPr lang="en-US" sz="1600" dirty="0" err="1" smtClean="0"/>
              <a:t>glucan</a:t>
            </a:r>
            <a:endParaRPr lang="en-US" sz="1600" dirty="0" smtClean="0"/>
          </a:p>
          <a:p>
            <a:pPr lvl="1"/>
            <a:endParaRPr lang="en-US" sz="1600" dirty="0"/>
          </a:p>
          <a:p>
            <a:pPr lvl="1"/>
            <a:endParaRPr lang="en-US" sz="1600" dirty="0" smtClean="0"/>
          </a:p>
          <a:p>
            <a:r>
              <a:rPr lang="en-US" sz="2000" dirty="0" smtClean="0"/>
              <a:t>Laboratory </a:t>
            </a:r>
            <a:r>
              <a:rPr lang="en-US" sz="2000" dirty="0"/>
              <a:t>Animal Allergy – </a:t>
            </a:r>
            <a:r>
              <a:rPr lang="en-US" sz="2000" b="1" dirty="0"/>
              <a:t>Type 1, immediate hypersensitivity reaction</a:t>
            </a:r>
            <a:r>
              <a:rPr lang="en-US" sz="2000" dirty="0"/>
              <a:t> </a:t>
            </a:r>
            <a:r>
              <a:rPr lang="en-US" sz="2000" dirty="0" smtClean="0"/>
              <a:t>forming </a:t>
            </a:r>
            <a:r>
              <a:rPr lang="en-US" sz="2000" b="1" dirty="0" smtClean="0"/>
              <a:t>IgE antibodies</a:t>
            </a:r>
            <a:endParaRPr lang="en-US" sz="1400" b="1" dirty="0"/>
          </a:p>
        </p:txBody>
      </p:sp>
    </p:spTree>
    <p:extLst>
      <p:ext uri="{BB962C8B-B14F-4D97-AF65-F5344CB8AC3E}">
        <p14:creationId xmlns:p14="http://schemas.microsoft.com/office/powerpoint/2010/main" val="22580935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a:t>Development of IgE Antibodies</a:t>
            </a:r>
          </a:p>
        </p:txBody>
      </p:sp>
      <p:sp>
        <p:nvSpPr>
          <p:cNvPr id="60419" name="Rectangle 3"/>
          <p:cNvSpPr>
            <a:spLocks noGrp="1" noChangeArrowheads="1"/>
          </p:cNvSpPr>
          <p:nvPr>
            <p:ph type="body" idx="1"/>
          </p:nvPr>
        </p:nvSpPr>
        <p:spPr/>
        <p:txBody>
          <a:bodyPr/>
          <a:lstStyle/>
          <a:p>
            <a:pPr>
              <a:lnSpc>
                <a:spcPct val="80000"/>
              </a:lnSpc>
            </a:pPr>
            <a:r>
              <a:rPr lang="en-US" sz="2400" i="1" dirty="0"/>
              <a:t>Sensitization –</a:t>
            </a:r>
            <a:r>
              <a:rPr lang="en-US" sz="2400" dirty="0"/>
              <a:t> development of IgE antibodies to the specific allergen</a:t>
            </a:r>
          </a:p>
          <a:p>
            <a:pPr>
              <a:lnSpc>
                <a:spcPct val="80000"/>
              </a:lnSpc>
            </a:pPr>
            <a:endParaRPr lang="en-US" sz="2400" dirty="0"/>
          </a:p>
          <a:p>
            <a:pPr>
              <a:lnSpc>
                <a:spcPct val="80000"/>
              </a:lnSpc>
            </a:pPr>
            <a:r>
              <a:rPr lang="en-US" sz="2400" dirty="0"/>
              <a:t>Allergenic protein taken up by </a:t>
            </a:r>
            <a:r>
              <a:rPr lang="en-US" sz="2400" b="1" i="1" dirty="0"/>
              <a:t>Antigen-Presenting Cells  (APC) </a:t>
            </a:r>
            <a:endParaRPr lang="en-US" sz="2400" b="1" i="1" dirty="0" smtClean="0"/>
          </a:p>
          <a:p>
            <a:pPr lvl="1">
              <a:lnSpc>
                <a:spcPct val="80000"/>
              </a:lnSpc>
            </a:pPr>
            <a:r>
              <a:rPr lang="en-US" sz="2000" i="1" dirty="0" smtClean="0"/>
              <a:t>Lung </a:t>
            </a:r>
            <a:r>
              <a:rPr lang="en-US" sz="2000" i="1" dirty="0"/>
              <a:t>APCs</a:t>
            </a:r>
          </a:p>
          <a:p>
            <a:pPr lvl="2">
              <a:lnSpc>
                <a:spcPct val="80000"/>
              </a:lnSpc>
            </a:pPr>
            <a:r>
              <a:rPr lang="en-US" i="1" dirty="0"/>
              <a:t>Monocytes</a:t>
            </a:r>
          </a:p>
          <a:p>
            <a:pPr lvl="2">
              <a:lnSpc>
                <a:spcPct val="80000"/>
              </a:lnSpc>
            </a:pPr>
            <a:r>
              <a:rPr lang="en-US" i="1" dirty="0"/>
              <a:t>Alveolar macrophages</a:t>
            </a:r>
          </a:p>
          <a:p>
            <a:pPr lvl="2">
              <a:lnSpc>
                <a:spcPct val="80000"/>
              </a:lnSpc>
            </a:pPr>
            <a:r>
              <a:rPr lang="en-US" i="1" dirty="0"/>
              <a:t>Dendritic cells</a:t>
            </a:r>
          </a:p>
          <a:p>
            <a:pPr lvl="1">
              <a:lnSpc>
                <a:spcPct val="80000"/>
              </a:lnSpc>
            </a:pPr>
            <a:r>
              <a:rPr lang="en-US" sz="2400" i="1" dirty="0"/>
              <a:t>Skin APCs</a:t>
            </a:r>
          </a:p>
          <a:p>
            <a:pPr lvl="2">
              <a:lnSpc>
                <a:spcPct val="80000"/>
              </a:lnSpc>
            </a:pPr>
            <a:r>
              <a:rPr lang="en-US" i="1" dirty="0"/>
              <a:t>Langerhans cells</a:t>
            </a:r>
          </a:p>
          <a:p>
            <a:pPr lvl="2">
              <a:lnSpc>
                <a:spcPct val="80000"/>
              </a:lnSpc>
            </a:pPr>
            <a:r>
              <a:rPr lang="en-US" i="1" dirty="0"/>
              <a:t>Dendritic cells</a:t>
            </a:r>
            <a:endParaRPr lang="en-US" b="1" i="1" dirty="0"/>
          </a:p>
        </p:txBody>
      </p:sp>
    </p:spTree>
    <p:extLst>
      <p:ext uri="{BB962C8B-B14F-4D97-AF65-F5344CB8AC3E}">
        <p14:creationId xmlns:p14="http://schemas.microsoft.com/office/powerpoint/2010/main" val="42381383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r>
              <a:rPr lang="en-US" sz="4000" dirty="0" smtClean="0"/>
              <a:t>Immune Effector Cell Differentiation</a:t>
            </a:r>
            <a:endParaRPr lang="en-US" sz="4000" dirty="0"/>
          </a:p>
        </p:txBody>
      </p:sp>
      <p:sp>
        <p:nvSpPr>
          <p:cNvPr id="61443" name="Rectangle 3"/>
          <p:cNvSpPr>
            <a:spLocks noGrp="1" noChangeArrowheads="1"/>
          </p:cNvSpPr>
          <p:nvPr>
            <p:ph type="body" idx="1"/>
          </p:nvPr>
        </p:nvSpPr>
        <p:spPr/>
        <p:txBody>
          <a:bodyPr>
            <a:normAutofit fontScale="92500"/>
          </a:bodyPr>
          <a:lstStyle/>
          <a:p>
            <a:pPr>
              <a:lnSpc>
                <a:spcPct val="90000"/>
              </a:lnSpc>
            </a:pPr>
            <a:r>
              <a:rPr lang="en-US" sz="2000" dirty="0"/>
              <a:t>Th0  T cells serve as progenitors of two different types of </a:t>
            </a:r>
            <a:r>
              <a:rPr lang="en-US" sz="2000" b="1" i="1" dirty="0"/>
              <a:t>Effector </a:t>
            </a:r>
            <a:r>
              <a:rPr lang="en-US" sz="2000" b="1" i="1" dirty="0" smtClean="0"/>
              <a:t>Cells:</a:t>
            </a:r>
            <a:r>
              <a:rPr lang="en-US" sz="2000" dirty="0" smtClean="0"/>
              <a:t> </a:t>
            </a:r>
          </a:p>
          <a:p>
            <a:pPr>
              <a:lnSpc>
                <a:spcPct val="90000"/>
              </a:lnSpc>
            </a:pPr>
            <a:endParaRPr lang="en-US" sz="2000" dirty="0"/>
          </a:p>
          <a:p>
            <a:pPr>
              <a:lnSpc>
                <a:spcPct val="90000"/>
              </a:lnSpc>
            </a:pPr>
            <a:r>
              <a:rPr lang="en-US" sz="2400" b="1" dirty="0"/>
              <a:t>Th1</a:t>
            </a:r>
            <a:r>
              <a:rPr lang="en-US" sz="2400" dirty="0"/>
              <a:t> lymphocytes </a:t>
            </a:r>
            <a:endParaRPr lang="en-US" sz="2400" dirty="0" smtClean="0"/>
          </a:p>
          <a:p>
            <a:pPr lvl="2">
              <a:lnSpc>
                <a:spcPct val="90000"/>
              </a:lnSpc>
            </a:pPr>
            <a:r>
              <a:rPr lang="en-US" sz="1800" dirty="0" smtClean="0"/>
              <a:t>develop </a:t>
            </a:r>
            <a:r>
              <a:rPr lang="en-US" sz="1800" dirty="0"/>
              <a:t>in presence of </a:t>
            </a:r>
            <a:r>
              <a:rPr lang="en-US" sz="1800" b="1" dirty="0"/>
              <a:t>IL12</a:t>
            </a:r>
            <a:r>
              <a:rPr lang="en-US" sz="1800" dirty="0"/>
              <a:t> and Interferon gamma (</a:t>
            </a:r>
            <a:r>
              <a:rPr lang="en-US" sz="1800" b="1" dirty="0"/>
              <a:t>IFNg)</a:t>
            </a:r>
          </a:p>
          <a:p>
            <a:pPr lvl="2">
              <a:lnSpc>
                <a:spcPct val="90000"/>
              </a:lnSpc>
            </a:pPr>
            <a:r>
              <a:rPr lang="en-US" sz="1800" dirty="0" smtClean="0"/>
              <a:t>produce </a:t>
            </a:r>
            <a:r>
              <a:rPr lang="en-US" sz="1800" dirty="0"/>
              <a:t>IFNg, which </a:t>
            </a:r>
            <a:r>
              <a:rPr lang="en-US" sz="1800" b="1" dirty="0"/>
              <a:t>suppresses</a:t>
            </a:r>
            <a:r>
              <a:rPr lang="en-US" sz="1800" dirty="0"/>
              <a:t> </a:t>
            </a:r>
            <a:r>
              <a:rPr lang="en-US" sz="1800" b="1" dirty="0"/>
              <a:t>the formation of IgE</a:t>
            </a:r>
            <a:r>
              <a:rPr lang="en-US" sz="1800" dirty="0"/>
              <a:t> antibody </a:t>
            </a:r>
            <a:r>
              <a:rPr lang="en-US" sz="1800" dirty="0" smtClean="0"/>
              <a:t>production</a:t>
            </a:r>
          </a:p>
          <a:p>
            <a:pPr lvl="2">
              <a:lnSpc>
                <a:spcPct val="90000"/>
              </a:lnSpc>
            </a:pPr>
            <a:endParaRPr lang="en-US" sz="1800" dirty="0" smtClean="0"/>
          </a:p>
          <a:p>
            <a:pPr>
              <a:lnSpc>
                <a:spcPct val="90000"/>
              </a:lnSpc>
            </a:pPr>
            <a:r>
              <a:rPr lang="en-US" sz="2400" b="1" dirty="0"/>
              <a:t>Th2</a:t>
            </a:r>
            <a:r>
              <a:rPr lang="en-US" sz="2400" dirty="0"/>
              <a:t> Lymphocytes </a:t>
            </a:r>
            <a:endParaRPr lang="en-US" sz="2400" dirty="0" smtClean="0"/>
          </a:p>
          <a:p>
            <a:pPr lvl="1">
              <a:lnSpc>
                <a:spcPct val="90000"/>
              </a:lnSpc>
            </a:pPr>
            <a:r>
              <a:rPr lang="en-US" sz="2000" dirty="0" smtClean="0"/>
              <a:t>develop </a:t>
            </a:r>
            <a:r>
              <a:rPr lang="en-US" sz="2000" dirty="0"/>
              <a:t>in presence of </a:t>
            </a:r>
            <a:r>
              <a:rPr lang="en-US" sz="2000" b="1" dirty="0"/>
              <a:t>IL4</a:t>
            </a:r>
          </a:p>
          <a:p>
            <a:pPr lvl="1">
              <a:lnSpc>
                <a:spcPct val="90000"/>
              </a:lnSpc>
            </a:pPr>
            <a:r>
              <a:rPr lang="en-US" sz="2000" dirty="0" smtClean="0"/>
              <a:t>produce </a:t>
            </a:r>
            <a:r>
              <a:rPr lang="en-US" sz="2000" dirty="0"/>
              <a:t>cytokines (</a:t>
            </a:r>
            <a:r>
              <a:rPr lang="en-US" sz="2000" b="1" dirty="0"/>
              <a:t>lL-4,IL-13</a:t>
            </a:r>
            <a:r>
              <a:rPr lang="en-US" sz="2000" dirty="0"/>
              <a:t>) </a:t>
            </a:r>
            <a:r>
              <a:rPr lang="en-US" sz="2000" b="1" dirty="0"/>
              <a:t> </a:t>
            </a:r>
            <a:r>
              <a:rPr lang="en-US" sz="2000" b="1" dirty="0" smtClean="0"/>
              <a:t>that stimulate</a:t>
            </a:r>
            <a:r>
              <a:rPr lang="en-US" sz="2000" dirty="0" smtClean="0"/>
              <a:t> </a:t>
            </a:r>
            <a:r>
              <a:rPr lang="en-US" sz="2000" dirty="0"/>
              <a:t>B Lymphocytes to produce antibodies specific to the allergen </a:t>
            </a:r>
            <a:r>
              <a:rPr lang="en-US" sz="2000" dirty="0" smtClean="0"/>
              <a:t>presented</a:t>
            </a:r>
          </a:p>
          <a:p>
            <a:pPr lvl="1">
              <a:lnSpc>
                <a:spcPct val="90000"/>
              </a:lnSpc>
            </a:pPr>
            <a:r>
              <a:rPr lang="en-US" sz="1400" dirty="0"/>
              <a:t> </a:t>
            </a:r>
            <a:r>
              <a:rPr lang="en-US" sz="2000" dirty="0"/>
              <a:t>response is the typical feature of immediate-type allergic </a:t>
            </a:r>
            <a:r>
              <a:rPr lang="en-US" sz="2000" dirty="0" smtClean="0"/>
              <a:t>diseases</a:t>
            </a:r>
            <a:endParaRPr lang="en-US" sz="2000" dirty="0"/>
          </a:p>
          <a:p>
            <a:pPr lvl="1">
              <a:lnSpc>
                <a:spcPct val="90000"/>
              </a:lnSpc>
            </a:pPr>
            <a:r>
              <a:rPr lang="en-US" sz="2000" dirty="0"/>
              <a:t>Subsequent exposure (even years later) to the initial sensitizing allergen elicits a rapid and vigorous response</a:t>
            </a:r>
          </a:p>
        </p:txBody>
      </p:sp>
    </p:spTree>
    <p:extLst>
      <p:ext uri="{BB962C8B-B14F-4D97-AF65-F5344CB8AC3E}">
        <p14:creationId xmlns:p14="http://schemas.microsoft.com/office/powerpoint/2010/main" val="36939072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a:t>Allergy mechanism </a:t>
            </a:r>
          </a:p>
        </p:txBody>
      </p:sp>
      <p:sp>
        <p:nvSpPr>
          <p:cNvPr id="62467" name="Rectangle 3"/>
          <p:cNvSpPr>
            <a:spLocks noGrp="1" noChangeArrowheads="1"/>
          </p:cNvSpPr>
          <p:nvPr>
            <p:ph type="body" idx="1"/>
          </p:nvPr>
        </p:nvSpPr>
        <p:spPr/>
        <p:txBody>
          <a:bodyPr/>
          <a:lstStyle/>
          <a:p>
            <a:r>
              <a:rPr lang="en-US" sz="1400" dirty="0"/>
              <a:t>PREDISPOSITION – for many allergic diseases, a genetic predisposition (Atopy) is present</a:t>
            </a:r>
          </a:p>
          <a:p>
            <a:r>
              <a:rPr lang="en-US" sz="1400" dirty="0"/>
              <a:t>Individuals are defined as being atopic if they, or close relatives, have manifestations such as</a:t>
            </a:r>
          </a:p>
          <a:p>
            <a:pPr lvl="1"/>
            <a:r>
              <a:rPr lang="en-US" sz="1200" dirty="0"/>
              <a:t>Allergic rhinitis</a:t>
            </a:r>
          </a:p>
          <a:p>
            <a:pPr lvl="1"/>
            <a:r>
              <a:rPr lang="en-US" sz="1200" dirty="0"/>
              <a:t>Asthma</a:t>
            </a:r>
          </a:p>
          <a:p>
            <a:pPr lvl="1"/>
            <a:r>
              <a:rPr lang="en-US" sz="1200" dirty="0"/>
              <a:t>Eczema</a:t>
            </a:r>
          </a:p>
          <a:p>
            <a:r>
              <a:rPr lang="en-US" sz="1400" b="1" dirty="0"/>
              <a:t>Current theory of allergy</a:t>
            </a:r>
            <a:r>
              <a:rPr lang="en-US" sz="1400" dirty="0"/>
              <a:t> – lack of production (or imbalance) of IFNg vs IL4 and IL13 in atopic individuals causes production of IgE to allergenic protein</a:t>
            </a:r>
          </a:p>
          <a:p>
            <a:r>
              <a:rPr lang="en-US" sz="1400" dirty="0"/>
              <a:t>Intended role of IgE in human health – unknown</a:t>
            </a:r>
          </a:p>
          <a:p>
            <a:pPr lvl="1"/>
            <a:r>
              <a:rPr lang="en-US" sz="1200" dirty="0"/>
              <a:t>May be related to body’s response to Parasitic infections</a:t>
            </a:r>
          </a:p>
          <a:p>
            <a:pPr lvl="1"/>
            <a:r>
              <a:rPr lang="en-US" sz="1200" dirty="0"/>
              <a:t>IgE production causes recruitment of Eosinophils, which have been shown to kill parasites such as schistosomes in culture </a:t>
            </a:r>
          </a:p>
          <a:p>
            <a:r>
              <a:rPr lang="en-US" sz="1400" dirty="0"/>
              <a:t> Role of IgE antibody in allergy – binds to Fc receptors  on mast cells and basophils</a:t>
            </a:r>
          </a:p>
          <a:p>
            <a:r>
              <a:rPr lang="en-US" sz="1400" dirty="0"/>
              <a:t>Causes release of chemical mediators of allergic symptoms in these cells in:</a:t>
            </a:r>
          </a:p>
          <a:p>
            <a:pPr lvl="1"/>
            <a:r>
              <a:rPr lang="en-US" sz="1200" dirty="0"/>
              <a:t> Respiratory  tract, </a:t>
            </a:r>
          </a:p>
          <a:p>
            <a:pPr lvl="1"/>
            <a:r>
              <a:rPr lang="en-US" sz="1200" dirty="0"/>
              <a:t>GI tract, </a:t>
            </a:r>
          </a:p>
          <a:p>
            <a:pPr lvl="1"/>
            <a:r>
              <a:rPr lang="en-US" sz="1200" dirty="0"/>
              <a:t>Skin, </a:t>
            </a:r>
          </a:p>
          <a:p>
            <a:pPr lvl="1"/>
            <a:r>
              <a:rPr lang="en-US" sz="1200" dirty="0"/>
              <a:t>Conjunctiva </a:t>
            </a:r>
          </a:p>
          <a:p>
            <a:pPr lvl="1">
              <a:buFontTx/>
              <a:buNone/>
            </a:pPr>
            <a:endParaRPr lang="en-US" sz="1200" dirty="0"/>
          </a:p>
        </p:txBody>
      </p:sp>
    </p:spTree>
    <p:extLst>
      <p:ext uri="{BB962C8B-B14F-4D97-AF65-F5344CB8AC3E}">
        <p14:creationId xmlns:p14="http://schemas.microsoft.com/office/powerpoint/2010/main" val="14292814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914400" y="0"/>
            <a:ext cx="7313613" cy="1143000"/>
          </a:xfrm>
        </p:spPr>
        <p:txBody>
          <a:bodyPr>
            <a:normAutofit fontScale="90000"/>
          </a:bodyPr>
          <a:lstStyle/>
          <a:p>
            <a:r>
              <a:rPr lang="en-US"/>
              <a:t>Sensitization / Allergy Mechanism </a:t>
            </a:r>
            <a:r>
              <a:rPr lang="en-US" sz="1200"/>
              <a:t>(ILAR 2003)</a:t>
            </a:r>
          </a:p>
        </p:txBody>
      </p:sp>
      <p:sp>
        <p:nvSpPr>
          <p:cNvPr id="137219" name="Rectangle 3"/>
          <p:cNvSpPr>
            <a:spLocks noGrp="1" noChangeArrowheads="1"/>
          </p:cNvSpPr>
          <p:nvPr>
            <p:ph type="body" idx="1"/>
          </p:nvPr>
        </p:nvSpPr>
        <p:spPr>
          <a:xfrm>
            <a:off x="990600" y="2209800"/>
            <a:ext cx="7313613" cy="4114800"/>
          </a:xfrm>
        </p:spPr>
        <p:txBody>
          <a:bodyPr/>
          <a:lstStyle/>
          <a:p>
            <a:endParaRPr lang="en-US"/>
          </a:p>
        </p:txBody>
      </p:sp>
      <p:pic>
        <p:nvPicPr>
          <p:cNvPr id="137220" name="Picture 4" descr="ALLERGYmechanismfig1"/>
          <p:cNvPicPr>
            <a:picLocks noChangeAspect="1" noChangeArrowheads="1"/>
          </p:cNvPicPr>
          <p:nvPr/>
        </p:nvPicPr>
        <p:blipFill>
          <a:blip r:embed="rId3"/>
          <a:srcRect/>
          <a:stretch>
            <a:fillRect/>
          </a:stretch>
        </p:blipFill>
        <p:spPr bwMode="auto">
          <a:xfrm>
            <a:off x="990600" y="1289050"/>
            <a:ext cx="7315200" cy="5303838"/>
          </a:xfrm>
          <a:prstGeom prst="rect">
            <a:avLst/>
          </a:prstGeom>
          <a:noFill/>
        </p:spPr>
      </p:pic>
    </p:spTree>
    <p:extLst>
      <p:ext uri="{BB962C8B-B14F-4D97-AF65-F5344CB8AC3E}">
        <p14:creationId xmlns:p14="http://schemas.microsoft.com/office/powerpoint/2010/main" val="428846243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4000"/>
              <a:t>Development of Allergic Symptoms</a:t>
            </a:r>
          </a:p>
        </p:txBody>
      </p:sp>
      <p:sp>
        <p:nvSpPr>
          <p:cNvPr id="63491" name="Rectangle 3"/>
          <p:cNvSpPr>
            <a:spLocks noGrp="1" noChangeArrowheads="1"/>
          </p:cNvSpPr>
          <p:nvPr>
            <p:ph type="body" idx="1"/>
          </p:nvPr>
        </p:nvSpPr>
        <p:spPr/>
        <p:txBody>
          <a:bodyPr/>
          <a:lstStyle/>
          <a:p>
            <a:pPr>
              <a:lnSpc>
                <a:spcPct val="80000"/>
              </a:lnSpc>
            </a:pPr>
            <a:r>
              <a:rPr lang="en-US" sz="2400" dirty="0"/>
              <a:t>Early Phase Reaction </a:t>
            </a:r>
            <a:r>
              <a:rPr lang="en-US" sz="2000" dirty="0"/>
              <a:t>–</a:t>
            </a:r>
          </a:p>
          <a:p>
            <a:pPr lvl="1">
              <a:lnSpc>
                <a:spcPct val="80000"/>
              </a:lnSpc>
            </a:pPr>
            <a:r>
              <a:rPr lang="en-US" sz="2000" dirty="0"/>
              <a:t>Specific allergen interacts with </a:t>
            </a:r>
            <a:r>
              <a:rPr lang="en-US" sz="2000" b="1" dirty="0"/>
              <a:t>IgE antibodies </a:t>
            </a:r>
            <a:r>
              <a:rPr lang="en-US" sz="2000" dirty="0"/>
              <a:t>on surface of mast cell or basophil </a:t>
            </a:r>
          </a:p>
          <a:p>
            <a:pPr lvl="1">
              <a:lnSpc>
                <a:spcPct val="80000"/>
              </a:lnSpc>
            </a:pPr>
            <a:r>
              <a:rPr lang="en-US" sz="2000" dirty="0" smtClean="0"/>
              <a:t>release </a:t>
            </a:r>
            <a:r>
              <a:rPr lang="en-US" sz="2000" dirty="0"/>
              <a:t>of preformed </a:t>
            </a:r>
            <a:r>
              <a:rPr lang="en-US" sz="2000" b="1" dirty="0"/>
              <a:t>biochemical mediators </a:t>
            </a:r>
            <a:endParaRPr lang="en-US" sz="2000" b="1" dirty="0" smtClean="0"/>
          </a:p>
          <a:p>
            <a:pPr marL="402336" lvl="1" indent="0">
              <a:lnSpc>
                <a:spcPct val="80000"/>
              </a:lnSpc>
              <a:buNone/>
            </a:pPr>
            <a:endParaRPr lang="en-US" sz="2000" dirty="0"/>
          </a:p>
          <a:p>
            <a:pPr marL="402336" lvl="1" indent="0">
              <a:lnSpc>
                <a:spcPct val="80000"/>
              </a:lnSpc>
              <a:buNone/>
            </a:pPr>
            <a:endParaRPr lang="en-US" sz="2000" dirty="0"/>
          </a:p>
          <a:p>
            <a:pPr lvl="1">
              <a:lnSpc>
                <a:spcPct val="80000"/>
              </a:lnSpc>
              <a:buFontTx/>
              <a:buNone/>
            </a:pPr>
            <a:r>
              <a:rPr lang="en-US" sz="2400" dirty="0" smtClean="0"/>
              <a:t>Resulting </a:t>
            </a:r>
            <a:r>
              <a:rPr lang="en-US" sz="2400" dirty="0"/>
              <a:t>pathophysiology - </a:t>
            </a:r>
          </a:p>
          <a:p>
            <a:pPr lvl="1">
              <a:lnSpc>
                <a:spcPct val="80000"/>
              </a:lnSpc>
              <a:buFontTx/>
              <a:buNone/>
            </a:pPr>
            <a:r>
              <a:rPr lang="en-US" sz="1200" dirty="0"/>
              <a:t>          </a:t>
            </a:r>
            <a:r>
              <a:rPr lang="en-US" sz="1800" dirty="0"/>
              <a:t>- </a:t>
            </a:r>
            <a:r>
              <a:rPr lang="en-US" sz="1800" b="1" dirty="0"/>
              <a:t>tissue edema </a:t>
            </a:r>
            <a:r>
              <a:rPr lang="en-US" sz="1800" dirty="0"/>
              <a:t>(nasal congestion, bronchial edema</a:t>
            </a:r>
            <a:r>
              <a:rPr lang="en-US" sz="1800" dirty="0" smtClean="0"/>
              <a:t>, hives</a:t>
            </a:r>
            <a:r>
              <a:rPr lang="en-US" sz="1800" dirty="0"/>
              <a:t>)</a:t>
            </a:r>
          </a:p>
          <a:p>
            <a:pPr lvl="1">
              <a:lnSpc>
                <a:spcPct val="80000"/>
              </a:lnSpc>
              <a:buFontTx/>
              <a:buNone/>
            </a:pPr>
            <a:r>
              <a:rPr lang="en-US" sz="1800" dirty="0"/>
              <a:t>      </a:t>
            </a:r>
            <a:r>
              <a:rPr lang="en-US" sz="1800" dirty="0" smtClean="0"/>
              <a:t> </a:t>
            </a:r>
            <a:r>
              <a:rPr lang="en-US" sz="1800" dirty="0"/>
              <a:t>- increased </a:t>
            </a:r>
            <a:r>
              <a:rPr lang="en-US" sz="1800" b="1" dirty="0"/>
              <a:t>mucous secretion</a:t>
            </a:r>
            <a:r>
              <a:rPr lang="en-US" sz="1800" dirty="0"/>
              <a:t>(rhinitis, bronchi)</a:t>
            </a:r>
          </a:p>
          <a:p>
            <a:pPr lvl="1">
              <a:lnSpc>
                <a:spcPct val="80000"/>
              </a:lnSpc>
              <a:buFontTx/>
              <a:buNone/>
            </a:pPr>
            <a:r>
              <a:rPr lang="en-US" sz="1800" dirty="0"/>
              <a:t>       </a:t>
            </a:r>
            <a:r>
              <a:rPr lang="en-US" sz="1800" dirty="0" smtClean="0"/>
              <a:t>- </a:t>
            </a:r>
            <a:r>
              <a:rPr lang="en-US" sz="1800" b="1" dirty="0"/>
              <a:t>nerve stimulation </a:t>
            </a:r>
            <a:r>
              <a:rPr lang="en-US" sz="1800" dirty="0"/>
              <a:t>causing itching (skin</a:t>
            </a:r>
            <a:r>
              <a:rPr lang="en-US" sz="1800" dirty="0" smtClean="0"/>
              <a:t>, eyes</a:t>
            </a:r>
            <a:r>
              <a:rPr lang="en-US" sz="1800" dirty="0"/>
              <a:t>),sneezing, </a:t>
            </a:r>
            <a:endParaRPr lang="en-US" sz="1800" dirty="0" smtClean="0"/>
          </a:p>
          <a:p>
            <a:pPr lvl="1">
              <a:lnSpc>
                <a:spcPct val="80000"/>
              </a:lnSpc>
              <a:buFontTx/>
              <a:buNone/>
            </a:pPr>
            <a:r>
              <a:rPr lang="en-US" sz="1800" dirty="0"/>
              <a:t> </a:t>
            </a:r>
            <a:r>
              <a:rPr lang="en-US" sz="1800" dirty="0" smtClean="0"/>
              <a:t>             bronchospasm</a:t>
            </a:r>
            <a:endParaRPr lang="en-US" sz="1800" dirty="0"/>
          </a:p>
          <a:p>
            <a:pPr lvl="1">
              <a:lnSpc>
                <a:spcPct val="80000"/>
              </a:lnSpc>
              <a:buFontTx/>
              <a:buNone/>
            </a:pPr>
            <a:r>
              <a:rPr lang="en-US" sz="1800" dirty="0"/>
              <a:t>      </a:t>
            </a:r>
            <a:r>
              <a:rPr lang="en-US" sz="1800" dirty="0" smtClean="0"/>
              <a:t> </a:t>
            </a:r>
            <a:r>
              <a:rPr lang="en-US" sz="1800" dirty="0"/>
              <a:t>- </a:t>
            </a:r>
            <a:r>
              <a:rPr lang="en-US" sz="1800" b="1" dirty="0"/>
              <a:t>systemic allergic reaction (anaphylaxis</a:t>
            </a:r>
            <a:r>
              <a:rPr lang="en-US" sz="1800" dirty="0"/>
              <a:t>) – pruritis, urticaria,    </a:t>
            </a:r>
          </a:p>
          <a:p>
            <a:pPr lvl="1">
              <a:lnSpc>
                <a:spcPct val="80000"/>
              </a:lnSpc>
              <a:buFontTx/>
              <a:buNone/>
            </a:pPr>
            <a:r>
              <a:rPr lang="en-US" sz="1800" dirty="0"/>
              <a:t>             angioedema, edema of larynx,  acute asthma, </a:t>
            </a:r>
            <a:r>
              <a:rPr lang="en-US" sz="1800" dirty="0" smtClean="0"/>
              <a:t>hypotension, shock</a:t>
            </a:r>
            <a:endParaRPr lang="en-US" sz="1800" dirty="0"/>
          </a:p>
          <a:p>
            <a:pPr lvl="1">
              <a:lnSpc>
                <a:spcPct val="80000"/>
              </a:lnSpc>
              <a:buFontTx/>
              <a:buNone/>
            </a:pPr>
            <a:r>
              <a:rPr lang="en-US" sz="1200" dirty="0"/>
              <a:t>                                           </a:t>
            </a:r>
          </a:p>
          <a:p>
            <a:pPr lvl="1">
              <a:lnSpc>
                <a:spcPct val="80000"/>
              </a:lnSpc>
              <a:buFontTx/>
              <a:buNone/>
            </a:pPr>
            <a:endParaRPr lang="en-US" sz="1200" dirty="0"/>
          </a:p>
        </p:txBody>
      </p:sp>
    </p:spTree>
    <p:extLst>
      <p:ext uri="{BB962C8B-B14F-4D97-AF65-F5344CB8AC3E}">
        <p14:creationId xmlns:p14="http://schemas.microsoft.com/office/powerpoint/2010/main" val="3397750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fld id="{D7E0035A-CB4C-4235-A7E0-622F0D26077D}" type="slidenum">
              <a:rPr lang="en-US" altLang="en-US" sz="1800" smtClean="0"/>
              <a:pPr eaLnBrk="1" hangingPunct="1">
                <a:spcBef>
                  <a:spcPct val="0"/>
                </a:spcBef>
                <a:buFontTx/>
                <a:buNone/>
              </a:pPr>
              <a:t>3</a:t>
            </a:fld>
            <a:endParaRPr lang="en-US" altLang="en-US" sz="1800" dirty="0" smtClean="0"/>
          </a:p>
        </p:txBody>
      </p:sp>
      <p:sp>
        <p:nvSpPr>
          <p:cNvPr id="13315" name="Rectangle 2"/>
          <p:cNvSpPr>
            <a:spLocks noGrp="1" noChangeArrowheads="1"/>
          </p:cNvSpPr>
          <p:nvPr>
            <p:ph type="title"/>
          </p:nvPr>
        </p:nvSpPr>
        <p:spPr bwMode="white">
          <a:xfrm>
            <a:off x="457200" y="381000"/>
            <a:ext cx="8229600" cy="1447800"/>
          </a:xfrm>
        </p:spPr>
        <p:txBody>
          <a:bodyPr/>
          <a:lstStyle/>
          <a:p>
            <a:pPr eaLnBrk="1" hangingPunct="1"/>
            <a:r>
              <a:rPr lang="en-US" altLang="en-US" sz="4400" dirty="0" smtClean="0"/>
              <a:t>Viruses Adapted for Use as Human/Animal Vectors</a:t>
            </a:r>
          </a:p>
        </p:txBody>
      </p:sp>
      <p:sp>
        <p:nvSpPr>
          <p:cNvPr id="13316" name="Rectangle 3"/>
          <p:cNvSpPr>
            <a:spLocks noGrp="1" noChangeArrowheads="1"/>
          </p:cNvSpPr>
          <p:nvPr>
            <p:ph type="body" idx="1"/>
          </p:nvPr>
        </p:nvSpPr>
        <p:spPr>
          <a:xfrm>
            <a:off x="457200" y="1951038"/>
            <a:ext cx="8229600" cy="4525962"/>
          </a:xfrm>
        </p:spPr>
        <p:txBody>
          <a:bodyPr/>
          <a:lstStyle/>
          <a:p>
            <a:pPr eaLnBrk="1" hangingPunct="1">
              <a:spcBef>
                <a:spcPct val="20000"/>
              </a:spcBef>
              <a:spcAft>
                <a:spcPct val="0"/>
              </a:spcAft>
            </a:pPr>
            <a:r>
              <a:rPr lang="en-US" altLang="en-US" sz="3200" dirty="0" smtClean="0"/>
              <a:t>Retrovirus/Lentivirus </a:t>
            </a:r>
            <a:r>
              <a:rPr lang="en-US" altLang="en-US" sz="3200" dirty="0" smtClean="0">
                <a:cs typeface="Arial" pitchFamily="34" charset="0"/>
              </a:rPr>
              <a:t>√</a:t>
            </a:r>
          </a:p>
          <a:p>
            <a:pPr eaLnBrk="1" hangingPunct="1">
              <a:spcBef>
                <a:spcPct val="20000"/>
              </a:spcBef>
              <a:spcAft>
                <a:spcPct val="0"/>
              </a:spcAft>
            </a:pPr>
            <a:r>
              <a:rPr lang="en-US" altLang="en-US" sz="3200" dirty="0" smtClean="0"/>
              <a:t>Adenovirus </a:t>
            </a:r>
            <a:r>
              <a:rPr lang="en-US" altLang="en-US" sz="3200" dirty="0" smtClean="0">
                <a:cs typeface="Arial" pitchFamily="34" charset="0"/>
              </a:rPr>
              <a:t>√</a:t>
            </a:r>
            <a:endParaRPr lang="en-US" altLang="en-US" sz="3200" dirty="0" smtClean="0"/>
          </a:p>
          <a:p>
            <a:pPr eaLnBrk="1" hangingPunct="1">
              <a:spcBef>
                <a:spcPct val="20000"/>
              </a:spcBef>
              <a:spcAft>
                <a:spcPct val="0"/>
              </a:spcAft>
            </a:pPr>
            <a:r>
              <a:rPr lang="en-US" altLang="en-US" sz="3200" dirty="0" smtClean="0"/>
              <a:t>Adeno-associated virus </a:t>
            </a:r>
            <a:r>
              <a:rPr lang="en-US" altLang="en-US" sz="3200" dirty="0" smtClean="0">
                <a:cs typeface="Arial" pitchFamily="34" charset="0"/>
              </a:rPr>
              <a:t>√</a:t>
            </a:r>
            <a:endParaRPr lang="en-US" altLang="en-US" sz="3200" dirty="0" smtClean="0"/>
          </a:p>
          <a:p>
            <a:pPr eaLnBrk="1" hangingPunct="1">
              <a:spcBef>
                <a:spcPct val="20000"/>
              </a:spcBef>
              <a:spcAft>
                <a:spcPct val="0"/>
              </a:spcAft>
            </a:pPr>
            <a:r>
              <a:rPr lang="en-US" altLang="en-US" sz="3200" dirty="0" smtClean="0"/>
              <a:t>Poxvirus</a:t>
            </a:r>
          </a:p>
          <a:p>
            <a:pPr eaLnBrk="1" hangingPunct="1">
              <a:spcBef>
                <a:spcPct val="20000"/>
              </a:spcBef>
              <a:spcAft>
                <a:spcPct val="0"/>
              </a:spcAft>
            </a:pPr>
            <a:r>
              <a:rPr lang="en-US" altLang="en-US" sz="3200" dirty="0" smtClean="0"/>
              <a:t>Herpesvirus</a:t>
            </a:r>
          </a:p>
          <a:p>
            <a:pPr eaLnBrk="1" hangingPunct="1">
              <a:spcBef>
                <a:spcPct val="20000"/>
              </a:spcBef>
              <a:spcAft>
                <a:spcPct val="0"/>
              </a:spcAft>
            </a:pPr>
            <a:r>
              <a:rPr lang="en-US" altLang="en-US" sz="3200" dirty="0" smtClean="0"/>
              <a:t>Alphavirus</a:t>
            </a:r>
          </a:p>
          <a:p>
            <a:pPr eaLnBrk="1" hangingPunct="1">
              <a:spcBef>
                <a:spcPct val="20000"/>
              </a:spcBef>
              <a:spcAft>
                <a:spcPct val="0"/>
              </a:spcAft>
            </a:pPr>
            <a:r>
              <a:rPr lang="en-US" altLang="en-US" sz="3200" dirty="0" smtClean="0"/>
              <a:t>Baculovirus </a:t>
            </a:r>
            <a:r>
              <a:rPr lang="en-US" altLang="en-US" sz="3200" dirty="0" smtClean="0">
                <a:cs typeface="Arial" pitchFamily="34" charset="0"/>
              </a:rPr>
              <a:t>√</a:t>
            </a:r>
          </a:p>
        </p:txBody>
      </p:sp>
    </p:spTree>
    <p:extLst>
      <p:ext uri="{BB962C8B-B14F-4D97-AF65-F5344CB8AC3E}">
        <p14:creationId xmlns:p14="http://schemas.microsoft.com/office/powerpoint/2010/main" val="32394219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TREATMENT</a:t>
            </a:r>
          </a:p>
        </p:txBody>
      </p:sp>
      <p:sp>
        <p:nvSpPr>
          <p:cNvPr id="66563" name="Rectangle 3"/>
          <p:cNvSpPr>
            <a:spLocks noGrp="1" noChangeArrowheads="1"/>
          </p:cNvSpPr>
          <p:nvPr>
            <p:ph type="body" idx="1"/>
          </p:nvPr>
        </p:nvSpPr>
        <p:spPr/>
        <p:txBody>
          <a:bodyPr/>
          <a:lstStyle/>
          <a:p>
            <a:pPr>
              <a:lnSpc>
                <a:spcPct val="80000"/>
              </a:lnSpc>
            </a:pPr>
            <a:r>
              <a:rPr lang="en-US" sz="1400" b="1" dirty="0"/>
              <a:t>Emergency treatment </a:t>
            </a:r>
            <a:r>
              <a:rPr lang="en-US" sz="1400" dirty="0"/>
              <a:t>of anaphylactic reactions (epinephrine, ACLS system)</a:t>
            </a:r>
          </a:p>
          <a:p>
            <a:pPr>
              <a:lnSpc>
                <a:spcPct val="80000"/>
              </a:lnSpc>
            </a:pPr>
            <a:r>
              <a:rPr lang="en-US" sz="1400" b="1" dirty="0"/>
              <a:t>Exposure reduction / avoidance </a:t>
            </a:r>
          </a:p>
          <a:p>
            <a:pPr lvl="1">
              <a:lnSpc>
                <a:spcPct val="80000"/>
              </a:lnSpc>
            </a:pPr>
            <a:r>
              <a:rPr lang="en-US" sz="1200" dirty="0"/>
              <a:t>administrative controls</a:t>
            </a:r>
          </a:p>
          <a:p>
            <a:pPr lvl="1">
              <a:lnSpc>
                <a:spcPct val="80000"/>
              </a:lnSpc>
            </a:pPr>
            <a:r>
              <a:rPr lang="en-US" sz="1200" dirty="0"/>
              <a:t>Improve Engineering controls</a:t>
            </a:r>
          </a:p>
          <a:p>
            <a:pPr lvl="1">
              <a:lnSpc>
                <a:spcPct val="80000"/>
              </a:lnSpc>
            </a:pPr>
            <a:r>
              <a:rPr lang="en-US" sz="1200" dirty="0"/>
              <a:t>Change Lab animal care practices</a:t>
            </a:r>
          </a:p>
          <a:p>
            <a:pPr lvl="1">
              <a:lnSpc>
                <a:spcPct val="80000"/>
              </a:lnSpc>
            </a:pPr>
            <a:r>
              <a:rPr lang="en-US" sz="1200" dirty="0"/>
              <a:t>PPE</a:t>
            </a:r>
          </a:p>
          <a:p>
            <a:pPr>
              <a:lnSpc>
                <a:spcPct val="80000"/>
              </a:lnSpc>
            </a:pPr>
            <a:r>
              <a:rPr lang="en-US" sz="1400" dirty="0"/>
              <a:t>Corticosteroids (topical, oral, inhaled, IV)</a:t>
            </a:r>
          </a:p>
          <a:p>
            <a:pPr>
              <a:lnSpc>
                <a:spcPct val="80000"/>
              </a:lnSpc>
            </a:pPr>
            <a:r>
              <a:rPr lang="en-US" sz="1400" dirty="0"/>
              <a:t>leukotriene receptor antagonists</a:t>
            </a:r>
          </a:p>
          <a:p>
            <a:pPr>
              <a:lnSpc>
                <a:spcPct val="80000"/>
              </a:lnSpc>
            </a:pPr>
            <a:r>
              <a:rPr lang="en-US" sz="1400" dirty="0"/>
              <a:t>Antihistamines</a:t>
            </a:r>
          </a:p>
          <a:p>
            <a:pPr>
              <a:lnSpc>
                <a:spcPct val="80000"/>
              </a:lnSpc>
            </a:pPr>
            <a:r>
              <a:rPr lang="en-US" sz="1400" dirty="0"/>
              <a:t>Inhaled Beta Agonists</a:t>
            </a:r>
          </a:p>
          <a:p>
            <a:pPr>
              <a:lnSpc>
                <a:spcPct val="80000"/>
              </a:lnSpc>
            </a:pPr>
            <a:r>
              <a:rPr lang="en-US" sz="1400" dirty="0"/>
              <a:t>Immunotherapy</a:t>
            </a:r>
          </a:p>
          <a:p>
            <a:pPr lvl="1">
              <a:lnSpc>
                <a:spcPct val="80000"/>
              </a:lnSpc>
            </a:pPr>
            <a:r>
              <a:rPr lang="en-US" sz="1200" dirty="0"/>
              <a:t>Immunotherapy to cats and dogs successful in a few reports, but only in workers intermittently exposed rather than chronically exposed</a:t>
            </a:r>
          </a:p>
          <a:p>
            <a:pPr lvl="1">
              <a:lnSpc>
                <a:spcPct val="80000"/>
              </a:lnSpc>
            </a:pPr>
            <a:r>
              <a:rPr lang="en-US" sz="1200" dirty="0"/>
              <a:t>Uncontrolled studies of immunotherapy to lab animals (mice, rats, and rabbits) have demonstrated some improvement</a:t>
            </a:r>
          </a:p>
          <a:p>
            <a:pPr lvl="1">
              <a:lnSpc>
                <a:spcPct val="80000"/>
              </a:lnSpc>
            </a:pPr>
            <a:r>
              <a:rPr lang="en-US" sz="1200" dirty="0"/>
              <a:t>Insufficient study to recommend immunotherapy as a means to protect workers from developing symptoms  with exposure</a:t>
            </a:r>
          </a:p>
          <a:p>
            <a:pPr>
              <a:lnSpc>
                <a:spcPct val="80000"/>
              </a:lnSpc>
            </a:pPr>
            <a:r>
              <a:rPr lang="en-US" sz="1400" b="1" dirty="0"/>
              <a:t>Risk of treating with continued exposure</a:t>
            </a:r>
          </a:p>
          <a:p>
            <a:pPr lvl="1">
              <a:lnSpc>
                <a:spcPct val="80000"/>
              </a:lnSpc>
            </a:pPr>
            <a:r>
              <a:rPr lang="en-US" sz="1200" b="1" dirty="0"/>
              <a:t>Asthma development risk </a:t>
            </a:r>
            <a:r>
              <a:rPr lang="en-US" sz="1200" dirty="0"/>
              <a:t>– 3-6% of 1 LAA</a:t>
            </a:r>
          </a:p>
          <a:p>
            <a:pPr lvl="1">
              <a:lnSpc>
                <a:spcPct val="80000"/>
              </a:lnSpc>
            </a:pPr>
            <a:r>
              <a:rPr lang="en-US" sz="1200" b="1" dirty="0"/>
              <a:t>Secondary LAA </a:t>
            </a:r>
            <a:r>
              <a:rPr lang="en-US" sz="1200" dirty="0"/>
              <a:t>development -  (Goodno &amp; Stave, Hazard Ratio (HR) for developing 2 LAA  =8.21</a:t>
            </a:r>
          </a:p>
          <a:p>
            <a:pPr lvl="1">
              <a:lnSpc>
                <a:spcPct val="80000"/>
              </a:lnSpc>
              <a:buFontTx/>
              <a:buNone/>
            </a:pPr>
            <a:r>
              <a:rPr lang="en-US" sz="1200" dirty="0"/>
              <a:t>                                                          95% CI, 7.33-8.83, P &lt; 0.001)</a:t>
            </a:r>
          </a:p>
        </p:txBody>
      </p:sp>
    </p:spTree>
    <p:extLst>
      <p:ext uri="{BB962C8B-B14F-4D97-AF65-F5344CB8AC3E}">
        <p14:creationId xmlns:p14="http://schemas.microsoft.com/office/powerpoint/2010/main" val="19062910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PREVENTION</a:t>
            </a:r>
          </a:p>
        </p:txBody>
      </p:sp>
      <p:sp>
        <p:nvSpPr>
          <p:cNvPr id="67587" name="Rectangle 3"/>
          <p:cNvSpPr>
            <a:spLocks noGrp="1" noChangeArrowheads="1"/>
          </p:cNvSpPr>
          <p:nvPr>
            <p:ph type="body" idx="1"/>
          </p:nvPr>
        </p:nvSpPr>
        <p:spPr/>
        <p:txBody>
          <a:bodyPr/>
          <a:lstStyle/>
          <a:p>
            <a:endParaRPr lang="en-US" sz="4800"/>
          </a:p>
          <a:p>
            <a:r>
              <a:rPr lang="en-US" sz="2400"/>
              <a:t>CONVENTIONAL WISDOM:  </a:t>
            </a:r>
            <a:r>
              <a:rPr lang="en-US" sz="2400" i="1"/>
              <a:t> no clearly established threshold for allergen exposure supports a minimum safe exposure level</a:t>
            </a:r>
          </a:p>
          <a:p>
            <a:endParaRPr lang="en-US" sz="2400" i="1"/>
          </a:p>
          <a:p>
            <a:r>
              <a:rPr lang="en-US" sz="2400"/>
              <a:t>Goal: Defy CW &amp; Establish a Working Exposure Limit</a:t>
            </a:r>
          </a:p>
          <a:p>
            <a:pPr>
              <a:buFont typeface="Wingdings" pitchFamily="2" charset="2"/>
              <a:buNone/>
            </a:pPr>
            <a:endParaRPr lang="en-US" i="1"/>
          </a:p>
          <a:p>
            <a:pPr lvl="1">
              <a:buFontTx/>
              <a:buNone/>
            </a:pPr>
            <a:endParaRPr lang="en-US" sz="3200" b="1"/>
          </a:p>
        </p:txBody>
      </p:sp>
    </p:spTree>
    <p:extLst>
      <p:ext uri="{BB962C8B-B14F-4D97-AF65-F5344CB8AC3E}">
        <p14:creationId xmlns:p14="http://schemas.microsoft.com/office/powerpoint/2010/main" val="4014788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Selection of  AA Exposure Limit</a:t>
            </a:r>
          </a:p>
        </p:txBody>
      </p:sp>
      <p:sp>
        <p:nvSpPr>
          <p:cNvPr id="132099" name="Rectangle 3"/>
          <p:cNvSpPr>
            <a:spLocks noGrp="1" noChangeArrowheads="1"/>
          </p:cNvSpPr>
          <p:nvPr>
            <p:ph type="body" idx="1"/>
          </p:nvPr>
        </p:nvSpPr>
        <p:spPr>
          <a:xfrm>
            <a:off x="838200" y="1600200"/>
            <a:ext cx="8305800" cy="4953000"/>
          </a:xfrm>
        </p:spPr>
        <p:txBody>
          <a:bodyPr/>
          <a:lstStyle/>
          <a:p>
            <a:pPr>
              <a:lnSpc>
                <a:spcPct val="90000"/>
              </a:lnSpc>
            </a:pPr>
            <a:r>
              <a:rPr lang="en-US" sz="2800" dirty="0"/>
              <a:t>Clear exposure-response relationship at ~100 ng/m</a:t>
            </a:r>
            <a:r>
              <a:rPr lang="en-US" sz="2800" baseline="30000" dirty="0"/>
              <a:t>3</a:t>
            </a:r>
            <a:r>
              <a:rPr lang="en-US" dirty="0"/>
              <a:t> </a:t>
            </a:r>
          </a:p>
          <a:p>
            <a:pPr lvl="1">
              <a:lnSpc>
                <a:spcPct val="90000"/>
              </a:lnSpc>
            </a:pPr>
            <a:r>
              <a:rPr lang="en-US" sz="2400" dirty="0"/>
              <a:t>~ 2.5-4X risk of + skin prick test &amp; chest symptoms</a:t>
            </a:r>
            <a:r>
              <a:rPr lang="en-US" sz="2400" baseline="30000" dirty="0"/>
              <a:t>1</a:t>
            </a:r>
          </a:p>
          <a:p>
            <a:pPr lvl="1">
              <a:lnSpc>
                <a:spcPct val="90000"/>
              </a:lnSpc>
              <a:buFontTx/>
              <a:buNone/>
            </a:pPr>
            <a:endParaRPr lang="en-US" sz="1400" dirty="0"/>
          </a:p>
          <a:p>
            <a:pPr>
              <a:lnSpc>
                <a:spcPct val="90000"/>
              </a:lnSpc>
            </a:pPr>
            <a:r>
              <a:rPr lang="en-US" sz="2800" dirty="0"/>
              <a:t>Clear exposure response relationship between RUA exposure &amp; specific IgE antibodies to lab rat allergens</a:t>
            </a:r>
          </a:p>
          <a:p>
            <a:pPr lvl="1">
              <a:lnSpc>
                <a:spcPct val="90000"/>
              </a:lnSpc>
            </a:pPr>
            <a:r>
              <a:rPr lang="en-US" sz="2400" dirty="0"/>
              <a:t>Exposure-response relationship robust</a:t>
            </a:r>
            <a:r>
              <a:rPr lang="en-US" sz="2400" baseline="30000" dirty="0"/>
              <a:t>2</a:t>
            </a:r>
          </a:p>
          <a:p>
            <a:pPr lvl="1">
              <a:lnSpc>
                <a:spcPct val="90000"/>
              </a:lnSpc>
              <a:buFontTx/>
              <a:buNone/>
            </a:pPr>
            <a:endParaRPr lang="en-US" sz="2400" baseline="30000" dirty="0"/>
          </a:p>
          <a:p>
            <a:pPr>
              <a:lnSpc>
                <a:spcPct val="90000"/>
              </a:lnSpc>
            </a:pPr>
            <a:r>
              <a:rPr lang="en-US" sz="2400" dirty="0"/>
              <a:t>Suarthana et al in AJIM 2005: “Exposure level to High Molecular Weight allergens is strong predictor of sensitization</a:t>
            </a:r>
            <a:r>
              <a:rPr lang="en-US" sz="2000" dirty="0"/>
              <a:t>”</a:t>
            </a:r>
          </a:p>
        </p:txBody>
      </p:sp>
      <p:sp>
        <p:nvSpPr>
          <p:cNvPr id="132100" name="Rectangle 4"/>
          <p:cNvSpPr>
            <a:spLocks noChangeArrowheads="1"/>
          </p:cNvSpPr>
          <p:nvPr/>
        </p:nvSpPr>
        <p:spPr bwMode="auto">
          <a:xfrm>
            <a:off x="838200" y="6354763"/>
            <a:ext cx="8077200" cy="639762"/>
          </a:xfrm>
          <a:prstGeom prst="rect">
            <a:avLst/>
          </a:prstGeom>
          <a:noFill/>
          <a:ln w="9525">
            <a:noFill/>
            <a:miter lim="800000"/>
            <a:headEnd/>
            <a:tailEnd/>
          </a:ln>
          <a:effectLst/>
        </p:spPr>
        <p:txBody>
          <a:bodyPr>
            <a:spAutoFit/>
          </a:bodyPr>
          <a:lstStyle/>
          <a:p>
            <a:r>
              <a:rPr lang="en-GB" baseline="30000" dirty="0">
                <a:effectLst>
                  <a:outerShdw blurRad="38100" dist="38100" dir="2700000" algn="tl">
                    <a:srgbClr val="000000"/>
                  </a:outerShdw>
                </a:effectLst>
                <a:latin typeface="Arial" charset="0"/>
              </a:rPr>
              <a:t>1</a:t>
            </a:r>
            <a:r>
              <a:rPr lang="en-US" sz="1200" dirty="0">
                <a:effectLst>
                  <a:outerShdw blurRad="38100" dist="38100" dir="2700000" algn="tl">
                    <a:srgbClr val="000000"/>
                  </a:outerShdw>
                </a:effectLst>
                <a:latin typeface="Arial" charset="0"/>
              </a:rPr>
              <a:t>Nieuwenhuisjsen M., et. al, </a:t>
            </a:r>
            <a:r>
              <a:rPr lang="en-US" sz="1200" i="1" dirty="0">
                <a:effectLst>
                  <a:outerShdw blurRad="38100" dist="38100" dir="2700000" algn="tl">
                    <a:srgbClr val="000000"/>
                  </a:outerShdw>
                </a:effectLst>
                <a:latin typeface="Arial" charset="0"/>
              </a:rPr>
              <a:t>JOEM</a:t>
            </a:r>
            <a:r>
              <a:rPr lang="en-US" sz="1200" dirty="0">
                <a:effectLst>
                  <a:outerShdw blurRad="38100" dist="38100" dir="2700000" algn="tl">
                    <a:srgbClr val="000000"/>
                  </a:outerShdw>
                </a:effectLst>
                <a:latin typeface="Arial" charset="0"/>
              </a:rPr>
              <a:t>, 1999: 60</a:t>
            </a:r>
          </a:p>
          <a:p>
            <a:r>
              <a:rPr lang="en-US" sz="1200" dirty="0">
                <a:effectLst>
                  <a:outerShdw blurRad="38100" dist="38100" dir="2700000" algn="tl">
                    <a:srgbClr val="000000"/>
                  </a:outerShdw>
                </a:effectLst>
                <a:latin typeface="Arial" charset="0"/>
              </a:rPr>
              <a:t>2 Heederik D., et. al, </a:t>
            </a:r>
            <a:r>
              <a:rPr lang="en-US" sz="1200" i="1" dirty="0">
                <a:effectLst>
                  <a:outerShdw blurRad="38100" dist="38100" dir="2700000" algn="tl">
                    <a:srgbClr val="000000"/>
                  </a:outerShdw>
                </a:effectLst>
                <a:latin typeface="Arial" charset="0"/>
              </a:rPr>
              <a:t>J Allerg Clin Immunol</a:t>
            </a:r>
            <a:r>
              <a:rPr lang="en-US" sz="1200" dirty="0">
                <a:effectLst>
                  <a:outerShdw blurRad="38100" dist="38100" dir="2700000" algn="tl">
                    <a:srgbClr val="000000"/>
                  </a:outerShdw>
                </a:effectLst>
                <a:latin typeface="Arial" charset="0"/>
              </a:rPr>
              <a:t> 1999:103 </a:t>
            </a:r>
          </a:p>
          <a:p>
            <a:endParaRPr lang="en-US" sz="1200" i="1" dirty="0">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22261774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Dose-response relationship</a:t>
            </a:r>
          </a:p>
        </p:txBody>
      </p:sp>
      <p:sp>
        <p:nvSpPr>
          <p:cNvPr id="58371" name="Rectangle 3"/>
          <p:cNvSpPr>
            <a:spLocks noGrp="1" noChangeArrowheads="1"/>
          </p:cNvSpPr>
          <p:nvPr>
            <p:ph type="body" idx="1"/>
          </p:nvPr>
        </p:nvSpPr>
        <p:spPr/>
        <p:txBody>
          <a:bodyPr/>
          <a:lstStyle/>
          <a:p>
            <a:pPr>
              <a:lnSpc>
                <a:spcPct val="80000"/>
              </a:lnSpc>
              <a:buFont typeface="Wingdings" pitchFamily="2" charset="2"/>
              <a:buNone/>
            </a:pPr>
            <a:endParaRPr lang="en-US" sz="1600"/>
          </a:p>
          <a:p>
            <a:pPr>
              <a:lnSpc>
                <a:spcPct val="80000"/>
              </a:lnSpc>
            </a:pPr>
            <a:r>
              <a:rPr lang="en-US" sz="1800"/>
              <a:t>1990, Eggleston and Ansari reported 12 volunteers symptoms with exposure for one hour to Rat n 1 levels ranging from  1.5 ng/m3  to  310 ng/m3</a:t>
            </a:r>
          </a:p>
          <a:p>
            <a:pPr>
              <a:lnSpc>
                <a:spcPct val="80000"/>
              </a:lnSpc>
            </a:pPr>
            <a:r>
              <a:rPr lang="en-US" sz="1800"/>
              <a:t>All 12 (100%) experienced nasal symptoms by end of one hour exposure</a:t>
            </a:r>
          </a:p>
          <a:p>
            <a:pPr>
              <a:lnSpc>
                <a:spcPct val="80000"/>
              </a:lnSpc>
            </a:pPr>
            <a:endParaRPr lang="en-US" sz="1800"/>
          </a:p>
          <a:p>
            <a:pPr>
              <a:lnSpc>
                <a:spcPct val="80000"/>
              </a:lnSpc>
            </a:pPr>
            <a:r>
              <a:rPr lang="en-US" sz="1800"/>
              <a:t>5 of 12 (42%) showed decrease in FEV1 over 10% within one hour exposure</a:t>
            </a:r>
          </a:p>
          <a:p>
            <a:pPr lvl="1">
              <a:lnSpc>
                <a:spcPct val="80000"/>
              </a:lnSpc>
            </a:pPr>
            <a:endParaRPr lang="en-US" sz="1800"/>
          </a:p>
          <a:p>
            <a:pPr>
              <a:lnSpc>
                <a:spcPct val="80000"/>
              </a:lnSpc>
            </a:pPr>
            <a:r>
              <a:rPr lang="en-US" sz="1800"/>
              <a:t>In a follow up study, high allergen levels (cage cleaning, mean Rat n 1 = 166 ng/m3) were compared to low allergen exposure levels (quiet sitting in rat vivarium, mean Rat n 1 = 9.6 ng/m3) in 17 subjects.</a:t>
            </a:r>
          </a:p>
          <a:p>
            <a:pPr lvl="1">
              <a:lnSpc>
                <a:spcPct val="80000"/>
              </a:lnSpc>
            </a:pPr>
            <a:r>
              <a:rPr lang="en-US" sz="1800" b="1"/>
              <a:t>A clear dose-response was demonstrated with both upper and lower airway responses being dependent on airborne allergen</a:t>
            </a:r>
            <a:r>
              <a:rPr lang="en-US" sz="1800"/>
              <a:t> </a:t>
            </a:r>
            <a:r>
              <a:rPr lang="en-US" sz="1800" b="1"/>
              <a:t>levels.</a:t>
            </a:r>
          </a:p>
        </p:txBody>
      </p:sp>
    </p:spTree>
    <p:extLst>
      <p:ext uri="{BB962C8B-B14F-4D97-AF65-F5344CB8AC3E}">
        <p14:creationId xmlns:p14="http://schemas.microsoft.com/office/powerpoint/2010/main" val="35830220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t>AA Exposure Limit (cont’d)</a:t>
            </a:r>
          </a:p>
        </p:txBody>
      </p:sp>
      <p:sp>
        <p:nvSpPr>
          <p:cNvPr id="149507" name="Rectangle 3"/>
          <p:cNvSpPr>
            <a:spLocks noGrp="1" noChangeArrowheads="1"/>
          </p:cNvSpPr>
          <p:nvPr>
            <p:ph type="body" idx="1"/>
          </p:nvPr>
        </p:nvSpPr>
        <p:spPr/>
        <p:txBody>
          <a:bodyPr/>
          <a:lstStyle/>
          <a:p>
            <a:pPr marL="82296" indent="0">
              <a:buNone/>
            </a:pPr>
            <a:endParaRPr lang="en-US" sz="2000" dirty="0"/>
          </a:p>
          <a:p>
            <a:r>
              <a:rPr lang="en-US" baseline="30000" dirty="0"/>
              <a:t>Institute of Occupational medicine (2005)–</a:t>
            </a:r>
            <a:r>
              <a:rPr lang="en-US" sz="2400" baseline="30000" dirty="0"/>
              <a:t> </a:t>
            </a:r>
          </a:p>
          <a:p>
            <a:pPr lvl="1"/>
            <a:r>
              <a:rPr lang="en-US" baseline="30000" dirty="0"/>
              <a:t>Carried out studies on correlation of airborne concentrations of mouse and rat urinary proteins vs. allergic response</a:t>
            </a:r>
          </a:p>
          <a:p>
            <a:pPr lvl="1"/>
            <a:r>
              <a:rPr lang="en-US" baseline="30000" dirty="0"/>
              <a:t>Concluded concentrations above </a:t>
            </a:r>
            <a:r>
              <a:rPr lang="en-US" b="1" baseline="30000" dirty="0"/>
              <a:t>6 ng/m3</a:t>
            </a:r>
            <a:r>
              <a:rPr lang="en-US" sz="2000" baseline="30000" dirty="0"/>
              <a:t> </a:t>
            </a:r>
          </a:p>
          <a:p>
            <a:pPr lvl="1">
              <a:buFontTx/>
              <a:buNone/>
            </a:pPr>
            <a:r>
              <a:rPr lang="en-US" baseline="30000" dirty="0"/>
              <a:t>     increased likelihood of sensitization</a:t>
            </a:r>
          </a:p>
          <a:p>
            <a:r>
              <a:rPr lang="en-US" sz="2000" dirty="0"/>
              <a:t>Nieuwenhuijsen et al in </a:t>
            </a:r>
            <a:r>
              <a:rPr lang="en-US" sz="2000" i="1" dirty="0"/>
              <a:t>Occ &amp; Env Med</a:t>
            </a:r>
            <a:r>
              <a:rPr lang="en-US" sz="2000" dirty="0"/>
              <a:t> 2003, as well as Pacheco et al, in 2006 </a:t>
            </a:r>
            <a:r>
              <a:rPr lang="en-US" sz="2000" i="1" dirty="0"/>
              <a:t>Annals Occupational Hygiene</a:t>
            </a:r>
            <a:r>
              <a:rPr lang="en-US" sz="2000" dirty="0"/>
              <a:t> – “peak exposures more important than mean exposures in triggering sensitization</a:t>
            </a:r>
          </a:p>
        </p:txBody>
      </p:sp>
    </p:spTree>
    <p:extLst>
      <p:ext uri="{BB962C8B-B14F-4D97-AF65-F5344CB8AC3E}">
        <p14:creationId xmlns:p14="http://schemas.microsoft.com/office/powerpoint/2010/main" val="33611423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normAutofit fontScale="90000"/>
          </a:bodyPr>
          <a:lstStyle/>
          <a:p>
            <a:r>
              <a:rPr lang="en-US" sz="4000"/>
              <a:t>Literature supporting AA exposure limit</a:t>
            </a:r>
          </a:p>
        </p:txBody>
      </p:sp>
      <p:sp>
        <p:nvSpPr>
          <p:cNvPr id="148483" name="Rectangle 3"/>
          <p:cNvSpPr>
            <a:spLocks noGrp="1" noChangeArrowheads="1"/>
          </p:cNvSpPr>
          <p:nvPr>
            <p:ph type="body" idx="1"/>
          </p:nvPr>
        </p:nvSpPr>
        <p:spPr/>
        <p:txBody>
          <a:bodyPr/>
          <a:lstStyle/>
          <a:p>
            <a:r>
              <a:rPr lang="en-US" sz="2000" dirty="0"/>
              <a:t>Hollander, Heederik &amp; Doekes – 1997 Am J Respir Care Med</a:t>
            </a:r>
          </a:p>
          <a:p>
            <a:pPr lvl="1"/>
            <a:r>
              <a:rPr lang="en-US" sz="1800" dirty="0"/>
              <a:t>reported prevalence rate of sensitization to lab animal allergens clearly associated with exposure levels</a:t>
            </a:r>
          </a:p>
          <a:p>
            <a:pPr lvl="1"/>
            <a:r>
              <a:rPr lang="en-US" sz="1800" dirty="0"/>
              <a:t>Clearest association with “high level exposure” at </a:t>
            </a:r>
            <a:r>
              <a:rPr lang="en-US" sz="1800" b="1" dirty="0"/>
              <a:t>4.2 ng/m3</a:t>
            </a:r>
          </a:p>
          <a:p>
            <a:pPr lvl="1"/>
            <a:endParaRPr lang="en-US" sz="1800" dirty="0"/>
          </a:p>
          <a:p>
            <a:r>
              <a:rPr lang="en-US" sz="2000" dirty="0"/>
              <a:t>Eggleston &amp; Wood, 1992 Allergy Proc.</a:t>
            </a:r>
          </a:p>
          <a:p>
            <a:pPr lvl="1"/>
            <a:r>
              <a:rPr lang="en-US" sz="1800" dirty="0"/>
              <a:t>Environmental exposure challenges performed to find allergic threshold concentration</a:t>
            </a:r>
          </a:p>
          <a:p>
            <a:pPr lvl="1"/>
            <a:r>
              <a:rPr lang="en-US" sz="1800" dirty="0"/>
              <a:t>Found statistical correlation between exposure concentration and allergic mediator release</a:t>
            </a:r>
          </a:p>
          <a:p>
            <a:pPr lvl="1"/>
            <a:r>
              <a:rPr lang="en-US" sz="1800" dirty="0"/>
              <a:t>Significantly smaller allergic responses with exposures below </a:t>
            </a:r>
            <a:r>
              <a:rPr lang="en-US" sz="1800" b="1" dirty="0"/>
              <a:t>10 ng/m3</a:t>
            </a:r>
          </a:p>
        </p:txBody>
      </p:sp>
    </p:spTree>
    <p:extLst>
      <p:ext uri="{BB962C8B-B14F-4D97-AF65-F5344CB8AC3E}">
        <p14:creationId xmlns:p14="http://schemas.microsoft.com/office/powerpoint/2010/main" val="2642631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76200" y="277813"/>
            <a:ext cx="8915400" cy="1139825"/>
          </a:xfrm>
        </p:spPr>
        <p:txBody>
          <a:bodyPr/>
          <a:lstStyle/>
          <a:p>
            <a:r>
              <a:rPr lang="en-US"/>
              <a:t>AA Exposure Limit</a:t>
            </a:r>
          </a:p>
        </p:txBody>
      </p:sp>
      <p:sp>
        <p:nvSpPr>
          <p:cNvPr id="131075" name="Rectangle 3"/>
          <p:cNvSpPr>
            <a:spLocks noGrp="1" noChangeArrowheads="1"/>
          </p:cNvSpPr>
          <p:nvPr>
            <p:ph type="body" idx="1"/>
          </p:nvPr>
        </p:nvSpPr>
        <p:spPr>
          <a:xfrm>
            <a:off x="457200" y="1600200"/>
            <a:ext cx="8382000" cy="4800600"/>
          </a:xfrm>
        </p:spPr>
        <p:txBody>
          <a:bodyPr/>
          <a:lstStyle/>
          <a:p>
            <a:pPr>
              <a:lnSpc>
                <a:spcPct val="80000"/>
              </a:lnSpc>
            </a:pPr>
            <a:r>
              <a:rPr lang="en-US" sz="2800" dirty="0"/>
              <a:t>S. Gordon  (formerly IOM) recommended maintaining exposures at or below 5 ng/m</a:t>
            </a:r>
            <a:r>
              <a:rPr lang="en-US" sz="2800" baseline="30000" dirty="0"/>
              <a:t>3</a:t>
            </a:r>
          </a:p>
          <a:p>
            <a:pPr>
              <a:lnSpc>
                <a:spcPct val="80000"/>
              </a:lnSpc>
              <a:buFont typeface="Wingdings" pitchFamily="2" charset="2"/>
              <a:buNone/>
            </a:pPr>
            <a:endParaRPr lang="en-US" sz="1800" dirty="0"/>
          </a:p>
          <a:p>
            <a:pPr lvl="1">
              <a:lnSpc>
                <a:spcPct val="80000"/>
              </a:lnSpc>
            </a:pPr>
            <a:r>
              <a:rPr lang="en-GB" sz="2200" dirty="0"/>
              <a:t>Feasible controls for rodent allergens</a:t>
            </a:r>
          </a:p>
          <a:p>
            <a:pPr lvl="1">
              <a:lnSpc>
                <a:spcPct val="80000"/>
              </a:lnSpc>
              <a:buFontTx/>
              <a:buNone/>
            </a:pPr>
            <a:endParaRPr lang="en-GB" sz="1800" dirty="0"/>
          </a:p>
          <a:p>
            <a:pPr lvl="1">
              <a:lnSpc>
                <a:spcPct val="80000"/>
              </a:lnSpc>
            </a:pPr>
            <a:r>
              <a:rPr lang="en-GB" sz="2200" dirty="0"/>
              <a:t>Reduced risk of LAA at this level - study of 458 workers newly exposed workers to MUP</a:t>
            </a:r>
          </a:p>
          <a:p>
            <a:pPr lvl="1">
              <a:lnSpc>
                <a:spcPct val="80000"/>
              </a:lnSpc>
              <a:buFontTx/>
              <a:buNone/>
            </a:pPr>
            <a:endParaRPr lang="en-GB" sz="1800" dirty="0"/>
          </a:p>
          <a:p>
            <a:pPr lvl="1">
              <a:lnSpc>
                <a:spcPct val="80000"/>
              </a:lnSpc>
            </a:pPr>
            <a:r>
              <a:rPr lang="en-GB" sz="2200" dirty="0"/>
              <a:t>Similar reduced risk of LAA to rats anticipated at this level of exposure</a:t>
            </a:r>
            <a:r>
              <a:rPr lang="en-GB" sz="2200" baseline="30000" dirty="0"/>
              <a:t>1</a:t>
            </a:r>
          </a:p>
          <a:p>
            <a:pPr lvl="1">
              <a:lnSpc>
                <a:spcPct val="80000"/>
              </a:lnSpc>
              <a:buFontTx/>
              <a:buNone/>
            </a:pPr>
            <a:endParaRPr lang="en-GB" sz="1800" baseline="30000" dirty="0"/>
          </a:p>
          <a:p>
            <a:pPr lvl="1">
              <a:lnSpc>
                <a:spcPct val="80000"/>
              </a:lnSpc>
            </a:pPr>
            <a:r>
              <a:rPr lang="en-GB" sz="2200" dirty="0"/>
              <a:t>LAA risk reduced but not eliminated; still risk that a small number of people will develop LAA</a:t>
            </a:r>
            <a:endParaRPr lang="en-US" sz="2000" dirty="0"/>
          </a:p>
        </p:txBody>
      </p:sp>
      <p:sp>
        <p:nvSpPr>
          <p:cNvPr id="131076" name="Rectangle 4"/>
          <p:cNvSpPr>
            <a:spLocks noChangeArrowheads="1"/>
          </p:cNvSpPr>
          <p:nvPr/>
        </p:nvSpPr>
        <p:spPr bwMode="auto">
          <a:xfrm>
            <a:off x="838200" y="6354763"/>
            <a:ext cx="8077200" cy="274637"/>
          </a:xfrm>
          <a:prstGeom prst="rect">
            <a:avLst/>
          </a:prstGeom>
          <a:noFill/>
          <a:ln w="9525">
            <a:noFill/>
            <a:miter lim="800000"/>
            <a:headEnd/>
            <a:tailEnd/>
          </a:ln>
          <a:effectLst/>
        </p:spPr>
        <p:txBody>
          <a:bodyPr>
            <a:spAutoFit/>
          </a:bodyPr>
          <a:lstStyle/>
          <a:p>
            <a:r>
              <a:rPr lang="en-GB" baseline="30000" dirty="0">
                <a:effectLst>
                  <a:outerShdw blurRad="38100" dist="38100" dir="2700000" algn="tl">
                    <a:srgbClr val="000000"/>
                  </a:outerShdw>
                </a:effectLst>
                <a:latin typeface="Arial" charset="0"/>
              </a:rPr>
              <a:t>1</a:t>
            </a:r>
            <a:r>
              <a:rPr lang="en-US" sz="1200" dirty="0">
                <a:effectLst>
                  <a:outerShdw blurRad="38100" dist="38100" dir="2700000" algn="tl">
                    <a:srgbClr val="000000"/>
                  </a:outerShdw>
                </a:effectLst>
                <a:latin typeface="Arial" charset="0"/>
              </a:rPr>
              <a:t>Cullinan P., et. al, </a:t>
            </a:r>
            <a:r>
              <a:rPr lang="en-US" sz="1200" i="1" dirty="0">
                <a:effectLst>
                  <a:outerShdw blurRad="38100" dist="38100" dir="2700000" algn="tl">
                    <a:srgbClr val="000000"/>
                  </a:outerShdw>
                </a:effectLst>
                <a:latin typeface="Arial" charset="0"/>
              </a:rPr>
              <a:t>Eur Respir J</a:t>
            </a:r>
            <a:r>
              <a:rPr lang="en-US" sz="1200" dirty="0">
                <a:effectLst>
                  <a:outerShdw blurRad="38100" dist="38100" dir="2700000" algn="tl">
                    <a:srgbClr val="000000"/>
                  </a:outerShdw>
                </a:effectLst>
                <a:latin typeface="Arial" charset="0"/>
              </a:rPr>
              <a:t>, 1999: 13 &amp; Elliot L., et al. </a:t>
            </a:r>
            <a:r>
              <a:rPr lang="en-US" sz="1200" i="1" dirty="0">
                <a:effectLst>
                  <a:outerShdw blurRad="38100" dist="38100" dir="2700000" algn="tl">
                    <a:srgbClr val="000000"/>
                  </a:outerShdw>
                </a:effectLst>
                <a:latin typeface="Arial" charset="0"/>
              </a:rPr>
              <a:t>Occup Envir Med </a:t>
            </a:r>
            <a:r>
              <a:rPr lang="en-US" sz="1200" dirty="0">
                <a:effectLst>
                  <a:outerShdw blurRad="38100" dist="38100" dir="2700000" algn="tl">
                    <a:srgbClr val="000000"/>
                  </a:outerShdw>
                </a:effectLst>
                <a:latin typeface="Arial" charset="0"/>
              </a:rPr>
              <a:t>2005: 62</a:t>
            </a:r>
            <a:endParaRPr lang="en-US" sz="1200" i="1" dirty="0">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17067629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body" idx="1"/>
          </p:nvPr>
        </p:nvSpPr>
        <p:spPr>
          <a:xfrm>
            <a:off x="457200" y="1600200"/>
            <a:ext cx="8458200" cy="4800600"/>
          </a:xfrm>
        </p:spPr>
        <p:txBody>
          <a:bodyPr/>
          <a:lstStyle/>
          <a:p>
            <a:pPr>
              <a:lnSpc>
                <a:spcPct val="80000"/>
              </a:lnSpc>
            </a:pPr>
            <a:r>
              <a:rPr lang="en-US" sz="2000" dirty="0"/>
              <a:t>Variability LAA Cases </a:t>
            </a:r>
          </a:p>
          <a:p>
            <a:pPr marL="746125" lvl="1" indent="-288925">
              <a:lnSpc>
                <a:spcPct val="80000"/>
              </a:lnSpc>
            </a:pPr>
            <a:r>
              <a:rPr lang="en-US" sz="1800" dirty="0"/>
              <a:t>(GSK 10-year Study)</a:t>
            </a:r>
            <a:r>
              <a:rPr lang="en-US" sz="1800" baseline="30000" dirty="0"/>
              <a:t>1</a:t>
            </a:r>
            <a:r>
              <a:rPr lang="en-US" sz="1800" dirty="0"/>
              <a:t>:</a:t>
            </a:r>
          </a:p>
          <a:p>
            <a:pPr marL="746125" lvl="1" indent="-288925">
              <a:lnSpc>
                <a:spcPct val="80000"/>
              </a:lnSpc>
            </a:pPr>
            <a:r>
              <a:rPr lang="en-US" sz="1800" dirty="0"/>
              <a:t>Most occur in first 3 years of exposure</a:t>
            </a:r>
          </a:p>
          <a:p>
            <a:pPr marL="746125" lvl="1" indent="-288925">
              <a:lnSpc>
                <a:spcPct val="80000"/>
              </a:lnSpc>
            </a:pPr>
            <a:r>
              <a:rPr lang="en-US" sz="1800" dirty="0"/>
              <a:t>At least 36.5% cases </a:t>
            </a:r>
            <a:r>
              <a:rPr lang="en-US" sz="1800" u="sng" dirty="0"/>
              <a:t>did not</a:t>
            </a:r>
            <a:r>
              <a:rPr lang="en-US" sz="1800" dirty="0"/>
              <a:t> occur until &gt; 5 years</a:t>
            </a:r>
          </a:p>
          <a:p>
            <a:pPr marL="746125" lvl="1" indent="-288925">
              <a:lnSpc>
                <a:spcPct val="80000"/>
              </a:lnSpc>
            </a:pPr>
            <a:r>
              <a:rPr lang="en-US" sz="1800" dirty="0"/>
              <a:t>9.2 % cases occur after 20 years exposure</a:t>
            </a:r>
          </a:p>
          <a:p>
            <a:pPr marL="746125" lvl="1" indent="-288925">
              <a:lnSpc>
                <a:spcPct val="80000"/>
              </a:lnSpc>
            </a:pPr>
            <a:r>
              <a:rPr lang="en-US" sz="1800" dirty="0"/>
              <a:t>33% of workers with 1</a:t>
            </a:r>
            <a:r>
              <a:rPr lang="en-US" sz="1800" dirty="0">
                <a:sym typeface="Symbol" pitchFamily="18" charset="2"/>
              </a:rPr>
              <a:t> allergy (1 species), developed 2 allergy to at least 1 more animal species</a:t>
            </a:r>
            <a:r>
              <a:rPr lang="en-US" sz="1800" dirty="0"/>
              <a:t> </a:t>
            </a:r>
          </a:p>
          <a:p>
            <a:pPr marL="1036638" lvl="2" indent="-176213">
              <a:lnSpc>
                <a:spcPct val="80000"/>
              </a:lnSpc>
            </a:pPr>
            <a:r>
              <a:rPr lang="en-US" sz="1600" dirty="0"/>
              <a:t>Increase incidence of 2</a:t>
            </a:r>
            <a:r>
              <a:rPr lang="en-US" sz="1600" dirty="0">
                <a:sym typeface="Symbol" pitchFamily="18" charset="2"/>
              </a:rPr>
              <a:t></a:t>
            </a:r>
            <a:r>
              <a:rPr lang="en-US" sz="1600" dirty="0"/>
              <a:t> allergy increased to ~ 50% &gt; 10 years</a:t>
            </a:r>
            <a:r>
              <a:rPr lang="en-US" sz="1600" baseline="30000" dirty="0"/>
              <a:t>2</a:t>
            </a:r>
            <a:r>
              <a:rPr lang="en-US" sz="1600" dirty="0"/>
              <a:t>; workers more likely to be </a:t>
            </a:r>
            <a:r>
              <a:rPr lang="en-US" sz="1600" dirty="0" err="1"/>
              <a:t>atopics</a:t>
            </a:r>
            <a:r>
              <a:rPr lang="en-US" sz="1600" dirty="0"/>
              <a:t> &amp; some had up to 6 allergies</a:t>
            </a:r>
            <a:r>
              <a:rPr lang="en-US" sz="1600" baseline="30000" dirty="0"/>
              <a:t>2</a:t>
            </a:r>
            <a:endParaRPr lang="en-US" sz="2000" baseline="30000" dirty="0"/>
          </a:p>
          <a:p>
            <a:pPr>
              <a:lnSpc>
                <a:spcPct val="80000"/>
              </a:lnSpc>
            </a:pPr>
            <a:r>
              <a:rPr lang="en-US" sz="2000" dirty="0"/>
              <a:t>Confounding  Factors  </a:t>
            </a:r>
          </a:p>
          <a:p>
            <a:pPr marL="746125" lvl="1" indent="-288925">
              <a:lnSpc>
                <a:spcPct val="80000"/>
              </a:lnSpc>
            </a:pPr>
            <a:r>
              <a:rPr lang="en-US" sz="1800" dirty="0"/>
              <a:t>Individual susceptibility – </a:t>
            </a:r>
          </a:p>
          <a:p>
            <a:pPr marL="1036638" lvl="2" indent="-176213">
              <a:lnSpc>
                <a:spcPct val="80000"/>
              </a:lnSpc>
            </a:pPr>
            <a:r>
              <a:rPr lang="en-US" sz="1600" dirty="0"/>
              <a:t>Subset of population will not develop sensitization regardless of exposure</a:t>
            </a:r>
          </a:p>
          <a:p>
            <a:pPr marL="1036638" lvl="2" indent="-176213">
              <a:lnSpc>
                <a:spcPct val="80000"/>
              </a:lnSpc>
            </a:pPr>
            <a:r>
              <a:rPr lang="en-US" sz="1600" dirty="0"/>
              <a:t>Increased risk for </a:t>
            </a:r>
            <a:r>
              <a:rPr lang="en-US" sz="1600" dirty="0" err="1"/>
              <a:t>atopics</a:t>
            </a:r>
            <a:r>
              <a:rPr lang="en-US" sz="1600" dirty="0"/>
              <a:t>, +/- smokers 3</a:t>
            </a:r>
            <a:endParaRPr lang="en-US" sz="1600" baseline="30000" dirty="0"/>
          </a:p>
          <a:p>
            <a:pPr marL="1036638" lvl="2" indent="-176213">
              <a:lnSpc>
                <a:spcPct val="80000"/>
              </a:lnSpc>
            </a:pPr>
            <a:r>
              <a:rPr lang="en-US" sz="1600" dirty="0"/>
              <a:t>Endotoxin co-exposure</a:t>
            </a:r>
            <a:r>
              <a:rPr lang="en-US" sz="1600" baseline="30000" dirty="0"/>
              <a:t>4</a:t>
            </a:r>
          </a:p>
          <a:p>
            <a:pPr>
              <a:lnSpc>
                <a:spcPct val="80000"/>
              </a:lnSpc>
              <a:buFont typeface="Wingdings" pitchFamily="2" charset="2"/>
              <a:buNone/>
            </a:pPr>
            <a:endParaRPr lang="en-US" sz="2000" baseline="30000" dirty="0"/>
          </a:p>
          <a:p>
            <a:pPr marL="746125" lvl="1" indent="-288925">
              <a:lnSpc>
                <a:spcPct val="80000"/>
              </a:lnSpc>
              <a:buFontTx/>
              <a:buNone/>
            </a:pPr>
            <a:endParaRPr lang="en-US" sz="1800" baseline="30000" dirty="0"/>
          </a:p>
          <a:p>
            <a:pPr marL="1036638" lvl="2" indent="-176213">
              <a:lnSpc>
                <a:spcPct val="80000"/>
              </a:lnSpc>
              <a:buFont typeface="Wingdings" pitchFamily="2" charset="2"/>
              <a:buNone/>
            </a:pPr>
            <a:r>
              <a:rPr lang="en-US" sz="1400" baseline="30000" dirty="0"/>
              <a:t> </a:t>
            </a:r>
          </a:p>
          <a:p>
            <a:pPr>
              <a:lnSpc>
                <a:spcPct val="80000"/>
              </a:lnSpc>
              <a:buFont typeface="Wingdings" pitchFamily="2" charset="2"/>
              <a:buNone/>
            </a:pPr>
            <a:endParaRPr lang="en-US" sz="1800" baseline="30000" dirty="0"/>
          </a:p>
          <a:p>
            <a:pPr>
              <a:lnSpc>
                <a:spcPct val="80000"/>
              </a:lnSpc>
              <a:buFont typeface="Wingdings" pitchFamily="2" charset="2"/>
              <a:buNone/>
            </a:pPr>
            <a:endParaRPr lang="en-US" sz="1800" baseline="30000" dirty="0"/>
          </a:p>
        </p:txBody>
      </p:sp>
      <p:sp>
        <p:nvSpPr>
          <p:cNvPr id="90115" name="Rectangle 3"/>
          <p:cNvSpPr>
            <a:spLocks noGrp="1" noChangeArrowheads="1"/>
          </p:cNvSpPr>
          <p:nvPr>
            <p:ph type="title"/>
          </p:nvPr>
        </p:nvSpPr>
        <p:spPr>
          <a:noFill/>
          <a:ln/>
        </p:spPr>
        <p:txBody>
          <a:bodyPr>
            <a:normAutofit fontScale="90000"/>
          </a:bodyPr>
          <a:lstStyle/>
          <a:p>
            <a:r>
              <a:rPr lang="en-US" sz="4000"/>
              <a:t>Setting AA Exposure Limits - Challenges</a:t>
            </a:r>
          </a:p>
        </p:txBody>
      </p:sp>
      <p:sp>
        <p:nvSpPr>
          <p:cNvPr id="90116" name="Rectangle 4"/>
          <p:cNvSpPr>
            <a:spLocks noChangeArrowheads="1"/>
          </p:cNvSpPr>
          <p:nvPr/>
        </p:nvSpPr>
        <p:spPr bwMode="auto">
          <a:xfrm>
            <a:off x="990600" y="6019800"/>
            <a:ext cx="7696200" cy="914400"/>
          </a:xfrm>
          <a:prstGeom prst="rect">
            <a:avLst/>
          </a:prstGeom>
          <a:noFill/>
          <a:ln w="9525">
            <a:noFill/>
            <a:miter lim="800000"/>
            <a:headEnd/>
            <a:tailEnd/>
          </a:ln>
          <a:effectLst/>
        </p:spPr>
        <p:txBody>
          <a:bodyPr>
            <a:spAutoFit/>
          </a:bodyPr>
          <a:lstStyle/>
          <a:p>
            <a:r>
              <a:rPr lang="en-US" sz="1200" baseline="30000" dirty="0">
                <a:effectLst>
                  <a:outerShdw blurRad="38100" dist="38100" dir="2700000" algn="tl">
                    <a:srgbClr val="000000"/>
                  </a:outerShdw>
                </a:effectLst>
                <a:latin typeface="Arial" charset="0"/>
              </a:rPr>
              <a:t>1</a:t>
            </a:r>
            <a:r>
              <a:rPr lang="en-US" sz="1200" dirty="0">
                <a:effectLst>
                  <a:outerShdw blurRad="38100" dist="38100" dir="2700000" algn="tl">
                    <a:srgbClr val="000000"/>
                  </a:outerShdw>
                </a:effectLst>
                <a:latin typeface="Arial" charset="0"/>
              </a:rPr>
              <a:t>Goodno L. et al, </a:t>
            </a:r>
            <a:r>
              <a:rPr lang="en-US" sz="1200" i="1" dirty="0">
                <a:effectLst>
                  <a:outerShdw blurRad="38100" dist="38100" dir="2700000" algn="tl">
                    <a:srgbClr val="000000"/>
                  </a:outerShdw>
                </a:effectLst>
                <a:latin typeface="Arial" charset="0"/>
              </a:rPr>
              <a:t>JOEM 2002: 44</a:t>
            </a:r>
            <a:r>
              <a:rPr lang="en-US" dirty="0">
                <a:latin typeface="Arial" charset="0"/>
              </a:rPr>
              <a:t> </a:t>
            </a:r>
            <a:endParaRPr lang="en-US" sz="1200" dirty="0">
              <a:effectLst>
                <a:outerShdw blurRad="38100" dist="38100" dir="2700000" algn="tl">
                  <a:srgbClr val="000000"/>
                </a:outerShdw>
              </a:effectLst>
              <a:latin typeface="Arial" charset="0"/>
            </a:endParaRPr>
          </a:p>
          <a:p>
            <a:r>
              <a:rPr lang="en-US" sz="1200" baseline="30000" dirty="0">
                <a:effectLst>
                  <a:outerShdw blurRad="38100" dist="38100" dir="2700000" algn="tl">
                    <a:srgbClr val="000000"/>
                  </a:outerShdw>
                </a:effectLst>
                <a:latin typeface="Arial" charset="0"/>
              </a:rPr>
              <a:t>2</a:t>
            </a:r>
            <a:r>
              <a:rPr lang="en-US" sz="1200" dirty="0">
                <a:effectLst>
                  <a:outerShdw blurRad="38100" dist="38100" dir="2700000" algn="tl">
                    <a:srgbClr val="000000"/>
                  </a:outerShdw>
                </a:effectLst>
                <a:latin typeface="Arial" charset="0"/>
              </a:rPr>
              <a:t>GSK Data – </a:t>
            </a:r>
            <a:r>
              <a:rPr lang="en-US" sz="1200" i="1" dirty="0">
                <a:effectLst>
                  <a:outerShdw blurRad="38100" dist="38100" dir="2700000" algn="tl">
                    <a:srgbClr val="000000"/>
                  </a:outerShdw>
                </a:effectLst>
                <a:latin typeface="Arial" charset="0"/>
              </a:rPr>
              <a:t>Practical Approaches to Managing OH Programs in Your Animal Facility Conf: </a:t>
            </a:r>
            <a:r>
              <a:rPr lang="en-US" sz="1200" dirty="0">
                <a:effectLst>
                  <a:outerShdw blurRad="38100" dist="38100" dir="2700000" algn="tl">
                    <a:srgbClr val="000000"/>
                  </a:outerShdw>
                </a:effectLst>
                <a:latin typeface="Arial" charset="0"/>
              </a:rPr>
              <a:t>1996</a:t>
            </a:r>
          </a:p>
          <a:p>
            <a:r>
              <a:rPr lang="en-US" sz="1200" baseline="30000" dirty="0">
                <a:effectLst>
                  <a:outerShdw blurRad="38100" dist="38100" dir="2700000" algn="tl">
                    <a:srgbClr val="000000"/>
                  </a:outerShdw>
                </a:effectLst>
                <a:latin typeface="Arial" charset="0"/>
              </a:rPr>
              <a:t>3</a:t>
            </a:r>
            <a:r>
              <a:rPr lang="en-US" sz="1200" dirty="0">
                <a:effectLst>
                  <a:outerShdw blurRad="38100" dist="38100" dir="2700000" algn="tl">
                    <a:srgbClr val="000000"/>
                  </a:outerShdw>
                </a:effectLst>
                <a:latin typeface="Arial" charset="0"/>
              </a:rPr>
              <a:t>Cullinan P., et. al, </a:t>
            </a:r>
            <a:r>
              <a:rPr lang="en-US" sz="1200" i="1" dirty="0">
                <a:effectLst>
                  <a:outerShdw blurRad="38100" dist="38100" dir="2700000" algn="tl">
                    <a:srgbClr val="000000"/>
                  </a:outerShdw>
                </a:effectLst>
                <a:latin typeface="Arial" charset="0"/>
              </a:rPr>
              <a:t>Eur Respir J</a:t>
            </a:r>
            <a:r>
              <a:rPr lang="en-US" sz="1200" dirty="0">
                <a:effectLst>
                  <a:outerShdw blurRad="38100" dist="38100" dir="2700000" algn="tl">
                    <a:srgbClr val="000000"/>
                  </a:outerShdw>
                </a:effectLst>
                <a:latin typeface="Arial" charset="0"/>
              </a:rPr>
              <a:t>, 1999: 13 &amp; Elliot L., et al. </a:t>
            </a:r>
            <a:r>
              <a:rPr lang="en-US" sz="1200" i="1" dirty="0">
                <a:effectLst>
                  <a:outerShdw blurRad="38100" dist="38100" dir="2700000" algn="tl">
                    <a:srgbClr val="000000"/>
                  </a:outerShdw>
                </a:effectLst>
                <a:latin typeface="Arial" charset="0"/>
              </a:rPr>
              <a:t>Occup Envir Med </a:t>
            </a:r>
            <a:r>
              <a:rPr lang="en-US" sz="1200" dirty="0">
                <a:effectLst>
                  <a:outerShdw blurRad="38100" dist="38100" dir="2700000" algn="tl">
                    <a:srgbClr val="000000"/>
                  </a:outerShdw>
                </a:effectLst>
                <a:latin typeface="Arial" charset="0"/>
              </a:rPr>
              <a:t>2005: 62</a:t>
            </a:r>
          </a:p>
          <a:p>
            <a:r>
              <a:rPr lang="en-US" sz="1200" baseline="30000" dirty="0">
                <a:effectLst>
                  <a:outerShdw blurRad="38100" dist="38100" dir="2700000" algn="tl">
                    <a:srgbClr val="000000"/>
                  </a:outerShdw>
                </a:effectLst>
                <a:latin typeface="Arial" charset="0"/>
              </a:rPr>
              <a:t>4</a:t>
            </a:r>
            <a:r>
              <a:rPr lang="en-US" sz="1200" dirty="0">
                <a:effectLst>
                  <a:outerShdw blurRad="38100" dist="38100" dir="2700000" algn="tl">
                    <a:srgbClr val="000000"/>
                  </a:outerShdw>
                </a:effectLst>
                <a:latin typeface="Arial" charset="0"/>
              </a:rPr>
              <a:t>Pacheco, K. et al, </a:t>
            </a:r>
            <a:r>
              <a:rPr lang="en-US" sz="1200" i="1" dirty="0">
                <a:effectLst>
                  <a:outerShdw blurRad="38100" dist="38100" dir="2700000" algn="tl">
                    <a:srgbClr val="000000"/>
                  </a:outerShdw>
                </a:effectLst>
                <a:latin typeface="Arial" charset="0"/>
              </a:rPr>
              <a:t>Amer J of Resp &amp; Critical Care Medicine: </a:t>
            </a:r>
            <a:r>
              <a:rPr lang="en-US" sz="1200" dirty="0">
                <a:effectLst>
                  <a:outerShdw blurRad="38100" dist="38100" dir="2700000" algn="tl">
                    <a:srgbClr val="000000"/>
                  </a:outerShdw>
                </a:effectLst>
                <a:latin typeface="Arial" charset="0"/>
              </a:rPr>
              <a:t>2003: 167</a:t>
            </a:r>
            <a:r>
              <a:rPr lang="en-US" sz="1200" i="1" dirty="0">
                <a:effectLst>
                  <a:outerShdw blurRad="38100" dist="38100" dir="2700000" algn="tl">
                    <a:srgbClr val="000000"/>
                  </a:outerShdw>
                </a:effectLst>
                <a:latin typeface="Arial" charset="0"/>
              </a:rPr>
              <a:t> </a:t>
            </a:r>
          </a:p>
        </p:txBody>
      </p:sp>
    </p:spTree>
    <p:extLst>
      <p:ext uri="{BB962C8B-B14F-4D97-AF65-F5344CB8AC3E}">
        <p14:creationId xmlns:p14="http://schemas.microsoft.com/office/powerpoint/2010/main" val="11596258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normAutofit fontScale="90000"/>
          </a:bodyPr>
          <a:lstStyle/>
          <a:p>
            <a:r>
              <a:rPr lang="en-US" sz="4000"/>
              <a:t>Setting Exp Limit – Challenges (cont’d)</a:t>
            </a:r>
          </a:p>
        </p:txBody>
      </p:sp>
      <p:sp>
        <p:nvSpPr>
          <p:cNvPr id="150531" name="Rectangle 3"/>
          <p:cNvSpPr>
            <a:spLocks noGrp="1" noChangeArrowheads="1"/>
          </p:cNvSpPr>
          <p:nvPr>
            <p:ph type="body" idx="1"/>
          </p:nvPr>
        </p:nvSpPr>
        <p:spPr/>
        <p:txBody>
          <a:bodyPr/>
          <a:lstStyle/>
          <a:p>
            <a:pPr>
              <a:lnSpc>
                <a:spcPct val="80000"/>
              </a:lnSpc>
            </a:pPr>
            <a:r>
              <a:rPr lang="en-US" sz="1800" dirty="0"/>
              <a:t>Choosing endpoint</a:t>
            </a:r>
          </a:p>
          <a:p>
            <a:pPr>
              <a:lnSpc>
                <a:spcPct val="80000"/>
              </a:lnSpc>
              <a:buFont typeface="Wingdings" pitchFamily="2" charset="2"/>
              <a:buNone/>
            </a:pPr>
            <a:endParaRPr lang="en-US" sz="1800" dirty="0"/>
          </a:p>
          <a:p>
            <a:pPr lvl="1">
              <a:lnSpc>
                <a:spcPct val="80000"/>
              </a:lnSpc>
            </a:pPr>
            <a:r>
              <a:rPr lang="en-US" sz="1800" b="1" dirty="0"/>
              <a:t>Allergy</a:t>
            </a:r>
          </a:p>
          <a:p>
            <a:pPr lvl="2">
              <a:lnSpc>
                <a:spcPct val="80000"/>
              </a:lnSpc>
            </a:pPr>
            <a:r>
              <a:rPr lang="en-US" sz="1800" dirty="0"/>
              <a:t>Pro – easy to detect; accepted medical management</a:t>
            </a:r>
          </a:p>
          <a:p>
            <a:pPr lvl="2">
              <a:lnSpc>
                <a:spcPct val="80000"/>
              </a:lnSpc>
            </a:pPr>
            <a:r>
              <a:rPr lang="en-US" sz="1800" dirty="0"/>
              <a:t>Con – acting “late” less defensible</a:t>
            </a:r>
          </a:p>
          <a:p>
            <a:pPr lvl="2">
              <a:lnSpc>
                <a:spcPct val="80000"/>
              </a:lnSpc>
              <a:buFont typeface="Wingdings" pitchFamily="2" charset="2"/>
              <a:buNone/>
            </a:pPr>
            <a:r>
              <a:rPr lang="en-US" sz="1800" dirty="0"/>
              <a:t>         -  Goodno, 2002 JOEM – exposure levels against primary LAA not sufficiently protective against secondary LAA</a:t>
            </a:r>
          </a:p>
          <a:p>
            <a:pPr lvl="2">
              <a:lnSpc>
                <a:spcPct val="80000"/>
              </a:lnSpc>
              <a:buFont typeface="Wingdings" pitchFamily="2" charset="2"/>
              <a:buNone/>
            </a:pPr>
            <a:r>
              <a:rPr lang="en-US" sz="1800" dirty="0"/>
              <a:t>		-Gordon &amp; Preece 2003  </a:t>
            </a:r>
            <a:r>
              <a:rPr lang="en-US" sz="1800" i="1" dirty="0"/>
              <a:t>Occ Med</a:t>
            </a:r>
            <a:r>
              <a:rPr lang="en-US" sz="1800" dirty="0"/>
              <a:t> – suggest sensitization to allergens ay levels &lt; allergy symptomatic level</a:t>
            </a:r>
          </a:p>
          <a:p>
            <a:pPr lvl="2">
              <a:lnSpc>
                <a:spcPct val="80000"/>
              </a:lnSpc>
              <a:buFont typeface="Wingdings" pitchFamily="2" charset="2"/>
              <a:buNone/>
            </a:pPr>
            <a:endParaRPr lang="en-US" sz="1800" dirty="0"/>
          </a:p>
          <a:p>
            <a:pPr lvl="1">
              <a:lnSpc>
                <a:spcPct val="80000"/>
              </a:lnSpc>
            </a:pPr>
            <a:r>
              <a:rPr lang="en-US" sz="1800" b="1" dirty="0"/>
              <a:t>Sensitization</a:t>
            </a:r>
          </a:p>
          <a:p>
            <a:pPr lvl="2">
              <a:lnSpc>
                <a:spcPct val="80000"/>
              </a:lnSpc>
            </a:pPr>
            <a:r>
              <a:rPr lang="en-US" sz="1800" dirty="0"/>
              <a:t>Pro – “early” detection can prevent disease progression</a:t>
            </a:r>
          </a:p>
          <a:p>
            <a:pPr lvl="2">
              <a:lnSpc>
                <a:spcPct val="80000"/>
              </a:lnSpc>
            </a:pPr>
            <a:r>
              <a:rPr lang="en-US" sz="1800" dirty="0"/>
              <a:t>Con – logistical difficulties in detecting sensitization</a:t>
            </a:r>
          </a:p>
          <a:p>
            <a:pPr lvl="3">
              <a:lnSpc>
                <a:spcPct val="80000"/>
              </a:lnSpc>
              <a:buFontTx/>
              <a:buNone/>
            </a:pPr>
            <a:r>
              <a:rPr lang="en-US" sz="1800" dirty="0"/>
              <a:t>    -  ? Legality of actions based upon sensitization</a:t>
            </a:r>
          </a:p>
        </p:txBody>
      </p:sp>
    </p:spTree>
    <p:extLst>
      <p:ext uri="{BB962C8B-B14F-4D97-AF65-F5344CB8AC3E}">
        <p14:creationId xmlns:p14="http://schemas.microsoft.com/office/powerpoint/2010/main" val="37903689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a:t>Prevention </a:t>
            </a:r>
          </a:p>
        </p:txBody>
      </p:sp>
      <p:sp>
        <p:nvSpPr>
          <p:cNvPr id="68611" name="Rectangle 3"/>
          <p:cNvSpPr>
            <a:spLocks noGrp="1" noChangeArrowheads="1"/>
          </p:cNvSpPr>
          <p:nvPr>
            <p:ph type="body" idx="1"/>
          </p:nvPr>
        </p:nvSpPr>
        <p:spPr/>
        <p:txBody>
          <a:bodyPr/>
          <a:lstStyle/>
          <a:p>
            <a:pPr>
              <a:lnSpc>
                <a:spcPct val="80000"/>
              </a:lnSpc>
            </a:pPr>
            <a:endParaRPr lang="en-US" sz="1600" dirty="0"/>
          </a:p>
          <a:p>
            <a:pPr>
              <a:lnSpc>
                <a:spcPct val="80000"/>
              </a:lnSpc>
            </a:pPr>
            <a:r>
              <a:rPr lang="en-US" sz="1600" dirty="0"/>
              <a:t>ENGINEERING CONTROLS</a:t>
            </a:r>
          </a:p>
          <a:p>
            <a:pPr lvl="1">
              <a:lnSpc>
                <a:spcPct val="80000"/>
              </a:lnSpc>
            </a:pPr>
            <a:r>
              <a:rPr lang="en-US" sz="1600" b="1" dirty="0"/>
              <a:t>Material Change / substitution</a:t>
            </a:r>
          </a:p>
          <a:p>
            <a:pPr lvl="2">
              <a:lnSpc>
                <a:spcPct val="80000"/>
              </a:lnSpc>
            </a:pPr>
            <a:r>
              <a:rPr lang="en-US" sz="1600" dirty="0"/>
              <a:t>Animals (less allergenic species or strain, juvenile or younger animals, female gender)</a:t>
            </a:r>
          </a:p>
          <a:p>
            <a:pPr lvl="2">
              <a:lnSpc>
                <a:spcPct val="80000"/>
              </a:lnSpc>
            </a:pPr>
            <a:r>
              <a:rPr lang="en-US" sz="1600" dirty="0"/>
              <a:t>Bedding (non contact pads or corncobs vs wood chips or sawdust reduces allergen levels in air by 57 – 68%)</a:t>
            </a:r>
          </a:p>
          <a:p>
            <a:pPr lvl="1">
              <a:lnSpc>
                <a:spcPct val="80000"/>
              </a:lnSpc>
            </a:pPr>
            <a:r>
              <a:rPr lang="en-US" sz="1600" b="1" dirty="0"/>
              <a:t>ventilation changes </a:t>
            </a:r>
            <a:r>
              <a:rPr lang="en-US" sz="1600" dirty="0"/>
              <a:t>to reduce amount of airborne allergens and duration of exposure</a:t>
            </a:r>
          </a:p>
          <a:p>
            <a:pPr lvl="3">
              <a:lnSpc>
                <a:spcPct val="80000"/>
              </a:lnSpc>
            </a:pPr>
            <a:r>
              <a:rPr lang="en-US" sz="1600" dirty="0"/>
              <a:t>Filtering air with HEPA  filters (local controls)</a:t>
            </a:r>
          </a:p>
          <a:p>
            <a:pPr lvl="3">
              <a:lnSpc>
                <a:spcPct val="80000"/>
              </a:lnSpc>
            </a:pPr>
            <a:r>
              <a:rPr lang="en-US" sz="1600" dirty="0"/>
              <a:t>Increased room air exchanges (general </a:t>
            </a:r>
            <a:r>
              <a:rPr lang="en-US" sz="1600" dirty="0" err="1"/>
              <a:t>dilutional</a:t>
            </a:r>
            <a:r>
              <a:rPr lang="en-US" sz="1600" dirty="0"/>
              <a:t>)</a:t>
            </a:r>
          </a:p>
          <a:p>
            <a:pPr lvl="1">
              <a:lnSpc>
                <a:spcPct val="80000"/>
              </a:lnSpc>
            </a:pPr>
            <a:r>
              <a:rPr lang="en-US" sz="1600" dirty="0"/>
              <a:t>Filter topped cages</a:t>
            </a:r>
          </a:p>
          <a:p>
            <a:pPr lvl="1">
              <a:lnSpc>
                <a:spcPct val="80000"/>
              </a:lnSpc>
            </a:pPr>
            <a:r>
              <a:rPr lang="en-US" sz="1600" b="1" dirty="0"/>
              <a:t>Process Change </a:t>
            </a:r>
            <a:r>
              <a:rPr lang="en-US" sz="1600" dirty="0"/>
              <a:t>(e.g., automation using robots for cage washing)</a:t>
            </a:r>
          </a:p>
          <a:p>
            <a:pPr lvl="1">
              <a:lnSpc>
                <a:spcPct val="80000"/>
              </a:lnSpc>
            </a:pPr>
            <a:r>
              <a:rPr lang="en-US" sz="1600" b="1" dirty="0"/>
              <a:t>Isolation / enclosure</a:t>
            </a:r>
          </a:p>
          <a:p>
            <a:pPr lvl="1">
              <a:lnSpc>
                <a:spcPct val="80000"/>
              </a:lnSpc>
            </a:pPr>
            <a:r>
              <a:rPr lang="en-US" sz="1600" b="1" dirty="0"/>
              <a:t>Exposure limits</a:t>
            </a:r>
            <a:r>
              <a:rPr lang="en-US" sz="1600" dirty="0"/>
              <a:t> (peak exposures)</a:t>
            </a:r>
          </a:p>
          <a:p>
            <a:pPr lvl="1">
              <a:lnSpc>
                <a:spcPct val="80000"/>
              </a:lnSpc>
              <a:buFontTx/>
              <a:buNone/>
            </a:pPr>
            <a:endParaRPr lang="en-US" sz="1600" dirty="0"/>
          </a:p>
        </p:txBody>
      </p:sp>
      <p:sp>
        <p:nvSpPr>
          <p:cNvPr id="68612" name="Rectangle 4"/>
          <p:cNvSpPr>
            <a:spLocks noChangeArrowheads="1"/>
          </p:cNvSpPr>
          <p:nvPr/>
        </p:nvSpPr>
        <p:spPr bwMode="auto">
          <a:xfrm>
            <a:off x="1219200" y="4800600"/>
            <a:ext cx="4572000" cy="647700"/>
          </a:xfrm>
          <a:prstGeom prst="rect">
            <a:avLst/>
          </a:prstGeom>
          <a:noFill/>
          <a:ln w="9525">
            <a:noFill/>
            <a:miter lim="800000"/>
            <a:headEnd/>
            <a:tailEnd/>
          </a:ln>
          <a:effectLst/>
        </p:spPr>
        <p:txBody>
          <a:bodyPr>
            <a:spAutoFit/>
          </a:bodyPr>
          <a:lstStyle/>
          <a:p>
            <a:pPr lvl="1"/>
            <a:endParaRPr lang="en-US" sz="1400">
              <a:latin typeface="Arial" charset="0"/>
            </a:endParaRPr>
          </a:p>
          <a:p>
            <a:pPr lvl="1">
              <a:lnSpc>
                <a:spcPct val="90000"/>
              </a:lnSpc>
              <a:spcBef>
                <a:spcPct val="50000"/>
              </a:spcBef>
              <a:buClr>
                <a:schemeClr val="accent1"/>
              </a:buClr>
              <a:buSzPct val="70000"/>
              <a:buFont typeface="Wingdings" pitchFamily="2" charset="2"/>
              <a:buNone/>
            </a:pPr>
            <a:endParaRPr lang="en-US" sz="1600">
              <a:latin typeface="Arial" charset="0"/>
            </a:endParaRPr>
          </a:p>
        </p:txBody>
      </p:sp>
    </p:spTree>
    <p:extLst>
      <p:ext uri="{BB962C8B-B14F-4D97-AF65-F5344CB8AC3E}">
        <p14:creationId xmlns:p14="http://schemas.microsoft.com/office/powerpoint/2010/main" val="4005037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Properties</a:t>
            </a:r>
          </a:p>
          <a:p>
            <a:pPr lvl="1"/>
            <a:r>
              <a:rPr lang="en-US" dirty="0" smtClean="0"/>
              <a:t>Safety</a:t>
            </a:r>
          </a:p>
          <a:p>
            <a:pPr lvl="1"/>
            <a:r>
              <a:rPr lang="en-US" dirty="0" smtClean="0"/>
              <a:t>Low toxicity</a:t>
            </a:r>
          </a:p>
          <a:p>
            <a:pPr lvl="1"/>
            <a:r>
              <a:rPr lang="en-US" dirty="0" smtClean="0"/>
              <a:t>Stability</a:t>
            </a:r>
          </a:p>
          <a:p>
            <a:pPr lvl="1"/>
            <a:r>
              <a:rPr lang="en-US" dirty="0" smtClean="0"/>
              <a:t>Cell type specificity</a:t>
            </a:r>
          </a:p>
          <a:p>
            <a:pPr lvl="1"/>
            <a:r>
              <a:rPr lang="en-US" dirty="0" smtClean="0"/>
              <a:t>Identification</a:t>
            </a:r>
          </a:p>
          <a:p>
            <a:pPr marL="0" indent="0">
              <a:buNone/>
            </a:pPr>
            <a:endParaRPr lang="en-US" dirty="0" smtClean="0"/>
          </a:p>
        </p:txBody>
      </p:sp>
      <p:sp>
        <p:nvSpPr>
          <p:cNvPr id="3" name="Title 2"/>
          <p:cNvSpPr>
            <a:spLocks noGrp="1"/>
          </p:cNvSpPr>
          <p:nvPr>
            <p:ph type="title"/>
          </p:nvPr>
        </p:nvSpPr>
        <p:spPr/>
        <p:txBody>
          <a:bodyPr/>
          <a:lstStyle/>
          <a:p>
            <a:r>
              <a:rPr lang="en-US" dirty="0" smtClean="0"/>
              <a:t>Viral Vectors</a:t>
            </a:r>
            <a:endParaRPr lang="en-US" dirty="0"/>
          </a:p>
        </p:txBody>
      </p:sp>
    </p:spTree>
    <p:extLst>
      <p:ext uri="{BB962C8B-B14F-4D97-AF65-F5344CB8AC3E}">
        <p14:creationId xmlns:p14="http://schemas.microsoft.com/office/powerpoint/2010/main" val="8215994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Prevention (cont’d)</a:t>
            </a:r>
          </a:p>
        </p:txBody>
      </p:sp>
      <p:sp>
        <p:nvSpPr>
          <p:cNvPr id="69635" name="Rectangle 3"/>
          <p:cNvSpPr>
            <a:spLocks noGrp="1" noChangeArrowheads="1"/>
          </p:cNvSpPr>
          <p:nvPr>
            <p:ph type="body" idx="1"/>
          </p:nvPr>
        </p:nvSpPr>
        <p:spPr/>
        <p:txBody>
          <a:bodyPr/>
          <a:lstStyle/>
          <a:p>
            <a:pPr>
              <a:lnSpc>
                <a:spcPct val="90000"/>
              </a:lnSpc>
            </a:pPr>
            <a:r>
              <a:rPr lang="en-US" sz="1600" dirty="0"/>
              <a:t>ADMINISTRATIVE CONTROLS</a:t>
            </a:r>
          </a:p>
          <a:p>
            <a:pPr>
              <a:lnSpc>
                <a:spcPct val="90000"/>
              </a:lnSpc>
              <a:buFont typeface="Wingdings" pitchFamily="2" charset="2"/>
              <a:buNone/>
            </a:pPr>
            <a:r>
              <a:rPr lang="en-US" sz="1600" dirty="0"/>
              <a:t>             limiting access to animal care areas</a:t>
            </a:r>
          </a:p>
          <a:p>
            <a:pPr>
              <a:lnSpc>
                <a:spcPct val="90000"/>
              </a:lnSpc>
              <a:buFont typeface="Wingdings" pitchFamily="2" charset="2"/>
              <a:buNone/>
            </a:pPr>
            <a:r>
              <a:rPr lang="en-US" sz="1600" dirty="0"/>
              <a:t>             limiting animal stock density in rooms</a:t>
            </a:r>
          </a:p>
          <a:p>
            <a:pPr>
              <a:lnSpc>
                <a:spcPct val="90000"/>
              </a:lnSpc>
              <a:buFont typeface="Wingdings" pitchFamily="2" charset="2"/>
              <a:buNone/>
            </a:pPr>
            <a:r>
              <a:rPr lang="en-US" sz="1600" dirty="0"/>
              <a:t>             limiting duration of work in animal care rooms</a:t>
            </a:r>
          </a:p>
          <a:p>
            <a:pPr>
              <a:lnSpc>
                <a:spcPct val="90000"/>
              </a:lnSpc>
              <a:buFont typeface="Wingdings" pitchFamily="2" charset="2"/>
              <a:buNone/>
            </a:pPr>
            <a:r>
              <a:rPr lang="en-US" sz="1600" dirty="0"/>
              <a:t>             regular housekeeping such as wet mopping and water-hosing</a:t>
            </a:r>
          </a:p>
          <a:p>
            <a:pPr>
              <a:lnSpc>
                <a:spcPct val="90000"/>
              </a:lnSpc>
            </a:pPr>
            <a:endParaRPr lang="en-US" sz="1600" dirty="0"/>
          </a:p>
          <a:p>
            <a:pPr>
              <a:lnSpc>
                <a:spcPct val="90000"/>
              </a:lnSpc>
            </a:pPr>
            <a:r>
              <a:rPr lang="en-US" sz="1400" dirty="0"/>
              <a:t>PERSONAL PROTECTIVE EQUIPMENT</a:t>
            </a:r>
          </a:p>
          <a:p>
            <a:pPr lvl="1">
              <a:lnSpc>
                <a:spcPct val="90000"/>
              </a:lnSpc>
            </a:pPr>
            <a:r>
              <a:rPr lang="en-US" sz="1400" dirty="0"/>
              <a:t>Respirator</a:t>
            </a:r>
          </a:p>
          <a:p>
            <a:pPr lvl="1">
              <a:lnSpc>
                <a:spcPct val="90000"/>
              </a:lnSpc>
            </a:pPr>
            <a:r>
              <a:rPr lang="en-US" sz="1400" dirty="0" smtClean="0"/>
              <a:t>Gloves</a:t>
            </a:r>
            <a:endParaRPr lang="en-US" sz="1400" dirty="0"/>
          </a:p>
          <a:p>
            <a:pPr lvl="1">
              <a:lnSpc>
                <a:spcPct val="90000"/>
              </a:lnSpc>
            </a:pPr>
            <a:r>
              <a:rPr lang="en-US" sz="1400" dirty="0"/>
              <a:t>Hats</a:t>
            </a:r>
          </a:p>
          <a:p>
            <a:pPr lvl="1">
              <a:lnSpc>
                <a:spcPct val="90000"/>
              </a:lnSpc>
            </a:pPr>
            <a:r>
              <a:rPr lang="en-US" sz="1400" dirty="0"/>
              <a:t>Gowns</a:t>
            </a:r>
          </a:p>
          <a:p>
            <a:pPr lvl="1">
              <a:lnSpc>
                <a:spcPct val="90000"/>
              </a:lnSpc>
            </a:pPr>
            <a:r>
              <a:rPr lang="en-US" sz="1400" dirty="0"/>
              <a:t>Shoe covers</a:t>
            </a:r>
          </a:p>
          <a:p>
            <a:pPr lvl="1">
              <a:lnSpc>
                <a:spcPct val="90000"/>
              </a:lnSpc>
            </a:pPr>
            <a:r>
              <a:rPr lang="en-US" sz="1400" dirty="0"/>
              <a:t>Eye protection</a:t>
            </a:r>
          </a:p>
        </p:txBody>
      </p:sp>
    </p:spTree>
    <p:extLst>
      <p:ext uri="{BB962C8B-B14F-4D97-AF65-F5344CB8AC3E}">
        <p14:creationId xmlns:p14="http://schemas.microsoft.com/office/powerpoint/2010/main" val="16152200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Prevention (cont’d)</a:t>
            </a:r>
          </a:p>
        </p:txBody>
      </p:sp>
      <p:sp>
        <p:nvSpPr>
          <p:cNvPr id="70659" name="Rectangle 3"/>
          <p:cNvSpPr>
            <a:spLocks noGrp="1" noChangeArrowheads="1"/>
          </p:cNvSpPr>
          <p:nvPr>
            <p:ph type="body" idx="1"/>
          </p:nvPr>
        </p:nvSpPr>
        <p:spPr/>
        <p:txBody>
          <a:bodyPr>
            <a:normAutofit lnSpcReduction="10000"/>
          </a:bodyPr>
          <a:lstStyle/>
          <a:p>
            <a:endParaRPr lang="en-US" sz="1400" dirty="0"/>
          </a:p>
          <a:p>
            <a:r>
              <a:rPr lang="en-US" sz="1400" dirty="0"/>
              <a:t>Disposition question: Whether to allow individual with established LAA to continue working using PPE, or to remove from position?</a:t>
            </a:r>
          </a:p>
          <a:p>
            <a:pPr lvl="1"/>
            <a:r>
              <a:rPr lang="en-US" sz="1200" dirty="0"/>
              <a:t>Portengen, Hollander, Doekes, &amp; Heederik. </a:t>
            </a:r>
            <a:r>
              <a:rPr lang="en-US" sz="1200" i="1" dirty="0"/>
              <a:t>Lung Function decline in laboratory animal workers: the role of sensitization and exposure</a:t>
            </a:r>
            <a:r>
              <a:rPr lang="en-US" sz="1200" dirty="0"/>
              <a:t>. Occupational and Env Med 2003;60: 870-875.</a:t>
            </a:r>
          </a:p>
          <a:p>
            <a:pPr lvl="1"/>
            <a:r>
              <a:rPr lang="en-US" sz="1200" dirty="0"/>
              <a:t>Studied relation between sensitization and subsequent lung function decline in working populations exposed to allergen(s).</a:t>
            </a:r>
          </a:p>
          <a:p>
            <a:pPr lvl="1"/>
            <a:r>
              <a:rPr lang="en-US" sz="1200" dirty="0"/>
              <a:t> Method: longitudinal study (median follow up 2.0 years) – 319 lab animal workers- excluded subjects with over 4 years exposure</a:t>
            </a:r>
          </a:p>
          <a:p>
            <a:pPr lvl="1"/>
            <a:r>
              <a:rPr lang="en-US" sz="1200" dirty="0"/>
              <a:t>Results: </a:t>
            </a:r>
          </a:p>
          <a:p>
            <a:pPr lvl="2"/>
            <a:r>
              <a:rPr lang="en-US" sz="1000" dirty="0"/>
              <a:t>Multiple regression analyses- </a:t>
            </a:r>
          </a:p>
          <a:p>
            <a:pPr lvl="2"/>
            <a:r>
              <a:rPr lang="en-US" sz="1000" dirty="0"/>
              <a:t>Lung function decline most pronounced in sensitized subjects who continued to work in contact with lab animals</a:t>
            </a:r>
          </a:p>
          <a:p>
            <a:pPr lvl="2"/>
            <a:r>
              <a:rPr lang="en-US" sz="1000" dirty="0"/>
              <a:t>Average excess declines    FEV1= 83 ml/y (p&lt;0.05)</a:t>
            </a:r>
          </a:p>
          <a:p>
            <a:pPr lvl="2"/>
            <a:r>
              <a:rPr lang="en-US" sz="1000" dirty="0"/>
              <a:t>                                            FVC = 148 ml/y (p&lt;0.01)</a:t>
            </a:r>
          </a:p>
          <a:p>
            <a:pPr lvl="2"/>
            <a:r>
              <a:rPr lang="en-US" sz="1000" dirty="0"/>
              <a:t>                                            MMEF = 7 ml/s/y (p=0.9)</a:t>
            </a:r>
          </a:p>
          <a:p>
            <a:pPr lvl="1"/>
            <a:r>
              <a:rPr lang="en-US" sz="1200" dirty="0"/>
              <a:t>Results corroborate findings of other studies </a:t>
            </a:r>
          </a:p>
          <a:p>
            <a:pPr lvl="2"/>
            <a:r>
              <a:rPr lang="en-US" sz="1000" dirty="0"/>
              <a:t>Renstrom et al( </a:t>
            </a:r>
            <a:r>
              <a:rPr lang="en-US" sz="1000" i="1" dirty="0"/>
              <a:t>Eur Respi J</a:t>
            </a:r>
            <a:r>
              <a:rPr lang="en-US" sz="1000" dirty="0"/>
              <a:t> 1995 )</a:t>
            </a:r>
          </a:p>
          <a:p>
            <a:pPr lvl="2"/>
            <a:r>
              <a:rPr lang="en-US" sz="1000" dirty="0"/>
              <a:t>Sjosted et al (</a:t>
            </a:r>
            <a:r>
              <a:rPr lang="en-US" sz="1000" i="1" dirty="0"/>
              <a:t>Am J Ind Med,1993</a:t>
            </a:r>
            <a:r>
              <a:rPr lang="en-US" sz="1000" dirty="0"/>
              <a:t>) </a:t>
            </a:r>
          </a:p>
          <a:p>
            <a:pPr lvl="1"/>
            <a:r>
              <a:rPr lang="en-US" sz="1200" dirty="0"/>
              <a:t>Proposed mechanism: Malo et al, (</a:t>
            </a:r>
            <a:r>
              <a:rPr lang="en-US" sz="1200" i="1" dirty="0"/>
              <a:t>J Allergy Clin Immunol</a:t>
            </a:r>
            <a:r>
              <a:rPr lang="en-US" sz="1200" dirty="0"/>
              <a:t> 1992) – chronic inflammation develops after sensitization, but before development of symptoms</a:t>
            </a:r>
          </a:p>
          <a:p>
            <a:pPr lvl="1"/>
            <a:r>
              <a:rPr lang="en-US" sz="1200" dirty="0"/>
              <a:t>Low level inflammation leads to decline in lung function with continued exposure</a:t>
            </a:r>
          </a:p>
          <a:p>
            <a:pPr lvl="1"/>
            <a:r>
              <a:rPr lang="en-US" sz="1200" dirty="0"/>
              <a:t>Study flaws- short follow up, ? Small sample size, unclear if workers “continually exposed” used PPE</a:t>
            </a:r>
          </a:p>
          <a:p>
            <a:endParaRPr lang="en-US" sz="1400" dirty="0"/>
          </a:p>
          <a:p>
            <a:endParaRPr lang="en-US" sz="1400" dirty="0"/>
          </a:p>
        </p:txBody>
      </p:sp>
    </p:spTree>
    <p:extLst>
      <p:ext uri="{BB962C8B-B14F-4D97-AF65-F5344CB8AC3E}">
        <p14:creationId xmlns:p14="http://schemas.microsoft.com/office/powerpoint/2010/main" val="11409191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Future Prevention?</a:t>
            </a:r>
          </a:p>
        </p:txBody>
      </p:sp>
      <p:sp>
        <p:nvSpPr>
          <p:cNvPr id="72707" name="Rectangle 3"/>
          <p:cNvSpPr>
            <a:spLocks noGrp="1" noChangeArrowheads="1"/>
          </p:cNvSpPr>
          <p:nvPr>
            <p:ph type="body" idx="1"/>
          </p:nvPr>
        </p:nvSpPr>
        <p:spPr/>
        <p:txBody>
          <a:bodyPr/>
          <a:lstStyle/>
          <a:p>
            <a:r>
              <a:rPr lang="en-US" sz="1400"/>
              <a:t>Immune modulation -  increasing suppression of abnormal immune response?</a:t>
            </a:r>
          </a:p>
          <a:p>
            <a:r>
              <a:rPr lang="en-US" sz="1400"/>
              <a:t>Summers, Elliott, &amp; Weinstock- University of Iowa</a:t>
            </a:r>
          </a:p>
          <a:p>
            <a:pPr lvl="1"/>
            <a:r>
              <a:rPr lang="en-US" sz="1200" i="1"/>
              <a:t>Trichuris suis</a:t>
            </a:r>
            <a:r>
              <a:rPr lang="en-US" sz="1200"/>
              <a:t> in Therapy of Inflammatory Bowel Disease</a:t>
            </a:r>
          </a:p>
          <a:p>
            <a:pPr lvl="1"/>
            <a:r>
              <a:rPr lang="en-US" sz="1200"/>
              <a:t>Theory:  Hyper-reactive immune response may be diminished by intake of parasites </a:t>
            </a:r>
          </a:p>
          <a:p>
            <a:pPr lvl="1"/>
            <a:r>
              <a:rPr lang="en-US" sz="1200"/>
              <a:t>Stimulates suppressor arm of immune system</a:t>
            </a:r>
          </a:p>
          <a:p>
            <a:pPr lvl="1"/>
            <a:r>
              <a:rPr lang="en-US" sz="1200"/>
              <a:t>Study showed significant response of individuals with IBS to intake of Helminths</a:t>
            </a:r>
          </a:p>
          <a:p>
            <a:pPr lvl="1"/>
            <a:r>
              <a:rPr lang="en-US" sz="1200"/>
              <a:t>? Possible application to other allergies such as LAA?</a:t>
            </a:r>
          </a:p>
        </p:txBody>
      </p:sp>
    </p:spTree>
    <p:extLst>
      <p:ext uri="{BB962C8B-B14F-4D97-AF65-F5344CB8AC3E}">
        <p14:creationId xmlns:p14="http://schemas.microsoft.com/office/powerpoint/2010/main" val="38793309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dirty="0"/>
              <a:t>Implementation Actions Taken </a:t>
            </a:r>
          </a:p>
        </p:txBody>
      </p:sp>
      <p:sp>
        <p:nvSpPr>
          <p:cNvPr id="154627" name="Rectangle 3"/>
          <p:cNvSpPr>
            <a:spLocks noGrp="1" noChangeArrowheads="1"/>
          </p:cNvSpPr>
          <p:nvPr>
            <p:ph type="body" idx="1"/>
          </p:nvPr>
        </p:nvSpPr>
        <p:spPr>
          <a:xfrm>
            <a:off x="304800" y="1524000"/>
            <a:ext cx="8991600" cy="5486400"/>
          </a:xfrm>
        </p:spPr>
        <p:txBody>
          <a:bodyPr/>
          <a:lstStyle/>
          <a:p>
            <a:pPr>
              <a:lnSpc>
                <a:spcPct val="80000"/>
              </a:lnSpc>
            </a:pPr>
            <a:endParaRPr lang="en-US" sz="2000" dirty="0" smtClean="0"/>
          </a:p>
          <a:p>
            <a:pPr>
              <a:lnSpc>
                <a:spcPct val="80000"/>
              </a:lnSpc>
            </a:pPr>
            <a:r>
              <a:rPr lang="en-US" sz="2000" dirty="0" smtClean="0"/>
              <a:t>Used </a:t>
            </a:r>
            <a:r>
              <a:rPr lang="en-US" sz="2000" dirty="0"/>
              <a:t>‘surrogate’ exposure approach for </a:t>
            </a:r>
            <a:r>
              <a:rPr lang="en-US" sz="2000" dirty="0" smtClean="0"/>
              <a:t>animal allergen </a:t>
            </a:r>
            <a:r>
              <a:rPr lang="en-US" sz="2000" dirty="0"/>
              <a:t>exposures</a:t>
            </a:r>
            <a:r>
              <a:rPr lang="en-US" sz="2000" dirty="0" smtClean="0"/>
              <a:t>:</a:t>
            </a:r>
          </a:p>
          <a:p>
            <a:pPr lvl="1">
              <a:lnSpc>
                <a:spcPct val="80000"/>
              </a:lnSpc>
            </a:pPr>
            <a:r>
              <a:rPr lang="en-US" sz="1600" dirty="0" smtClean="0"/>
              <a:t>RUP </a:t>
            </a:r>
            <a:r>
              <a:rPr lang="en-US" sz="1600" dirty="0"/>
              <a:t>/ </a:t>
            </a:r>
            <a:r>
              <a:rPr lang="en-US" sz="1600" dirty="0" smtClean="0"/>
              <a:t>MUP</a:t>
            </a:r>
            <a:endParaRPr lang="en-US" sz="1600" dirty="0"/>
          </a:p>
          <a:p>
            <a:pPr lvl="1">
              <a:lnSpc>
                <a:spcPct val="80000"/>
              </a:lnSpc>
            </a:pPr>
            <a:r>
              <a:rPr lang="en-US" sz="1800" dirty="0"/>
              <a:t>Focus on tasks involving </a:t>
            </a:r>
            <a:r>
              <a:rPr lang="en-US" sz="1800" dirty="0" smtClean="0"/>
              <a:t> high exposures </a:t>
            </a:r>
            <a:r>
              <a:rPr lang="en-US" sz="1800" dirty="0"/>
              <a:t>to rat / mouse </a:t>
            </a:r>
            <a:r>
              <a:rPr lang="en-US" sz="1800" dirty="0" smtClean="0"/>
              <a:t>allergens</a:t>
            </a:r>
          </a:p>
          <a:p>
            <a:pPr marL="402336" lvl="1" indent="0">
              <a:lnSpc>
                <a:spcPct val="80000"/>
              </a:lnSpc>
              <a:buNone/>
            </a:pPr>
            <a:endParaRPr lang="en-US" sz="1600" dirty="0"/>
          </a:p>
          <a:p>
            <a:pPr>
              <a:lnSpc>
                <a:spcPct val="80000"/>
              </a:lnSpc>
            </a:pPr>
            <a:r>
              <a:rPr lang="en-US" sz="2000" dirty="0"/>
              <a:t>Established “Working” OEL for:</a:t>
            </a:r>
          </a:p>
          <a:p>
            <a:pPr lvl="1">
              <a:lnSpc>
                <a:spcPct val="80000"/>
              </a:lnSpc>
            </a:pPr>
            <a:r>
              <a:rPr lang="en-US" sz="1800" dirty="0"/>
              <a:t>Animal Allergens (i.e., RUP / MUP</a:t>
            </a:r>
            <a:r>
              <a:rPr lang="en-US" sz="1800" dirty="0" smtClean="0"/>
              <a:t>)</a:t>
            </a:r>
            <a:endParaRPr lang="en-US" sz="1800" dirty="0"/>
          </a:p>
          <a:p>
            <a:pPr lvl="1">
              <a:lnSpc>
                <a:spcPct val="80000"/>
              </a:lnSpc>
            </a:pPr>
            <a:r>
              <a:rPr lang="en-US" sz="1800" dirty="0" smtClean="0"/>
              <a:t>Future plan to re-assess </a:t>
            </a:r>
            <a:r>
              <a:rPr lang="en-US" sz="1800" dirty="0"/>
              <a:t>WOELs based on health outcome </a:t>
            </a:r>
            <a:r>
              <a:rPr lang="en-US" sz="1800" dirty="0" smtClean="0"/>
              <a:t>data</a:t>
            </a:r>
          </a:p>
          <a:p>
            <a:pPr marL="402336" lvl="1" indent="0">
              <a:lnSpc>
                <a:spcPct val="80000"/>
              </a:lnSpc>
              <a:buNone/>
            </a:pPr>
            <a:endParaRPr lang="en-US" sz="1600" dirty="0"/>
          </a:p>
          <a:p>
            <a:pPr>
              <a:lnSpc>
                <a:spcPct val="80000"/>
              </a:lnSpc>
            </a:pPr>
            <a:r>
              <a:rPr lang="en-US" sz="2000" dirty="0"/>
              <a:t>Identified proper IH sampling &amp; analytical methods </a:t>
            </a:r>
          </a:p>
          <a:p>
            <a:pPr lvl="1">
              <a:lnSpc>
                <a:spcPct val="80000"/>
              </a:lnSpc>
            </a:pPr>
            <a:r>
              <a:rPr lang="en-US" sz="1800" dirty="0"/>
              <a:t>Animal Allergens – RUP / MUP</a:t>
            </a:r>
          </a:p>
          <a:p>
            <a:pPr lvl="2">
              <a:lnSpc>
                <a:spcPct val="80000"/>
              </a:lnSpc>
            </a:pPr>
            <a:r>
              <a:rPr lang="en-US" sz="1600" dirty="0"/>
              <a:t>Simultaneous analysis only where simultaneous exposure potential</a:t>
            </a:r>
          </a:p>
          <a:p>
            <a:pPr lvl="2">
              <a:lnSpc>
                <a:spcPct val="80000"/>
              </a:lnSpc>
              <a:buFont typeface="Wingdings" pitchFamily="2" charset="2"/>
              <a:buNone/>
            </a:pPr>
            <a:endParaRPr lang="en-US" sz="1000" dirty="0"/>
          </a:p>
          <a:p>
            <a:pPr marL="402336" lvl="1" indent="0">
              <a:lnSpc>
                <a:spcPct val="80000"/>
              </a:lnSpc>
              <a:buNone/>
            </a:pPr>
            <a:endParaRPr lang="en-US" sz="1800" dirty="0"/>
          </a:p>
        </p:txBody>
      </p:sp>
    </p:spTree>
    <p:extLst>
      <p:ext uri="{BB962C8B-B14F-4D97-AF65-F5344CB8AC3E}">
        <p14:creationId xmlns:p14="http://schemas.microsoft.com/office/powerpoint/2010/main" val="827740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76200" y="277813"/>
            <a:ext cx="8915400" cy="1139825"/>
          </a:xfrm>
        </p:spPr>
        <p:txBody>
          <a:bodyPr/>
          <a:lstStyle/>
          <a:p>
            <a:r>
              <a:rPr lang="en-US"/>
              <a:t>Recommended Working OELs</a:t>
            </a:r>
          </a:p>
        </p:txBody>
      </p:sp>
      <p:sp>
        <p:nvSpPr>
          <p:cNvPr id="159747" name="Rectangle 3"/>
          <p:cNvSpPr>
            <a:spLocks noGrp="1" noChangeArrowheads="1"/>
          </p:cNvSpPr>
          <p:nvPr>
            <p:ph type="body" idx="1"/>
          </p:nvPr>
        </p:nvSpPr>
        <p:spPr>
          <a:xfrm>
            <a:off x="457200" y="1600200"/>
            <a:ext cx="8229600" cy="5029200"/>
          </a:xfrm>
        </p:spPr>
        <p:txBody>
          <a:bodyPr/>
          <a:lstStyle/>
          <a:p>
            <a:pPr>
              <a:buFont typeface="Wingdings" pitchFamily="2" charset="2"/>
              <a:buNone/>
            </a:pPr>
            <a:endParaRPr lang="en-US" sz="2800" u="sng" dirty="0" smtClean="0"/>
          </a:p>
          <a:p>
            <a:pPr>
              <a:buFont typeface="Wingdings" pitchFamily="2" charset="2"/>
              <a:buNone/>
            </a:pPr>
            <a:endParaRPr lang="en-US" sz="2800" u="sng" dirty="0"/>
          </a:p>
          <a:p>
            <a:pPr>
              <a:buFont typeface="Wingdings" pitchFamily="2" charset="2"/>
              <a:buNone/>
            </a:pPr>
            <a:r>
              <a:rPr lang="en-US" sz="2800" u="sng" dirty="0" smtClean="0"/>
              <a:t>Animal </a:t>
            </a:r>
            <a:r>
              <a:rPr lang="en-US" sz="2800" u="sng" dirty="0"/>
              <a:t>Allergens</a:t>
            </a:r>
          </a:p>
          <a:p>
            <a:r>
              <a:rPr lang="en-US" sz="2400" dirty="0"/>
              <a:t>Working OEL - Ceiling Limit = 5 ng/m</a:t>
            </a:r>
            <a:r>
              <a:rPr lang="en-US" sz="2400" baseline="30000" dirty="0"/>
              <a:t>3</a:t>
            </a:r>
            <a:r>
              <a:rPr lang="en-US" sz="2400" dirty="0"/>
              <a:t> (WOEL-C</a:t>
            </a:r>
            <a:r>
              <a:rPr lang="en-US" sz="2400" dirty="0" smtClean="0"/>
              <a:t>)</a:t>
            </a:r>
          </a:p>
          <a:p>
            <a:pPr marL="82296" indent="0">
              <a:buNone/>
            </a:pPr>
            <a:endParaRPr lang="en-US" sz="2400" baseline="30000" dirty="0"/>
          </a:p>
          <a:p>
            <a:pPr>
              <a:buFont typeface="Wingdings" pitchFamily="2" charset="2"/>
              <a:buNone/>
            </a:pPr>
            <a:endParaRPr lang="en-US" sz="2400" baseline="30000" dirty="0"/>
          </a:p>
          <a:p>
            <a:r>
              <a:rPr lang="en-US" sz="2400" dirty="0"/>
              <a:t>No Wipe Limit established </a:t>
            </a:r>
            <a:r>
              <a:rPr lang="en-US" sz="2400" dirty="0" smtClean="0"/>
              <a:t>  </a:t>
            </a:r>
            <a:endParaRPr lang="en-US" sz="2400" dirty="0"/>
          </a:p>
          <a:p>
            <a:pPr>
              <a:buFont typeface="Wingdings" pitchFamily="2" charset="2"/>
              <a:buNone/>
            </a:pPr>
            <a:endParaRPr lang="en-US" sz="2800" u="sng" dirty="0"/>
          </a:p>
        </p:txBody>
      </p:sp>
    </p:spTree>
    <p:extLst>
      <p:ext uri="{BB962C8B-B14F-4D97-AF65-F5344CB8AC3E}">
        <p14:creationId xmlns:p14="http://schemas.microsoft.com/office/powerpoint/2010/main" val="15865688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dirty="0" smtClean="0"/>
              <a:t> </a:t>
            </a:r>
            <a:r>
              <a:rPr lang="en-US" dirty="0"/>
              <a:t>Path Forward </a:t>
            </a:r>
            <a:r>
              <a:rPr lang="en-US" dirty="0" smtClean="0"/>
              <a:t>Taken</a:t>
            </a:r>
            <a:endParaRPr lang="en-US" dirty="0"/>
          </a:p>
        </p:txBody>
      </p:sp>
      <p:sp>
        <p:nvSpPr>
          <p:cNvPr id="164867" name="Rectangle 3"/>
          <p:cNvSpPr>
            <a:spLocks noGrp="1" noChangeArrowheads="1"/>
          </p:cNvSpPr>
          <p:nvPr>
            <p:ph type="body" idx="1"/>
          </p:nvPr>
        </p:nvSpPr>
        <p:spPr>
          <a:xfrm>
            <a:off x="457200" y="1600200"/>
            <a:ext cx="8382000" cy="5029200"/>
          </a:xfrm>
        </p:spPr>
        <p:txBody>
          <a:bodyPr>
            <a:normAutofit/>
          </a:bodyPr>
          <a:lstStyle/>
          <a:p>
            <a:pPr marL="82296" indent="0">
              <a:buNone/>
            </a:pPr>
            <a:endParaRPr lang="en-US" sz="2000" dirty="0"/>
          </a:p>
          <a:p>
            <a:pPr>
              <a:buFont typeface="Wingdings" pitchFamily="2" charset="2"/>
              <a:buNone/>
            </a:pPr>
            <a:endParaRPr lang="en-US" sz="1600" dirty="0"/>
          </a:p>
          <a:p>
            <a:r>
              <a:rPr lang="en-US" sz="2400" dirty="0"/>
              <a:t>Task Force – </a:t>
            </a:r>
            <a:r>
              <a:rPr lang="en-US" sz="2400" dirty="0" smtClean="0"/>
              <a:t> defined </a:t>
            </a:r>
            <a:r>
              <a:rPr lang="en-US" sz="2400" dirty="0"/>
              <a:t>engineering controls / costs estimates for “High Exposure” tasks</a:t>
            </a:r>
          </a:p>
          <a:p>
            <a:pPr>
              <a:buFont typeface="Wingdings" pitchFamily="2" charset="2"/>
              <a:buNone/>
            </a:pPr>
            <a:endParaRPr lang="en-US" sz="1600" dirty="0"/>
          </a:p>
          <a:p>
            <a:r>
              <a:rPr lang="en-US" sz="2400" dirty="0" smtClean="0"/>
              <a:t>Leveraged  </a:t>
            </a:r>
            <a:r>
              <a:rPr lang="en-US" sz="2400" dirty="0"/>
              <a:t>Safety Network on findings / data/ controls </a:t>
            </a:r>
            <a:endParaRPr lang="en-US" sz="2400" dirty="0" smtClean="0"/>
          </a:p>
          <a:p>
            <a:r>
              <a:rPr lang="en-US" sz="2400" dirty="0" smtClean="0"/>
              <a:t>Implemented controls</a:t>
            </a:r>
          </a:p>
          <a:p>
            <a:r>
              <a:rPr lang="en-US" sz="2400" dirty="0" smtClean="0"/>
              <a:t>Implemented increased PPE where indicated</a:t>
            </a:r>
            <a:endParaRPr lang="en-US" sz="1600" dirty="0"/>
          </a:p>
          <a:p>
            <a:r>
              <a:rPr lang="en-US" sz="2400" dirty="0"/>
              <a:t>Trend data</a:t>
            </a:r>
            <a:r>
              <a:rPr lang="en-US" dirty="0"/>
              <a:t> </a:t>
            </a:r>
          </a:p>
          <a:p>
            <a:pPr lvl="1"/>
            <a:r>
              <a:rPr lang="en-US" sz="2000" dirty="0"/>
              <a:t>Injury / illness stats </a:t>
            </a:r>
          </a:p>
          <a:p>
            <a:pPr lvl="1"/>
            <a:r>
              <a:rPr lang="en-US" sz="2000" dirty="0"/>
              <a:t>IH data (GSE)</a:t>
            </a:r>
            <a:endParaRPr lang="en-US" sz="1800" dirty="0"/>
          </a:p>
        </p:txBody>
      </p:sp>
    </p:spTree>
    <p:extLst>
      <p:ext uri="{BB962C8B-B14F-4D97-AF65-F5344CB8AC3E}">
        <p14:creationId xmlns:p14="http://schemas.microsoft.com/office/powerpoint/2010/main" val="41338121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dirty="0"/>
              <a:t>High Risk </a:t>
            </a:r>
            <a:r>
              <a:rPr lang="en-US" dirty="0" smtClean="0"/>
              <a:t>Tasks</a:t>
            </a:r>
            <a:r>
              <a:rPr lang="en-US" baseline="30000" dirty="0"/>
              <a:t> </a:t>
            </a:r>
            <a:r>
              <a:rPr lang="en-US" baseline="30000" dirty="0" smtClean="0"/>
              <a:t> </a:t>
            </a:r>
            <a:endParaRPr lang="en-US" baseline="30000" dirty="0"/>
          </a:p>
        </p:txBody>
      </p:sp>
      <p:sp>
        <p:nvSpPr>
          <p:cNvPr id="165891" name="Rectangle 3"/>
          <p:cNvSpPr>
            <a:spLocks noGrp="1" noChangeArrowheads="1"/>
          </p:cNvSpPr>
          <p:nvPr>
            <p:ph type="body" idx="1"/>
          </p:nvPr>
        </p:nvSpPr>
        <p:spPr/>
        <p:txBody>
          <a:bodyPr/>
          <a:lstStyle/>
          <a:p>
            <a:pPr>
              <a:lnSpc>
                <a:spcPct val="90000"/>
              </a:lnSpc>
            </a:pPr>
            <a:r>
              <a:rPr lang="en-US" sz="2400" dirty="0"/>
              <a:t>Disposal of waste bedding</a:t>
            </a:r>
          </a:p>
          <a:p>
            <a:pPr marL="82296" indent="0">
              <a:lnSpc>
                <a:spcPct val="90000"/>
              </a:lnSpc>
              <a:buNone/>
            </a:pPr>
            <a:endParaRPr lang="en-US" sz="2400" dirty="0"/>
          </a:p>
          <a:p>
            <a:pPr>
              <a:lnSpc>
                <a:spcPct val="90000"/>
              </a:lnSpc>
            </a:pPr>
            <a:r>
              <a:rPr lang="en-US" sz="2400" dirty="0"/>
              <a:t>Changing of filters (HVAC/LEV systems)</a:t>
            </a:r>
          </a:p>
          <a:p>
            <a:pPr>
              <a:lnSpc>
                <a:spcPct val="90000"/>
              </a:lnSpc>
            </a:pPr>
            <a:endParaRPr lang="en-US" sz="2400" dirty="0"/>
          </a:p>
          <a:p>
            <a:pPr>
              <a:lnSpc>
                <a:spcPct val="90000"/>
              </a:lnSpc>
            </a:pPr>
            <a:r>
              <a:rPr lang="en-US" sz="2400" dirty="0"/>
              <a:t>Washing cages</a:t>
            </a:r>
          </a:p>
          <a:p>
            <a:pPr>
              <a:lnSpc>
                <a:spcPct val="90000"/>
              </a:lnSpc>
            </a:pPr>
            <a:endParaRPr lang="en-US" sz="2400" dirty="0"/>
          </a:p>
          <a:p>
            <a:pPr>
              <a:lnSpc>
                <a:spcPct val="90000"/>
              </a:lnSpc>
            </a:pPr>
            <a:r>
              <a:rPr lang="en-US" sz="2400" dirty="0"/>
              <a:t>Box changing</a:t>
            </a:r>
          </a:p>
          <a:p>
            <a:pPr>
              <a:lnSpc>
                <a:spcPct val="90000"/>
              </a:lnSpc>
            </a:pPr>
            <a:endParaRPr lang="en-US" sz="2400" dirty="0"/>
          </a:p>
          <a:p>
            <a:pPr>
              <a:lnSpc>
                <a:spcPct val="90000"/>
              </a:lnSpc>
            </a:pPr>
            <a:r>
              <a:rPr lang="en-US" sz="2400" dirty="0"/>
              <a:t>Shaving fur</a:t>
            </a:r>
          </a:p>
          <a:p>
            <a:pPr>
              <a:lnSpc>
                <a:spcPct val="90000"/>
              </a:lnSpc>
            </a:pPr>
            <a:endParaRPr lang="en-US" sz="2400" dirty="0"/>
          </a:p>
          <a:p>
            <a:pPr>
              <a:lnSpc>
                <a:spcPct val="90000"/>
              </a:lnSpc>
            </a:pPr>
            <a:r>
              <a:rPr lang="en-US" sz="2400" dirty="0"/>
              <a:t>Injections &amp; other invasive procedures</a:t>
            </a:r>
          </a:p>
        </p:txBody>
      </p:sp>
      <p:sp>
        <p:nvSpPr>
          <p:cNvPr id="165892" name="Rectangle 4"/>
          <p:cNvSpPr>
            <a:spLocks noChangeArrowheads="1"/>
          </p:cNvSpPr>
          <p:nvPr/>
        </p:nvSpPr>
        <p:spPr bwMode="auto">
          <a:xfrm>
            <a:off x="914400" y="6461125"/>
            <a:ext cx="8077200" cy="274638"/>
          </a:xfrm>
          <a:prstGeom prst="rect">
            <a:avLst/>
          </a:prstGeom>
          <a:noFill/>
          <a:ln w="9525">
            <a:noFill/>
            <a:miter lim="800000"/>
            <a:headEnd/>
            <a:tailEnd/>
          </a:ln>
          <a:effectLst/>
        </p:spPr>
        <p:txBody>
          <a:bodyPr>
            <a:spAutoFit/>
          </a:bodyPr>
          <a:lstStyle/>
          <a:p>
            <a:r>
              <a:rPr lang="en-US" sz="1200" baseline="30000">
                <a:effectLst>
                  <a:outerShdw blurRad="38100" dist="38100" dir="2700000" algn="tl">
                    <a:srgbClr val="000000"/>
                  </a:outerShdw>
                </a:effectLst>
                <a:latin typeface="Arial" charset="0"/>
              </a:rPr>
              <a:t>1</a:t>
            </a:r>
            <a:r>
              <a:rPr lang="en-US" sz="1200">
                <a:effectLst>
                  <a:outerShdw blurRad="38100" dist="38100" dir="2700000" algn="tl">
                    <a:srgbClr val="000000"/>
                  </a:outerShdw>
                </a:effectLst>
                <a:latin typeface="Arial" charset="0"/>
              </a:rPr>
              <a:t>Gordon S. et al, </a:t>
            </a:r>
            <a:r>
              <a:rPr lang="en-US" sz="1200" i="1">
                <a:effectLst>
                  <a:outerShdw blurRad="38100" dist="38100" dir="2700000" algn="tl">
                    <a:srgbClr val="000000"/>
                  </a:outerShdw>
                </a:effectLst>
                <a:latin typeface="Arial" charset="0"/>
              </a:rPr>
              <a:t>Occupat  Medicine: </a:t>
            </a:r>
            <a:r>
              <a:rPr lang="en-US" sz="1200">
                <a:effectLst>
                  <a:outerShdw blurRad="38100" dist="38100" dir="2700000" algn="tl">
                    <a:srgbClr val="000000"/>
                  </a:outerShdw>
                </a:effectLst>
                <a:latin typeface="Arial" charset="0"/>
              </a:rPr>
              <a:t>2003: 53</a:t>
            </a:r>
            <a:endParaRPr lang="en-US" sz="1200" baseline="30000">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39982325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1625"/>
            <a:ext cx="7540625" cy="1143000"/>
          </a:xfrm>
        </p:spPr>
        <p:txBody>
          <a:bodyPr>
            <a:normAutofit fontScale="90000"/>
          </a:bodyPr>
          <a:lstStyle/>
          <a:p>
            <a:r>
              <a:rPr lang="en-US" dirty="0" smtClean="0"/>
              <a:t>Laboratory Animal Allergy Trending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2828878"/>
              </p:ext>
            </p:extLst>
          </p:nvPr>
        </p:nvGraphicFramePr>
        <p:xfrm>
          <a:off x="1219200" y="1827213"/>
          <a:ext cx="7464425"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876800" y="6160164"/>
            <a:ext cx="1143000" cy="307777"/>
          </a:xfrm>
          <a:prstGeom prst="rect">
            <a:avLst/>
          </a:prstGeom>
          <a:noFill/>
        </p:spPr>
        <p:txBody>
          <a:bodyPr wrap="square" rtlCol="0">
            <a:spAutoFit/>
          </a:bodyPr>
          <a:lstStyle/>
          <a:p>
            <a:r>
              <a:rPr lang="en-US" sz="1400" b="1" dirty="0" smtClean="0"/>
              <a:t>Year</a:t>
            </a:r>
            <a:endParaRPr lang="en-US" sz="1400" b="1" dirty="0"/>
          </a:p>
        </p:txBody>
      </p:sp>
    </p:spTree>
    <p:extLst>
      <p:ext uri="{BB962C8B-B14F-4D97-AF65-F5344CB8AC3E}">
        <p14:creationId xmlns:p14="http://schemas.microsoft.com/office/powerpoint/2010/main" val="3600663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Exposure Risks of Transmission</a:t>
            </a:r>
            <a:endParaRPr lang="en-US" dirty="0"/>
          </a:p>
        </p:txBody>
      </p:sp>
      <p:sp>
        <p:nvSpPr>
          <p:cNvPr id="3" name="Content Placeholder 2"/>
          <p:cNvSpPr>
            <a:spLocks noGrp="1"/>
          </p:cNvSpPr>
          <p:nvPr>
            <p:ph idx="1"/>
          </p:nvPr>
        </p:nvSpPr>
        <p:spPr/>
        <p:txBody>
          <a:bodyPr/>
          <a:lstStyle/>
          <a:p>
            <a:endParaRPr lang="en-US" dirty="0" smtClean="0"/>
          </a:p>
          <a:p>
            <a:r>
              <a:rPr lang="en-US" dirty="0" smtClean="0"/>
              <a:t>Pulmonary</a:t>
            </a:r>
          </a:p>
          <a:p>
            <a:r>
              <a:rPr lang="en-US" dirty="0" smtClean="0"/>
              <a:t>Dermal</a:t>
            </a:r>
          </a:p>
          <a:p>
            <a:r>
              <a:rPr lang="en-US" dirty="0" smtClean="0"/>
              <a:t>Ocular</a:t>
            </a:r>
          </a:p>
          <a:p>
            <a:r>
              <a:rPr lang="en-US" dirty="0" smtClean="0"/>
              <a:t>Parenteral  (including via sharps)</a:t>
            </a:r>
            <a:endParaRPr lang="en-US" dirty="0"/>
          </a:p>
        </p:txBody>
      </p:sp>
    </p:spTree>
    <p:extLst>
      <p:ext uri="{BB962C8B-B14F-4D97-AF65-F5344CB8AC3E}">
        <p14:creationId xmlns:p14="http://schemas.microsoft.com/office/powerpoint/2010/main" val="3462241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Theoretical</a:t>
            </a:r>
          </a:p>
          <a:p>
            <a:pPr lvl="1"/>
            <a:r>
              <a:rPr lang="en-US" u="sng" dirty="0" smtClean="0"/>
              <a:t>A:Generation of RCR </a:t>
            </a:r>
            <a:r>
              <a:rPr lang="en-US" dirty="0" smtClean="0"/>
              <a:t>(</a:t>
            </a:r>
            <a:r>
              <a:rPr lang="en-US" b="1" dirty="0" smtClean="0"/>
              <a:t>replication competent retroviruses</a:t>
            </a:r>
            <a:r>
              <a:rPr lang="en-US" dirty="0" smtClean="0"/>
              <a:t>) by recombination of:</a:t>
            </a:r>
          </a:p>
          <a:p>
            <a:pPr lvl="2"/>
            <a:r>
              <a:rPr lang="en-US" dirty="0" smtClean="0"/>
              <a:t>Vector and packaging sequences</a:t>
            </a:r>
          </a:p>
          <a:p>
            <a:pPr lvl="2"/>
            <a:r>
              <a:rPr lang="en-US" dirty="0" smtClean="0"/>
              <a:t>Vector and endogenous retrovirus sequences</a:t>
            </a:r>
          </a:p>
          <a:p>
            <a:pPr lvl="2"/>
            <a:r>
              <a:rPr lang="en-US" dirty="0" smtClean="0"/>
              <a:t>Vector and exogenous retroviruses (e.g., HIV-1)</a:t>
            </a:r>
          </a:p>
          <a:p>
            <a:pPr lvl="1"/>
            <a:r>
              <a:rPr lang="en-US" dirty="0" smtClean="0"/>
              <a:t>B: </a:t>
            </a:r>
            <a:r>
              <a:rPr lang="en-US" u="sng" dirty="0" smtClean="0"/>
              <a:t>Transduction of harmful gene</a:t>
            </a:r>
            <a:r>
              <a:rPr lang="en-US" dirty="0" smtClean="0"/>
              <a:t>:</a:t>
            </a:r>
          </a:p>
          <a:p>
            <a:pPr lvl="2"/>
            <a:r>
              <a:rPr lang="en-US" dirty="0" smtClean="0"/>
              <a:t>Adverse effect on innate or adaptive immunity</a:t>
            </a:r>
          </a:p>
          <a:p>
            <a:pPr lvl="2"/>
            <a:r>
              <a:rPr lang="en-US" dirty="0" smtClean="0"/>
              <a:t>Adverse effect on growth regulation</a:t>
            </a:r>
          </a:p>
          <a:p>
            <a:pPr lvl="2"/>
            <a:endParaRPr lang="en-US" dirty="0" smtClean="0"/>
          </a:p>
          <a:p>
            <a:pPr lvl="2"/>
            <a:endParaRPr lang="en-US" dirty="0" smtClean="0"/>
          </a:p>
          <a:p>
            <a:pPr lvl="1"/>
            <a:endParaRPr lang="en-US" dirty="0"/>
          </a:p>
        </p:txBody>
      </p:sp>
      <p:sp>
        <p:nvSpPr>
          <p:cNvPr id="3" name="Title 2"/>
          <p:cNvSpPr>
            <a:spLocks noGrp="1"/>
          </p:cNvSpPr>
          <p:nvPr>
            <p:ph type="title"/>
          </p:nvPr>
        </p:nvSpPr>
        <p:spPr/>
        <p:txBody>
          <a:bodyPr/>
          <a:lstStyle/>
          <a:p>
            <a:r>
              <a:rPr lang="en-US" dirty="0" smtClean="0"/>
              <a:t>Hazards of Viral Vectors</a:t>
            </a:r>
            <a:endParaRPr lang="en-US" dirty="0"/>
          </a:p>
        </p:txBody>
      </p:sp>
    </p:spTree>
    <p:extLst>
      <p:ext uri="{BB962C8B-B14F-4D97-AF65-F5344CB8AC3E}">
        <p14:creationId xmlns:p14="http://schemas.microsoft.com/office/powerpoint/2010/main" val="971687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2"/>
            <a:r>
              <a:rPr lang="en-US" dirty="0" smtClean="0"/>
              <a:t>Oncogenesis </a:t>
            </a:r>
          </a:p>
          <a:p>
            <a:pPr lvl="3"/>
            <a:r>
              <a:rPr lang="en-US" dirty="0" smtClean="0"/>
              <a:t>Insertional mutagenesis: </a:t>
            </a:r>
            <a:endParaRPr lang="en-US" dirty="0"/>
          </a:p>
          <a:p>
            <a:pPr lvl="4"/>
            <a:r>
              <a:rPr lang="en-US" dirty="0" smtClean="0"/>
              <a:t>Up-regulate proto-oncogenes</a:t>
            </a:r>
          </a:p>
          <a:p>
            <a:pPr lvl="4"/>
            <a:r>
              <a:rPr lang="en-US" dirty="0" smtClean="0"/>
              <a:t>Inactivate tumor suppressor gene</a:t>
            </a:r>
          </a:p>
          <a:p>
            <a:pPr lvl="3"/>
            <a:r>
              <a:rPr lang="en-US" dirty="0" smtClean="0"/>
              <a:t>Random insertion  (lentivirus)	</a:t>
            </a:r>
          </a:p>
          <a:p>
            <a:pPr marL="658368" lvl="2" indent="0">
              <a:buNone/>
            </a:pPr>
            <a:endParaRPr lang="en-US" dirty="0" smtClean="0"/>
          </a:p>
          <a:p>
            <a:pPr lvl="1"/>
            <a:r>
              <a:rPr lang="en-US" sz="2000" dirty="0" smtClean="0"/>
              <a:t>C: Generation of a </a:t>
            </a:r>
            <a:r>
              <a:rPr lang="en-US" sz="2000" u="sng" dirty="0" smtClean="0"/>
              <a:t>cross- species  </a:t>
            </a:r>
            <a:r>
              <a:rPr lang="en-US" sz="2000" dirty="0" smtClean="0"/>
              <a:t>RCR pathogen from:</a:t>
            </a:r>
          </a:p>
          <a:p>
            <a:pPr lvl="2"/>
            <a:r>
              <a:rPr lang="en-US" sz="1600" dirty="0" smtClean="0"/>
              <a:t>Recombination between transfected plasmid molecules</a:t>
            </a:r>
          </a:p>
          <a:p>
            <a:pPr lvl="2"/>
            <a:r>
              <a:rPr lang="en-US" sz="1600" dirty="0" smtClean="0"/>
              <a:t>Recombination with retroviral-like DNA sequences in producer cells</a:t>
            </a:r>
          </a:p>
          <a:p>
            <a:pPr lvl="2"/>
            <a:r>
              <a:rPr lang="en-US" sz="1600" dirty="0" smtClean="0"/>
              <a:t>Combination with exogenous Lentivirus sequences (e.g., HIV-I)</a:t>
            </a:r>
          </a:p>
          <a:p>
            <a:pPr marL="923544" lvl="3" indent="0">
              <a:buNone/>
            </a:pPr>
            <a:endParaRPr lang="en-US" sz="1200" dirty="0" smtClean="0"/>
          </a:p>
        </p:txBody>
      </p:sp>
      <p:sp>
        <p:nvSpPr>
          <p:cNvPr id="3" name="Title 2"/>
          <p:cNvSpPr>
            <a:spLocks noGrp="1"/>
          </p:cNvSpPr>
          <p:nvPr>
            <p:ph type="title"/>
          </p:nvPr>
        </p:nvSpPr>
        <p:spPr/>
        <p:txBody>
          <a:bodyPr/>
          <a:lstStyle/>
          <a:p>
            <a:r>
              <a:rPr lang="en-US" dirty="0" smtClean="0"/>
              <a:t>Hazards of Viral Vectors (cont’d)</a:t>
            </a:r>
            <a:endParaRPr lang="en-US" dirty="0"/>
          </a:p>
        </p:txBody>
      </p:sp>
    </p:spTree>
    <p:extLst>
      <p:ext uri="{BB962C8B-B14F-4D97-AF65-F5344CB8AC3E}">
        <p14:creationId xmlns:p14="http://schemas.microsoft.com/office/powerpoint/2010/main" val="3988113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Actual </a:t>
            </a:r>
            <a:endParaRPr lang="en-US" sz="2000" dirty="0"/>
          </a:p>
          <a:p>
            <a:pPr lvl="1"/>
            <a:r>
              <a:rPr lang="en-US" sz="2000" dirty="0"/>
              <a:t>D: Fatal lymphoma development in primate bone marrow transplant recipients (Vanin et al,1994</a:t>
            </a:r>
            <a:r>
              <a:rPr lang="en-US" sz="2000" dirty="0" smtClean="0"/>
              <a:t>)</a:t>
            </a:r>
            <a:endParaRPr lang="en-US" sz="1600" dirty="0" smtClean="0"/>
          </a:p>
          <a:p>
            <a:pPr lvl="1"/>
            <a:r>
              <a:rPr lang="en-US" sz="2000" dirty="0" smtClean="0"/>
              <a:t>E: Leukemia in recipients of mouse stem cells marked by a mouse retrovirus vector (Li et al, 2002)</a:t>
            </a:r>
          </a:p>
          <a:p>
            <a:pPr lvl="1"/>
            <a:r>
              <a:rPr lang="en-US" sz="2000" dirty="0" smtClean="0"/>
              <a:t>F: Leukemia in human retroviral gene therapy of SCID (Check, 2003; Hacein-Bey-Abina et al., 2003)</a:t>
            </a:r>
          </a:p>
          <a:p>
            <a:pPr marL="402336" lvl="1" indent="0">
              <a:buNone/>
            </a:pPr>
            <a:endParaRPr lang="en-US" sz="2000" dirty="0" smtClean="0"/>
          </a:p>
          <a:p>
            <a:r>
              <a:rPr lang="en-US" sz="2000" i="1" dirty="0" smtClean="0"/>
              <a:t>RISK:  “Acceptance of some low level risk may be justified when attempting to treat a life-threatening disease…However, use of retrovirus vectors in a research setting has less tangible immediate benefit and it is necessary to consider the low level risks more seriously.” (Mosier, 2004)</a:t>
            </a:r>
          </a:p>
          <a:p>
            <a:pPr lvl="1"/>
            <a:endParaRPr lang="en-US" sz="2000" dirty="0"/>
          </a:p>
        </p:txBody>
      </p:sp>
      <p:sp>
        <p:nvSpPr>
          <p:cNvPr id="3" name="Title 2"/>
          <p:cNvSpPr>
            <a:spLocks noGrp="1"/>
          </p:cNvSpPr>
          <p:nvPr>
            <p:ph type="title"/>
          </p:nvPr>
        </p:nvSpPr>
        <p:spPr/>
        <p:txBody>
          <a:bodyPr/>
          <a:lstStyle/>
          <a:p>
            <a:r>
              <a:rPr lang="en-US" dirty="0" smtClean="0"/>
              <a:t>Hazards of Viral Vectors (cont’d)</a:t>
            </a:r>
            <a:endParaRPr lang="en-US" dirty="0"/>
          </a:p>
        </p:txBody>
      </p:sp>
    </p:spTree>
    <p:extLst>
      <p:ext uri="{BB962C8B-B14F-4D97-AF65-F5344CB8AC3E}">
        <p14:creationId xmlns:p14="http://schemas.microsoft.com/office/powerpoint/2010/main" val="768991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Reduction of risk by using </a:t>
            </a:r>
            <a:r>
              <a:rPr lang="en-US" u="sng" dirty="0" smtClean="0"/>
              <a:t>safer vectors </a:t>
            </a:r>
            <a:r>
              <a:rPr lang="en-US" dirty="0" smtClean="0"/>
              <a:t>with </a:t>
            </a:r>
            <a:r>
              <a:rPr lang="en-US" u="sng" dirty="0" smtClean="0"/>
              <a:t>safer practices</a:t>
            </a:r>
          </a:p>
          <a:p>
            <a:r>
              <a:rPr lang="en-US" u="sng" dirty="0" smtClean="0"/>
              <a:t>Safer Vectors</a:t>
            </a:r>
          </a:p>
          <a:p>
            <a:pPr lvl="1"/>
            <a:r>
              <a:rPr lang="en-US" dirty="0" smtClean="0"/>
              <a:t>Reduction of risk for regeneration of replication competent virus</a:t>
            </a:r>
          </a:p>
          <a:p>
            <a:pPr lvl="2"/>
            <a:r>
              <a:rPr lang="en-US" dirty="0" smtClean="0"/>
              <a:t>Increase the number of recombination events necessary to reassemble a replication competent virus</a:t>
            </a:r>
          </a:p>
          <a:p>
            <a:pPr lvl="2"/>
            <a:r>
              <a:rPr lang="en-US" dirty="0" smtClean="0"/>
              <a:t>Delete essential genes from the vector/packaging system</a:t>
            </a:r>
          </a:p>
          <a:p>
            <a:pPr lvl="2"/>
            <a:r>
              <a:rPr lang="en-US" dirty="0" smtClean="0"/>
              <a:t>Use a heterologous coat protein in place of native envelope</a:t>
            </a:r>
          </a:p>
          <a:p>
            <a:pPr lvl="2"/>
            <a:endParaRPr lang="en-US" dirty="0"/>
          </a:p>
        </p:txBody>
      </p:sp>
      <p:sp>
        <p:nvSpPr>
          <p:cNvPr id="3" name="Title 2"/>
          <p:cNvSpPr>
            <a:spLocks noGrp="1"/>
          </p:cNvSpPr>
          <p:nvPr>
            <p:ph type="title"/>
          </p:nvPr>
        </p:nvSpPr>
        <p:spPr/>
        <p:txBody>
          <a:bodyPr>
            <a:normAutofit fontScale="90000"/>
          </a:bodyPr>
          <a:lstStyle/>
          <a:p>
            <a:r>
              <a:rPr lang="en-US" dirty="0" smtClean="0"/>
              <a:t>Management of Hazards (Biosafety)</a:t>
            </a:r>
            <a:endParaRPr lang="en-US" dirty="0"/>
          </a:p>
        </p:txBody>
      </p:sp>
    </p:spTree>
    <p:extLst>
      <p:ext uri="{BB962C8B-B14F-4D97-AF65-F5344CB8AC3E}">
        <p14:creationId xmlns:p14="http://schemas.microsoft.com/office/powerpoint/2010/main" val="406744816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xml><?xml version="1.0" encoding="utf-8"?>
<p:tagLst xmlns:a="http://schemas.openxmlformats.org/drawingml/2006/main" xmlns:r="http://schemas.openxmlformats.org/officeDocument/2006/relationships" xmlns:p="http://schemas.openxmlformats.org/presentationml/2006/main">
  <p:tag name="BJHEADERFOOTERLABEL" val="TRU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a10f9ac0-5937-4b4f-b459-96aedd9ed2c5">
  <element uid="9920fcc9-9f43-4d43-9e3e-b98a219cfd55" value=""/>
</sisl>
</file>

<file path=customXml/itemProps1.xml><?xml version="1.0" encoding="utf-8"?>
<ds:datastoreItem xmlns:ds="http://schemas.openxmlformats.org/officeDocument/2006/customXml" ds:itemID="{DEC7C8BA-0C99-4C34-BF04-D9653C445713}">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Solstice</Template>
  <TotalTime>918</TotalTime>
  <Words>3339</Words>
  <Application>Microsoft Office PowerPoint</Application>
  <PresentationFormat>On-screen Show (4:3)</PresentationFormat>
  <Paragraphs>671</Paragraphs>
  <Slides>47</Slides>
  <Notes>47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Solstice</vt:lpstr>
      <vt:lpstr>   Peter J. Nigro, MD, MPH </vt:lpstr>
      <vt:lpstr>Introducing nucleic acids into cells</vt:lpstr>
      <vt:lpstr>Viruses Adapted for Use as Human/Animal Vectors</vt:lpstr>
      <vt:lpstr>Viral Vectors</vt:lpstr>
      <vt:lpstr>Exposure Risks of Transmission</vt:lpstr>
      <vt:lpstr>Hazards of Viral Vectors</vt:lpstr>
      <vt:lpstr>Hazards of Viral Vectors (cont’d)</vt:lpstr>
      <vt:lpstr>Hazards of Viral Vectors (cont’d)</vt:lpstr>
      <vt:lpstr>Management of Hazards (Biosafety)</vt:lpstr>
      <vt:lpstr>Management of Hazards (cont’d)</vt:lpstr>
      <vt:lpstr>Management of Hazards (cont’d)</vt:lpstr>
      <vt:lpstr>Post Exposure Management </vt:lpstr>
      <vt:lpstr>Post Exposure Management (cont’d)</vt:lpstr>
      <vt:lpstr>Post Exposure Management (cont’d)</vt:lpstr>
      <vt:lpstr>Post Exposure Management (cont’d)</vt:lpstr>
      <vt:lpstr>PEP Program “Pre-Work”</vt:lpstr>
      <vt:lpstr>Writing a “Lentivirus SOP”</vt:lpstr>
      <vt:lpstr>Writing a “Lentivirus SOP”-cont’d</vt:lpstr>
      <vt:lpstr>Challenges</vt:lpstr>
      <vt:lpstr>Allergens in the Workplace: A Case Study of Animal Allergens and the Development of an Occupational Exposure Limit</vt:lpstr>
      <vt:lpstr>LAA - Introduction</vt:lpstr>
      <vt:lpstr>SCOPE</vt:lpstr>
      <vt:lpstr>The Allergens</vt:lpstr>
      <vt:lpstr>Mechanism of LAA</vt:lpstr>
      <vt:lpstr>Development of IgE Antibodies</vt:lpstr>
      <vt:lpstr>Immune Effector Cell Differentiation</vt:lpstr>
      <vt:lpstr>Allergy mechanism </vt:lpstr>
      <vt:lpstr>Sensitization / Allergy Mechanism (ILAR 2003)</vt:lpstr>
      <vt:lpstr>Development of Allergic Symptoms</vt:lpstr>
      <vt:lpstr>TREATMENT</vt:lpstr>
      <vt:lpstr>PREVENTION</vt:lpstr>
      <vt:lpstr>Selection of  AA Exposure Limit</vt:lpstr>
      <vt:lpstr>Dose-response relationship</vt:lpstr>
      <vt:lpstr>AA Exposure Limit (cont’d)</vt:lpstr>
      <vt:lpstr>Literature supporting AA exposure limit</vt:lpstr>
      <vt:lpstr>AA Exposure Limit</vt:lpstr>
      <vt:lpstr>Setting AA Exposure Limits - Challenges</vt:lpstr>
      <vt:lpstr>Setting Exp Limit – Challenges (cont’d)</vt:lpstr>
      <vt:lpstr>Prevention </vt:lpstr>
      <vt:lpstr>Prevention (cont’d)</vt:lpstr>
      <vt:lpstr>Prevention (cont’d)</vt:lpstr>
      <vt:lpstr>Future Prevention?</vt:lpstr>
      <vt:lpstr>Implementation Actions Taken </vt:lpstr>
      <vt:lpstr>Recommended Working OELs</vt:lpstr>
      <vt:lpstr> Path Forward Taken</vt:lpstr>
      <vt:lpstr>High Risk Tasks  </vt:lpstr>
      <vt:lpstr>Laboratory Animal Allergy Trending</vt:lpstr>
    </vt:vector>
  </TitlesOfParts>
  <Company>Merck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Occupational Health Challenges of working in Lab Animal Research:  Viral Vectors; Animal Allergies</dc:title>
  <dc:creator>Merck &amp; Co., Inc.</dc:creator>
  <cp:lastModifiedBy>Merck &amp; Co., Inc.</cp:lastModifiedBy>
  <cp:revision>41</cp:revision>
  <cp:lastPrinted>2015-04-07T18:29:47Z</cp:lastPrinted>
  <dcterms:created xsi:type="dcterms:W3CDTF">2015-02-08T20:32:45Z</dcterms:created>
  <dcterms:modified xsi:type="dcterms:W3CDTF">2015-04-20T12:36:47Z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0375f975-72fc-42d2-80b9-1c2b73342170</vt:lpwstr>
  </property>
  <property fmtid="{D5CDD505-2E9C-101B-9397-08002B2CF9AE}" pid="3" name="bjSaver">
    <vt:lpwstr>9Qm8zSQucR8NuyIJo+kM4QzaCYqh4VRw</vt:lpwstr>
  </property>
  <property fmtid="{D5CDD505-2E9C-101B-9397-08002B2CF9AE}" pid="4" name="bjDocumentLabelXML">
    <vt:lpwstr>&lt;?xml version="1.0" encoding="us-ascii"?&gt;&lt;sisl xmlns:xsi="http://www.w3.org/2001/XMLSchema-instance" xmlns:xsd="http://www.w3.org/2001/XMLSchema" sislVersion="0" policy="a10f9ac0-5937-4b4f-b459-96aedd9ed2c5" xmlns="http://www.boldonjames.com/2008/01/sie/i</vt:lpwstr>
  </property>
  <property fmtid="{D5CDD505-2E9C-101B-9397-08002B2CF9AE}" pid="5" name="bjDocumentLabelXML-0">
    <vt:lpwstr>nternal/label"&gt;&lt;element uid="9920fcc9-9f43-4d43-9e3e-b98a219cfd55" value="" /&gt;&lt;/sisl&gt;</vt:lpwstr>
  </property>
  <property fmtid="{D5CDD505-2E9C-101B-9397-08002B2CF9AE}" pid="6" name="bjDocumentSecurityLabel">
    <vt:lpwstr>Not Classified</vt:lpwstr>
  </property>
</Properties>
</file>