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</p:sldIdLst>
  <p:sldSz cx="9144000" cy="6858000" type="screen4x3"/>
  <p:notesSz cx="6662738" cy="98329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640960" cy="176400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MODIFICATION 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CELLULOSE BY ANIONIC POLYSACCHARIDES</a:t>
            </a:r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/>
          </p:cNvSpPr>
          <p:nvPr/>
        </p:nvSpPr>
        <p:spPr bwMode="auto">
          <a:xfrm>
            <a:off x="1219200" y="4080180"/>
            <a:ext cx="687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UTTAM C. PAUL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A. P.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Manian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B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Široká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Bechtold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12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b="1" i="1" dirty="0">
                <a:latin typeface="Calibri" pitchFamily="34" charset="0"/>
              </a:rPr>
              <a:t>Research Institute of Textile Chemistry and Textile </a:t>
            </a:r>
            <a:r>
              <a:rPr lang="en-US" sz="1600" b="1" i="1" dirty="0" smtClean="0">
                <a:latin typeface="Calibri" pitchFamily="34" charset="0"/>
              </a:rPr>
              <a:t>Physics</a:t>
            </a:r>
            <a:r>
              <a:rPr lang="en-US" sz="1600" b="1" dirty="0" smtClean="0">
                <a:latin typeface="Calibri" pitchFamily="34" charset="0"/>
              </a:rPr>
              <a:t> </a:t>
            </a:r>
            <a:endParaRPr lang="en-US" sz="16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b="1" i="1" dirty="0">
                <a:latin typeface="Calibri" pitchFamily="34" charset="0"/>
              </a:rPr>
              <a:t>University of Innsbruck, Austria</a:t>
            </a:r>
          </a:p>
          <a:p>
            <a:pPr algn="ctr">
              <a:spcBef>
                <a:spcPct val="20000"/>
              </a:spcBef>
            </a:pPr>
            <a:endParaRPr lang="en-US" sz="1600" b="1" i="1" baseline="300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1200" b="1" i="1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35793" cy="1690688"/>
            <a:chOff x="0" y="0"/>
            <a:chExt cx="9135793" cy="1690688"/>
          </a:xfrm>
        </p:grpSpPr>
        <p:pic>
          <p:nvPicPr>
            <p:cNvPr id="7" name="Picture 3" descr="Bitmap in Graphic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4100"/>
              <a:ext cx="2339975" cy="636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8360"/>
            <a:stretch>
              <a:fillRect/>
            </a:stretch>
          </p:blipFill>
          <p:spPr bwMode="auto">
            <a:xfrm>
              <a:off x="568055" y="0"/>
              <a:ext cx="8567738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7" descr="Uni_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493740"/>
            <a:ext cx="576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>
                <a:latin typeface="Calibri" pitchFamily="34" charset="0"/>
              </a:rPr>
              <a:t>STEP-ITN Mid-year meeting, Dornbirn, Austria,  13-14 March 2012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8461" y="734285"/>
            <a:ext cx="6157212" cy="5082026"/>
            <a:chOff x="2357471" y="1662570"/>
            <a:chExt cx="6157212" cy="5082026"/>
          </a:xfrm>
        </p:grpSpPr>
        <p:sp>
          <p:nvSpPr>
            <p:cNvPr id="3" name="TextBox 2"/>
            <p:cNvSpPr txBox="1"/>
            <p:nvPr/>
          </p:nvSpPr>
          <p:spPr>
            <a:xfrm>
              <a:off x="6363754" y="3332461"/>
              <a:ext cx="1872000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Residual Alginate in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exhausted solution</a:t>
              </a:r>
            </a:p>
          </p:txBody>
        </p:sp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3417630" y="2878489"/>
              <a:ext cx="1713932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Cellulose Fiber 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(CLY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2871118" y="3835462"/>
              <a:ext cx="2759473" cy="10772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Immerse 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Fe (III) – Alginate Solution,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24 h, 30</a:t>
              </a:r>
              <a:r>
                <a:rPr lang="en-US" sz="1600" b="1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 and 60</a:t>
              </a:r>
              <a:r>
                <a:rPr lang="en-US" sz="1600" b="1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 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3258783" y="5812614"/>
              <a:ext cx="2020490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Fe (III) - Alginate -  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Cellulose Fiber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6311539" y="5488588"/>
              <a:ext cx="21240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Fe (III) content  in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fiber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6328995" y="6159821"/>
              <a:ext cx="21240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Alginate content  in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fiber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5400000">
              <a:off x="4074642" y="3649363"/>
              <a:ext cx="37219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16200000" flipH="1">
              <a:off x="3815316" y="5369129"/>
              <a:ext cx="900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rot="16200000" flipH="1">
              <a:off x="4100874" y="2687882"/>
              <a:ext cx="36036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068295" y="2105890"/>
              <a:ext cx="612000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379925" y="4525771"/>
              <a:ext cx="18720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Residual [Fe</a:t>
              </a:r>
              <a:r>
                <a:rPr lang="en-US" sz="1600" b="1" baseline="30000" dirty="0" smtClean="0">
                  <a:latin typeface="Arial" pitchFamily="34" charset="0"/>
                  <a:cs typeface="Arial" pitchFamily="34" charset="0"/>
                </a:rPr>
                <a:t>3+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]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in exhausted solution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2357471" y="1662570"/>
              <a:ext cx="3865032" cy="8309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Preparation of Fe (III) – Alginate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Complex Solution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0.5:1 M and 0.05:1 M, pH 3, 7, 9, 11, 13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78683" y="1816654"/>
              <a:ext cx="18360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Alginate and Fe (III) in blank solution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199618" y="4452721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7303199" y="6102609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3"/>
            </p:cNvCxnSpPr>
            <p:nvPr/>
          </p:nvCxnSpPr>
          <p:spPr>
            <a:xfrm flipV="1">
              <a:off x="5630591" y="4343400"/>
              <a:ext cx="3892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25728" y="4336544"/>
              <a:ext cx="82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033868" y="3941202"/>
              <a:ext cx="3298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53796" y="4744328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278371" y="6110068"/>
              <a:ext cx="46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439484" y="6113616"/>
              <a:ext cx="6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759552" y="5819336"/>
              <a:ext cx="54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734928" y="6428936"/>
              <a:ext cx="61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 rot="5400000">
            <a:off x="4144810" y="-1862811"/>
            <a:ext cx="523220" cy="439200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Experimental Procedure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3242901" y="5672499"/>
            <a:ext cx="37219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865299" y="5860475"/>
            <a:ext cx="515269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1600" b="1" dirty="0" smtClean="0">
                <a:latin typeface="Arial" pitchFamily="34" charset="0"/>
                <a:cs typeface="Arial" pitchFamily="34" charset="0"/>
              </a:rPr>
              <a:t>FTIR</a:t>
            </a:r>
          </a:p>
          <a:p>
            <a:pPr algn="ctr"/>
            <a:r>
              <a:rPr lang="de-AT" sz="1600" b="1" dirty="0" smtClean="0">
                <a:latin typeface="Arial" pitchFamily="34" charset="0"/>
                <a:cs typeface="Arial" pitchFamily="34" charset="0"/>
              </a:rPr>
              <a:t>ESEM, K/S</a:t>
            </a:r>
          </a:p>
          <a:p>
            <a:pPr algn="ctr"/>
            <a:r>
              <a:rPr lang="de-AT" sz="1600" b="1" dirty="0" smtClean="0">
                <a:latin typeface="Arial" pitchFamily="34" charset="0"/>
                <a:cs typeface="Arial" pitchFamily="34" charset="0"/>
              </a:rPr>
              <a:t>Fiber Tenacity, Elongation and Abrasion resistance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28600" y="5638800"/>
            <a:ext cx="2736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 dirty="0" smtClean="0"/>
              <a:t>Sorption mechanism of Fe</a:t>
            </a:r>
            <a:r>
              <a:rPr lang="de-AT" sz="2000" baseline="30000" dirty="0" smtClean="0"/>
              <a:t>3+</a:t>
            </a:r>
            <a:r>
              <a:rPr lang="de-AT" sz="2000" dirty="0" smtClean="0"/>
              <a:t>, alginate and cellulose</a:t>
            </a:r>
            <a:endParaRPr lang="de-AT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850"/>
            <a:ext cx="5592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latin typeface="Arial" pitchFamily="34" charset="0"/>
                <a:cs typeface="Arial" pitchFamily="34" charset="0"/>
              </a:rPr>
              <a:t>Bechtold, T., et al., </a:t>
            </a:r>
            <a:r>
              <a:rPr lang="de-AT" sz="1200" i="1" dirty="0" smtClean="0">
                <a:latin typeface="Arial" pitchFamily="34" charset="0"/>
                <a:cs typeface="Arial" pitchFamily="34" charset="0"/>
              </a:rPr>
              <a:t>Carbohydrate Polymers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. doi. 10.1016/j.carbpol.2012.01.064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4" y="27710"/>
            <a:ext cx="5619376" cy="336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012" y="3322806"/>
            <a:ext cx="5158126" cy="35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Dokumente und Einstellungen\Administrator\Lokale Einstellungen\Temporary Internet Files\Content.Word\0500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4718304" cy="37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Dokumente und Einstellungen\Administrator\Lokale Einstellungen\Temporary Internet Files\Content.Word\05000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419610" y="3082650"/>
            <a:ext cx="4718304" cy="37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33400" y="3782290"/>
            <a:ext cx="3060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Untreated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Lyocell  (CLY)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0" y="6421585"/>
            <a:ext cx="4212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0.5: 1 M Fe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3+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-alginate  Treated CLY 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940305" y="908050"/>
            <a:ext cx="3959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ESEM analysis of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alginate adsorbed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fibres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85445" y="4321800"/>
            <a:ext cx="2957955" cy="936000"/>
            <a:chOff x="1385445" y="4336465"/>
            <a:chExt cx="2957955" cy="936000"/>
          </a:xfrm>
        </p:grpSpPr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1385445" y="4336465"/>
              <a:ext cx="2016000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Calculated max. thickness  layer of alginate is 22 nm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429000" y="4724400"/>
              <a:ext cx="914400" cy="1524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72475"/>
            <a:ext cx="8229600" cy="33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 3</a:t>
            </a:r>
            <a:b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Modification of Cellulose Fabric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by I</a:t>
            </a: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ron (III)- Polysaccharide Complexes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    Part 1                     Part 2                  </a:t>
            </a:r>
            <a:r>
              <a:rPr lang="fr-FR" b="1" dirty="0" smtClean="0">
                <a:solidFill>
                  <a:schemeClr val="bg1"/>
                </a:solidFill>
              </a:rPr>
              <a:t>Part 3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                   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" y="1473485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Aft>
                <a:spcPct val="50000"/>
              </a:spcAft>
            </a:pPr>
            <a:r>
              <a:rPr lang="en-US" sz="2000" u="sng" dirty="0" smtClean="0">
                <a:latin typeface="Arial" charset="0"/>
              </a:rPr>
              <a:t>Fe + Alginate </a:t>
            </a:r>
            <a:r>
              <a:rPr lang="en-US" sz="2000" u="sng" dirty="0">
                <a:latin typeface="Arial" charset="0"/>
              </a:rPr>
              <a:t>complex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Add Fe(NO</a:t>
            </a:r>
            <a:r>
              <a:rPr lang="en-US" sz="2000" baseline="-25000" dirty="0">
                <a:latin typeface="Arial" charset="0"/>
              </a:rPr>
              <a:t>3</a:t>
            </a:r>
            <a:r>
              <a:rPr lang="en-US" sz="2000" dirty="0">
                <a:latin typeface="Arial" charset="0"/>
              </a:rPr>
              <a:t>)</a:t>
            </a:r>
            <a:r>
              <a:rPr lang="en-US" sz="2000" baseline="-25000" dirty="0">
                <a:latin typeface="Arial" charset="0"/>
              </a:rPr>
              <a:t>3</a:t>
            </a:r>
            <a:r>
              <a:rPr lang="en-US" sz="2000" dirty="0">
                <a:latin typeface="Arial" charset="0"/>
              </a:rPr>
              <a:t> to sodium alginate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Add </a:t>
            </a:r>
            <a:r>
              <a:rPr lang="en-US" sz="2000" dirty="0" err="1">
                <a:latin typeface="Arial" charset="0"/>
              </a:rPr>
              <a:t>NaOH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dropwise</a:t>
            </a:r>
            <a:r>
              <a:rPr lang="en-US" sz="2000" dirty="0">
                <a:latin typeface="Arial" charset="0"/>
              </a:rPr>
              <a:t> to Fe-Alginate mixture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All the above under stirring of </a:t>
            </a:r>
            <a:r>
              <a:rPr lang="en-US" sz="2000" i="1" dirty="0">
                <a:latin typeface="Arial" charset="0"/>
              </a:rPr>
              <a:t>ca</a:t>
            </a:r>
            <a:r>
              <a:rPr lang="en-US" sz="2000" dirty="0">
                <a:latin typeface="Arial" charset="0"/>
              </a:rPr>
              <a:t>. 1200 rpm – </a:t>
            </a:r>
            <a:endParaRPr lang="en-US" sz="2000" dirty="0" smtClean="0">
              <a:latin typeface="Arial" charset="0"/>
            </a:endParaRPr>
          </a:p>
          <a:p>
            <a:pPr marL="177800" indent="-177800">
              <a:spcAft>
                <a:spcPct val="50000"/>
              </a:spcAft>
            </a:pPr>
            <a:r>
              <a:rPr lang="en-US" sz="2000" dirty="0" smtClean="0">
                <a:latin typeface="Arial" charset="0"/>
              </a:rPr>
              <a:t>continue </a:t>
            </a:r>
            <a:r>
              <a:rPr lang="en-US" sz="2000" dirty="0">
                <a:latin typeface="Arial" charset="0"/>
              </a:rPr>
              <a:t>stirring until homogeneous </a:t>
            </a:r>
            <a:endParaRPr lang="en-US" sz="2000" dirty="0" smtClean="0">
              <a:latin typeface="Arial" charset="0"/>
            </a:endParaRPr>
          </a:p>
          <a:p>
            <a:pPr marL="177800" indent="-177800">
              <a:spcAft>
                <a:spcPct val="50000"/>
              </a:spcAft>
            </a:pPr>
            <a:r>
              <a:rPr lang="en-US" sz="2000" dirty="0" smtClean="0">
                <a:latin typeface="Arial" charset="0"/>
              </a:rPr>
              <a:t>solution </a:t>
            </a:r>
            <a:r>
              <a:rPr lang="en-US" sz="2000" dirty="0">
                <a:latin typeface="Arial" charset="0"/>
              </a:rPr>
              <a:t>formed</a:t>
            </a:r>
          </a:p>
          <a:p>
            <a:pPr marL="177800" indent="-177800">
              <a:spcAft>
                <a:spcPct val="500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Final </a:t>
            </a:r>
            <a:r>
              <a:rPr lang="en-US" sz="2000" dirty="0" smtClean="0">
                <a:latin typeface="Arial" charset="0"/>
              </a:rPr>
              <a:t>composition of complex:</a:t>
            </a:r>
            <a:endParaRPr lang="en-US" sz="2000" dirty="0">
              <a:latin typeface="Arial" charset="0"/>
            </a:endParaRPr>
          </a:p>
          <a:p>
            <a:pPr lvl="2">
              <a:spcAft>
                <a:spcPct val="50000"/>
              </a:spcAft>
            </a:pPr>
            <a:r>
              <a:rPr lang="en-US" sz="2000" dirty="0">
                <a:latin typeface="Arial" charset="0"/>
              </a:rPr>
              <a:t>Fe: 0.02 mol/l</a:t>
            </a:r>
          </a:p>
          <a:p>
            <a:pPr lvl="2">
              <a:spcAft>
                <a:spcPct val="50000"/>
              </a:spcAft>
            </a:pPr>
            <a:r>
              <a:rPr lang="en-US" sz="2000" dirty="0">
                <a:latin typeface="Arial" charset="0"/>
              </a:rPr>
              <a:t>Alginate: 0.04 mol/l</a:t>
            </a:r>
          </a:p>
          <a:p>
            <a:pPr lvl="2">
              <a:spcAft>
                <a:spcPct val="50000"/>
              </a:spcAft>
            </a:pPr>
            <a:r>
              <a:rPr lang="en-US" sz="2000" dirty="0" err="1">
                <a:latin typeface="Arial" charset="0"/>
              </a:rPr>
              <a:t>NaOH</a:t>
            </a:r>
            <a:r>
              <a:rPr lang="en-US" sz="2000" dirty="0">
                <a:latin typeface="Arial" charset="0"/>
              </a:rPr>
              <a:t>: 0. 1 mol/l</a:t>
            </a:r>
          </a:p>
          <a:p>
            <a:pPr marL="177800" indent="-177800">
              <a:spcAft>
                <a:spcPct val="50000"/>
              </a:spcAft>
            </a:pPr>
            <a:r>
              <a:rPr lang="en-US" sz="2000" dirty="0">
                <a:latin typeface="Arial" charset="0"/>
              </a:rPr>
              <a:t>Complex pH </a:t>
            </a:r>
            <a:r>
              <a:rPr lang="en-US" sz="2000" dirty="0">
                <a:latin typeface="Arial" charset="0"/>
                <a:cs typeface="Arial" charset="0"/>
              </a:rPr>
              <a:t>≈ </a:t>
            </a:r>
            <a:r>
              <a:rPr lang="en-US" sz="2000" dirty="0" smtClean="0">
                <a:latin typeface="Arial" charset="0"/>
                <a:cs typeface="Arial" charset="0"/>
              </a:rPr>
              <a:t>12.7		</a:t>
            </a:r>
            <a:r>
              <a:rPr lang="de-AT" sz="2000" dirty="0" smtClean="0">
                <a:latin typeface="Arial" charset="0"/>
                <a:cs typeface="Arial" charset="0"/>
              </a:rPr>
              <a:t>Treatment Process: Pad batch Process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74160"/>
            <a:ext cx="69707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000" u="sng" dirty="0">
                <a:latin typeface="Arial" charset="0"/>
              </a:rPr>
              <a:t>Fabric</a:t>
            </a:r>
            <a:r>
              <a:rPr lang="en-US" sz="2000" dirty="0">
                <a:latin typeface="Arial" charset="0"/>
              </a:rPr>
              <a:t> (viscose, woven)</a:t>
            </a:r>
          </a:p>
          <a:p>
            <a:r>
              <a:rPr lang="en-US" sz="2000" dirty="0" err="1">
                <a:latin typeface="Arial" charset="0"/>
              </a:rPr>
              <a:t>Demineralized</a:t>
            </a:r>
            <a:r>
              <a:rPr lang="en-US" sz="2000" dirty="0">
                <a:latin typeface="Arial" charset="0"/>
              </a:rPr>
              <a:t> with EDTA at RT for 1 h – wash with DI water</a:t>
            </a:r>
          </a:p>
          <a:p>
            <a:pPr>
              <a:spcAft>
                <a:spcPct val="50000"/>
              </a:spcAft>
            </a:pPr>
            <a:r>
              <a:rPr lang="en-US" sz="2000" dirty="0">
                <a:latin typeface="Arial" charset="0"/>
              </a:rPr>
              <a:t>(to remove Ca</a:t>
            </a:r>
            <a:r>
              <a:rPr lang="en-US" sz="2000" baseline="30000" dirty="0">
                <a:latin typeface="Arial" charset="0"/>
              </a:rPr>
              <a:t>2+</a:t>
            </a:r>
            <a:r>
              <a:rPr lang="en-US" sz="2000" dirty="0">
                <a:latin typeface="Arial" charset="0"/>
              </a:rPr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1932857" cy="27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5881250" y="4322605"/>
            <a:ext cx="2088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(a) Alginate , (b) (Fe + alginate) complex solution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5" y="117760"/>
            <a:ext cx="5284126" cy="38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062" y="3678598"/>
            <a:ext cx="4818938" cy="315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675" y="2944075"/>
            <a:ext cx="5189401" cy="38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54" y="13850"/>
            <a:ext cx="4551905" cy="292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209800" y="1066800"/>
            <a:ext cx="1371600" cy="914400"/>
          </a:xfrm>
          <a:prstGeom prst="straightConnector1">
            <a:avLst/>
          </a:prstGeom>
          <a:ln w="254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40" y="401780"/>
            <a:ext cx="8320861" cy="605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    Part 1                     Part 2                  </a:t>
            </a:r>
            <a:r>
              <a:rPr lang="fr-FR" b="1" dirty="0" smtClean="0">
                <a:solidFill>
                  <a:schemeClr val="bg1"/>
                </a:solidFill>
              </a:rPr>
              <a:t>Part 3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                   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okumente und Einstellungen\Administrator\Lokale Einstellungen\Temporary Internet Files\Content.Word\01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8304" cy="37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Dokumente und Einstellungen\Administrator\Lokale Einstellungen\Temporary Internet Files\Content.Word\01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696" y="3097212"/>
            <a:ext cx="4718304" cy="37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400" y="3782290"/>
            <a:ext cx="25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Untreated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CV fabric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10155" y="6130640"/>
            <a:ext cx="288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(Fe + alginate) complex treated CV fabric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940305" y="908050"/>
            <a:ext cx="3959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ESEM analysis of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(Fe + alginate) adsorbed fabric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57390" y="510158"/>
            <a:ext cx="4428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Outline of the Presentation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3245" y="1891140"/>
            <a:ext cx="8604000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Part 1: Ca</a:t>
            </a:r>
            <a:r>
              <a:rPr kumimoji="0" lang="en-GB" sz="20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2+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Modulated Interactions of Polysaccharides with Cellulose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Part 2: Sorption of Iron (III) and Alginate to cellulose from Iron (III)-Alginate Complexes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Part 3: Modification of Cellulose Fabric by Iron (III)-Polysaccharide Complexes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Potential Applications and Future Aspect of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92" y="637285"/>
            <a:ext cx="5820953" cy="419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97415" y="221660"/>
            <a:ext cx="5688000" cy="54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Ultraviolet Protection Factor (UPF)</a:t>
            </a:r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52400" y="228600"/>
            <a:ext cx="302400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AS/NZS 4399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Australian/New Zealand Standard®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>
                <a:latin typeface="Arial" pitchFamily="34" charset="0"/>
                <a:cs typeface="Arial" pitchFamily="34" charset="0"/>
              </a:rPr>
              <a:t> Sun protective clothing—Evaluation and classification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e 6"/>
          <p:cNvGraphicFramePr>
            <a:graphicFrameLocks noGrp="1"/>
          </p:cNvGraphicFramePr>
          <p:nvPr/>
        </p:nvGraphicFramePr>
        <p:xfrm>
          <a:off x="277100" y="5045835"/>
          <a:ext cx="8641655" cy="1341120"/>
        </p:xfrm>
        <a:graphic>
          <a:graphicData uri="http://schemas.openxmlformats.org/drawingml/2006/table">
            <a:tbl>
              <a:tblPr/>
              <a:tblGrid>
                <a:gridCol w="2904323"/>
                <a:gridCol w="2904323"/>
                <a:gridCol w="28330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UPF Rating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>
                          <a:latin typeface="Arial" pitchFamily="34" charset="0"/>
                          <a:cs typeface="Arial" pitchFamily="34" charset="0"/>
                        </a:rPr>
                        <a:t>Protection</a:t>
                      </a: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600" b="1" dirty="0" err="1"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% UV </a:t>
                      </a:r>
                      <a:r>
                        <a:rPr lang="de-DE" sz="1600" b="1" dirty="0" smtClean="0">
                          <a:latin typeface="Arial" pitchFamily="34" charset="0"/>
                          <a:cs typeface="Arial" pitchFamily="34" charset="0"/>
                        </a:rPr>
                        <a:t>Radiation </a:t>
                      </a: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Blocked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UPF 15 - 24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93.3 - 95.9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UPF 25 - 39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Very Good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96.0 - 97.4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UPF 40 </a:t>
                      </a:r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– 49, 50+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latin typeface="Arial" pitchFamily="34" charset="0"/>
                          <a:cs typeface="Arial" pitchFamily="34" charset="0"/>
                        </a:rPr>
                        <a:t>Excellent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itchFamily="34" charset="0"/>
                          <a:cs typeface="Arial" pitchFamily="34" charset="0"/>
                        </a:rPr>
                        <a:t>97.5 or more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343400" y="1371600"/>
            <a:ext cx="914400" cy="1828800"/>
          </a:xfrm>
          <a:prstGeom prst="straightConnector1">
            <a:avLst/>
          </a:prstGeom>
          <a:ln w="254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0" y="304800"/>
            <a:ext cx="5688000" cy="54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Applications and Future Potential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    Part 1                     Part 2                 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Part 3                      </a:t>
            </a:r>
            <a:r>
              <a:rPr lang="fr-FR" b="1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066800"/>
            <a:ext cx="6949440" cy="530352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There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 a growing interest for sustainable PS modified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fibers in different fields: textiles, pharmacuticals, and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reinforcement materials industry.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Applications: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Smart fabric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Sanitary goods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Smart dressing and wound healing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Color textiles (exellent color fastness properties)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UV protective textiles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The process is environmental friendly, so,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It is believe that this modification procedure can be used for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practical applications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5270" y="2389915"/>
            <a:ext cx="7488000" cy="828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Thank you for your attention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363" y="4926742"/>
            <a:ext cx="8915400" cy="99060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600"/>
              </a:spcBef>
              <a:defRPr/>
            </a:pPr>
            <a:endParaRPr lang="en-US" sz="2000" b="1" dirty="0">
              <a:solidFill>
                <a:srgbClr val="008000"/>
              </a:solidFill>
              <a:cs typeface="Arial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The research leading to these results has received funding from the European Community’s Seventh Framework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Programme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[FP7/2007-2013] under Grant Agreement No. 214015.</a:t>
            </a:r>
          </a:p>
          <a:p>
            <a:pPr algn="just">
              <a:spcBef>
                <a:spcPts val="600"/>
              </a:spcBef>
              <a:defRPr/>
            </a:pPr>
            <a:endParaRPr lang="en-US" sz="2000" b="1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" name="Picture 6" descr="EU_Flag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_Marie-Cu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FP7-gen-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35793" cy="1690688"/>
            <a:chOff x="0" y="0"/>
            <a:chExt cx="9135793" cy="1690688"/>
          </a:xfrm>
        </p:grpSpPr>
        <p:pic>
          <p:nvPicPr>
            <p:cNvPr id="9" name="Picture 3" descr="Bitmap in Graphic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54100"/>
              <a:ext cx="2339975" cy="636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r="8360"/>
            <a:stretch>
              <a:fillRect/>
            </a:stretch>
          </p:blipFill>
          <p:spPr bwMode="auto">
            <a:xfrm>
              <a:off x="568055" y="0"/>
              <a:ext cx="8567738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Uni_Logo_4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38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l="69845" t="8170" r="7789" b="69951"/>
          <a:stretch>
            <a:fillRect/>
          </a:stretch>
        </p:blipFill>
        <p:spPr bwMode="auto">
          <a:xfrm>
            <a:off x="526470" y="450260"/>
            <a:ext cx="4089784" cy="3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69960" t="29803" r="7446" b="47783"/>
          <a:stretch>
            <a:fillRect/>
          </a:stretch>
        </p:blipFill>
        <p:spPr bwMode="auto">
          <a:xfrm>
            <a:off x="4620479" y="3373570"/>
            <a:ext cx="4131474" cy="30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3387430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Arial" pitchFamily="34" charset="0"/>
                <a:cs typeface="Arial" pitchFamily="34" charset="0"/>
              </a:rPr>
              <a:t>Untreated CV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560" y="6019800"/>
            <a:ext cx="4235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Arial" pitchFamily="34" charset="0"/>
                <a:cs typeface="Arial" pitchFamily="34" charset="0"/>
              </a:rPr>
              <a:t>(Fe + alginate) complex treated CV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09110" y="2854040"/>
            <a:ext cx="9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1565" y="5798130"/>
            <a:ext cx="9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0250" y="1094505"/>
            <a:ext cx="2869696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2000" dirty="0" smtClean="0">
                <a:latin typeface="Arial" pitchFamily="34" charset="0"/>
                <a:cs typeface="Arial" pitchFamily="34" charset="0"/>
              </a:rPr>
              <a:t>Light micrographs of </a:t>
            </a:r>
          </a:p>
          <a:p>
            <a:pPr algn="ctr">
              <a:lnSpc>
                <a:spcPct val="150000"/>
              </a:lnSpc>
            </a:pPr>
            <a:r>
              <a:rPr lang="de-AT" sz="2000" dirty="0" smtClean="0">
                <a:latin typeface="Arial" pitchFamily="34" charset="0"/>
                <a:cs typeface="Arial" pitchFamily="34" charset="0"/>
              </a:rPr>
              <a:t>(Fe + alginate) complex</a:t>
            </a:r>
          </a:p>
          <a:p>
            <a:pPr algn="ctr">
              <a:lnSpc>
                <a:spcPct val="150000"/>
              </a:lnSpc>
            </a:pPr>
            <a:r>
              <a:rPr lang="de-AT" sz="2000" dirty="0" smtClean="0">
                <a:latin typeface="Arial" pitchFamily="34" charset="0"/>
                <a:cs typeface="Arial" pitchFamily="34" charset="0"/>
              </a:rPr>
              <a:t>treated CV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524000"/>
            <a:ext cx="3857143" cy="109523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9509" y="2078876"/>
            <a:ext cx="8296182" cy="307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28588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thickness of polysaccharide layer (nm), </a:t>
            </a:r>
          </a:p>
          <a:p>
            <a:pPr marL="0" marR="0" lvl="0" indent="128588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fiber linear density (1.3 dtex = 1.3 g/10,000 m), </a:t>
            </a:r>
          </a:p>
          <a:p>
            <a:pPr marL="0" marR="0" lvl="0" indent="128588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fiber radius (m),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average polysaccharide content on fiber (g/g), </a:t>
            </a:r>
          </a:p>
          <a:p>
            <a:pPr marL="0" marR="0" lvl="0" indent="128588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polysaccharide density (approximated at 1 g/cm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785" y="933450"/>
            <a:ext cx="5394286" cy="399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5650" y="5098465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Arial" pitchFamily="34" charset="0"/>
                <a:cs typeface="Arial" pitchFamily="34" charset="0"/>
              </a:rPr>
              <a:t>UPF after Ruthenium Red Dye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19400" y="1752600"/>
            <a:ext cx="990600" cy="1905000"/>
          </a:xfrm>
          <a:prstGeom prst="straightConnector1">
            <a:avLst/>
          </a:prstGeom>
          <a:ln w="254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798521" cy="42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96340" y="1004459"/>
            <a:ext cx="3402879" cy="2340000"/>
            <a:chOff x="990600" y="609600"/>
            <a:chExt cx="6951662" cy="4780333"/>
          </a:xfrm>
        </p:grpSpPr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1676400" y="3103420"/>
            <a:ext cx="5511129" cy="1953542"/>
          </p:xfrm>
          <a:graphic>
            <a:graphicData uri="http://schemas.openxmlformats.org/presentationml/2006/ole">
              <p:oleObj spid="_x0000_s1026" name="CS ChemDraw Drawing" r:id="rId3" imgW="4185720" imgH="1305360" progId="ChemDraw.Document.4.0">
                <p:embed/>
              </p:oleObj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990600" y="609600"/>
            <a:ext cx="6951662" cy="1941513"/>
          </p:xfrm>
          <a:graphic>
            <a:graphicData uri="http://schemas.openxmlformats.org/presentationml/2006/ole">
              <p:oleObj spid="_x0000_s1027" name="CS ChemDraw Drawing" r:id="rId4" imgW="5438160" imgH="1518840" progId="ChemDraw.Document.4.0">
                <p:embed/>
              </p:oleObj>
            </a:graphicData>
          </a:graphic>
        </p:graphicFrame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953000" y="2286000"/>
              <a:ext cx="2305117" cy="769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400" dirty="0">
                  <a:latin typeface="Arial" pitchFamily="34" charset="0"/>
                  <a:cs typeface="Arial" pitchFamily="34" charset="0"/>
                </a:rPr>
                <a:t>Cellulose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257800" y="4620490"/>
              <a:ext cx="2080697" cy="769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400" dirty="0" smtClean="0">
                  <a:latin typeface="Arial" pitchFamily="34" charset="0"/>
                  <a:cs typeface="Arial" pitchFamily="34" charset="0"/>
                </a:rPr>
                <a:t>Alginate</a:t>
              </a:r>
              <a:endParaRPr lang="de-AT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380" y="4101035"/>
            <a:ext cx="87623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Polysaccharides for cellulose modification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But,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cellulose is anionic and,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poorly compatible with another anionic polysaccharide matrix.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-Challenges of the research – incorporation of anionic polysaccharide, bring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novel functionalities, without deteriorating its strength properties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8125" y="221670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720" y="838200"/>
            <a:ext cx="4716000" cy="3266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Incorporation of polysaccharide to cellulose is an important field of research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-In textiles polysaccharides like alginate use as a sizing agent, print past and thickener. Deleterious effect!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Extensive chemical modifications!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72475"/>
            <a:ext cx="8229600" cy="259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 1</a:t>
            </a:r>
            <a:b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</a:t>
            </a:r>
            <a:r>
              <a:rPr kumimoji="0" lang="fr-FR" sz="32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2+</a:t>
            </a: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Modulated Interactions of Polysaccharides with Cellulose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-42155" y="187605"/>
            <a:ext cx="9186155" cy="6504135"/>
            <a:chOff x="-42155" y="353865"/>
            <a:chExt cx="9186155" cy="6504135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35013" y="353865"/>
              <a:ext cx="4446587" cy="1452341"/>
              <a:chOff x="735180" y="451553"/>
              <a:chExt cx="4446420" cy="1451295"/>
            </a:xfrm>
          </p:grpSpPr>
          <p:sp>
            <p:nvSpPr>
              <p:cNvPr id="4" name="TextBox 2"/>
              <p:cNvSpPr txBox="1">
                <a:spLocks noChangeArrowheads="1"/>
              </p:cNvSpPr>
              <p:nvPr/>
            </p:nvSpPr>
            <p:spPr bwMode="auto">
              <a:xfrm>
                <a:off x="1263444" y="1595293"/>
                <a:ext cx="3311876" cy="307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DM Cellulose Fibers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 l="2541" t="17073" r="3201" b="17073"/>
              <a:stretch>
                <a:fillRect/>
              </a:stretch>
            </p:blipFill>
            <p:spPr bwMode="auto">
              <a:xfrm>
                <a:off x="735180" y="451553"/>
                <a:ext cx="4446420" cy="12027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107"/>
            <p:cNvSpPr txBox="1">
              <a:spLocks noChangeArrowheads="1"/>
            </p:cNvSpPr>
            <p:nvPr/>
          </p:nvSpPr>
          <p:spPr bwMode="auto">
            <a:xfrm>
              <a:off x="-42155" y="6456220"/>
              <a:ext cx="6877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latin typeface="Arial" pitchFamily="34" charset="0"/>
                  <a:cs typeface="Arial" pitchFamily="34" charset="0"/>
                </a:rPr>
                <a:t>Scheme : Sorption of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polysaccharide into Ca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2+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containing cellulose </a:t>
              </a:r>
              <a:r>
                <a:rPr lang="en-US" sz="1400" b="1" dirty="0" err="1">
                  <a:latin typeface="Arial" pitchFamily="34" charset="0"/>
                  <a:cs typeface="Arial" pitchFamily="34" charset="0"/>
                </a:rPr>
                <a:t>fibres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115"/>
            <p:cNvGrpSpPr>
              <a:grpSpLocks/>
            </p:cNvGrpSpPr>
            <p:nvPr/>
          </p:nvGrpSpPr>
          <p:grpSpPr bwMode="auto">
            <a:xfrm>
              <a:off x="7142163" y="6303963"/>
              <a:ext cx="2001837" cy="554037"/>
              <a:chOff x="5879594" y="1764569"/>
              <a:chExt cx="2002196" cy="553998"/>
            </a:xfrm>
          </p:grpSpPr>
          <p:sp>
            <p:nvSpPr>
              <p:cNvPr id="8" name="TextBox 111"/>
              <p:cNvSpPr txBox="1">
                <a:spLocks noChangeArrowheads="1"/>
              </p:cNvSpPr>
              <p:nvPr/>
            </p:nvSpPr>
            <p:spPr bwMode="auto">
              <a:xfrm>
                <a:off x="6275570" y="1764569"/>
                <a:ext cx="16062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>
                    <a:solidFill>
                      <a:srgbClr val="612AEA"/>
                    </a:solidFill>
                    <a:latin typeface="Arial" pitchFamily="34" charset="0"/>
                    <a:cs typeface="Arial" pitchFamily="34" charset="0"/>
                  </a:rPr>
                  <a:t>Pectin  Molecules</a:t>
                </a:r>
              </a:p>
            </p:txBody>
          </p:sp>
          <p:grpSp>
            <p:nvGrpSpPr>
              <p:cNvPr id="9" name="Group 114"/>
              <p:cNvGrpSpPr>
                <a:grpSpLocks/>
              </p:cNvGrpSpPr>
              <p:nvPr/>
            </p:nvGrpSpPr>
            <p:grpSpPr bwMode="auto">
              <a:xfrm>
                <a:off x="5879594" y="1907216"/>
                <a:ext cx="1484921" cy="411351"/>
                <a:chOff x="5879594" y="1907216"/>
                <a:chExt cx="1484921" cy="411351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5879594" y="1907434"/>
                  <a:ext cx="287388" cy="0"/>
                </a:xfrm>
                <a:prstGeom prst="line">
                  <a:avLst/>
                </a:prstGeom>
                <a:ln w="317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914525" y="2132843"/>
                  <a:ext cx="287388" cy="0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6392515" y="2041568"/>
                  <a:ext cx="97200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Ca</a:t>
                  </a:r>
                  <a:r>
                    <a:rPr lang="en-US" sz="1200" b="1" baseline="300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2+</a:t>
                  </a:r>
                  <a:r>
                    <a:rPr lang="en-US" sz="12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ions</a:t>
                  </a:r>
                </a:p>
              </p:txBody>
            </p:sp>
          </p:grp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329113" y="2911180"/>
              <a:ext cx="4811712" cy="3285550"/>
              <a:chOff x="4329882" y="2911630"/>
              <a:chExt cx="4811655" cy="3285539"/>
            </a:xfrm>
          </p:grpSpPr>
          <p:grpSp>
            <p:nvGrpSpPr>
              <p:cNvPr id="15" name="Group 122"/>
              <p:cNvGrpSpPr>
                <a:grpSpLocks/>
              </p:cNvGrpSpPr>
              <p:nvPr/>
            </p:nvGrpSpPr>
            <p:grpSpPr bwMode="auto">
              <a:xfrm>
                <a:off x="4329882" y="3137169"/>
                <a:ext cx="4805896" cy="3060000"/>
                <a:chOff x="4079166" y="3137169"/>
                <a:chExt cx="4805896" cy="3060000"/>
              </a:xfrm>
            </p:grpSpPr>
            <p:sp>
              <p:nvSpPr>
                <p:cNvPr id="17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4079166" y="4649118"/>
                  <a:ext cx="6480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Ca2+</a:t>
                  </a:r>
                </a:p>
              </p:txBody>
            </p:sp>
            <p:pic>
              <p:nvPicPr>
                <p:cNvPr id="18" name="Picture 17"/>
                <p:cNvPicPr/>
                <p:nvPr/>
              </p:nvPicPr>
              <p:blipFill>
                <a:blip r:embed="rId3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4320" t="-2154" r="49760" b="6154"/>
                <a:stretch>
                  <a:fillRect/>
                </a:stretch>
              </p:blipFill>
              <p:spPr bwMode="auto">
                <a:xfrm>
                  <a:off x="6005062" y="3137169"/>
                  <a:ext cx="2880000" cy="306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Curved Down Arrow 18"/>
                <p:cNvSpPr/>
                <p:nvPr/>
              </p:nvSpPr>
              <p:spPr>
                <a:xfrm>
                  <a:off x="4336338" y="3485728"/>
                  <a:ext cx="2951127" cy="1223959"/>
                </a:xfrm>
                <a:prstGeom prst="curved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Box 109"/>
              <p:cNvSpPr txBox="1">
                <a:spLocks noChangeArrowheads="1"/>
              </p:cNvSpPr>
              <p:nvPr/>
            </p:nvSpPr>
            <p:spPr bwMode="auto">
              <a:xfrm>
                <a:off x="6333537" y="2911630"/>
                <a:ext cx="2808000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R. Kohn/PAC/1975, V.42, Issue 3, P 371-397</a:t>
                </a:r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509588" y="1775400"/>
              <a:ext cx="4352925" cy="2181225"/>
              <a:chOff x="510054" y="1844077"/>
              <a:chExt cx="4353222" cy="2181264"/>
            </a:xfrm>
          </p:grpSpPr>
          <p:grpSp>
            <p:nvGrpSpPr>
              <p:cNvPr id="21" name="Group 120"/>
              <p:cNvGrpSpPr>
                <a:grpSpLocks/>
              </p:cNvGrpSpPr>
              <p:nvPr/>
            </p:nvGrpSpPr>
            <p:grpSpPr bwMode="auto">
              <a:xfrm>
                <a:off x="510054" y="1844077"/>
                <a:ext cx="4349538" cy="1940503"/>
                <a:chOff x="451062" y="1844077"/>
                <a:chExt cx="4349538" cy="1940503"/>
              </a:xfrm>
            </p:grpSpPr>
            <p:sp>
              <p:nvSpPr>
                <p:cNvPr id="23" name="Down Arrow 22"/>
                <p:cNvSpPr/>
                <p:nvPr/>
              </p:nvSpPr>
              <p:spPr>
                <a:xfrm>
                  <a:off x="2286337" y="1844077"/>
                  <a:ext cx="360387" cy="71915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24" name="Picture 30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 l="2541" t="17073" r="3201" b="17073"/>
                <a:stretch>
                  <a:fillRect/>
                </a:stretch>
              </p:blipFill>
              <p:spPr bwMode="auto">
                <a:xfrm>
                  <a:off x="451062" y="2581849"/>
                  <a:ext cx="4349538" cy="12027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5" name="Group 28"/>
                <p:cNvGrpSpPr>
                  <a:grpSpLocks/>
                </p:cNvGrpSpPr>
                <p:nvPr/>
              </p:nvGrpSpPr>
              <p:grpSpPr bwMode="auto">
                <a:xfrm>
                  <a:off x="712528" y="2788321"/>
                  <a:ext cx="3424504" cy="878715"/>
                  <a:chOff x="6324896" y="1443600"/>
                  <a:chExt cx="1977000" cy="1977000"/>
                </a:xfrm>
              </p:grpSpPr>
              <p:sp>
                <p:nvSpPr>
                  <p:cNvPr id="27" name="Flowchart: Connector 26"/>
                  <p:cNvSpPr>
                    <a:spLocks noChangeAspect="1"/>
                  </p:cNvSpPr>
                  <p:nvPr/>
                </p:nvSpPr>
                <p:spPr>
                  <a:xfrm>
                    <a:off x="7773315" y="2280144"/>
                    <a:ext cx="71490" cy="7500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Flowchart: Connector 7"/>
                  <p:cNvSpPr>
                    <a:spLocks noChangeAspect="1"/>
                  </p:cNvSpPr>
                  <p:nvPr/>
                </p:nvSpPr>
                <p:spPr>
                  <a:xfrm>
                    <a:off x="7468107" y="2280144"/>
                    <a:ext cx="72407" cy="7500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Flowchart: Connector 28"/>
                  <p:cNvSpPr>
                    <a:spLocks noChangeAspect="1"/>
                  </p:cNvSpPr>
                  <p:nvPr/>
                </p:nvSpPr>
                <p:spPr>
                  <a:xfrm>
                    <a:off x="7620253" y="2815906"/>
                    <a:ext cx="72407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Flowchart: Connector 29"/>
                  <p:cNvSpPr>
                    <a:spLocks noChangeAspect="1"/>
                  </p:cNvSpPr>
                  <p:nvPr/>
                </p:nvSpPr>
                <p:spPr>
                  <a:xfrm>
                    <a:off x="7086825" y="2055123"/>
                    <a:ext cx="72407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Flowchart: Connector 30"/>
                  <p:cNvSpPr>
                    <a:spLocks noChangeAspect="1"/>
                  </p:cNvSpPr>
                  <p:nvPr/>
                </p:nvSpPr>
                <p:spPr>
                  <a:xfrm>
                    <a:off x="7849388" y="3119503"/>
                    <a:ext cx="71490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Flowchart: Connector 31"/>
                  <p:cNvSpPr>
                    <a:spLocks noChangeAspect="1"/>
                  </p:cNvSpPr>
                  <p:nvPr/>
                </p:nvSpPr>
                <p:spPr>
                  <a:xfrm>
                    <a:off x="8229753" y="2508736"/>
                    <a:ext cx="72407" cy="7500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Flowchart: Connector 12"/>
                  <p:cNvSpPr>
                    <a:spLocks noChangeAspect="1"/>
                  </p:cNvSpPr>
                  <p:nvPr/>
                </p:nvSpPr>
                <p:spPr>
                  <a:xfrm>
                    <a:off x="7925461" y="1747953"/>
                    <a:ext cx="71490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Flowchart: Connector 33"/>
                  <p:cNvSpPr>
                    <a:spLocks noChangeAspect="1"/>
                  </p:cNvSpPr>
                  <p:nvPr/>
                </p:nvSpPr>
                <p:spPr>
                  <a:xfrm>
                    <a:off x="7315961" y="1444356"/>
                    <a:ext cx="71490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Flowchart: Connector 34"/>
                  <p:cNvSpPr>
                    <a:spLocks noChangeAspect="1"/>
                  </p:cNvSpPr>
                  <p:nvPr/>
                </p:nvSpPr>
                <p:spPr>
                  <a:xfrm>
                    <a:off x="6477324" y="1826531"/>
                    <a:ext cx="72407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Flowchart: Connector 35"/>
                  <p:cNvSpPr>
                    <a:spLocks noChangeAspect="1"/>
                  </p:cNvSpPr>
                  <p:nvPr/>
                </p:nvSpPr>
                <p:spPr>
                  <a:xfrm>
                    <a:off x="6630387" y="1519361"/>
                    <a:ext cx="71490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Flowchart: Connector 36"/>
                  <p:cNvSpPr>
                    <a:spLocks noChangeAspect="1"/>
                  </p:cNvSpPr>
                  <p:nvPr/>
                </p:nvSpPr>
                <p:spPr>
                  <a:xfrm>
                    <a:off x="6325178" y="2280144"/>
                    <a:ext cx="72407" cy="7500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Flowchart: Connector 37"/>
                  <p:cNvSpPr>
                    <a:spLocks noChangeAspect="1"/>
                  </p:cNvSpPr>
                  <p:nvPr/>
                </p:nvSpPr>
                <p:spPr>
                  <a:xfrm>
                    <a:off x="7086825" y="3348094"/>
                    <a:ext cx="72407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" name="Flowchart: Connector 18"/>
                  <p:cNvSpPr>
                    <a:spLocks noChangeAspect="1"/>
                  </p:cNvSpPr>
                  <p:nvPr/>
                </p:nvSpPr>
                <p:spPr>
                  <a:xfrm>
                    <a:off x="6706460" y="3194510"/>
                    <a:ext cx="71490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Flowchart: Connector 39"/>
                  <p:cNvSpPr>
                    <a:spLocks noChangeAspect="1"/>
                  </p:cNvSpPr>
                  <p:nvPr/>
                </p:nvSpPr>
                <p:spPr>
                  <a:xfrm>
                    <a:off x="6477324" y="2890911"/>
                    <a:ext cx="72407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Flowchart: Connector 40"/>
                  <p:cNvSpPr>
                    <a:spLocks noChangeAspect="1"/>
                  </p:cNvSpPr>
                  <p:nvPr/>
                </p:nvSpPr>
                <p:spPr>
                  <a:xfrm>
                    <a:off x="7392033" y="1826531"/>
                    <a:ext cx="71490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Flowchart: Connector 41"/>
                  <p:cNvSpPr>
                    <a:spLocks noChangeAspect="1"/>
                  </p:cNvSpPr>
                  <p:nvPr/>
                </p:nvSpPr>
                <p:spPr>
                  <a:xfrm>
                    <a:off x="7468107" y="3194510"/>
                    <a:ext cx="72407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Flowchart: Connector 22"/>
                  <p:cNvSpPr>
                    <a:spLocks noChangeAspect="1"/>
                  </p:cNvSpPr>
                  <p:nvPr/>
                </p:nvSpPr>
                <p:spPr>
                  <a:xfrm>
                    <a:off x="7086825" y="2280144"/>
                    <a:ext cx="72407" cy="7500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Flowchart: Connector 43"/>
                  <p:cNvSpPr>
                    <a:spLocks noChangeAspect="1"/>
                  </p:cNvSpPr>
                  <p:nvPr/>
                </p:nvSpPr>
                <p:spPr>
                  <a:xfrm>
                    <a:off x="7544179" y="1672948"/>
                    <a:ext cx="72407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" name="Flowchart: Connector 44"/>
                  <p:cNvSpPr>
                    <a:spLocks noChangeAspect="1"/>
                  </p:cNvSpPr>
                  <p:nvPr/>
                </p:nvSpPr>
                <p:spPr>
                  <a:xfrm>
                    <a:off x="6934679" y="1597940"/>
                    <a:ext cx="72407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" name="Flowchart: Connector 45"/>
                  <p:cNvSpPr>
                    <a:spLocks noChangeAspect="1"/>
                  </p:cNvSpPr>
                  <p:nvPr/>
                </p:nvSpPr>
                <p:spPr>
                  <a:xfrm>
                    <a:off x="7239887" y="2890911"/>
                    <a:ext cx="71490" cy="7143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6553398" y="1901539"/>
                    <a:ext cx="36662" cy="35717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Flowchart: Connector 47"/>
                  <p:cNvSpPr>
                    <a:spLocks noChangeAspect="1"/>
                  </p:cNvSpPr>
                  <p:nvPr/>
                </p:nvSpPr>
                <p:spPr>
                  <a:xfrm>
                    <a:off x="6858606" y="2508736"/>
                    <a:ext cx="72407" cy="75005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" name="TextBox 102"/>
                <p:cNvSpPr txBox="1">
                  <a:spLocks noChangeArrowheads="1"/>
                </p:cNvSpPr>
                <p:nvPr/>
              </p:nvSpPr>
              <p:spPr bwMode="auto">
                <a:xfrm>
                  <a:off x="717260" y="1907216"/>
                  <a:ext cx="1728000" cy="30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Immerse in Ca</a:t>
                  </a:r>
                  <a:r>
                    <a:rPr lang="en-US" sz="1400" b="1" baseline="3000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2+</a:t>
                  </a:r>
                  <a:r>
                    <a:rPr lang="en-US" sz="14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</p:grpSp>
          <p:sp>
            <p:nvSpPr>
              <p:cNvPr id="22" name="TextBox 118"/>
              <p:cNvSpPr txBox="1">
                <a:spLocks noChangeArrowheads="1"/>
              </p:cNvSpPr>
              <p:nvPr/>
            </p:nvSpPr>
            <p:spPr bwMode="auto">
              <a:xfrm>
                <a:off x="543276" y="3717564"/>
                <a:ext cx="4320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Ca</a:t>
                </a:r>
                <a:r>
                  <a:rPr lang="en-US" sz="1400" b="1" baseline="30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2+</a:t>
                </a:r>
                <a:r>
                  <a:rPr lang="en-US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Adsorbed </a:t>
                </a:r>
                <a:r>
                  <a:rPr lang="en-US" sz="1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Cellulose </a:t>
                </a:r>
                <a:r>
                  <a:rPr lang="en-US" sz="1400" b="1" dirty="0" err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fibres</a:t>
                </a:r>
                <a:endPara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406400" y="3952295"/>
              <a:ext cx="4930775" cy="2381250"/>
              <a:chOff x="405612" y="4035836"/>
              <a:chExt cx="4932000" cy="2380709"/>
            </a:xfrm>
          </p:grpSpPr>
          <p:grpSp>
            <p:nvGrpSpPr>
              <p:cNvPr id="50" name="Group 121"/>
              <p:cNvGrpSpPr>
                <a:grpSpLocks/>
              </p:cNvGrpSpPr>
              <p:nvPr/>
            </p:nvGrpSpPr>
            <p:grpSpPr bwMode="auto">
              <a:xfrm>
                <a:off x="484936" y="4035836"/>
                <a:ext cx="4315664" cy="2119907"/>
                <a:chOff x="484936" y="4035836"/>
                <a:chExt cx="4315664" cy="2119907"/>
              </a:xfrm>
            </p:grpSpPr>
            <p:sp>
              <p:nvSpPr>
                <p:cNvPr id="52" name="Down Arrow 51"/>
                <p:cNvSpPr/>
                <p:nvPr/>
              </p:nvSpPr>
              <p:spPr>
                <a:xfrm>
                  <a:off x="2263449" y="4035836"/>
                  <a:ext cx="360453" cy="899908"/>
                </a:xfrm>
                <a:prstGeom prst="downArrow">
                  <a:avLst/>
                </a:prstGeom>
                <a:solidFill>
                  <a:srgbClr val="612AE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3" name="Group 103"/>
                <p:cNvGrpSpPr>
                  <a:grpSpLocks/>
                </p:cNvGrpSpPr>
                <p:nvPr/>
              </p:nvGrpSpPr>
              <p:grpSpPr bwMode="auto">
                <a:xfrm>
                  <a:off x="484936" y="4953012"/>
                  <a:ext cx="4315664" cy="1202731"/>
                  <a:chOff x="484936" y="5410200"/>
                  <a:chExt cx="4315664" cy="1202731"/>
                </a:xfrm>
              </p:grpSpPr>
              <p:pic>
                <p:nvPicPr>
                  <p:cNvPr id="55" name="Picture 5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grayscl/>
                  </a:blip>
                  <a:srcRect l="2541" t="17073" r="3201" b="17073"/>
                  <a:stretch>
                    <a:fillRect/>
                  </a:stretch>
                </p:blipFill>
                <p:spPr bwMode="auto">
                  <a:xfrm>
                    <a:off x="484936" y="5410200"/>
                    <a:ext cx="4315664" cy="12027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5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705182" y="5528184"/>
                    <a:ext cx="3424504" cy="878715"/>
                    <a:chOff x="6324896" y="1443600"/>
                    <a:chExt cx="1977000" cy="1977000"/>
                  </a:xfrm>
                </p:grpSpPr>
                <p:sp>
                  <p:nvSpPr>
                    <p:cNvPr id="80" name="Flowchart: Connector 79"/>
                    <p:cNvSpPr>
                      <a:spLocks noChangeAspect="1"/>
                    </p:cNvSpPr>
                    <p:nvPr/>
                  </p:nvSpPr>
                  <p:spPr>
                    <a:xfrm>
                      <a:off x="7086993" y="2053442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Flowchart: Connector 80"/>
                    <p:cNvSpPr>
                      <a:spLocks noChangeAspect="1"/>
                    </p:cNvSpPr>
                    <p:nvPr/>
                  </p:nvSpPr>
                  <p:spPr>
                    <a:xfrm>
                      <a:off x="7848777" y="3121131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lowchart: Connector 81"/>
                    <p:cNvSpPr>
                      <a:spLocks noChangeAspect="1"/>
                    </p:cNvSpPr>
                    <p:nvPr/>
                  </p:nvSpPr>
                  <p:spPr>
                    <a:xfrm>
                      <a:off x="8229210" y="2510513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Flowchart: Connector 82"/>
                    <p:cNvSpPr>
                      <a:spLocks noChangeAspect="1"/>
                    </p:cNvSpPr>
                    <p:nvPr/>
                  </p:nvSpPr>
                  <p:spPr>
                    <a:xfrm>
                      <a:off x="7924863" y="1746347"/>
                      <a:ext cx="72420" cy="7498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lowchart: Connector 83"/>
                    <p:cNvSpPr>
                      <a:spLocks noChangeAspect="1"/>
                    </p:cNvSpPr>
                    <p:nvPr/>
                  </p:nvSpPr>
                  <p:spPr>
                    <a:xfrm>
                      <a:off x="7315253" y="1442822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" name="Flowchart: Connector 84"/>
                    <p:cNvSpPr>
                      <a:spLocks noChangeAspect="1"/>
                    </p:cNvSpPr>
                    <p:nvPr/>
                  </p:nvSpPr>
                  <p:spPr>
                    <a:xfrm>
                      <a:off x="6477383" y="1824906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lowchart: Connector 85"/>
                    <p:cNvSpPr>
                      <a:spLocks noChangeAspect="1"/>
                    </p:cNvSpPr>
                    <p:nvPr/>
                  </p:nvSpPr>
                  <p:spPr>
                    <a:xfrm>
                      <a:off x="6629556" y="1517811"/>
                      <a:ext cx="72420" cy="7498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" name="Flowchart: Connector 86"/>
                    <p:cNvSpPr>
                      <a:spLocks noChangeAspect="1"/>
                    </p:cNvSpPr>
                    <p:nvPr/>
                  </p:nvSpPr>
                  <p:spPr>
                    <a:xfrm>
                      <a:off x="6325210" y="2281977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lowchart: Connector 87"/>
                    <p:cNvSpPr>
                      <a:spLocks noChangeAspect="1"/>
                    </p:cNvSpPr>
                    <p:nvPr/>
                  </p:nvSpPr>
                  <p:spPr>
                    <a:xfrm>
                      <a:off x="7086993" y="3349666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" name="Flowchart: Connector 88"/>
                    <p:cNvSpPr>
                      <a:spLocks noChangeAspect="1"/>
                    </p:cNvSpPr>
                    <p:nvPr/>
                  </p:nvSpPr>
                  <p:spPr>
                    <a:xfrm>
                      <a:off x="6477383" y="2892595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lowchart: Connector 89"/>
                    <p:cNvSpPr>
                      <a:spLocks noChangeAspect="1"/>
                    </p:cNvSpPr>
                    <p:nvPr/>
                  </p:nvSpPr>
                  <p:spPr>
                    <a:xfrm>
                      <a:off x="7467427" y="3196120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" name="Flowchart: Connector 90"/>
                    <p:cNvSpPr>
                      <a:spLocks noChangeAspect="1"/>
                    </p:cNvSpPr>
                    <p:nvPr/>
                  </p:nvSpPr>
                  <p:spPr>
                    <a:xfrm>
                      <a:off x="7239166" y="2892595"/>
                      <a:ext cx="72420" cy="71417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7" name="Group 79"/>
                  <p:cNvGrpSpPr/>
                  <p:nvPr/>
                </p:nvGrpSpPr>
                <p:grpSpPr>
                  <a:xfrm>
                    <a:off x="705182" y="5652279"/>
                    <a:ext cx="3424504" cy="798864"/>
                    <a:chOff x="6324896" y="1443600"/>
                    <a:chExt cx="1977000" cy="1977000"/>
                  </a:xfrm>
                  <a:solidFill>
                    <a:srgbClr val="612AEA"/>
                  </a:solidFill>
                </p:grpSpPr>
                <p:sp>
                  <p:nvSpPr>
                    <p:cNvPr id="58" name="Flowchart: Connector 57"/>
                    <p:cNvSpPr>
                      <a:spLocks noChangeAspect="1"/>
                    </p:cNvSpPr>
                    <p:nvPr/>
                  </p:nvSpPr>
                  <p:spPr>
                    <a:xfrm>
                      <a:off x="7772696" y="22818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" name="Flowchart: Connector 58"/>
                    <p:cNvSpPr>
                      <a:spLocks noChangeAspect="1"/>
                    </p:cNvSpPr>
                    <p:nvPr/>
                  </p:nvSpPr>
                  <p:spPr>
                    <a:xfrm>
                      <a:off x="7467896" y="22818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0" name="Flowchart: Connector 59"/>
                    <p:cNvSpPr>
                      <a:spLocks noChangeAspect="1"/>
                    </p:cNvSpPr>
                    <p:nvPr/>
                  </p:nvSpPr>
                  <p:spPr>
                    <a:xfrm>
                      <a:off x="7620296" y="28152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" name="Flowchart: Connector 60"/>
                    <p:cNvSpPr>
                      <a:spLocks noChangeAspect="1"/>
                    </p:cNvSpPr>
                    <p:nvPr/>
                  </p:nvSpPr>
                  <p:spPr>
                    <a:xfrm>
                      <a:off x="7086896" y="20532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2" name="Flowchart: Connector 61"/>
                    <p:cNvSpPr>
                      <a:spLocks noChangeAspect="1"/>
                    </p:cNvSpPr>
                    <p:nvPr/>
                  </p:nvSpPr>
                  <p:spPr>
                    <a:xfrm>
                      <a:off x="7848896" y="31200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" name="Flowchart: Connector 62"/>
                    <p:cNvSpPr>
                      <a:spLocks noChangeAspect="1"/>
                    </p:cNvSpPr>
                    <p:nvPr/>
                  </p:nvSpPr>
                  <p:spPr>
                    <a:xfrm>
                      <a:off x="8229896" y="25104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4" name="Flowchart: Connector 63"/>
                    <p:cNvSpPr>
                      <a:spLocks noChangeAspect="1"/>
                    </p:cNvSpPr>
                    <p:nvPr/>
                  </p:nvSpPr>
                  <p:spPr>
                    <a:xfrm>
                      <a:off x="7925096" y="17484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" name="Flowchart: Connector 64"/>
                    <p:cNvSpPr>
                      <a:spLocks noChangeAspect="1"/>
                    </p:cNvSpPr>
                    <p:nvPr/>
                  </p:nvSpPr>
                  <p:spPr>
                    <a:xfrm>
                      <a:off x="7315496" y="14436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" name="Flowchart: Connector 65"/>
                    <p:cNvSpPr>
                      <a:spLocks noChangeAspect="1"/>
                    </p:cNvSpPr>
                    <p:nvPr/>
                  </p:nvSpPr>
                  <p:spPr>
                    <a:xfrm>
                      <a:off x="6477296" y="18246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7" name="Flowchart: Connector 66"/>
                    <p:cNvSpPr>
                      <a:spLocks noChangeAspect="1"/>
                    </p:cNvSpPr>
                    <p:nvPr/>
                  </p:nvSpPr>
                  <p:spPr>
                    <a:xfrm>
                      <a:off x="6629696" y="15198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" name="Flowchart: Connector 67"/>
                    <p:cNvSpPr>
                      <a:spLocks noChangeAspect="1"/>
                    </p:cNvSpPr>
                    <p:nvPr/>
                  </p:nvSpPr>
                  <p:spPr>
                    <a:xfrm>
                      <a:off x="6324896" y="22818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9" name="Flowchart: Connector 68"/>
                    <p:cNvSpPr>
                      <a:spLocks noChangeAspect="1"/>
                    </p:cNvSpPr>
                    <p:nvPr/>
                  </p:nvSpPr>
                  <p:spPr>
                    <a:xfrm>
                      <a:off x="7086896" y="33486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lowchart: Connector 69"/>
                    <p:cNvSpPr>
                      <a:spLocks noChangeAspect="1"/>
                    </p:cNvSpPr>
                    <p:nvPr/>
                  </p:nvSpPr>
                  <p:spPr>
                    <a:xfrm>
                      <a:off x="6705896" y="31962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Flowchart: Connector 70"/>
                    <p:cNvSpPr>
                      <a:spLocks noChangeAspect="1"/>
                    </p:cNvSpPr>
                    <p:nvPr/>
                  </p:nvSpPr>
                  <p:spPr>
                    <a:xfrm>
                      <a:off x="6477296" y="28914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lowchart: Connector 71"/>
                    <p:cNvSpPr>
                      <a:spLocks noChangeAspect="1"/>
                    </p:cNvSpPr>
                    <p:nvPr/>
                  </p:nvSpPr>
                  <p:spPr>
                    <a:xfrm>
                      <a:off x="7391696" y="18246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Flowchart: Connector 72"/>
                    <p:cNvSpPr>
                      <a:spLocks noChangeAspect="1"/>
                    </p:cNvSpPr>
                    <p:nvPr/>
                  </p:nvSpPr>
                  <p:spPr>
                    <a:xfrm>
                      <a:off x="7467896" y="31962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lowchart: Connector 73"/>
                    <p:cNvSpPr>
                      <a:spLocks noChangeAspect="1"/>
                    </p:cNvSpPr>
                    <p:nvPr/>
                  </p:nvSpPr>
                  <p:spPr>
                    <a:xfrm>
                      <a:off x="7086896" y="22818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Flowchart: Connector 74"/>
                    <p:cNvSpPr>
                      <a:spLocks noChangeAspect="1"/>
                    </p:cNvSpPr>
                    <p:nvPr/>
                  </p:nvSpPr>
                  <p:spPr>
                    <a:xfrm>
                      <a:off x="7544096" y="16722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lowchart: Connector 75"/>
                    <p:cNvSpPr>
                      <a:spLocks noChangeAspect="1"/>
                    </p:cNvSpPr>
                    <p:nvPr/>
                  </p:nvSpPr>
                  <p:spPr>
                    <a:xfrm>
                      <a:off x="6934496" y="15960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Flowchart: Connector 76"/>
                    <p:cNvSpPr>
                      <a:spLocks noChangeAspect="1"/>
                    </p:cNvSpPr>
                    <p:nvPr/>
                  </p:nvSpPr>
                  <p:spPr>
                    <a:xfrm>
                      <a:off x="7239296" y="28914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lowchart: Connector 77"/>
                    <p:cNvSpPr/>
                    <p:nvPr/>
                  </p:nvSpPr>
                  <p:spPr>
                    <a:xfrm>
                      <a:off x="6553496" y="1900800"/>
                      <a:ext cx="36000" cy="36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" name="Flowchart: Connector 78"/>
                    <p:cNvSpPr>
                      <a:spLocks noChangeAspect="1"/>
                    </p:cNvSpPr>
                    <p:nvPr/>
                  </p:nvSpPr>
                  <p:spPr>
                    <a:xfrm>
                      <a:off x="6858296" y="2510400"/>
                      <a:ext cx="72000" cy="720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54" name="TextBox 108"/>
                <p:cNvSpPr txBox="1">
                  <a:spLocks noChangeArrowheads="1"/>
                </p:cNvSpPr>
                <p:nvPr/>
              </p:nvSpPr>
              <p:spPr bwMode="auto">
                <a:xfrm>
                  <a:off x="740638" y="4168872"/>
                  <a:ext cx="15480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612AEA"/>
                      </a:solidFill>
                      <a:latin typeface="Arial" pitchFamily="34" charset="0"/>
                      <a:cs typeface="Arial" pitchFamily="34" charset="0"/>
                    </a:rPr>
                    <a:t>Immerse in PS</a:t>
                  </a:r>
                </a:p>
              </p:txBody>
            </p:sp>
          </p:grpSp>
          <p:sp>
            <p:nvSpPr>
              <p:cNvPr id="51" name="TextBox 119"/>
              <p:cNvSpPr txBox="1">
                <a:spLocks noChangeArrowheads="1"/>
              </p:cNvSpPr>
              <p:nvPr/>
            </p:nvSpPr>
            <p:spPr bwMode="auto">
              <a:xfrm>
                <a:off x="405612" y="6108768"/>
                <a:ext cx="4932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Ca</a:t>
                </a:r>
                <a:r>
                  <a:rPr lang="en-US" sz="1400" b="1" baseline="30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2+</a:t>
                </a:r>
                <a:r>
                  <a:rPr lang="en-US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 PS  Adsorbed </a:t>
                </a:r>
                <a:r>
                  <a:rPr lang="en-US" sz="1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Cellulose </a:t>
                </a:r>
                <a:r>
                  <a:rPr lang="en-US" sz="1400" b="1" dirty="0" err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Fibres</a:t>
                </a:r>
                <a:endPara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53200"/>
            <a:ext cx="457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    </a:t>
            </a:r>
            <a:r>
              <a:rPr lang="fr-FR" b="1" dirty="0">
                <a:solidFill>
                  <a:schemeClr val="bg1"/>
                </a:solidFill>
              </a:rPr>
              <a:t>Part 1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33" y="12828"/>
            <a:ext cx="5494501" cy="41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571" y="3429428"/>
            <a:ext cx="4571429" cy="34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450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latin typeface="Arial" pitchFamily="34" charset="0"/>
                <a:cs typeface="Arial" pitchFamily="34" charset="0"/>
              </a:rPr>
              <a:t>Paul, U.C., et al., </a:t>
            </a:r>
            <a:r>
              <a:rPr lang="de-AT" sz="1200" i="1" dirty="0" smtClean="0">
                <a:latin typeface="Arial" pitchFamily="34" charset="0"/>
                <a:cs typeface="Arial" pitchFamily="34" charset="0"/>
              </a:rPr>
              <a:t>Carbohydrate Polymers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. 2012. 87. p. 695-700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ork report 2010\Work report 3\uttam ESEM\Untreated Viscose\Untreated Viscose, 0100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718304" cy="37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uttam\02\0100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425696" y="3083357"/>
            <a:ext cx="4718304" cy="37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787900" y="908050"/>
            <a:ext cx="3959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ESEM analysis of polysaccharides adsorbed fibres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67140" y="3796145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Untreated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Viscose (CV)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06569" y="6421600"/>
            <a:ext cx="3600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8mM Ca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-Pectin Treated CV 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95800" y="3505200"/>
            <a:ext cx="1801090" cy="1047270"/>
            <a:chOff x="4495800" y="3505200"/>
            <a:chExt cx="1801090" cy="1047270"/>
          </a:xfrm>
        </p:grpSpPr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495800" y="3505200"/>
              <a:ext cx="1620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C000"/>
                  </a:solidFill>
                </a:rPr>
                <a:t>calculated thickness </a:t>
              </a:r>
              <a:r>
                <a:rPr lang="en-US" sz="1600" b="1" dirty="0" smtClean="0">
                  <a:solidFill>
                    <a:srgbClr val="FFC000"/>
                  </a:solidFill>
                </a:rPr>
                <a:t>layer  7 nm 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34890" y="4336470"/>
              <a:ext cx="762000" cy="2160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2632075" y="96838"/>
            <a:ext cx="381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Staining of Ca</a:t>
            </a:r>
            <a:r>
              <a:rPr lang="en-GB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by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Alizarin Dye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443339" y="678869"/>
            <a:ext cx="2413000" cy="2376000"/>
            <a:chOff x="304799" y="304799"/>
            <a:chExt cx="2413342" cy="23404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99" y="304799"/>
              <a:ext cx="2413342" cy="2340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23"/>
            <p:cNvSpPr txBox="1">
              <a:spLocks noChangeArrowheads="1"/>
            </p:cNvSpPr>
            <p:nvPr/>
          </p:nvSpPr>
          <p:spPr bwMode="auto">
            <a:xfrm>
              <a:off x="1062584" y="2191772"/>
              <a:ext cx="9361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DM CV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207325" y="685799"/>
            <a:ext cx="2514600" cy="2393950"/>
            <a:chOff x="4800599" y="304799"/>
            <a:chExt cx="2514417" cy="2394418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599" y="304799"/>
              <a:ext cx="2514417" cy="2394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8"/>
            <p:cNvSpPr txBox="1">
              <a:spLocks noChangeArrowheads="1"/>
            </p:cNvSpPr>
            <p:nvPr/>
          </p:nvSpPr>
          <p:spPr bwMode="auto">
            <a:xfrm>
              <a:off x="5247287" y="2189990"/>
              <a:ext cx="1583885" cy="338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8 </a:t>
              </a:r>
              <a:r>
                <a:rPr lang="en-US" sz="1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mM</a:t>
              </a:r>
              <a:r>
                <a:rPr lang="en-US" sz="1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Ca</a:t>
              </a:r>
              <a:r>
                <a:rPr lang="en-US" sz="1600" b="1" baseline="300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2+</a:t>
              </a:r>
              <a:r>
                <a:rPr lang="en-US" sz="1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CV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61374" y="685800"/>
            <a:ext cx="2636500" cy="2376000"/>
            <a:chOff x="5181599" y="914400"/>
            <a:chExt cx="2636500" cy="2444750"/>
          </a:xfrm>
        </p:grpSpPr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5181599" y="914400"/>
              <a:ext cx="2597150" cy="2444750"/>
              <a:chOff x="378539" y="2590800"/>
              <a:chExt cx="2596716" cy="2445229"/>
            </a:xfrm>
          </p:grpSpPr>
          <p:sp>
            <p:nvSpPr>
              <p:cNvPr id="20" name="TextBox 112"/>
              <p:cNvSpPr txBox="1">
                <a:spLocks noChangeArrowheads="1"/>
              </p:cNvSpPr>
              <p:nvPr/>
            </p:nvSpPr>
            <p:spPr bwMode="auto">
              <a:xfrm>
                <a:off x="678432" y="3657600"/>
                <a:ext cx="115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FF00"/>
                    </a:solidFill>
                    <a:latin typeface="Georgia" pitchFamily="18" charset="0"/>
                  </a:rPr>
                  <a:t>Pectin</a:t>
                </a:r>
                <a:r>
                  <a:rPr lang="en-US" b="1">
                    <a:latin typeface="Georgia" pitchFamily="18" charset="0"/>
                  </a:rPr>
                  <a:t> </a:t>
                </a:r>
                <a:r>
                  <a:rPr lang="en-US" b="1">
                    <a:solidFill>
                      <a:srgbClr val="FFFF00"/>
                    </a:solidFill>
                    <a:latin typeface="Georgia" pitchFamily="18" charset="0"/>
                  </a:rPr>
                  <a:t>CV</a:t>
                </a:r>
              </a:p>
            </p:txBody>
          </p:sp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8539" y="2590800"/>
                <a:ext cx="2596716" cy="2445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Box 36"/>
            <p:cNvSpPr txBox="1">
              <a:spLocks noChangeArrowheads="1"/>
            </p:cNvSpPr>
            <p:nvPr/>
          </p:nvSpPr>
          <p:spPr bwMode="auto">
            <a:xfrm>
              <a:off x="5514099" y="2881359"/>
              <a:ext cx="2304000" cy="34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8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mM</a:t>
              </a:r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Ca</a:t>
              </a:r>
              <a:r>
                <a:rPr lang="en-US" sz="1600" b="1" baseline="30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2+</a:t>
              </a:r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Pectin </a:t>
              </a:r>
              <a:r>
                <a:rPr lang="en-US" sz="1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CV</a:t>
              </a:r>
            </a:p>
          </p:txBody>
        </p:sp>
      </p:grp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1537815" y="3124200"/>
            <a:ext cx="6084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Staining of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Polysaccharides by Ruthenium Red Dye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68451"/>
            <a:ext cx="3652381" cy="2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    </a:t>
            </a:r>
            <a:r>
              <a:rPr lang="fr-FR" b="1" dirty="0">
                <a:solidFill>
                  <a:schemeClr val="bg1"/>
                </a:solidFill>
              </a:rPr>
              <a:t>Part 1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    Part 2                 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Part 3                    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Applications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775365"/>
            <a:ext cx="3428572" cy="25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72475"/>
            <a:ext cx="8229600" cy="33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 2</a:t>
            </a:r>
            <a:b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Sorption of Iron (III) and Alginate to Cellulose from Iron (III)- Alginate Complexes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    Part 1                     </a:t>
            </a:r>
            <a:r>
              <a:rPr lang="fr-FR" b="1" dirty="0">
                <a:solidFill>
                  <a:schemeClr val="bg1"/>
                </a:solidFill>
              </a:rPr>
              <a:t>Part 2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 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Part 3                     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853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CS ChemDraw Drawing</vt:lpstr>
      <vt:lpstr>MODIFICATION OF CELLULOSE BY ANIONIC POLYSACCHARIDES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 OF CELLULOSE BY POLYSACCHARIDES BASED MATERIALS</dc:title>
  <dc:creator/>
  <cp:lastModifiedBy> Universität Innsbruck</cp:lastModifiedBy>
  <cp:revision>62</cp:revision>
  <dcterms:created xsi:type="dcterms:W3CDTF">2006-08-16T00:00:00Z</dcterms:created>
  <dcterms:modified xsi:type="dcterms:W3CDTF">2012-02-20T14:42:41Z</dcterms:modified>
</cp:coreProperties>
</file>