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7" r:id="rId3"/>
    <p:sldId id="338" r:id="rId4"/>
    <p:sldId id="339" r:id="rId5"/>
    <p:sldId id="340" r:id="rId6"/>
    <p:sldId id="359" r:id="rId7"/>
    <p:sldId id="341" r:id="rId8"/>
    <p:sldId id="342" r:id="rId9"/>
    <p:sldId id="344" r:id="rId10"/>
    <p:sldId id="345" r:id="rId11"/>
    <p:sldId id="350" r:id="rId12"/>
    <p:sldId id="346" r:id="rId13"/>
    <p:sldId id="347" r:id="rId14"/>
    <p:sldId id="348" r:id="rId15"/>
    <p:sldId id="349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D68A41-365E-473C-BCF5-BBA281BC0236}">
          <p14:sldIdLst>
            <p14:sldId id="256"/>
            <p14:sldId id="337"/>
            <p14:sldId id="338"/>
            <p14:sldId id="339"/>
            <p14:sldId id="340"/>
            <p14:sldId id="359"/>
            <p14:sldId id="341"/>
            <p14:sldId id="342"/>
            <p14:sldId id="344"/>
            <p14:sldId id="345"/>
            <p14:sldId id="350"/>
            <p14:sldId id="346"/>
            <p14:sldId id="347"/>
            <p14:sldId id="348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71" autoAdjust="0"/>
  </p:normalViewPr>
  <p:slideViewPr>
    <p:cSldViewPr>
      <p:cViewPr varScale="1">
        <p:scale>
          <a:sx n="97" d="100"/>
          <a:sy n="97" d="100"/>
        </p:scale>
        <p:origin x="13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6AE85-F6F5-4F3E-B19B-D1357996D50E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8C53-817F-4CCD-946F-E9FD1278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DD265B-0A75-4C80-A41C-E9A4420F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F933D1-F972-4046-9240-A5EDEF8C77A6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97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D265B-0A75-4C80-A41C-E9A4420F3C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KHRppt1_title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95600"/>
            <a:ext cx="7315200" cy="533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Presentation - Arial 30 pt</a:t>
            </a:r>
            <a:br>
              <a:rPr lang="en-US"/>
            </a:b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7315200" cy="6858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 of presentation - Arial 22 pt</a:t>
            </a:r>
          </a:p>
        </p:txBody>
      </p:sp>
    </p:spTree>
    <p:extLst>
      <p:ext uri="{BB962C8B-B14F-4D97-AF65-F5344CB8AC3E}">
        <p14:creationId xmlns:p14="http://schemas.microsoft.com/office/powerpoint/2010/main" val="221225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143000"/>
            <a:ext cx="20002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8483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5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4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04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48400" y="457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5320857A-BE0D-4D94-91F5-4A668CC00254}" type="slidenum">
              <a:rPr lang="en-US" sz="1400" smtClean="0">
                <a:solidFill>
                  <a:srgbClr val="0070C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dirty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0" algn="l"/>
        </a:tabLst>
        <a:defRPr sz="2200">
          <a:solidFill>
            <a:srgbClr val="0049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2200">
          <a:solidFill>
            <a:srgbClr val="0049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38400"/>
            <a:ext cx="7315200" cy="533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Patent Law </a:t>
            </a:r>
            <a:r>
              <a:rPr lang="en-US" b="1" dirty="0" smtClean="0"/>
              <a:t>and Other Intellectual Property Issues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00584"/>
            <a:ext cx="81534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24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/>
              <a:t>February </a:t>
            </a:r>
            <a:r>
              <a:rPr lang="en-US" sz="2400" b="1" dirty="0" smtClean="0"/>
              <a:t>16, </a:t>
            </a:r>
            <a:r>
              <a:rPr lang="en-US" sz="2400" b="1" dirty="0"/>
              <a:t>IEEE IAS </a:t>
            </a:r>
            <a:r>
              <a:rPr lang="en-US" sz="2400" b="1" dirty="0" smtClean="0"/>
              <a:t>Meeting</a:t>
            </a:r>
            <a:endParaRPr lang="en-US" sz="20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latin typeface="+mj-lt"/>
              </a:rPr>
              <a:t>Jason M. </a:t>
            </a:r>
            <a:r>
              <a:rPr lang="en-US" sz="2000" b="1" dirty="0" err="1" smtClean="0">
                <a:latin typeface="+mj-lt"/>
              </a:rPr>
              <a:t>Perilla</a:t>
            </a:r>
            <a:endParaRPr lang="en-US" sz="2000" b="1" dirty="0" smtClean="0">
              <a:latin typeface="+mj-lt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001000" cy="838200"/>
          </a:xfrm>
        </p:spPr>
        <p:txBody>
          <a:bodyPr/>
          <a:lstStyle/>
          <a:p>
            <a:r>
              <a:rPr lang="en-US" dirty="0" smtClean="0"/>
              <a:t>Studio Arrangement</a:t>
            </a:r>
            <a:br>
              <a:rPr lang="en-US" dirty="0" smtClean="0"/>
            </a:br>
            <a:r>
              <a:rPr lang="en-US" dirty="0" smtClean="0"/>
              <a:t>US 8,676,045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0"/>
            <a:ext cx="48863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" y="33969"/>
            <a:ext cx="4052888" cy="403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55" y="80176"/>
            <a:ext cx="3538077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" y="4023266"/>
            <a:ext cx="3095625" cy="293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339" y="1856213"/>
            <a:ext cx="4333875" cy="2840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76600"/>
            <a:ext cx="4929188" cy="3401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689" y="4977299"/>
            <a:ext cx="3228229" cy="189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-19024"/>
            <a:ext cx="3539754" cy="1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Fall within one of the four statutory categories in 35 U.S.C. §101: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Process, machine, article of manufacture, composition of matter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Judicial exceptions: laws of nature, natural phenomena, abstract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Novelty under </a:t>
            </a:r>
            <a:r>
              <a:rPr lang="en-US" dirty="0" smtClean="0"/>
              <a:t>§102 </a:t>
            </a:r>
            <a:r>
              <a:rPr lang="en-US" dirty="0" smtClean="0"/>
              <a:t>– No one has done exactly this before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Non-Obvious </a:t>
            </a:r>
            <a:r>
              <a:rPr lang="en-US" dirty="0" smtClean="0"/>
              <a:t>under </a:t>
            </a:r>
            <a:r>
              <a:rPr lang="en-US" dirty="0" smtClean="0"/>
              <a:t>§103 – </a:t>
            </a:r>
            <a:r>
              <a:rPr lang="en-US" dirty="0" smtClean="0"/>
              <a:t>Even if no one has done exactly this, a skilled artisan would not modify one or more teachings of </a:t>
            </a:r>
            <a:r>
              <a:rPr lang="en-US" dirty="0" smtClean="0"/>
              <a:t>the prior </a:t>
            </a:r>
            <a:r>
              <a:rPr lang="en-US" dirty="0" smtClean="0"/>
              <a:t>art to arrive at the claimed invention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Patentability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Concept: An inventor writes a description of his or her invention and mails it to himself.  The postmark proves the date of invention.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really a patent in any respect, but it helped to prove conception, which could be relevant under the pre-AIA first to invent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No longer useful under AIA first-inventor-to-file system in place since 2013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“Poor Man’s Patent” Still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File as early as possible!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Low cost approach to get idea on paper with patent office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be narrative based; no claims or drawings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 working prototype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Must be followed by non-provisional application within one year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Strict </a:t>
            </a:r>
            <a:r>
              <a:rPr lang="en-US" dirty="0" smtClean="0"/>
              <a:t>formal requirements as to black-and-white line art drawings, specification, claims, and abstract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Continuing applications – follow-on applications to obtain broader scope or cover different inventions/embodiments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Cannot extend patent term beyond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applications – Simple drawing-focused applications to cover ornamental designs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Plant applications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Non-Provisional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Under first-inventor-to-file, it is possible that a later inventor but earlier applicant will obtain the patent for an invention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By waiting to file, additional art may be published that can preclude a patent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It is crucial that a patent application be filed </a:t>
            </a:r>
            <a:r>
              <a:rPr lang="en-US" sz="2400" b="1" i="1" u="sng" dirty="0" smtClean="0"/>
              <a:t>before one year</a:t>
            </a:r>
            <a:r>
              <a:rPr lang="en-US" sz="2400" b="1" dirty="0" smtClean="0"/>
              <a:t> after any public disclosure, public use, or offers to sell the invention by the inventor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Many clients file before any public disclosure to preserve foreign rights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838200"/>
          </a:xfrm>
        </p:spPr>
        <p:txBody>
          <a:bodyPr/>
          <a:lstStyle/>
          <a:p>
            <a:r>
              <a:rPr lang="en-US" dirty="0" smtClean="0"/>
              <a:t>Filing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Typically, more than $10,000 – not a vanity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Large corporations can pay nearly $20,000 in patent office fees alone!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AIA introduced a 75% discount for some small inventors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Costs and fees continue at certain intervals </a:t>
            </a:r>
            <a:r>
              <a:rPr lang="en-US" sz="2400" dirty="0" smtClean="0"/>
              <a:t>across the lifetime of the patent: </a:t>
            </a:r>
            <a:r>
              <a:rPr lang="en-US" sz="2400" dirty="0" smtClean="0"/>
              <a:t>before and at </a:t>
            </a:r>
            <a:r>
              <a:rPr lang="en-US" sz="2400" dirty="0" smtClean="0"/>
              <a:t>filing, during prosecution, at issuance, and </a:t>
            </a:r>
            <a:r>
              <a:rPr lang="en-US" sz="2400" dirty="0" smtClean="0"/>
              <a:t>for maintenance fees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Patent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search is not required to file a patent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If you perform a search, anything material to patentability must be disclosed to the patent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From a cost perspective, it may be better to file a provisional application without a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Google Patents is a good self-directed search option for independent inventors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Patentability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interactions with USPTO must be done by the applicant </a:t>
            </a:r>
            <a:r>
              <a:rPr lang="en-US" i="1" dirty="0" smtClean="0"/>
              <a:t>pro se</a:t>
            </a:r>
            <a:r>
              <a:rPr lang="en-US" dirty="0" smtClean="0"/>
              <a:t> or by a registered practitioner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Practitioners must have an approved undergraduate degree in science or engineering or meet coursework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Practitioners are not required to have a law degree, but </a:t>
            </a:r>
            <a:r>
              <a:rPr lang="en-US" dirty="0" smtClean="0"/>
              <a:t>many </a:t>
            </a:r>
            <a:r>
              <a:rPr lang="en-US" dirty="0" smtClean="0"/>
              <a:t>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Registration not required for representation related to patent litigation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&amp; Examination of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Patents protect the exclusive rights of inventors to their respective inventions for a limited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Encourages innovation via reward of limited monopoly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Facilitate sharing of knowledge via public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Bargain Theory – Monopoly granted in exchange for public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Constitutional Basis – Article I, Section 8, Clause </a:t>
            </a:r>
            <a:r>
              <a:rPr lang="en-US" dirty="0" smtClean="0"/>
              <a:t>8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Patent?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Examination performed by 8000 examiners in Alexandria, satellite offices, or anywhere – including Georgia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Examiners conduct a search of the prior art (patents &amp; publications) and typically send a rejection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Applicants respond to the rejections with arguments or amendments to claims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During prosecution, claims are given a broadest reasonable interpretation, while in litigation, they are given their plain and ordinary meaning in view of the specification and prosecution 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&amp; Examination of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269" y="16002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 patents effective only in US; can prevent import of infringing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Paris Convention &amp; Patent Cooperation Treaty facilitate claims of priority to a U.S.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Foreign filing process must be initiated no more than one year after earliest priority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PCT streamlines the process and allows delay of national filings for 30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Foreign filing is extremely expensive!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269" y="838200"/>
            <a:ext cx="8001000" cy="838200"/>
          </a:xfrm>
        </p:spPr>
        <p:txBody>
          <a:bodyPr/>
          <a:lstStyle/>
          <a:p>
            <a:r>
              <a:rPr lang="en-US" dirty="0" smtClean="0"/>
              <a:t>Foreign Patent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</a:t>
            </a:r>
            <a:r>
              <a:rPr lang="en-US" sz="2400" dirty="0" smtClean="0"/>
              <a:t>assignments </a:t>
            </a:r>
            <a:r>
              <a:rPr lang="en-US" sz="2400" dirty="0" smtClean="0"/>
              <a:t>should be recorded with the USPTO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Absent </a:t>
            </a:r>
            <a:r>
              <a:rPr lang="en-US" sz="2400" dirty="0" smtClean="0"/>
              <a:t>assignment of ownership, </a:t>
            </a:r>
            <a:r>
              <a:rPr lang="en-US" sz="2400" dirty="0" smtClean="0"/>
              <a:t>inventors are </a:t>
            </a:r>
            <a:r>
              <a:rPr lang="en-US" sz="2400" dirty="0" smtClean="0"/>
              <a:t>presumed to have an equal and undivided interest in the patent, regardless of the relative contribution of </a:t>
            </a:r>
            <a:r>
              <a:rPr lang="en-US" sz="2400" dirty="0" smtClean="0"/>
              <a:t>each inventor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Important issue; can render patent invalid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Defined relative to claimed subject matter, not unclaimed subject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Merely assisting implementation, being on a team, or supervising a team does not automatically make a person an inventor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Avoid </a:t>
            </a:r>
            <a:r>
              <a:rPr lang="en-US" b="1" dirty="0" err="1" smtClean="0"/>
              <a:t>inventorship</a:t>
            </a:r>
            <a:r>
              <a:rPr lang="en-US" b="1" dirty="0" smtClean="0"/>
              <a:t> entanglements!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u="sng" dirty="0" smtClean="0"/>
              <a:t>File a provisional application or establish a clear contractual obligation to assign before brainstorming with others, or the other person could wind up owning an equal interest in the patent!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838200"/>
          </a:xfrm>
        </p:spPr>
        <p:txBody>
          <a:bodyPr/>
          <a:lstStyle/>
          <a:p>
            <a:r>
              <a:rPr lang="en-US" dirty="0" smtClean="0"/>
              <a:t>Inventorship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Patents are by definition public, and inventions are released to the public domain after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Trade secrets can persist indefinitely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However, a patent is recommended for any invention that is publicly released and susceptible to reverse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Note: </a:t>
            </a:r>
            <a:r>
              <a:rPr lang="en-US" sz="2400" b="1" i="1" u="sng" dirty="0"/>
              <a:t>r</a:t>
            </a:r>
            <a:r>
              <a:rPr lang="en-US" sz="2400" b="1" i="1" u="sng" dirty="0" smtClean="0"/>
              <a:t>everse engineering is generally legal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Patents Instead of Trade Secrets?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Copyrights protect an expression of an idea, not the underlying idea itself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 example, a copyright of computer software protects direct copying of the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Copyright does not protect against competitors developing software that offers the same functionality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Patents Instead of Copyrights?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patent grants the inventor a right to exclude others from practicing (making/using/selling/importing) an invention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patent does not automatically entitle an inventor to practice his or her invention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Secrecy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Blocking patents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Exclude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2800" dirty="0" smtClean="0"/>
              <a:t>Blocking Patent Hypothetical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Patent A (filed first)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stool comprising three legs and a seat.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Patent B (filed second)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stool comprising four legs and a seat.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1552575" cy="315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24200"/>
            <a:ext cx="233157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A: A stool comprising three legs and a seat.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B: A stool comprising four legs and a seat.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inventor of Patent B cannot sell four-legged stools without a license of Patent A because four-legged stools fall under the scope of both patents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Although Patent A would be earlier filed in this example, Patent A may be granted before Patent B or even </a:t>
            </a:r>
            <a:r>
              <a:rPr lang="en-US" sz="2400" b="1" i="1" u="sng" dirty="0" smtClean="0"/>
              <a:t>after</a:t>
            </a:r>
            <a:r>
              <a:rPr lang="en-US" sz="2400" dirty="0" smtClean="0"/>
              <a:t> Patent B due to delays at the patent office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Patent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172" y="14478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Patents are enforceable only after </a:t>
            </a:r>
            <a:r>
              <a:rPr lang="en-US" sz="2000" dirty="0" smtClean="0"/>
              <a:t>being granted </a:t>
            </a:r>
            <a:r>
              <a:rPr lang="en-US" sz="2000" dirty="0" smtClean="0"/>
              <a:t>(2+ years after filing)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Damages may be payable on infringement </a:t>
            </a:r>
            <a:r>
              <a:rPr lang="en-US" sz="2000" dirty="0" smtClean="0"/>
              <a:t>calculated starting from the time of application </a:t>
            </a:r>
            <a:r>
              <a:rPr lang="en-US" sz="2000" dirty="0" smtClean="0"/>
              <a:t>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Publication is at 18 months or can be requested earlier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Publication is mandatory for foreign filing, voluntary otherwise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Thus, for a purely domestic filing, the patent application may be kept secret until a patent is granted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patent expires 20 years from date of filing </a:t>
            </a:r>
            <a:r>
              <a:rPr lang="en-US" sz="2000" dirty="0" smtClean="0"/>
              <a:t>and may </a:t>
            </a:r>
            <a:r>
              <a:rPr lang="en-US" sz="2000" dirty="0" smtClean="0"/>
              <a:t>be extended in days or years due to delays at the patent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patent </a:t>
            </a:r>
            <a:r>
              <a:rPr lang="en-US" sz="2000" dirty="0" smtClean="0"/>
              <a:t>can expire </a:t>
            </a:r>
            <a:r>
              <a:rPr lang="en-US" sz="2000" dirty="0" smtClean="0"/>
              <a:t>for failure to pay maintenance fees, </a:t>
            </a:r>
            <a:r>
              <a:rPr lang="en-US" sz="2000" dirty="0" smtClean="0"/>
              <a:t>although </a:t>
            </a:r>
            <a:r>
              <a:rPr lang="en-US" sz="2000" dirty="0" smtClean="0"/>
              <a:t>revival is </a:t>
            </a:r>
            <a:r>
              <a:rPr lang="en-US" sz="2000" dirty="0" smtClean="0"/>
              <a:t>possible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172" y="609600"/>
            <a:ext cx="8001000" cy="838200"/>
          </a:xfrm>
        </p:spPr>
        <p:txBody>
          <a:bodyPr/>
          <a:lstStyle/>
          <a:p>
            <a:r>
              <a:rPr lang="en-US" dirty="0" smtClean="0"/>
              <a:t>Enforceability, Publication, and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55076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“Software” patents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 smtClean="0"/>
              <a:t>Outrageous” patents frequently discussed by media and blogs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Misplaced emphasis on reading first page of patent (title &amp; abstract), which are intentionally broad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Scope of protection defined by claims at the end of the patent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Even claims are difficult to interpret without detailed study of entire specification and prosecution file 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Misconceptions about what Patents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</TotalTime>
  <Words>1279</Words>
  <Application>Microsoft Office PowerPoint</Application>
  <PresentationFormat>On-screen Show (4:3)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ＭＳ Ｐゴシック</vt:lpstr>
      <vt:lpstr>Arial</vt:lpstr>
      <vt:lpstr>Blank Presentation</vt:lpstr>
      <vt:lpstr>Patent Law and Other Intellectual Property Issues</vt:lpstr>
      <vt:lpstr>What Is a Patent?</vt:lpstr>
      <vt:lpstr>Why Patents Instead of Trade Secrets?</vt:lpstr>
      <vt:lpstr>Why Patents Instead of Copyrights?</vt:lpstr>
      <vt:lpstr>The Right to Exclude</vt:lpstr>
      <vt:lpstr>Blocking Patent Hypothetical</vt:lpstr>
      <vt:lpstr>Blocking Patent Example</vt:lpstr>
      <vt:lpstr>Enforceability, Publication, and Expiration</vt:lpstr>
      <vt:lpstr>Misconceptions about what Patents Cover</vt:lpstr>
      <vt:lpstr>Studio Arrangement US 8,676,045</vt:lpstr>
      <vt:lpstr>PowerPoint Presentation</vt:lpstr>
      <vt:lpstr>Patentability Requirements</vt:lpstr>
      <vt:lpstr>Does the “Poor Man’s Patent” Still Exist?</vt:lpstr>
      <vt:lpstr>Provisional Patent Applications</vt:lpstr>
      <vt:lpstr>Non-Provisional Patent Applications</vt:lpstr>
      <vt:lpstr>Filing Deadlines</vt:lpstr>
      <vt:lpstr>Patent Costs</vt:lpstr>
      <vt:lpstr>Patentability Searches</vt:lpstr>
      <vt:lpstr>Filing &amp; Examination of Patent Applications</vt:lpstr>
      <vt:lpstr>Filing &amp; Examination of Patent Applications</vt:lpstr>
      <vt:lpstr>Foreign Patent Protection</vt:lpstr>
      <vt:lpstr>Assignments</vt:lpstr>
      <vt:lpstr>Inventorship</vt:lpstr>
    </vt:vector>
  </TitlesOfParts>
  <Company>Michael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Perilla, Jason</cp:lastModifiedBy>
  <cp:revision>179</cp:revision>
  <cp:lastPrinted>2013-11-05T18:52:14Z</cp:lastPrinted>
  <dcterms:created xsi:type="dcterms:W3CDTF">2007-03-30T14:52:10Z</dcterms:created>
  <dcterms:modified xsi:type="dcterms:W3CDTF">2016-02-12T13:16:50Z</dcterms:modified>
</cp:coreProperties>
</file>