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7" r:id="rId8"/>
    <p:sldId id="262" r:id="rId9"/>
    <p:sldId id="263" r:id="rId10"/>
    <p:sldId id="264" r:id="rId11"/>
    <p:sldId id="271" r:id="rId12"/>
    <p:sldId id="268" r:id="rId13"/>
    <p:sldId id="273" r:id="rId14"/>
    <p:sldId id="269" r:id="rId15"/>
    <p:sldId id="265" r:id="rId16"/>
    <p:sldId id="272" r:id="rId17"/>
    <p:sldId id="270" r:id="rId18"/>
    <p:sldId id="274" r:id="rId19"/>
    <p:sldId id="266" r:id="rId2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18" autoAdjust="0"/>
  </p:normalViewPr>
  <p:slideViewPr>
    <p:cSldViewPr>
      <p:cViewPr varScale="1">
        <p:scale>
          <a:sx n="65" d="100"/>
          <a:sy n="65" d="100"/>
        </p:scale>
        <p:origin x="153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92191-90CE-40AA-9B25-2EE9D333EC92}" type="datetimeFigureOut">
              <a:rPr lang="en-US" smtClean="0"/>
              <a:pPr/>
              <a:t>10/8/2017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4A2BD-75AC-4390-B0BD-6214D35F1A03}" type="slidenum">
              <a:rPr lang="en-US" smtClean="0"/>
              <a:pPr/>
              <a:t>‹#›</a:t>
            </a:fld>
            <a:endParaRPr lang="en-US"/>
          </a:p>
        </p:txBody>
      </p:sp>
    </p:spTree>
    <p:extLst>
      <p:ext uri="{BB962C8B-B14F-4D97-AF65-F5344CB8AC3E}">
        <p14:creationId xmlns:p14="http://schemas.microsoft.com/office/powerpoint/2010/main" val="140562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Hypothesis 1: Employees’ perceptions of organizational distributive justice will be negatively associated with organizational misbehavior – the higher the perceived justice, the lower the reported counterproductive workplace behaviors.</a:t>
            </a:r>
            <a:endParaRPr lang="en-US" dirty="0"/>
          </a:p>
        </p:txBody>
      </p:sp>
      <p:sp>
        <p:nvSpPr>
          <p:cNvPr id="4" name="Slide Number Placeholder 3"/>
          <p:cNvSpPr>
            <a:spLocks noGrp="1"/>
          </p:cNvSpPr>
          <p:nvPr>
            <p:ph type="sldNum" sz="quarter" idx="10"/>
          </p:nvPr>
        </p:nvSpPr>
        <p:spPr/>
        <p:txBody>
          <a:bodyPr/>
          <a:lstStyle/>
          <a:p>
            <a:fld id="{7F74A2BD-75AC-4390-B0BD-6214D35F1A03}" type="slidenum">
              <a:rPr lang="en-US" smtClean="0"/>
              <a:pPr/>
              <a:t>4</a:t>
            </a:fld>
            <a:endParaRPr lang="en-US"/>
          </a:p>
        </p:txBody>
      </p:sp>
    </p:spTree>
    <p:extLst>
      <p:ext uri="{BB962C8B-B14F-4D97-AF65-F5344CB8AC3E}">
        <p14:creationId xmlns:p14="http://schemas.microsoft.com/office/powerpoint/2010/main" val="319572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Hypothesis 2:  Employees’ perceptions of overall organizational climate are negatively associated with organizational misbehavior - the better the perceived overall organizational climate, the lower the reported counterproductive workplace behaviors.</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Hypothesis 3:  Employees’ perceptions of organizational ethical climate are negatively associated with organizational misbehavior - the better the perceived organizational ethical climate, the lower the reported counterproductive workplace behaviors.</a:t>
            </a:r>
            <a:endParaRPr lang="en-US" dirty="0"/>
          </a:p>
        </p:txBody>
      </p:sp>
      <p:sp>
        <p:nvSpPr>
          <p:cNvPr id="4" name="Slide Number Placeholder 3"/>
          <p:cNvSpPr>
            <a:spLocks noGrp="1"/>
          </p:cNvSpPr>
          <p:nvPr>
            <p:ph type="sldNum" sz="quarter" idx="10"/>
          </p:nvPr>
        </p:nvSpPr>
        <p:spPr/>
        <p:txBody>
          <a:bodyPr/>
          <a:lstStyle/>
          <a:p>
            <a:fld id="{7F74A2BD-75AC-4390-B0BD-6214D35F1A03}" type="slidenum">
              <a:rPr lang="en-US" smtClean="0"/>
              <a:pPr/>
              <a:t>5</a:t>
            </a:fld>
            <a:endParaRPr lang="en-US"/>
          </a:p>
        </p:txBody>
      </p:sp>
    </p:spTree>
    <p:extLst>
      <p:ext uri="{BB962C8B-B14F-4D97-AF65-F5344CB8AC3E}">
        <p14:creationId xmlns:p14="http://schemas.microsoft.com/office/powerpoint/2010/main" val="1864069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Hypothesis 4: Employees’ perceptions of leader-member exchange will moderate the influences of perceived organizational justice or climate on reported counterproductive workplace behaviors – the negative associations between perceived organizational justice or climate and misbehavior, will be amplified under perceived low quality LMX. </a:t>
            </a:r>
            <a:endParaRPr lang="en-US" dirty="0"/>
          </a:p>
        </p:txBody>
      </p:sp>
      <p:sp>
        <p:nvSpPr>
          <p:cNvPr id="4" name="Slide Number Placeholder 3"/>
          <p:cNvSpPr>
            <a:spLocks noGrp="1"/>
          </p:cNvSpPr>
          <p:nvPr>
            <p:ph type="sldNum" sz="quarter" idx="10"/>
          </p:nvPr>
        </p:nvSpPr>
        <p:spPr/>
        <p:txBody>
          <a:bodyPr/>
          <a:lstStyle/>
          <a:p>
            <a:fld id="{7F74A2BD-75AC-4390-B0BD-6214D35F1A03}" type="slidenum">
              <a:rPr lang="en-US" smtClean="0"/>
              <a:pPr/>
              <a:t>7</a:t>
            </a:fld>
            <a:endParaRPr lang="en-US"/>
          </a:p>
        </p:txBody>
      </p:sp>
    </p:spTree>
    <p:extLst>
      <p:ext uri="{BB962C8B-B14F-4D97-AF65-F5344CB8AC3E}">
        <p14:creationId xmlns:p14="http://schemas.microsoft.com/office/powerpoint/2010/main" val="4210801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Hypothesis 5: Employees’ occupational level will moderate the influences of perceived organizational ethical climate on reported organizational misbehavior – the negative association between perceived ethical climate and misbehavior will be reduced among high occupational level employees. </a:t>
            </a:r>
            <a:endParaRPr lang="en-US" dirty="0"/>
          </a:p>
        </p:txBody>
      </p:sp>
      <p:sp>
        <p:nvSpPr>
          <p:cNvPr id="4" name="Slide Number Placeholder 3"/>
          <p:cNvSpPr>
            <a:spLocks noGrp="1"/>
          </p:cNvSpPr>
          <p:nvPr>
            <p:ph type="sldNum" sz="quarter" idx="10"/>
          </p:nvPr>
        </p:nvSpPr>
        <p:spPr/>
        <p:txBody>
          <a:bodyPr/>
          <a:lstStyle/>
          <a:p>
            <a:fld id="{7F74A2BD-75AC-4390-B0BD-6214D35F1A03}" type="slidenum">
              <a:rPr lang="en-US" smtClean="0"/>
              <a:pPr/>
              <a:t>8</a:t>
            </a:fld>
            <a:endParaRPr lang="en-US"/>
          </a:p>
        </p:txBody>
      </p:sp>
    </p:spTree>
    <p:extLst>
      <p:ext uri="{BB962C8B-B14F-4D97-AF65-F5344CB8AC3E}">
        <p14:creationId xmlns:p14="http://schemas.microsoft.com/office/powerpoint/2010/main" val="2348250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regression analysis indicated that perceived organizational climate was a significant predictor of organizational misbehavior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=-.42,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(116) = -3.51;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&lt; .001), but not the perceptions of organizational distributive justice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=-.10,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(116) =      -.96; </a:t>
            </a:r>
            <a:r>
              <a:rPr lang="en-US" sz="1200" i="1" kern="1200" dirty="0" err="1" smtClean="0">
                <a:solidFill>
                  <a:schemeClr val="tx1"/>
                </a:solidFill>
                <a:latin typeface="+mn-lt"/>
                <a:ea typeface="+mn-ea"/>
                <a:cs typeface="+mn-cs"/>
              </a:rPr>
              <a:t>n.s</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Next, in order to examine the influence of perceptions of organizational distributive justice and climate beyond the LMX, we performed additional analysis whereby LMX was entered as step 1 and perceptions of organizational distributive justice and climate were entered at step 2. This time the perceptions of organizational distributive justice appeared as a significant predictor of organizational misbehavior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=-.23,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(117) = -2.87;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&lt; .05).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Also, the hierarchical regression for examining the moderating effect of LMX, showed that for participants high in LMX, the relationship between perceived organizational distributive justice and organizational misbehavior was not significant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 = -.11,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(118) = -1.07, </a:t>
            </a:r>
            <a:r>
              <a:rPr lang="en-US" sz="1200" i="1" kern="1200" dirty="0" err="1" smtClean="0">
                <a:solidFill>
                  <a:schemeClr val="tx1"/>
                </a:solidFill>
                <a:latin typeface="+mn-lt"/>
                <a:ea typeface="+mn-ea"/>
                <a:cs typeface="+mn-cs"/>
              </a:rPr>
              <a:t>n.s</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M</a:t>
            </a:r>
            <a:r>
              <a:rPr lang="en-US" sz="1200" kern="1200" dirty="0" smtClean="0">
                <a:solidFill>
                  <a:schemeClr val="tx1"/>
                </a:solidFill>
                <a:latin typeface="+mn-lt"/>
                <a:ea typeface="+mn-ea"/>
                <a:cs typeface="+mn-cs"/>
              </a:rPr>
              <a:t> = 2.03, </a:t>
            </a:r>
            <a:r>
              <a:rPr lang="en-US" sz="1200" i="1" kern="1200" dirty="0" smtClean="0">
                <a:solidFill>
                  <a:schemeClr val="tx1"/>
                </a:solidFill>
                <a:latin typeface="+mn-lt"/>
                <a:ea typeface="+mn-ea"/>
                <a:cs typeface="+mn-cs"/>
              </a:rPr>
              <a:t>SD</a:t>
            </a:r>
            <a:r>
              <a:rPr lang="en-US" sz="1200" kern="1200" dirty="0" smtClean="0">
                <a:solidFill>
                  <a:schemeClr val="tx1"/>
                </a:solidFill>
                <a:latin typeface="+mn-lt"/>
                <a:ea typeface="+mn-ea"/>
                <a:cs typeface="+mn-cs"/>
              </a:rPr>
              <a:t> = .78 for low perceived justice, and </a:t>
            </a:r>
            <a:r>
              <a:rPr lang="en-US" sz="1200" i="1" kern="1200" dirty="0" smtClean="0">
                <a:solidFill>
                  <a:schemeClr val="tx1"/>
                </a:solidFill>
                <a:latin typeface="+mn-lt"/>
                <a:ea typeface="+mn-ea"/>
                <a:cs typeface="+mn-cs"/>
              </a:rPr>
              <a:t>M</a:t>
            </a:r>
            <a:r>
              <a:rPr lang="en-US" sz="1200" kern="1200" dirty="0" smtClean="0">
                <a:solidFill>
                  <a:schemeClr val="tx1"/>
                </a:solidFill>
                <a:latin typeface="+mn-lt"/>
                <a:ea typeface="+mn-ea"/>
                <a:cs typeface="+mn-cs"/>
              </a:rPr>
              <a:t> = 1.97, </a:t>
            </a:r>
            <a:r>
              <a:rPr lang="en-US" sz="1200" i="1" kern="1200" dirty="0" smtClean="0">
                <a:solidFill>
                  <a:schemeClr val="tx1"/>
                </a:solidFill>
                <a:latin typeface="+mn-lt"/>
                <a:ea typeface="+mn-ea"/>
                <a:cs typeface="+mn-cs"/>
              </a:rPr>
              <a:t>SD</a:t>
            </a:r>
            <a:r>
              <a:rPr lang="en-US" sz="1200" kern="1200" dirty="0" smtClean="0">
                <a:solidFill>
                  <a:schemeClr val="tx1"/>
                </a:solidFill>
                <a:latin typeface="+mn-lt"/>
                <a:ea typeface="+mn-ea"/>
                <a:cs typeface="+mn-cs"/>
              </a:rPr>
              <a:t> = .76 for high perceived justice).Conversely, when LMX was low, the two variables were significantly related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 = -.48,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(118) = -4.5,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&lt; .001), indicating that the reported misbehavior was high when perceived organizational distributive justice was low, in contrast to high levels of perceived distributive justice (</a:t>
            </a:r>
            <a:r>
              <a:rPr lang="en-US" sz="1200" i="1" kern="1200" dirty="0" smtClean="0">
                <a:solidFill>
                  <a:schemeClr val="tx1"/>
                </a:solidFill>
                <a:latin typeface="+mn-lt"/>
                <a:ea typeface="+mn-ea"/>
                <a:cs typeface="+mn-cs"/>
              </a:rPr>
              <a:t>M</a:t>
            </a:r>
            <a:r>
              <a:rPr lang="en-US" sz="1200" kern="1200" dirty="0" smtClean="0">
                <a:solidFill>
                  <a:schemeClr val="tx1"/>
                </a:solidFill>
                <a:latin typeface="+mn-lt"/>
                <a:ea typeface="+mn-ea"/>
                <a:cs typeface="+mn-cs"/>
              </a:rPr>
              <a:t> = 3.89, </a:t>
            </a:r>
            <a:r>
              <a:rPr lang="en-US" sz="1200" i="1" kern="1200" dirty="0" smtClean="0">
                <a:solidFill>
                  <a:schemeClr val="tx1"/>
                </a:solidFill>
                <a:latin typeface="+mn-lt"/>
                <a:ea typeface="+mn-ea"/>
                <a:cs typeface="+mn-cs"/>
              </a:rPr>
              <a:t>SD</a:t>
            </a:r>
            <a:r>
              <a:rPr lang="en-US" sz="1200" kern="1200" dirty="0" smtClean="0">
                <a:solidFill>
                  <a:schemeClr val="tx1"/>
                </a:solidFill>
                <a:latin typeface="+mn-lt"/>
                <a:ea typeface="+mn-ea"/>
                <a:cs typeface="+mn-cs"/>
              </a:rPr>
              <a:t> = .68 and </a:t>
            </a:r>
            <a:r>
              <a:rPr lang="en-US" sz="1200" i="1" kern="1200" dirty="0" smtClean="0">
                <a:solidFill>
                  <a:schemeClr val="tx1"/>
                </a:solidFill>
                <a:latin typeface="+mn-lt"/>
                <a:ea typeface="+mn-ea"/>
                <a:cs typeface="+mn-cs"/>
              </a:rPr>
              <a:t>M</a:t>
            </a:r>
            <a:r>
              <a:rPr lang="en-US" sz="1200" kern="1200" dirty="0" smtClean="0">
                <a:solidFill>
                  <a:schemeClr val="tx1"/>
                </a:solidFill>
                <a:latin typeface="+mn-lt"/>
                <a:ea typeface="+mn-ea"/>
                <a:cs typeface="+mn-cs"/>
              </a:rPr>
              <a:t> = 2.95, </a:t>
            </a:r>
            <a:r>
              <a:rPr lang="en-US" sz="1200" i="1" kern="1200" dirty="0" smtClean="0">
                <a:solidFill>
                  <a:schemeClr val="tx1"/>
                </a:solidFill>
                <a:latin typeface="+mn-lt"/>
                <a:ea typeface="+mn-ea"/>
                <a:cs typeface="+mn-cs"/>
              </a:rPr>
              <a:t>SD</a:t>
            </a:r>
            <a:r>
              <a:rPr lang="en-US" sz="1200" kern="1200" dirty="0" smtClean="0">
                <a:solidFill>
                  <a:schemeClr val="tx1"/>
                </a:solidFill>
                <a:latin typeface="+mn-lt"/>
                <a:ea typeface="+mn-ea"/>
                <a:cs typeface="+mn-cs"/>
              </a:rPr>
              <a:t> = .66, respectively). </a:t>
            </a:r>
          </a:p>
          <a:p>
            <a:endParaRPr lang="en-US" sz="1200" kern="1200" dirty="0">
              <a:solidFill>
                <a:schemeClr val="tx1"/>
              </a:solidFill>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7F74A2BD-75AC-4390-B0BD-6214D35F1A03}" type="slidenum">
              <a:rPr lang="en-US" smtClean="0"/>
              <a:pPr/>
              <a:t>13</a:t>
            </a:fld>
            <a:endParaRPr lang="en-US"/>
          </a:p>
        </p:txBody>
      </p:sp>
    </p:spTree>
    <p:extLst>
      <p:ext uri="{BB962C8B-B14F-4D97-AF65-F5344CB8AC3E}">
        <p14:creationId xmlns:p14="http://schemas.microsoft.com/office/powerpoint/2010/main" val="860088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7F74A2BD-75AC-4390-B0BD-6214D35F1A03}" type="slidenum">
              <a:rPr lang="en-US" smtClean="0"/>
              <a:pPr/>
              <a:t>17</a:t>
            </a:fld>
            <a:endParaRPr lang="en-US"/>
          </a:p>
        </p:txBody>
      </p:sp>
    </p:spTree>
    <p:extLst>
      <p:ext uri="{BB962C8B-B14F-4D97-AF65-F5344CB8AC3E}">
        <p14:creationId xmlns:p14="http://schemas.microsoft.com/office/powerpoint/2010/main" val="1721260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regression  analysis indicated that perceived organizational ethical climate was a significant predictor of organizational misbehavior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 -.32,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(104) = -3.45;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&lt; .05). Further, significant organizational ethical climate X employee occupational level interaction was found for participants having medium and low employee occupational levels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 = -.21,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(104) = -2.23,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&lt; .05 and </a:t>
            </a:r>
            <a:r>
              <a:rPr lang="en-US" sz="1200" i="1" kern="1200" dirty="0" smtClean="0">
                <a:solidFill>
                  <a:schemeClr val="tx1"/>
                </a:solidFill>
                <a:latin typeface="+mn-lt"/>
                <a:ea typeface="+mn-ea"/>
                <a:cs typeface="+mn-cs"/>
              </a:rPr>
              <a:t>β</a:t>
            </a:r>
            <a:r>
              <a:rPr lang="en-US" sz="1200" kern="1200" dirty="0" smtClean="0">
                <a:solidFill>
                  <a:schemeClr val="tx1"/>
                </a:solidFill>
                <a:latin typeface="+mn-lt"/>
                <a:ea typeface="+mn-ea"/>
                <a:cs typeface="+mn-cs"/>
              </a:rPr>
              <a:t> = -.23, </a:t>
            </a:r>
            <a:r>
              <a:rPr lang="en-US" sz="1200" i="1"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(104) = -2.41, </a:t>
            </a:r>
            <a:r>
              <a:rPr lang="en-US" sz="1200" i="1" kern="1200" dirty="0" smtClean="0">
                <a:solidFill>
                  <a:schemeClr val="tx1"/>
                </a:solidFill>
                <a:latin typeface="+mn-lt"/>
                <a:ea typeface="+mn-ea"/>
                <a:cs typeface="+mn-cs"/>
              </a:rPr>
              <a:t>p</a:t>
            </a:r>
            <a:r>
              <a:rPr lang="en-US" sz="1200" kern="1200" dirty="0" smtClean="0">
                <a:solidFill>
                  <a:schemeClr val="tx1"/>
                </a:solidFill>
                <a:latin typeface="+mn-lt"/>
                <a:ea typeface="+mn-ea"/>
                <a:cs typeface="+mn-cs"/>
              </a:rPr>
              <a:t>&lt; .05, respectively).</a:t>
            </a:r>
            <a:r>
              <a:rPr lang="en-US" sz="1200" kern="1200" baseline="300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interpretation of this interaction is that for medium and low employees’ occupational levels, where organizational ethical climate was perceived positively (i.e. higher scores were obtained), organizational misbehavior was lower. In contrast, there was no significant relation between organizational ethical climate and organizational misbehavior when employee’s occupational level was high. </a:t>
            </a:r>
          </a:p>
          <a:p>
            <a:r>
              <a:rPr lang="en-US" sz="1200" kern="1200" smtClean="0">
                <a:solidFill>
                  <a:schemeClr val="tx1"/>
                </a:solidFill>
                <a:latin typeface="+mn-lt"/>
                <a:ea typeface="+mn-ea"/>
                <a:cs typeface="+mn-cs"/>
              </a:rPr>
              <a:t>.</a:t>
            </a:r>
            <a:endParaRPr lang="en-US" sz="1200" kern="1200" dirty="0">
              <a:solidFill>
                <a:schemeClr val="tx1"/>
              </a:solidFill>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7F74A2BD-75AC-4390-B0BD-6214D35F1A03}" type="slidenum">
              <a:rPr lang="en-US" smtClean="0"/>
              <a:pPr/>
              <a:t>18</a:t>
            </a:fld>
            <a:endParaRPr lang="en-US"/>
          </a:p>
        </p:txBody>
      </p:sp>
    </p:spTree>
    <p:extLst>
      <p:ext uri="{BB962C8B-B14F-4D97-AF65-F5344CB8AC3E}">
        <p14:creationId xmlns:p14="http://schemas.microsoft.com/office/powerpoint/2010/main" val="135999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t>* Limits </a:t>
            </a:r>
            <a:r>
              <a:rPr lang="en-US" sz="1200" dirty="0" smtClean="0"/>
              <a:t>- the mean levels: t</a:t>
            </a:r>
            <a:r>
              <a:rPr lang="en-US" sz="1200" b="0" i="0" u="none" strike="noStrike" kern="1200" baseline="0" dirty="0" smtClean="0">
                <a:solidFill>
                  <a:schemeClr val="tx1"/>
                </a:solidFill>
                <a:latin typeface="+mn-lt"/>
                <a:ea typeface="+mn-ea"/>
                <a:cs typeface="+mn-cs"/>
              </a:rPr>
              <a:t>he overall mean of perceived distributive justice obtained in Study 1 was relatively low (scale range 1-6, mean = 2.95, </a:t>
            </a:r>
            <a:r>
              <a:rPr lang="en-US" sz="1200" b="0" i="1" u="none" strike="noStrike" kern="1200" baseline="0" dirty="0" smtClean="0">
                <a:solidFill>
                  <a:schemeClr val="tx1"/>
                </a:solidFill>
                <a:latin typeface="+mn-lt"/>
                <a:ea typeface="+mn-ea"/>
                <a:cs typeface="+mn-cs"/>
              </a:rPr>
              <a:t>SD </a:t>
            </a:r>
            <a:r>
              <a:rPr lang="en-US" sz="1200" b="0" i="0" u="none" strike="noStrike" kern="1200" baseline="0" dirty="0" smtClean="0">
                <a:solidFill>
                  <a:schemeClr val="tx1"/>
                </a:solidFill>
                <a:latin typeface="+mn-lt"/>
                <a:ea typeface="+mn-ea"/>
                <a:cs typeface="+mn-cs"/>
              </a:rPr>
              <a:t>= 0.50), indicating that, in general, employees tended to perceive the organization as relatively unjust. Nevertheless, the overall</a:t>
            </a:r>
          </a:p>
          <a:p>
            <a:r>
              <a:rPr lang="en-US" sz="1200" b="0" i="0" u="none" strike="noStrike" kern="1200" baseline="0" dirty="0" smtClean="0">
                <a:solidFill>
                  <a:schemeClr val="tx1"/>
                </a:solidFill>
                <a:latin typeface="+mn-lt"/>
                <a:ea typeface="+mn-ea"/>
                <a:cs typeface="+mn-cs"/>
              </a:rPr>
              <a:t>perceptions of organizational climate were positive (scale range 1-5, mean = 3.00, </a:t>
            </a:r>
            <a:r>
              <a:rPr lang="en-US" sz="1200" b="0" i="1" u="none" strike="noStrike" kern="1200" baseline="0" dirty="0" smtClean="0">
                <a:solidFill>
                  <a:schemeClr val="tx1"/>
                </a:solidFill>
                <a:latin typeface="+mn-lt"/>
                <a:ea typeface="+mn-ea"/>
                <a:cs typeface="+mn-cs"/>
              </a:rPr>
              <a:t>SD </a:t>
            </a:r>
            <a:r>
              <a:rPr lang="en-US" sz="1200" b="0" i="0" u="none" strike="noStrike" kern="1200" baseline="0" dirty="0" smtClean="0">
                <a:solidFill>
                  <a:schemeClr val="tx1"/>
                </a:solidFill>
                <a:latin typeface="+mn-lt"/>
                <a:ea typeface="+mn-ea"/>
                <a:cs typeface="+mn-cs"/>
              </a:rPr>
              <a:t>= 0.37) and the reported misbehavior</a:t>
            </a:r>
          </a:p>
          <a:p>
            <a:r>
              <a:rPr lang="en-US" sz="1200" b="0" i="0" u="none" strike="noStrike" kern="1200" baseline="0" dirty="0" smtClean="0">
                <a:solidFill>
                  <a:schemeClr val="tx1"/>
                </a:solidFill>
                <a:latin typeface="+mn-lt"/>
                <a:ea typeface="+mn-ea"/>
                <a:cs typeface="+mn-cs"/>
              </a:rPr>
              <a:t>was relatively low (scale range 1-6, mean = 2.64, </a:t>
            </a:r>
            <a:r>
              <a:rPr lang="en-US" sz="1200" b="0" i="1" u="none" strike="noStrike" kern="1200" baseline="0" dirty="0" smtClean="0">
                <a:solidFill>
                  <a:schemeClr val="tx1"/>
                </a:solidFill>
                <a:latin typeface="+mn-lt"/>
                <a:ea typeface="+mn-ea"/>
                <a:cs typeface="+mn-cs"/>
              </a:rPr>
              <a:t>SD </a:t>
            </a:r>
            <a:r>
              <a:rPr lang="en-US" sz="1200" b="0" i="0" u="none" strike="noStrike" kern="1200" baseline="0" dirty="0" smtClean="0">
                <a:solidFill>
                  <a:schemeClr val="tx1"/>
                </a:solidFill>
                <a:latin typeface="+mn-lt"/>
                <a:ea typeface="+mn-ea"/>
                <a:cs typeface="+mn-cs"/>
              </a:rPr>
              <a:t>= 0.74). In addition, Study 2 indicated relatively high average values of</a:t>
            </a:r>
          </a:p>
          <a:p>
            <a:r>
              <a:rPr lang="en-US" sz="1200" b="0" i="0" u="none" strike="noStrike" kern="1200" baseline="0" dirty="0" smtClean="0">
                <a:solidFill>
                  <a:schemeClr val="tx1"/>
                </a:solidFill>
                <a:latin typeface="+mn-lt"/>
                <a:ea typeface="+mn-ea"/>
                <a:cs typeface="+mn-cs"/>
              </a:rPr>
              <a:t>perceived ethical dimensions (scale range 1-6, means between 3.31 and 5.09, </a:t>
            </a:r>
            <a:r>
              <a:rPr lang="en-US" sz="1200" b="0" i="1" u="none" strike="noStrike" kern="1200" baseline="0" dirty="0" smtClean="0">
                <a:solidFill>
                  <a:schemeClr val="tx1"/>
                </a:solidFill>
                <a:latin typeface="+mn-lt"/>
                <a:ea typeface="+mn-ea"/>
                <a:cs typeface="+mn-cs"/>
              </a:rPr>
              <a:t>SD</a:t>
            </a:r>
            <a:r>
              <a:rPr lang="en-US" sz="1200" b="0" i="0" u="none" strike="noStrike" kern="1200" baseline="0" dirty="0" smtClean="0">
                <a:solidFill>
                  <a:schemeClr val="tx1"/>
                </a:solidFill>
                <a:latin typeface="+mn-lt"/>
                <a:ea typeface="+mn-ea"/>
                <a:cs typeface="+mn-cs"/>
              </a:rPr>
              <a:t>’s between 1.09 and 0.75) and also a relatively low mean</a:t>
            </a:r>
          </a:p>
          <a:p>
            <a:r>
              <a:rPr lang="en-US" sz="1200" b="0" i="0" u="none" strike="noStrike" kern="1200" baseline="0" dirty="0" smtClean="0">
                <a:solidFill>
                  <a:schemeClr val="tx1"/>
                </a:solidFill>
                <a:latin typeface="+mn-lt"/>
                <a:ea typeface="+mn-ea"/>
                <a:cs typeface="+mn-cs"/>
              </a:rPr>
              <a:t>of reported misbehavior (scale range 1-6, mean = 2.00, SD = 0.73). A possible explanation of these findings is the delicate nature of the assessed</a:t>
            </a:r>
          </a:p>
          <a:p>
            <a:r>
              <a:rPr lang="en-US" sz="1200" b="0" i="0" u="none" strike="noStrike" kern="1200" baseline="0" dirty="0" smtClean="0">
                <a:solidFill>
                  <a:schemeClr val="tx1"/>
                </a:solidFill>
                <a:latin typeface="+mn-lt"/>
                <a:ea typeface="+mn-ea"/>
                <a:cs typeface="+mn-cs"/>
              </a:rPr>
              <a:t>variables. Even though the participants were assured anonymity and answered the misbehavior measure as addressing </a:t>
            </a:r>
            <a:r>
              <a:rPr lang="en-US" sz="1200" b="0" i="1" u="none" strike="noStrike" kern="1200" baseline="0" dirty="0" smtClean="0">
                <a:solidFill>
                  <a:schemeClr val="tx1"/>
                </a:solidFill>
                <a:latin typeface="+mn-lt"/>
                <a:ea typeface="+mn-ea"/>
                <a:cs typeface="+mn-cs"/>
              </a:rPr>
              <a:t>other employees’ </a:t>
            </a:r>
            <a:r>
              <a:rPr lang="en-US" sz="1200" b="0" i="0" u="none" strike="noStrike" kern="1200" baseline="0" dirty="0" smtClean="0">
                <a:solidFill>
                  <a:schemeClr val="tx1"/>
                </a:solidFill>
                <a:latin typeface="+mn-lt"/>
                <a:ea typeface="+mn-ea"/>
                <a:cs typeface="+mn-cs"/>
              </a:rPr>
              <a:t>behavior</a:t>
            </a:r>
          </a:p>
          <a:p>
            <a:r>
              <a:rPr lang="en-US" sz="1200" b="0" i="0" u="none" strike="noStrike" kern="1200" baseline="0" dirty="0" smtClean="0">
                <a:solidFill>
                  <a:schemeClr val="tx1"/>
                </a:solidFill>
                <a:latin typeface="+mn-lt"/>
                <a:ea typeface="+mn-ea"/>
                <a:cs typeface="+mn-cs"/>
              </a:rPr>
              <a:t>rather than their own, it may be that they preferred to describe organizational climate in a relatively favorable manner and underrate</a:t>
            </a:r>
          </a:p>
          <a:p>
            <a:r>
              <a:rPr lang="en-US" sz="1200" b="0" i="0" u="none" strike="noStrike" kern="1200" baseline="0" dirty="0" smtClean="0">
                <a:solidFill>
                  <a:schemeClr val="tx1"/>
                </a:solidFill>
                <a:latin typeface="+mn-lt"/>
                <a:ea typeface="+mn-ea"/>
                <a:cs typeface="+mn-cs"/>
              </a:rPr>
              <a:t>the prevalence of deviant behaviors. In contrast, when asked about organizational distributive justice, there was less of psychological</a:t>
            </a:r>
          </a:p>
          <a:p>
            <a:r>
              <a:rPr lang="en-US" sz="1200" b="0" i="0" u="none" strike="noStrike" kern="1200" baseline="0" dirty="0" smtClean="0">
                <a:solidFill>
                  <a:schemeClr val="tx1"/>
                </a:solidFill>
                <a:latin typeface="+mn-lt"/>
                <a:ea typeface="+mn-ea"/>
                <a:cs typeface="+mn-cs"/>
              </a:rPr>
              <a:t>barrier to report dissatisfaction.</a:t>
            </a:r>
            <a:endParaRPr lang="he-IL" dirty="0"/>
          </a:p>
        </p:txBody>
      </p:sp>
      <p:sp>
        <p:nvSpPr>
          <p:cNvPr id="4" name="Slide Number Placeholder 3"/>
          <p:cNvSpPr>
            <a:spLocks noGrp="1"/>
          </p:cNvSpPr>
          <p:nvPr>
            <p:ph type="sldNum" sz="quarter" idx="10"/>
          </p:nvPr>
        </p:nvSpPr>
        <p:spPr/>
        <p:txBody>
          <a:bodyPr/>
          <a:lstStyle/>
          <a:p>
            <a:fld id="{7F74A2BD-75AC-4390-B0BD-6214D35F1A03}" type="slidenum">
              <a:rPr lang="en-US" smtClean="0"/>
              <a:pPr/>
              <a:t>19</a:t>
            </a:fld>
            <a:endParaRPr lang="en-US"/>
          </a:p>
        </p:txBody>
      </p:sp>
    </p:spTree>
    <p:extLst>
      <p:ext uri="{BB962C8B-B14F-4D97-AF65-F5344CB8AC3E}">
        <p14:creationId xmlns:p14="http://schemas.microsoft.com/office/powerpoint/2010/main" val="1747209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1FF3FA5-7E69-4DB1-B5F9-F006FA6342AE}"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1FF3FA5-7E69-4DB1-B5F9-F006FA6342A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1FF3FA5-7E69-4DB1-B5F9-F006FA6342AE}"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1FF3FA5-7E69-4DB1-B5F9-F006FA6342AE}"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8" name="Slide Number Placeholder 7"/>
          <p:cNvSpPr>
            <a:spLocks noGrp="1"/>
          </p:cNvSpPr>
          <p:nvPr>
            <p:ph type="sldNum" sz="quarter" idx="11"/>
          </p:nvPr>
        </p:nvSpPr>
        <p:spPr/>
        <p:txBody>
          <a:bodyPr/>
          <a:lstStyle/>
          <a:p>
            <a:fld id="{21FF3FA5-7E69-4DB1-B5F9-F006FA6342AE}" type="slidenum">
              <a:rPr lang="he-IL" smtClean="0"/>
              <a:pPr/>
              <a:t>‹#›</a:t>
            </a:fld>
            <a:endParaRPr lang="he-IL"/>
          </a:p>
        </p:txBody>
      </p:sp>
      <p:sp>
        <p:nvSpPr>
          <p:cNvPr id="9" name="Footer Placeholder 8"/>
          <p:cNvSpPr>
            <a:spLocks noGrp="1"/>
          </p:cNvSpPr>
          <p:nvPr>
            <p:ph type="ftr" sz="quarter" idx="12"/>
          </p:nvPr>
        </p:nvSpPr>
        <p:spPr/>
        <p:txBody>
          <a:bodyPr/>
          <a:lstStyle/>
          <a:p>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1FF3FA5-7E69-4DB1-B5F9-F006FA6342AE}"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21FF3FA5-7E69-4DB1-B5F9-F006FA6342AE}"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21FF3FA5-7E69-4DB1-B5F9-F006FA6342AE}"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21FF3FA5-7E69-4DB1-B5F9-F006FA6342A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1FF3FA5-7E69-4DB1-B5F9-F006FA6342AE}" type="slidenum">
              <a:rPr lang="he-IL" smtClean="0"/>
              <a:pPr/>
              <a:t>‹#›</a:t>
            </a:fld>
            <a:endParaRPr lang="he-IL"/>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E310F-DE78-4166-974A-6209C3EEE6D8}" type="datetimeFigureOut">
              <a:rPr lang="he-IL" smtClean="0"/>
              <a:pPr/>
              <a:t>י"ח/תשרי/תשע"ח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1FF3FA5-7E69-4DB1-B5F9-F006FA6342AE}" type="slidenum">
              <a:rPr lang="he-IL" smtClean="0"/>
              <a:pPr/>
              <a:t>‹#›</a:t>
            </a:fld>
            <a:endParaRPr lang="he-IL"/>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0FE310F-DE78-4166-974A-6209C3EEE6D8}" type="datetimeFigureOut">
              <a:rPr lang="he-IL" smtClean="0"/>
              <a:pPr/>
              <a:t>י"ח/תשרי/תשע"ח</a:t>
            </a:fld>
            <a:endParaRPr lang="he-IL"/>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he-IL"/>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21FF3FA5-7E69-4DB1-B5F9-F006FA6342AE}" type="slidenum">
              <a:rPr lang="he-IL" smtClean="0"/>
              <a:pPr/>
              <a:t>‹#›</a:t>
            </a:fld>
            <a:endParaRPr lang="he-IL"/>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12967" cy="4832092"/>
          </a:xfrm>
          <a:prstGeom prst="rect">
            <a:avLst/>
          </a:prstGeom>
        </p:spPr>
        <p:txBody>
          <a:bodyPr wrap="square">
            <a:spAutoFit/>
          </a:bodyPr>
          <a:lstStyle/>
          <a:p>
            <a:pPr algn="ctr" rtl="0"/>
            <a:r>
              <a:rPr lang="en-US" sz="2800" b="1"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Misbehavior in </a:t>
            </a: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Organizations:</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relations with</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organizational distributive justice,</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organizational climate</a:t>
            </a:r>
            <a:r>
              <a:rPr lang="en-US" sz="2800" b="1"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t>
            </a: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occupational </a:t>
            </a:r>
            <a:r>
              <a:rPr lang="en-US" sz="2800" b="1"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status, </a:t>
            </a: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
            </a:r>
            <a:b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b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and </a:t>
            </a:r>
            <a:r>
              <a:rPr lang="en-US" sz="2800" b="1"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leader-member </a:t>
            </a:r>
            <a:r>
              <a:rPr lang="en-US" sz="2800" b="1" cap="all" dirty="0" smtClean="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rPr>
              <a:t>exchange</a:t>
            </a:r>
            <a:endParaRPr lang="he-IL" sz="2800" b="1" cap="all" dirty="0">
              <a:ln w="9000" cmpd="sng">
                <a:solidFill>
                  <a:schemeClr val="accent4">
                    <a:shade val="50000"/>
                    <a:satMod val="120000"/>
                  </a:schemeClr>
                </a:solidFill>
                <a:prstDash val="solid"/>
              </a:ln>
              <a:solidFill>
                <a:schemeClr val="tx2">
                  <a:lumMod val="75000"/>
                </a:schemeClr>
              </a:solidFill>
              <a:effectLst>
                <a:reflection blurRad="12700" stA="28000" endPos="45000" dist="1000" dir="5400000" sy="-100000" algn="bl" rotWithShape="0"/>
              </a:effectLst>
            </a:endParaRPr>
          </a:p>
        </p:txBody>
      </p:sp>
      <p:sp>
        <p:nvSpPr>
          <p:cNvPr id="7" name="TextBox 6"/>
          <p:cNvSpPr txBox="1"/>
          <p:nvPr/>
        </p:nvSpPr>
        <p:spPr>
          <a:xfrm>
            <a:off x="1835695" y="5373216"/>
            <a:ext cx="5400600" cy="461665"/>
          </a:xfrm>
          <a:prstGeom prst="rect">
            <a:avLst/>
          </a:prstGeom>
          <a:noFill/>
        </p:spPr>
        <p:txBody>
          <a:bodyPr wrap="square" rtlCol="1">
            <a:spAutoFit/>
          </a:bodyPr>
          <a:lstStyle/>
          <a:p>
            <a:pPr algn="ctr" rtl="0"/>
            <a:r>
              <a:rPr lang="en-US" sz="2400" b="1" dirty="0" smtClean="0">
                <a:solidFill>
                  <a:schemeClr val="tx1">
                    <a:lumMod val="65000"/>
                    <a:lumOff val="35000"/>
                  </a:schemeClr>
                </a:solidFill>
              </a:rPr>
              <a:t>Lily </a:t>
            </a:r>
            <a:r>
              <a:rPr lang="en-US" sz="2400" b="1" dirty="0" err="1" smtClean="0">
                <a:solidFill>
                  <a:schemeClr val="tx1">
                    <a:lumMod val="65000"/>
                    <a:lumOff val="35000"/>
                  </a:schemeClr>
                </a:solidFill>
              </a:rPr>
              <a:t>Chernyak</a:t>
            </a:r>
            <a:r>
              <a:rPr lang="en-US" sz="2400" b="1" dirty="0" smtClean="0">
                <a:solidFill>
                  <a:schemeClr val="tx1">
                    <a:lumMod val="65000"/>
                    <a:lumOff val="35000"/>
                  </a:schemeClr>
                </a:solidFill>
              </a:rPr>
              <a:t>-Hai &amp; </a:t>
            </a:r>
            <a:r>
              <a:rPr lang="en-US" sz="2400" b="1" dirty="0" err="1" smtClean="0">
                <a:solidFill>
                  <a:schemeClr val="tx1">
                    <a:lumMod val="65000"/>
                    <a:lumOff val="35000"/>
                  </a:schemeClr>
                </a:solidFill>
              </a:rPr>
              <a:t>Aharon</a:t>
            </a:r>
            <a:r>
              <a:rPr lang="en-US" sz="2400" b="1" dirty="0" smtClean="0">
                <a:solidFill>
                  <a:schemeClr val="tx1">
                    <a:lumMod val="65000"/>
                    <a:lumOff val="35000"/>
                  </a:schemeClr>
                </a:solidFill>
              </a:rPr>
              <a:t> </a:t>
            </a:r>
            <a:r>
              <a:rPr lang="en-US" sz="2400" b="1" dirty="0" err="1" smtClean="0">
                <a:solidFill>
                  <a:schemeClr val="tx1">
                    <a:lumMod val="65000"/>
                    <a:lumOff val="35000"/>
                  </a:schemeClr>
                </a:solidFill>
              </a:rPr>
              <a:t>Tziner</a:t>
            </a:r>
            <a:endParaRPr lang="he-IL" sz="2000" dirty="0">
              <a:solidFill>
                <a:schemeClr val="tx1">
                  <a:lumMod val="65000"/>
                  <a:lumOff val="35000"/>
                </a:schemeClr>
              </a:solidFill>
            </a:endParaRPr>
          </a:p>
        </p:txBody>
      </p:sp>
      <p:sp>
        <p:nvSpPr>
          <p:cNvPr id="8" name="TextBox 7"/>
          <p:cNvSpPr txBox="1"/>
          <p:nvPr/>
        </p:nvSpPr>
        <p:spPr>
          <a:xfrm>
            <a:off x="0" y="6215452"/>
            <a:ext cx="6872651" cy="400110"/>
          </a:xfrm>
          <a:prstGeom prst="rect">
            <a:avLst/>
          </a:prstGeom>
          <a:noFill/>
        </p:spPr>
        <p:txBody>
          <a:bodyPr wrap="none" rtlCol="1">
            <a:spAutoFit/>
          </a:bodyPr>
          <a:lstStyle/>
          <a:p>
            <a:pPr algn="l" rtl="0"/>
            <a:r>
              <a:rPr lang="en-US" sz="2000" dirty="0" smtClean="0">
                <a:solidFill>
                  <a:schemeClr val="tx1">
                    <a:lumMod val="65000"/>
                    <a:lumOff val="35000"/>
                  </a:schemeClr>
                </a:solidFill>
              </a:rPr>
              <a:t>Netanya Academic College, School of Behavioral Sciences</a:t>
            </a:r>
            <a:endParaRPr lang="he-IL" dirty="0">
              <a:solidFill>
                <a:schemeClr val="tx1">
                  <a:lumMod val="65000"/>
                  <a:lumOff val="35000"/>
                </a:schemeClr>
              </a:solidFill>
            </a:endParaRPr>
          </a:p>
        </p:txBody>
      </p:sp>
    </p:spTree>
    <p:extLst>
      <p:ext uri="{BB962C8B-B14F-4D97-AF65-F5344CB8AC3E}">
        <p14:creationId xmlns:p14="http://schemas.microsoft.com/office/powerpoint/2010/main" val="3745941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352928" cy="539846"/>
          </a:xfrm>
        </p:spPr>
        <p:txBody>
          <a:bodyPr>
            <a:noAutofit/>
          </a:bodyPr>
          <a:lstStyle/>
          <a:p>
            <a:r>
              <a:rPr lang="en-US" sz="2600" b="1" dirty="0" smtClean="0"/>
              <a:t>Study 1</a:t>
            </a:r>
            <a:endParaRPr lang="en-US" sz="2600" dirty="0"/>
          </a:p>
        </p:txBody>
      </p:sp>
      <p:sp>
        <p:nvSpPr>
          <p:cNvPr id="3" name="Content Placeholder 2"/>
          <p:cNvSpPr>
            <a:spLocks noGrp="1"/>
          </p:cNvSpPr>
          <p:nvPr>
            <p:ph idx="1"/>
          </p:nvPr>
        </p:nvSpPr>
        <p:spPr>
          <a:xfrm>
            <a:off x="179512" y="1484784"/>
            <a:ext cx="8784976" cy="4464496"/>
          </a:xfrm>
        </p:spPr>
        <p:txBody>
          <a:bodyPr>
            <a:noAutofit/>
          </a:bodyPr>
          <a:lstStyle/>
          <a:p>
            <a:pPr algn="l" rtl="0"/>
            <a:r>
              <a:rPr lang="en-US" sz="2400" dirty="0"/>
              <a:t>Participants </a:t>
            </a:r>
            <a:r>
              <a:rPr lang="en-US" sz="2400" dirty="0" smtClean="0"/>
              <a:t>&amp; Measures</a:t>
            </a:r>
            <a:br>
              <a:rPr lang="en-US" sz="2400" dirty="0" smtClean="0"/>
            </a:br>
            <a:endParaRPr lang="en-US" sz="2200" dirty="0" smtClean="0"/>
          </a:p>
          <a:p>
            <a:pPr marL="457200" indent="-457200" algn="l" rtl="0">
              <a:buFont typeface="Wingdings" panose="05000000000000000000" pitchFamily="2" charset="2"/>
              <a:buChar char="ü"/>
            </a:pPr>
            <a:r>
              <a:rPr lang="en-US" sz="2400" dirty="0" smtClean="0"/>
              <a:t>Participants</a:t>
            </a:r>
            <a:r>
              <a:rPr lang="en-US" sz="2400" i="1" dirty="0" smtClean="0"/>
              <a:t>: </a:t>
            </a:r>
            <a:r>
              <a:rPr lang="en-US" sz="2400" dirty="0" smtClean="0"/>
              <a:t>120 </a:t>
            </a:r>
            <a:r>
              <a:rPr lang="en-US" sz="2400" dirty="0"/>
              <a:t>employees in a large governmental electric </a:t>
            </a:r>
            <a:r>
              <a:rPr lang="en-US" sz="2400" dirty="0" smtClean="0"/>
              <a:t>company </a:t>
            </a:r>
            <a:r>
              <a:rPr lang="en-US" sz="2400" dirty="0"/>
              <a:t>(66 men, 54 women; mean age=42.20, </a:t>
            </a:r>
            <a:r>
              <a:rPr lang="en-US" sz="2400" i="1" dirty="0"/>
              <a:t>SD</a:t>
            </a:r>
            <a:r>
              <a:rPr lang="en-US" sz="2400" dirty="0"/>
              <a:t>=7.82</a:t>
            </a:r>
            <a:r>
              <a:rPr lang="en-US" sz="2400" dirty="0" smtClean="0"/>
              <a:t>).</a:t>
            </a:r>
            <a:br>
              <a:rPr lang="en-US" sz="2400" dirty="0" smtClean="0"/>
            </a:br>
            <a:endParaRPr lang="en-US" sz="2400" dirty="0" smtClean="0"/>
          </a:p>
          <a:p>
            <a:pPr marL="457200" indent="-457200" algn="l" rtl="0">
              <a:buFont typeface="Wingdings" panose="05000000000000000000" pitchFamily="2" charset="2"/>
              <a:buChar char="ü"/>
            </a:pPr>
            <a:r>
              <a:rPr lang="en-US" sz="2400" i="1" dirty="0"/>
              <a:t>Perceptions of organizational distributive </a:t>
            </a:r>
            <a:r>
              <a:rPr lang="en-US" sz="2400" i="1" dirty="0" smtClean="0"/>
              <a:t>justice</a:t>
            </a:r>
            <a:r>
              <a:rPr lang="en-US" sz="2400" dirty="0" smtClean="0"/>
              <a:t>: a </a:t>
            </a:r>
            <a:r>
              <a:rPr lang="en-US" sz="2400" dirty="0"/>
              <a:t>5-item instrument </a:t>
            </a:r>
            <a:r>
              <a:rPr lang="en-US" sz="2400" dirty="0" smtClean="0"/>
              <a:t>(</a:t>
            </a:r>
            <a:r>
              <a:rPr lang="en-US" sz="2400" dirty="0"/>
              <a:t>Tang &amp; </a:t>
            </a:r>
            <a:r>
              <a:rPr lang="en-US" sz="2400" dirty="0" err="1"/>
              <a:t>Sarsfield</a:t>
            </a:r>
            <a:r>
              <a:rPr lang="en-US" sz="2400" dirty="0"/>
              <a:t>-Baldwin, </a:t>
            </a:r>
            <a:r>
              <a:rPr lang="en-US" sz="2400" dirty="0" smtClean="0"/>
              <a:t>1996). </a:t>
            </a:r>
            <a:br>
              <a:rPr lang="en-US" sz="2400" dirty="0" smtClean="0"/>
            </a:br>
            <a:r>
              <a:rPr lang="en-US" sz="1800" b="0" dirty="0" smtClean="0"/>
              <a:t>For </a:t>
            </a:r>
            <a:r>
              <a:rPr lang="en-US" sz="1800" b="0" dirty="0"/>
              <a:t>example: “The organization is fair in rewarding me, if I consider the amount of effort that I have put forth”; “The organization is fair in rewarding me, if I consider the stresses and strains of my job” (</a:t>
            </a:r>
            <a:r>
              <a:rPr lang="en-US" sz="1800" b="0" i="1" dirty="0" err="1"/>
              <a:t>Cronbach's</a:t>
            </a:r>
            <a:r>
              <a:rPr lang="en-US" sz="1800" b="0" i="1" dirty="0"/>
              <a:t> alpha</a:t>
            </a:r>
            <a:r>
              <a:rPr lang="en-US" sz="1800" b="0" dirty="0"/>
              <a:t>= </a:t>
            </a:r>
            <a:r>
              <a:rPr lang="he-IL" sz="1800" b="0" dirty="0"/>
              <a:t>.</a:t>
            </a:r>
            <a:r>
              <a:rPr lang="en-US" sz="1800" b="0" dirty="0"/>
              <a:t>96; </a:t>
            </a:r>
            <a:r>
              <a:rPr lang="en-US" sz="1800" b="0" i="1" dirty="0"/>
              <a:t>M</a:t>
            </a:r>
            <a:r>
              <a:rPr lang="en-US" sz="1800" b="0" dirty="0"/>
              <a:t>=2.95; </a:t>
            </a:r>
            <a:r>
              <a:rPr lang="en-US" sz="1800" b="0" i="1" dirty="0"/>
              <a:t>SD</a:t>
            </a:r>
            <a:r>
              <a:rPr lang="en-US" sz="1800" b="0" dirty="0"/>
              <a:t>=0.50). </a:t>
            </a:r>
            <a:endParaRPr lang="en-US" sz="1400" b="0" dirty="0"/>
          </a:p>
        </p:txBody>
      </p:sp>
    </p:spTree>
    <p:extLst>
      <p:ext uri="{BB962C8B-B14F-4D97-AF65-F5344CB8AC3E}">
        <p14:creationId xmlns:p14="http://schemas.microsoft.com/office/powerpoint/2010/main" val="255373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764704"/>
            <a:ext cx="8496944" cy="6048672"/>
          </a:xfrm>
        </p:spPr>
        <p:txBody>
          <a:bodyPr>
            <a:normAutofit fontScale="92500" lnSpcReduction="10000"/>
          </a:bodyPr>
          <a:lstStyle/>
          <a:p>
            <a:pPr marL="457200" indent="-457200" algn="l" rtl="0">
              <a:buFont typeface="Wingdings" panose="05000000000000000000" pitchFamily="2" charset="2"/>
              <a:buChar char="ü"/>
            </a:pPr>
            <a:r>
              <a:rPr lang="en-US" sz="2600" i="1" dirty="0" smtClean="0"/>
              <a:t>Perceptions </a:t>
            </a:r>
            <a:r>
              <a:rPr lang="en-US" sz="2600" i="1" dirty="0"/>
              <a:t>of organizational climate: </a:t>
            </a:r>
            <a:r>
              <a:rPr lang="en-US" sz="2600" dirty="0"/>
              <a:t>a 50-item Organizational Climate Questionnaire assessing 9 dimensions of organizational </a:t>
            </a:r>
            <a:r>
              <a:rPr lang="en-US" sz="2600" dirty="0" smtClean="0"/>
              <a:t>climate </a:t>
            </a:r>
            <a:r>
              <a:rPr lang="en-US" sz="2200" dirty="0"/>
              <a:t>(</a:t>
            </a:r>
            <a:r>
              <a:rPr lang="en-US" sz="2200" dirty="0" err="1"/>
              <a:t>Litwin</a:t>
            </a:r>
            <a:r>
              <a:rPr lang="en-US" sz="2200" dirty="0"/>
              <a:t> &amp; Stringer, 1968). </a:t>
            </a:r>
            <a:r>
              <a:rPr lang="en-US" sz="1900" b="0" dirty="0"/>
              <a:t>For example: “One of the problems in this organization is that the employees do not take responsibility” (Responsibility dimension); “Decisions in management meetings are taken quickly and without any difficulty” (Conflict dimension). (</a:t>
            </a:r>
            <a:r>
              <a:rPr lang="en-US" sz="1900" b="0" i="1" dirty="0" err="1"/>
              <a:t>Cronbach's</a:t>
            </a:r>
            <a:r>
              <a:rPr lang="en-US" sz="1900" b="0" i="1" dirty="0"/>
              <a:t> alpha</a:t>
            </a:r>
            <a:r>
              <a:rPr lang="en-US" sz="1900" b="0" dirty="0"/>
              <a:t>= .88; </a:t>
            </a:r>
            <a:r>
              <a:rPr lang="en-US" sz="1900" b="0" i="1" dirty="0"/>
              <a:t>M</a:t>
            </a:r>
            <a:r>
              <a:rPr lang="en-US" sz="1900" b="0" dirty="0"/>
              <a:t>= 3.0; </a:t>
            </a:r>
            <a:r>
              <a:rPr lang="en-US" sz="1900" b="0" i="1" dirty="0"/>
              <a:t>SD</a:t>
            </a:r>
            <a:r>
              <a:rPr lang="en-US" sz="1900" b="0" dirty="0"/>
              <a:t>=.37</a:t>
            </a:r>
            <a:r>
              <a:rPr lang="en-US" sz="1900" b="0" dirty="0" smtClean="0"/>
              <a:t>).</a:t>
            </a:r>
            <a:br>
              <a:rPr lang="en-US" sz="1900" b="0" dirty="0" smtClean="0"/>
            </a:br>
            <a:endParaRPr lang="he-IL" sz="1900" b="0" dirty="0"/>
          </a:p>
          <a:p>
            <a:pPr marL="457200" indent="-457200" algn="l" rtl="0">
              <a:buFont typeface="Wingdings" panose="05000000000000000000" pitchFamily="2" charset="2"/>
              <a:buChar char="ü"/>
            </a:pPr>
            <a:r>
              <a:rPr lang="en-US" sz="2600" i="1" dirty="0" smtClean="0"/>
              <a:t>Perceptions of leader-member exchange: </a:t>
            </a:r>
            <a:r>
              <a:rPr lang="en-US" sz="2600" dirty="0" smtClean="0"/>
              <a:t>a 7-item instrument </a:t>
            </a:r>
            <a:r>
              <a:rPr lang="en-US" sz="2200" dirty="0" smtClean="0"/>
              <a:t>(</a:t>
            </a:r>
            <a:r>
              <a:rPr lang="en-US" sz="2200" dirty="0" err="1" smtClean="0"/>
              <a:t>Graen</a:t>
            </a:r>
            <a:r>
              <a:rPr lang="en-US" sz="2200" dirty="0" smtClean="0"/>
              <a:t> &amp; </a:t>
            </a:r>
            <a:r>
              <a:rPr lang="en-US" sz="2200" dirty="0" err="1" smtClean="0"/>
              <a:t>Uhl</a:t>
            </a:r>
            <a:r>
              <a:rPr lang="en-US" sz="2200" dirty="0" smtClean="0"/>
              <a:t>-Bien, 1995).</a:t>
            </a:r>
            <a:r>
              <a:rPr lang="en-US" sz="2200" i="1" dirty="0" smtClean="0"/>
              <a:t> </a:t>
            </a:r>
            <a:r>
              <a:rPr lang="en-US" sz="2600" i="1" dirty="0" smtClean="0"/>
              <a:t/>
            </a:r>
            <a:br>
              <a:rPr lang="en-US" sz="2600" i="1" dirty="0" smtClean="0"/>
            </a:br>
            <a:r>
              <a:rPr lang="en-US" sz="1800" b="0" dirty="0" smtClean="0"/>
              <a:t>For </a:t>
            </a:r>
            <a:r>
              <a:rPr lang="en-US" sz="1800" b="0" dirty="0"/>
              <a:t>example: “The leader understands my job problems and needs”; “The leader recognizes my potential”. (</a:t>
            </a:r>
            <a:r>
              <a:rPr lang="en-US" sz="1800" b="0" i="1" dirty="0" err="1"/>
              <a:t>Cronbach's</a:t>
            </a:r>
            <a:r>
              <a:rPr lang="en-US" sz="1800" b="0" i="1" dirty="0"/>
              <a:t> alpha</a:t>
            </a:r>
            <a:r>
              <a:rPr lang="en-US" sz="1800" b="0" dirty="0"/>
              <a:t>= .78; </a:t>
            </a:r>
            <a:r>
              <a:rPr lang="en-US" sz="1800" b="0" i="1" dirty="0"/>
              <a:t>M</a:t>
            </a:r>
            <a:r>
              <a:rPr lang="en-US" sz="1800" b="0" dirty="0"/>
              <a:t>= 3.0; </a:t>
            </a:r>
            <a:r>
              <a:rPr lang="en-US" sz="1800" b="0" i="1" dirty="0"/>
              <a:t>SD</a:t>
            </a:r>
            <a:r>
              <a:rPr lang="en-US" sz="1800" b="0" dirty="0"/>
              <a:t>=.76).</a:t>
            </a:r>
          </a:p>
          <a:p>
            <a:pPr algn="l" rtl="0"/>
            <a:endParaRPr lang="en-US" sz="1800" i="1" dirty="0"/>
          </a:p>
          <a:p>
            <a:pPr marL="457200" indent="-457200" algn="l" rtl="0">
              <a:buFont typeface="Wingdings" panose="05000000000000000000" pitchFamily="2" charset="2"/>
              <a:buChar char="ü"/>
            </a:pPr>
            <a:r>
              <a:rPr lang="en-US" sz="2600" i="1" dirty="0" smtClean="0"/>
              <a:t>Organizational </a:t>
            </a:r>
            <a:r>
              <a:rPr lang="en-US" sz="2600" i="1" dirty="0"/>
              <a:t>misbehavior: </a:t>
            </a:r>
            <a:r>
              <a:rPr lang="en-US" sz="2600" dirty="0"/>
              <a:t>a 24-item measure of workplace deviance - WDB </a:t>
            </a:r>
            <a:r>
              <a:rPr lang="en-US" sz="2200" dirty="0"/>
              <a:t>(Bennett &amp; Robinson, 2000), </a:t>
            </a:r>
            <a:r>
              <a:rPr lang="en-US" b="0" dirty="0"/>
              <a:t>implicit form - questions as addressing other employees’ behavior in order to avoid social desirability bias</a:t>
            </a:r>
            <a:r>
              <a:rPr lang="en-US" b="0" dirty="0" smtClean="0"/>
              <a:t>.</a:t>
            </a:r>
            <a:br>
              <a:rPr lang="en-US" b="0" dirty="0" smtClean="0"/>
            </a:br>
            <a:r>
              <a:rPr lang="en-US" sz="1800" b="0" dirty="0"/>
              <a:t>For example: “Worked on a personal matter instead of work for the employer”; “Called in sick when she/he was not”. (</a:t>
            </a:r>
            <a:r>
              <a:rPr lang="en-US" sz="1800" b="0" i="1" dirty="0" err="1"/>
              <a:t>Cronbach's</a:t>
            </a:r>
            <a:r>
              <a:rPr lang="en-US" sz="1800" b="0" i="1" dirty="0"/>
              <a:t> alpha</a:t>
            </a:r>
            <a:r>
              <a:rPr lang="en-US" sz="1800" b="0" dirty="0"/>
              <a:t>= .94; </a:t>
            </a:r>
            <a:r>
              <a:rPr lang="en-US" sz="1800" b="0" i="1" dirty="0"/>
              <a:t>M</a:t>
            </a:r>
            <a:r>
              <a:rPr lang="en-US" sz="1800" b="0" dirty="0"/>
              <a:t>= 2.64; </a:t>
            </a:r>
            <a:r>
              <a:rPr lang="en-US" sz="1800" b="0" i="1" dirty="0"/>
              <a:t>SD</a:t>
            </a:r>
            <a:r>
              <a:rPr lang="en-US" sz="1800" b="0" dirty="0"/>
              <a:t>=.74</a:t>
            </a:r>
            <a:r>
              <a:rPr lang="en-US" sz="1800" b="0" dirty="0" smtClean="0"/>
              <a:t>).</a:t>
            </a:r>
            <a:endParaRPr lang="he-IL" sz="2200" dirty="0"/>
          </a:p>
        </p:txBody>
      </p:sp>
      <p:sp>
        <p:nvSpPr>
          <p:cNvPr id="4" name="Title 1"/>
          <p:cNvSpPr>
            <a:spLocks noGrp="1"/>
          </p:cNvSpPr>
          <p:nvPr>
            <p:ph type="title"/>
          </p:nvPr>
        </p:nvSpPr>
        <p:spPr>
          <a:xfrm>
            <a:off x="29776" y="0"/>
            <a:ext cx="8352928" cy="539846"/>
          </a:xfrm>
        </p:spPr>
        <p:txBody>
          <a:bodyPr>
            <a:noAutofit/>
          </a:bodyPr>
          <a:lstStyle/>
          <a:p>
            <a:r>
              <a:rPr lang="en-US" sz="2600" b="1" dirty="0" smtClean="0"/>
              <a:t>Study 1</a:t>
            </a:r>
            <a:endParaRPr lang="en-US" sz="2600" dirty="0"/>
          </a:p>
        </p:txBody>
      </p:sp>
    </p:spTree>
    <p:extLst>
      <p:ext uri="{BB962C8B-B14F-4D97-AF65-F5344CB8AC3E}">
        <p14:creationId xmlns:p14="http://schemas.microsoft.com/office/powerpoint/2010/main" val="425936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endParaRPr lang="he-IL"/>
          </a:p>
        </p:txBody>
      </p:sp>
      <p:sp>
        <p:nvSpPr>
          <p:cNvPr id="3" name="כותרת משנה 2"/>
          <p:cNvSpPr>
            <a:spLocks noGrp="1"/>
          </p:cNvSpPr>
          <p:nvPr>
            <p:ph type="subTitle" idx="1"/>
          </p:nvPr>
        </p:nvSpPr>
        <p:spPr/>
        <p:txBody>
          <a:bodyPr/>
          <a:lstStyle/>
          <a:p>
            <a:endParaRPr lang="he-I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5093363"/>
              </p:ext>
            </p:extLst>
          </p:nvPr>
        </p:nvGraphicFramePr>
        <p:xfrm>
          <a:off x="107504" y="116635"/>
          <a:ext cx="8784975" cy="6758056"/>
        </p:xfrm>
        <a:graphic>
          <a:graphicData uri="http://schemas.openxmlformats.org/drawingml/2006/table">
            <a:tbl>
              <a:tblPr firstRow="1" firstCol="1" bandRow="1">
                <a:tableStyleId>{5C22544A-7EE6-4342-B048-85BDC9FD1C3A}</a:tableStyleId>
              </a:tblPr>
              <a:tblGrid>
                <a:gridCol w="3068493"/>
                <a:gridCol w="515558"/>
                <a:gridCol w="515558"/>
                <a:gridCol w="515558"/>
                <a:gridCol w="515558"/>
                <a:gridCol w="477860"/>
                <a:gridCol w="477860"/>
                <a:gridCol w="477860"/>
                <a:gridCol w="444746"/>
                <a:gridCol w="444746"/>
                <a:gridCol w="444746"/>
                <a:gridCol w="443216"/>
                <a:gridCol w="443216"/>
              </a:tblGrid>
              <a:tr h="227485">
                <a:tc>
                  <a:txBody>
                    <a:bodyPr/>
                    <a:lstStyle/>
                    <a:p>
                      <a:pPr algn="l" rtl="0">
                        <a:lnSpc>
                          <a:spcPct val="115000"/>
                        </a:lnSpc>
                        <a:spcAft>
                          <a:spcPts val="0"/>
                        </a:spcAft>
                      </a:pPr>
                      <a:r>
                        <a:rPr lang="en-US" sz="1200" dirty="0">
                          <a:effectLst/>
                        </a:rPr>
                        <a:t> Variables</a:t>
                      </a:r>
                      <a:endParaRPr lang="en-US" sz="1200" dirty="0">
                        <a:effectLst/>
                        <a:latin typeface="Calibri"/>
                        <a:ea typeface="Times New Roman"/>
                        <a:cs typeface="Arial"/>
                      </a:endParaRPr>
                    </a:p>
                  </a:txBody>
                  <a:tcPr marL="42305" marR="42305" marT="0" marB="0" anchor="ctr"/>
                </a:tc>
                <a:tc>
                  <a:txBody>
                    <a:bodyPr/>
                    <a:lstStyle/>
                    <a:p>
                      <a:pPr algn="l" rtl="0">
                        <a:lnSpc>
                          <a:spcPct val="115000"/>
                        </a:lnSpc>
                        <a:spcAft>
                          <a:spcPts val="0"/>
                        </a:spcAft>
                      </a:pPr>
                      <a:r>
                        <a:rPr lang="en-US" sz="1200">
                          <a:effectLst/>
                        </a:rPr>
                        <a:t>1</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2</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3</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4</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5</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6</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7</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8</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9</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10</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11</a:t>
                      </a:r>
                      <a:endParaRPr lang="en-US" sz="1200">
                        <a:effectLst/>
                        <a:latin typeface="Calibri"/>
                        <a:ea typeface="Times New Roman"/>
                        <a:cs typeface="Arial"/>
                      </a:endParaRPr>
                    </a:p>
                  </a:txBody>
                  <a:tcPr marL="42305" marR="42305" marT="0" marB="0" anchor="b"/>
                </a:tc>
                <a:tc>
                  <a:txBody>
                    <a:bodyPr/>
                    <a:lstStyle/>
                    <a:p>
                      <a:pPr algn="l" rtl="0">
                        <a:lnSpc>
                          <a:spcPct val="115000"/>
                        </a:lnSpc>
                        <a:spcAft>
                          <a:spcPts val="0"/>
                        </a:spcAft>
                      </a:pPr>
                      <a:r>
                        <a:rPr lang="en-US" sz="1200">
                          <a:effectLst/>
                        </a:rPr>
                        <a:t>12</a:t>
                      </a:r>
                      <a:endParaRPr lang="en-US" sz="1200">
                        <a:effectLst/>
                        <a:latin typeface="Calibri"/>
                        <a:ea typeface="Times New Roman"/>
                        <a:cs typeface="Arial"/>
                      </a:endParaRPr>
                    </a:p>
                  </a:txBody>
                  <a:tcPr marL="42305" marR="42305" marT="0" marB="0" anchor="b"/>
                </a:tc>
              </a:tr>
              <a:tr h="202469">
                <a:tc rowSpan="2">
                  <a:txBody>
                    <a:bodyPr/>
                    <a:lstStyle/>
                    <a:p>
                      <a:pPr algn="l" rtl="0">
                        <a:lnSpc>
                          <a:spcPct val="115000"/>
                        </a:lnSpc>
                        <a:spcAft>
                          <a:spcPts val="0"/>
                        </a:spcAft>
                      </a:pPr>
                      <a:r>
                        <a:rPr lang="en-US" sz="1200" dirty="0">
                          <a:effectLst/>
                        </a:rPr>
                        <a:t>1. Perceived distributive justice</a:t>
                      </a:r>
                      <a:endParaRPr lang="en-US" sz="1200" dirty="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vMerge="1">
                  <a:txBody>
                    <a:bodyPr/>
                    <a:lstStyle/>
                    <a:p>
                      <a:pPr rtl="1"/>
                      <a:endParaRPr lang="he-IL"/>
                    </a:p>
                  </a:txBody>
                  <a:tcPr/>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2. Perceived organizational climate</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.56**</a:t>
                      </a:r>
                      <a:endParaRPr lang="en-US" sz="1200">
                        <a:effectLst/>
                        <a:latin typeface="Calibri"/>
                        <a:ea typeface="Times New Roman"/>
                        <a:cs typeface="Arial"/>
                      </a:endParaRPr>
                    </a:p>
                  </a:txBody>
                  <a:tcPr marL="42305" marR="42305" marT="0" marB="0"/>
                </a:tc>
                <a:tc>
                  <a:txBody>
                    <a:bodyPr/>
                    <a:lstStyle/>
                    <a:p>
                      <a:pPr algn="l" rtl="0"/>
                      <a:endParaRPr lang="en-US" sz="1200" dirty="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vMerge="1">
                  <a:txBody>
                    <a:bodyPr/>
                    <a:lstStyle/>
                    <a:p>
                      <a:pPr rtl="1"/>
                      <a:endParaRPr lang="he-IL"/>
                    </a:p>
                  </a:txBody>
                  <a:tcPr/>
                </a:tc>
                <a:tc>
                  <a:txBody>
                    <a:bodyPr/>
                    <a:lstStyle/>
                    <a:p>
                      <a:pPr algn="l" rtl="0"/>
                      <a:endParaRPr lang="en-US" sz="1200">
                        <a:effectLst/>
                        <a:latin typeface="Calibri"/>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3. LMX</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.18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vMerge="1">
                  <a:txBody>
                    <a:bodyPr/>
                    <a:lstStyle/>
                    <a:p>
                      <a:pPr rtl="1"/>
                      <a:endParaRPr lang="he-IL"/>
                    </a:p>
                  </a:txBody>
                  <a:tcPr/>
                </a:tc>
                <a:tc>
                  <a:txBody>
                    <a:bodyPr/>
                    <a:lstStyle/>
                    <a:p>
                      <a:pPr algn="l" rtl="0"/>
                      <a:endParaRPr lang="en-US" sz="1200">
                        <a:effectLst/>
                        <a:latin typeface="Calibri"/>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4. Organizational misbehavior</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-.19*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-.26**</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5. Perceived organizational climate “structure”</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.35**</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.78**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.35**</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-.32**</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6. Perceived organizational climate “responsibility”</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.90**</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.68**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.24**</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.45**</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7. Perceived organizational climate “reward”</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.31**</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.67**</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-.37**</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.47**</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.38**</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8. Perceived organizational climate “risk”</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.22*</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.69**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dirty="0">
                          <a:effectLst/>
                        </a:rPr>
                        <a:t>-.29**</a:t>
                      </a:r>
                      <a:endParaRPr lang="en-US" sz="1200" dirty="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.51**</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.44**</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9. Perceived organizational climate “warmth”</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.13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.44**</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.09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-.22*</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.20*</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.40**</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10. Perceived organizational climate “support”</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.20*</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.54**</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.30**</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-.19*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.27**</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.18*</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11. Perceived organizational climate “standards”</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.70**</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.31**</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.52**</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.52**</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.45**</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.35**</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.13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.21*</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r>
              <a:tr h="202469">
                <a:tc rowSpan="2">
                  <a:txBody>
                    <a:bodyPr/>
                    <a:lstStyle/>
                    <a:p>
                      <a:pPr algn="l" rtl="0">
                        <a:lnSpc>
                          <a:spcPct val="115000"/>
                        </a:lnSpc>
                        <a:spcAft>
                          <a:spcPts val="0"/>
                        </a:spcAft>
                      </a:pPr>
                      <a:r>
                        <a:rPr lang="en-US" sz="1200">
                          <a:effectLst/>
                        </a:rPr>
                        <a:t>12. Perceived organizational climate “conflict”</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.69**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-.26**</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.50**</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.55**</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.20*</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.59**</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endParaRPr lang="en-US" sz="1200">
                        <a:effectLst/>
                        <a:latin typeface="Calibri"/>
                      </a:endParaRPr>
                    </a:p>
                  </a:txBody>
                  <a:tcPr marL="42305" marR="42305" marT="0" marB="0"/>
                </a:tc>
              </a:tr>
              <a:tr h="202469">
                <a:tc rowSpan="2">
                  <a:txBody>
                    <a:bodyPr/>
                    <a:lstStyle/>
                    <a:p>
                      <a:pPr algn="l" rtl="0">
                        <a:lnSpc>
                          <a:spcPct val="115000"/>
                        </a:lnSpc>
                        <a:spcAft>
                          <a:spcPts val="0"/>
                        </a:spcAft>
                      </a:pPr>
                      <a:r>
                        <a:rPr lang="en-US" sz="1200">
                          <a:effectLst/>
                        </a:rPr>
                        <a:t>13. Perceived organizational climate “identity”</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.39**</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.64**</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.15</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-.31**</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.46**</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.42**</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.38**</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.44**</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.25**</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.33**</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.42**</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.38**</a:t>
                      </a:r>
                      <a:endParaRPr lang="en-US" sz="1200">
                        <a:effectLst/>
                        <a:latin typeface="Calibri"/>
                        <a:ea typeface="Times New Roman"/>
                        <a:cs typeface="Arial"/>
                      </a:endParaRPr>
                    </a:p>
                  </a:txBody>
                  <a:tcPr marL="42305" marR="42305" marT="0" marB="0"/>
                </a:tc>
              </a:tr>
              <a:tr h="328363">
                <a:tc vMerge="1">
                  <a:txBody>
                    <a:bodyPr/>
                    <a:lstStyle/>
                    <a:p>
                      <a:pPr rtl="1"/>
                      <a:endParaRPr lang="he-IL"/>
                    </a:p>
                  </a:txBody>
                  <a:tcPr/>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a:effectLst/>
                        </a:rPr>
                        <a:t> </a:t>
                      </a:r>
                      <a:endParaRPr lang="en-US" sz="1200">
                        <a:effectLst/>
                        <a:latin typeface="Calibri"/>
                        <a:ea typeface="Times New Roman"/>
                        <a:cs typeface="Arial"/>
                      </a:endParaRPr>
                    </a:p>
                  </a:txBody>
                  <a:tcPr marL="42305" marR="42305" marT="0" marB="0"/>
                </a:tc>
                <a:tc>
                  <a:txBody>
                    <a:bodyPr/>
                    <a:lstStyle/>
                    <a:p>
                      <a:pPr algn="l" rtl="0">
                        <a:lnSpc>
                          <a:spcPct val="115000"/>
                        </a:lnSpc>
                        <a:spcAft>
                          <a:spcPts val="0"/>
                        </a:spcAft>
                      </a:pPr>
                      <a:r>
                        <a:rPr lang="en-US" sz="1200" dirty="0">
                          <a:effectLst/>
                        </a:rPr>
                        <a:t> </a:t>
                      </a:r>
                      <a:endParaRPr lang="en-US" sz="1200" dirty="0">
                        <a:effectLst/>
                        <a:latin typeface="Calibri"/>
                        <a:ea typeface="Times New Roman"/>
                        <a:cs typeface="Arial"/>
                      </a:endParaRPr>
                    </a:p>
                  </a:txBody>
                  <a:tcPr marL="42305" marR="42305" marT="0" marB="0"/>
                </a:tc>
              </a:tr>
            </a:tbl>
          </a:graphicData>
        </a:graphic>
      </p:graphicFrame>
    </p:spTree>
    <p:extLst>
      <p:ext uri="{BB962C8B-B14F-4D97-AF65-F5344CB8AC3E}">
        <p14:creationId xmlns:p14="http://schemas.microsoft.com/office/powerpoint/2010/main" val="1443299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206" y="404664"/>
            <a:ext cx="8038894" cy="504056"/>
          </a:xfrm>
        </p:spPr>
        <p:txBody>
          <a:bodyPr>
            <a:noAutofit/>
          </a:bodyPr>
          <a:lstStyle/>
          <a:p>
            <a:pPr rtl="0"/>
            <a:r>
              <a:rPr lang="en-US" sz="2800" b="1" dirty="0" smtClean="0"/>
              <a:t>Study 2</a:t>
            </a:r>
            <a:endParaRPr lang="en-US" sz="2800" dirty="0"/>
          </a:p>
        </p:txBody>
      </p:sp>
      <p:sp>
        <p:nvSpPr>
          <p:cNvPr id="4" name="Content Placeholder 3"/>
          <p:cNvSpPr>
            <a:spLocks noGrp="1"/>
          </p:cNvSpPr>
          <p:nvPr>
            <p:ph idx="1"/>
          </p:nvPr>
        </p:nvSpPr>
        <p:spPr>
          <a:xfrm>
            <a:off x="784557" y="1556792"/>
            <a:ext cx="2401845" cy="1440061"/>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1" anchor="ctr">
            <a:normAutofit/>
          </a:bodyPr>
          <a:lstStyle/>
          <a:p>
            <a:pPr algn="ctr"/>
            <a:r>
              <a:rPr lang="en-US" sz="2600" dirty="0">
                <a:solidFill>
                  <a:schemeClr val="tx1">
                    <a:lumMod val="75000"/>
                    <a:lumOff val="25000"/>
                  </a:schemeClr>
                </a:solidFill>
              </a:rPr>
              <a:t>Employee’s occupational level</a:t>
            </a:r>
            <a:endParaRPr lang="he-IL" sz="2600" dirty="0">
              <a:solidFill>
                <a:schemeClr val="tx1">
                  <a:lumMod val="75000"/>
                  <a:lumOff val="25000"/>
                </a:schemeClr>
              </a:solidFill>
            </a:endParaRPr>
          </a:p>
        </p:txBody>
      </p:sp>
      <p:sp>
        <p:nvSpPr>
          <p:cNvPr id="5" name="Content Placeholder 3"/>
          <p:cNvSpPr txBox="1">
            <a:spLocks/>
          </p:cNvSpPr>
          <p:nvPr/>
        </p:nvSpPr>
        <p:spPr>
          <a:xfrm>
            <a:off x="773693" y="3933105"/>
            <a:ext cx="2387179" cy="1440061"/>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marL="0" indent="0" algn="r" defTabSz="914400" rtl="1" eaLnBrk="1" latinLnBrk="0" hangingPunct="1">
              <a:spcBef>
                <a:spcPct val="20000"/>
              </a:spcBef>
              <a:spcAft>
                <a:spcPts val="600"/>
              </a:spcAft>
              <a:buFont typeface="Arial" pitchFamily="34" charset="0"/>
              <a:buNone/>
              <a:defRPr sz="2000" b="1" kern="1200">
                <a:solidFill>
                  <a:schemeClr val="dk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dk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dk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dk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dk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9pPr>
          </a:lstStyle>
          <a:p>
            <a:pPr algn="ctr"/>
            <a:r>
              <a:rPr lang="en-US" sz="2600" dirty="0">
                <a:solidFill>
                  <a:schemeClr val="tx1">
                    <a:lumMod val="75000"/>
                    <a:lumOff val="25000"/>
                  </a:schemeClr>
                </a:solidFill>
              </a:rPr>
              <a:t>Perceived ethical climate</a:t>
            </a:r>
            <a:endParaRPr lang="he-IL" sz="2600" dirty="0">
              <a:solidFill>
                <a:schemeClr val="tx1">
                  <a:lumMod val="75000"/>
                  <a:lumOff val="25000"/>
                </a:schemeClr>
              </a:solidFill>
            </a:endParaRPr>
          </a:p>
        </p:txBody>
      </p:sp>
      <p:sp>
        <p:nvSpPr>
          <p:cNvPr id="6" name="Oval 5"/>
          <p:cNvSpPr/>
          <p:nvPr/>
        </p:nvSpPr>
        <p:spPr>
          <a:xfrm>
            <a:off x="4430042" y="2924944"/>
            <a:ext cx="3653993" cy="172819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en-US" sz="3000" b="1" dirty="0" smtClean="0">
                <a:solidFill>
                  <a:schemeClr val="tx1"/>
                </a:solidFill>
              </a:rPr>
              <a:t>Misbehavior</a:t>
            </a:r>
            <a:endParaRPr lang="he-IL" sz="3000" dirty="0">
              <a:solidFill>
                <a:schemeClr val="tx1"/>
              </a:solidFill>
            </a:endParaRPr>
          </a:p>
        </p:txBody>
      </p:sp>
      <p:cxnSp>
        <p:nvCxnSpPr>
          <p:cNvPr id="9" name="Straight Arrow Connector 8"/>
          <p:cNvCxnSpPr/>
          <p:nvPr/>
        </p:nvCxnSpPr>
        <p:spPr>
          <a:xfrm>
            <a:off x="3160872" y="2276872"/>
            <a:ext cx="1411128" cy="122413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a:endCxn id="6" idx="2"/>
          </p:cNvCxnSpPr>
          <p:nvPr/>
        </p:nvCxnSpPr>
        <p:spPr>
          <a:xfrm flipV="1">
            <a:off x="3160872" y="3789040"/>
            <a:ext cx="1269170" cy="96105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0871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352928" cy="432048"/>
          </a:xfrm>
        </p:spPr>
        <p:txBody>
          <a:bodyPr>
            <a:noAutofit/>
          </a:bodyPr>
          <a:lstStyle/>
          <a:p>
            <a:pPr rtl="0"/>
            <a:r>
              <a:rPr lang="en-US" sz="2600" b="1" dirty="0" smtClean="0"/>
              <a:t>Study 2</a:t>
            </a:r>
            <a:endParaRPr lang="en-US" sz="2600" dirty="0"/>
          </a:p>
        </p:txBody>
      </p:sp>
      <p:sp>
        <p:nvSpPr>
          <p:cNvPr id="3" name="Content Placeholder 2"/>
          <p:cNvSpPr>
            <a:spLocks noGrp="1"/>
          </p:cNvSpPr>
          <p:nvPr>
            <p:ph idx="1"/>
          </p:nvPr>
        </p:nvSpPr>
        <p:spPr>
          <a:xfrm>
            <a:off x="251520" y="1196752"/>
            <a:ext cx="8496944" cy="4968552"/>
          </a:xfrm>
        </p:spPr>
        <p:txBody>
          <a:bodyPr>
            <a:noAutofit/>
          </a:bodyPr>
          <a:lstStyle/>
          <a:p>
            <a:pPr algn="l" rtl="0"/>
            <a:r>
              <a:rPr lang="en-US" sz="2400" dirty="0"/>
              <a:t>Participants &amp; Measures</a:t>
            </a:r>
            <a:br>
              <a:rPr lang="en-US" sz="2400" dirty="0"/>
            </a:br>
            <a:endParaRPr lang="en-US" sz="2400" dirty="0"/>
          </a:p>
          <a:p>
            <a:pPr marL="457200" indent="-457200" algn="l" rtl="0">
              <a:buFont typeface="Wingdings" panose="05000000000000000000" pitchFamily="2" charset="2"/>
              <a:buChar char="ü"/>
            </a:pPr>
            <a:r>
              <a:rPr lang="en-US" sz="2400" dirty="0"/>
              <a:t>Participants</a:t>
            </a:r>
            <a:r>
              <a:rPr lang="en-US" sz="2400" i="1" dirty="0"/>
              <a:t>: </a:t>
            </a:r>
            <a:r>
              <a:rPr lang="en-US" sz="2400" dirty="0" smtClean="0"/>
              <a:t>114 </a:t>
            </a:r>
            <a:r>
              <a:rPr lang="en-US" sz="2400" dirty="0"/>
              <a:t>employees in a </a:t>
            </a:r>
            <a:r>
              <a:rPr lang="en-US" sz="2400" dirty="0" smtClean="0"/>
              <a:t>private </a:t>
            </a:r>
            <a:r>
              <a:rPr lang="en-US" sz="2400" dirty="0"/>
              <a:t>company specializing in electronic device commerce</a:t>
            </a:r>
            <a:r>
              <a:rPr lang="en-US" sz="2400" dirty="0" smtClean="0"/>
              <a:t> (</a:t>
            </a:r>
            <a:r>
              <a:rPr lang="en-US" sz="2400" dirty="0"/>
              <a:t>61 men, 39 women; mean age= 36.57, </a:t>
            </a:r>
            <a:r>
              <a:rPr lang="en-US" sz="2400" i="1" dirty="0"/>
              <a:t>SD</a:t>
            </a:r>
            <a:r>
              <a:rPr lang="en-US" sz="2400" dirty="0"/>
              <a:t>= 12.59</a:t>
            </a:r>
            <a:r>
              <a:rPr lang="en-US" sz="2400" dirty="0" smtClean="0"/>
              <a:t>).</a:t>
            </a:r>
            <a:br>
              <a:rPr lang="en-US" sz="2400" dirty="0" smtClean="0"/>
            </a:br>
            <a:r>
              <a:rPr lang="en-US" sz="2400" dirty="0" smtClean="0"/>
              <a:t/>
            </a:r>
            <a:br>
              <a:rPr lang="en-US" sz="2400" dirty="0" smtClean="0"/>
            </a:br>
            <a:endParaRPr lang="en-US" sz="2400" dirty="0" smtClean="0"/>
          </a:p>
          <a:p>
            <a:pPr marL="457200" indent="-457200" algn="l" rtl="0">
              <a:buFont typeface="Wingdings" panose="05000000000000000000" pitchFamily="2" charset="2"/>
              <a:buChar char="ü"/>
            </a:pPr>
            <a:r>
              <a:rPr lang="en-US" sz="2400" dirty="0" smtClean="0"/>
              <a:t>Occupational levels: </a:t>
            </a:r>
            <a:br>
              <a:rPr lang="en-US" sz="2400" dirty="0" smtClean="0"/>
            </a:br>
            <a:r>
              <a:rPr lang="en-US" sz="2400" dirty="0" smtClean="0"/>
              <a:t>44% - manufacture laborers (low);</a:t>
            </a:r>
            <a:br>
              <a:rPr lang="en-US" sz="2400" dirty="0" smtClean="0"/>
            </a:br>
            <a:r>
              <a:rPr lang="en-US" sz="2400" dirty="0" smtClean="0"/>
              <a:t>36% - supervisory positions/inspectors (medium); </a:t>
            </a:r>
            <a:br>
              <a:rPr lang="en-US" sz="2400" dirty="0" smtClean="0"/>
            </a:br>
            <a:r>
              <a:rPr lang="en-US" sz="2400" dirty="0" smtClean="0"/>
              <a:t>20% - </a:t>
            </a:r>
            <a:r>
              <a:rPr lang="en-US" sz="2400" dirty="0"/>
              <a:t>managerial </a:t>
            </a:r>
            <a:r>
              <a:rPr lang="en-US" sz="2400" dirty="0" smtClean="0"/>
              <a:t>appointment/managers (high).</a:t>
            </a:r>
            <a:br>
              <a:rPr lang="en-US" sz="2400" dirty="0" smtClean="0"/>
            </a:br>
            <a:endParaRPr lang="en-US" sz="2400" dirty="0"/>
          </a:p>
          <a:p>
            <a:pPr algn="l" rtl="0"/>
            <a:r>
              <a:rPr lang="en-US" sz="1800" b="0" dirty="0" smtClean="0"/>
              <a:t/>
            </a:r>
            <a:br>
              <a:rPr lang="en-US" sz="1800" b="0" dirty="0" smtClean="0"/>
            </a:br>
            <a:endParaRPr lang="he-IL" dirty="0"/>
          </a:p>
        </p:txBody>
      </p:sp>
    </p:spTree>
    <p:extLst>
      <p:ext uri="{BB962C8B-B14F-4D97-AF65-F5344CB8AC3E}">
        <p14:creationId xmlns:p14="http://schemas.microsoft.com/office/powerpoint/2010/main" val="206450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352928" cy="432048"/>
          </a:xfrm>
        </p:spPr>
        <p:txBody>
          <a:bodyPr>
            <a:noAutofit/>
          </a:bodyPr>
          <a:lstStyle/>
          <a:p>
            <a:pPr rtl="0"/>
            <a:r>
              <a:rPr lang="en-US" sz="2600" b="1" dirty="0" smtClean="0"/>
              <a:t>Study 2</a:t>
            </a:r>
            <a:endParaRPr lang="en-US" sz="2600" dirty="0"/>
          </a:p>
        </p:txBody>
      </p:sp>
      <p:sp>
        <p:nvSpPr>
          <p:cNvPr id="3" name="Content Placeholder 2"/>
          <p:cNvSpPr>
            <a:spLocks noGrp="1"/>
          </p:cNvSpPr>
          <p:nvPr>
            <p:ph idx="1"/>
          </p:nvPr>
        </p:nvSpPr>
        <p:spPr>
          <a:xfrm>
            <a:off x="179512" y="980728"/>
            <a:ext cx="8147248" cy="5472608"/>
          </a:xfrm>
        </p:spPr>
        <p:txBody>
          <a:bodyPr>
            <a:noAutofit/>
          </a:bodyPr>
          <a:lstStyle/>
          <a:p>
            <a:pPr marL="457200" indent="-457200" algn="l" rtl="0">
              <a:buFont typeface="Wingdings" panose="05000000000000000000" pitchFamily="2" charset="2"/>
              <a:buChar char="ü"/>
            </a:pPr>
            <a:r>
              <a:rPr lang="en-US" sz="2400" i="1" dirty="0"/>
              <a:t>Perceptions of organizational ethical climate</a:t>
            </a:r>
            <a:r>
              <a:rPr lang="en-US" sz="2400" dirty="0"/>
              <a:t>: 26-item ethical climate questionnaire – ECQ, assessing 5 types of moral climate </a:t>
            </a:r>
            <a:r>
              <a:rPr lang="en-US" dirty="0"/>
              <a:t>(Victor &amp; Cullen, 1988; Cullen, Victor, &amp; Bronson, 1993).</a:t>
            </a:r>
            <a:r>
              <a:rPr lang="en-US" sz="2400" dirty="0"/>
              <a:t/>
            </a:r>
            <a:br>
              <a:rPr lang="en-US" sz="2400" dirty="0"/>
            </a:br>
            <a:r>
              <a:rPr lang="en-US" sz="1800" b="0" dirty="0"/>
              <a:t>For example: “What is best for everyone in the company is the major consideration here” (caring); “In this company, the first consideration is whether a decision violates any law” (law and code); “Everyone is expected to stick by company rules and procedures” (rules). (</a:t>
            </a:r>
            <a:r>
              <a:rPr lang="en-US" sz="1800" b="0" i="1" dirty="0" err="1"/>
              <a:t>Cronbach's</a:t>
            </a:r>
            <a:r>
              <a:rPr lang="en-US" sz="1800" b="0" i="1" dirty="0"/>
              <a:t> alpha </a:t>
            </a:r>
            <a:r>
              <a:rPr lang="en-US" sz="1800" b="0" dirty="0"/>
              <a:t>of overall ECQ measure= .61; </a:t>
            </a:r>
            <a:r>
              <a:rPr lang="en-US" sz="1800" b="0" i="1" dirty="0"/>
              <a:t>M</a:t>
            </a:r>
            <a:r>
              <a:rPr lang="en-US" sz="1800" b="0" dirty="0"/>
              <a:t>=4.15; </a:t>
            </a:r>
            <a:r>
              <a:rPr lang="en-US" sz="1800" b="0" i="1" dirty="0"/>
              <a:t>SD</a:t>
            </a:r>
            <a:r>
              <a:rPr lang="en-US" sz="1800" b="0" dirty="0"/>
              <a:t>=0.53</a:t>
            </a:r>
            <a:r>
              <a:rPr lang="en-US" sz="1800" b="0" dirty="0" smtClean="0"/>
              <a:t>).</a:t>
            </a:r>
          </a:p>
          <a:p>
            <a:pPr algn="l" rtl="0"/>
            <a:endParaRPr lang="en-US" sz="1800" b="0" dirty="0"/>
          </a:p>
          <a:p>
            <a:pPr marL="457200" indent="-457200" algn="l" rtl="0">
              <a:buFont typeface="Wingdings" panose="05000000000000000000" pitchFamily="2" charset="2"/>
              <a:buChar char="ü"/>
            </a:pPr>
            <a:r>
              <a:rPr lang="en-US" sz="2400" i="1" dirty="0" smtClean="0"/>
              <a:t>Organizational </a:t>
            </a:r>
            <a:r>
              <a:rPr lang="en-US" sz="2400" i="1" dirty="0"/>
              <a:t>misbehavior: </a:t>
            </a:r>
            <a:r>
              <a:rPr lang="en-US" sz="2400" dirty="0"/>
              <a:t>a 24-item measure of workplace deviance - WDB </a:t>
            </a:r>
            <a:r>
              <a:rPr lang="en-US" dirty="0"/>
              <a:t>(Bennett &amp; Robinson, 2000), </a:t>
            </a:r>
            <a:r>
              <a:rPr lang="en-US" b="0" dirty="0"/>
              <a:t>implicit form</a:t>
            </a:r>
            <a:r>
              <a:rPr lang="en-US" b="0" dirty="0" smtClean="0"/>
              <a:t>. </a:t>
            </a:r>
            <a:r>
              <a:rPr lang="en-US" sz="1600" b="0" dirty="0" smtClean="0"/>
              <a:t/>
            </a:r>
            <a:br>
              <a:rPr lang="en-US" sz="1600" b="0" dirty="0" smtClean="0"/>
            </a:br>
            <a:r>
              <a:rPr lang="en-US" sz="1800" b="0" dirty="0" smtClean="0"/>
              <a:t>For </a:t>
            </a:r>
            <a:r>
              <a:rPr lang="en-US" sz="1800" b="0" dirty="0"/>
              <a:t>example: “Dragged out work in order to get overtime”; “Publicly embarrassed someone at work”. (</a:t>
            </a:r>
            <a:r>
              <a:rPr lang="en-US" sz="1800" b="0" i="1" dirty="0" err="1"/>
              <a:t>Cronbach's</a:t>
            </a:r>
            <a:r>
              <a:rPr lang="en-US" sz="1800" b="0" i="1" dirty="0"/>
              <a:t> alpha</a:t>
            </a:r>
            <a:r>
              <a:rPr lang="en-US" sz="1800" b="0" dirty="0"/>
              <a:t>= .94; </a:t>
            </a:r>
            <a:r>
              <a:rPr lang="en-US" sz="1800" b="0" i="1" dirty="0"/>
              <a:t>M</a:t>
            </a:r>
            <a:r>
              <a:rPr lang="en-US" sz="1800" b="0" dirty="0"/>
              <a:t>= 2.0; </a:t>
            </a:r>
            <a:r>
              <a:rPr lang="en-US" sz="1800" b="0" i="1" dirty="0"/>
              <a:t>SD</a:t>
            </a:r>
            <a:r>
              <a:rPr lang="en-US" sz="1800" b="0" dirty="0"/>
              <a:t>=0.73</a:t>
            </a:r>
            <a:r>
              <a:rPr lang="en-US" sz="1800" b="0" dirty="0" smtClean="0"/>
              <a:t>).</a:t>
            </a:r>
            <a:endParaRPr lang="he-IL" dirty="0"/>
          </a:p>
        </p:txBody>
      </p:sp>
    </p:spTree>
    <p:extLst>
      <p:ext uri="{BB962C8B-B14F-4D97-AF65-F5344CB8AC3E}">
        <p14:creationId xmlns:p14="http://schemas.microsoft.com/office/powerpoint/2010/main" val="159306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9235" y="0"/>
            <a:ext cx="8352928" cy="539846"/>
          </a:xfrm>
        </p:spPr>
        <p:txBody>
          <a:bodyPr>
            <a:noAutofit/>
          </a:bodyPr>
          <a:lstStyle/>
          <a:p>
            <a:pPr rtl="0"/>
            <a:r>
              <a:rPr lang="en-US" sz="2600" b="1" dirty="0" smtClean="0"/>
              <a:t>Study 2 - Results</a:t>
            </a:r>
            <a:endParaRPr lang="en-US" sz="26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1" y="836712"/>
            <a:ext cx="6912768" cy="1937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407404" y="2924944"/>
            <a:ext cx="8341060" cy="3871568"/>
            <a:chOff x="539552" y="2848245"/>
            <a:chExt cx="8352928" cy="3963970"/>
          </a:xfrm>
        </p:grpSpPr>
        <p:sp>
          <p:nvSpPr>
            <p:cNvPr id="6" name="TextBox 5"/>
            <p:cNvSpPr txBox="1"/>
            <p:nvPr/>
          </p:nvSpPr>
          <p:spPr>
            <a:xfrm>
              <a:off x="539552" y="6381328"/>
              <a:ext cx="8352928" cy="430887"/>
            </a:xfrm>
            <a:prstGeom prst="rect">
              <a:avLst/>
            </a:prstGeom>
            <a:noFill/>
          </p:spPr>
          <p:txBody>
            <a:bodyPr wrap="square" rtlCol="0">
              <a:spAutoFit/>
            </a:bodyPr>
            <a:lstStyle/>
            <a:p>
              <a:pPr algn="l" rtl="0"/>
              <a:r>
                <a:rPr lang="en-US" sz="1100" dirty="0" smtClean="0"/>
                <a:t>The </a:t>
              </a:r>
              <a:r>
                <a:rPr lang="en-US" sz="1100" dirty="0"/>
                <a:t>“employee occupational level” variable was dummy-coded and the perceived organizational ethical climate variable was centered (Z-scores). </a:t>
              </a:r>
            </a:p>
          </p:txBody>
        </p:sp>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420" y="2848245"/>
              <a:ext cx="6048672" cy="3528392"/>
            </a:xfrm>
            <a:prstGeom prst="rect">
              <a:avLst/>
            </a:prstGeom>
            <a:noFill/>
            <a:ln>
              <a:noFill/>
            </a:ln>
          </p:spPr>
        </p:pic>
      </p:grpSp>
    </p:spTree>
    <p:extLst>
      <p:ext uri="{BB962C8B-B14F-4D97-AF65-F5344CB8AC3E}">
        <p14:creationId xmlns:p14="http://schemas.microsoft.com/office/powerpoint/2010/main" val="272608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32717308"/>
              </p:ext>
            </p:extLst>
          </p:nvPr>
        </p:nvGraphicFramePr>
        <p:xfrm>
          <a:off x="107504" y="116631"/>
          <a:ext cx="8784978" cy="6627916"/>
        </p:xfrm>
        <a:graphic>
          <a:graphicData uri="http://schemas.openxmlformats.org/drawingml/2006/table">
            <a:tbl>
              <a:tblPr firstRow="1" firstCol="1" bandRow="1">
                <a:tableStyleId>{5C22544A-7EE6-4342-B048-85BDC9FD1C3A}</a:tableStyleId>
              </a:tblPr>
              <a:tblGrid>
                <a:gridCol w="3396755"/>
                <a:gridCol w="956993"/>
                <a:gridCol w="956993"/>
                <a:gridCol w="887015"/>
                <a:gridCol w="887015"/>
                <a:gridCol w="887015"/>
                <a:gridCol w="813192"/>
              </a:tblGrid>
              <a:tr h="482524">
                <a:tc>
                  <a:txBody>
                    <a:bodyPr/>
                    <a:lstStyle/>
                    <a:p>
                      <a:pPr algn="l" rtl="0">
                        <a:lnSpc>
                          <a:spcPct val="115000"/>
                        </a:lnSpc>
                        <a:spcAft>
                          <a:spcPts val="0"/>
                        </a:spcAft>
                      </a:pPr>
                      <a:r>
                        <a:rPr lang="en-US" sz="1800" dirty="0">
                          <a:effectLst/>
                        </a:rPr>
                        <a:t> Variables</a:t>
                      </a:r>
                      <a:endParaRPr lang="en-US" sz="1800" dirty="0">
                        <a:effectLst/>
                        <a:latin typeface="Calibri"/>
                        <a:ea typeface="Times New Roman"/>
                        <a:cs typeface="Arial"/>
                      </a:endParaRPr>
                    </a:p>
                  </a:txBody>
                  <a:tcPr marL="68580" marR="68580" marT="0" marB="0" anchor="ctr"/>
                </a:tc>
                <a:tc>
                  <a:txBody>
                    <a:bodyPr/>
                    <a:lstStyle/>
                    <a:p>
                      <a:pPr algn="l" rtl="0">
                        <a:lnSpc>
                          <a:spcPct val="115000"/>
                        </a:lnSpc>
                        <a:spcAft>
                          <a:spcPts val="0"/>
                        </a:spcAft>
                      </a:pPr>
                      <a:r>
                        <a:rPr lang="en-US" sz="1800">
                          <a:effectLst/>
                        </a:rPr>
                        <a:t>1</a:t>
                      </a:r>
                      <a:endParaRPr lang="en-US" sz="1800">
                        <a:effectLst/>
                        <a:latin typeface="Calibri"/>
                        <a:ea typeface="Times New Roman"/>
                        <a:cs typeface="Arial"/>
                      </a:endParaRPr>
                    </a:p>
                  </a:txBody>
                  <a:tcPr marL="68580" marR="68580" marT="0" marB="0" anchor="b"/>
                </a:tc>
                <a:tc>
                  <a:txBody>
                    <a:bodyPr/>
                    <a:lstStyle/>
                    <a:p>
                      <a:pPr algn="l" rtl="0">
                        <a:lnSpc>
                          <a:spcPct val="115000"/>
                        </a:lnSpc>
                        <a:spcAft>
                          <a:spcPts val="0"/>
                        </a:spcAft>
                      </a:pPr>
                      <a:r>
                        <a:rPr lang="en-US" sz="1800">
                          <a:effectLst/>
                        </a:rPr>
                        <a:t>2</a:t>
                      </a:r>
                      <a:endParaRPr lang="en-US" sz="1800">
                        <a:effectLst/>
                        <a:latin typeface="Calibri"/>
                        <a:ea typeface="Times New Roman"/>
                        <a:cs typeface="Arial"/>
                      </a:endParaRPr>
                    </a:p>
                  </a:txBody>
                  <a:tcPr marL="68580" marR="68580" marT="0" marB="0" anchor="b"/>
                </a:tc>
                <a:tc>
                  <a:txBody>
                    <a:bodyPr/>
                    <a:lstStyle/>
                    <a:p>
                      <a:pPr algn="l" rtl="0">
                        <a:lnSpc>
                          <a:spcPct val="115000"/>
                        </a:lnSpc>
                        <a:spcAft>
                          <a:spcPts val="0"/>
                        </a:spcAft>
                      </a:pPr>
                      <a:r>
                        <a:rPr lang="en-US" sz="1800">
                          <a:effectLst/>
                        </a:rPr>
                        <a:t>3</a:t>
                      </a:r>
                      <a:endParaRPr lang="en-US" sz="1800">
                        <a:effectLst/>
                        <a:latin typeface="Calibri"/>
                        <a:ea typeface="Times New Roman"/>
                        <a:cs typeface="Arial"/>
                      </a:endParaRPr>
                    </a:p>
                  </a:txBody>
                  <a:tcPr marL="68580" marR="68580" marT="0" marB="0" anchor="b"/>
                </a:tc>
                <a:tc>
                  <a:txBody>
                    <a:bodyPr/>
                    <a:lstStyle/>
                    <a:p>
                      <a:pPr algn="l" rtl="0">
                        <a:lnSpc>
                          <a:spcPct val="115000"/>
                        </a:lnSpc>
                        <a:spcAft>
                          <a:spcPts val="0"/>
                        </a:spcAft>
                      </a:pPr>
                      <a:r>
                        <a:rPr lang="en-US" sz="1800">
                          <a:effectLst/>
                        </a:rPr>
                        <a:t>4</a:t>
                      </a:r>
                      <a:endParaRPr lang="en-US" sz="1800">
                        <a:effectLst/>
                        <a:latin typeface="Calibri"/>
                        <a:ea typeface="Times New Roman"/>
                        <a:cs typeface="Arial"/>
                      </a:endParaRPr>
                    </a:p>
                  </a:txBody>
                  <a:tcPr marL="68580" marR="68580" marT="0" marB="0" anchor="b"/>
                </a:tc>
                <a:tc>
                  <a:txBody>
                    <a:bodyPr/>
                    <a:lstStyle/>
                    <a:p>
                      <a:pPr algn="l" rtl="0">
                        <a:lnSpc>
                          <a:spcPct val="115000"/>
                        </a:lnSpc>
                        <a:spcAft>
                          <a:spcPts val="0"/>
                        </a:spcAft>
                      </a:pPr>
                      <a:r>
                        <a:rPr lang="en-US" sz="1800">
                          <a:effectLst/>
                        </a:rPr>
                        <a:t>5</a:t>
                      </a:r>
                      <a:endParaRPr lang="en-US" sz="1800">
                        <a:effectLst/>
                        <a:latin typeface="Calibri"/>
                        <a:ea typeface="Times New Roman"/>
                        <a:cs typeface="Arial"/>
                      </a:endParaRPr>
                    </a:p>
                  </a:txBody>
                  <a:tcPr marL="68580" marR="68580" marT="0" marB="0" anchor="b"/>
                </a:tc>
                <a:tc>
                  <a:txBody>
                    <a:bodyPr/>
                    <a:lstStyle/>
                    <a:p>
                      <a:pPr algn="l" rtl="0">
                        <a:lnSpc>
                          <a:spcPct val="115000"/>
                        </a:lnSpc>
                        <a:spcAft>
                          <a:spcPts val="0"/>
                        </a:spcAft>
                      </a:pPr>
                      <a:r>
                        <a:rPr lang="en-US" sz="1800">
                          <a:effectLst/>
                        </a:rPr>
                        <a:t>6</a:t>
                      </a:r>
                      <a:endParaRPr lang="en-US" sz="1800">
                        <a:effectLst/>
                        <a:latin typeface="Calibri"/>
                        <a:ea typeface="Times New Roman"/>
                        <a:cs typeface="Arial"/>
                      </a:endParaRPr>
                    </a:p>
                  </a:txBody>
                  <a:tcPr marL="68580" marR="68580" marT="0" marB="0" anchor="b"/>
                </a:tc>
              </a:tr>
              <a:tr h="322475">
                <a:tc rowSpan="2">
                  <a:txBody>
                    <a:bodyPr/>
                    <a:lstStyle/>
                    <a:p>
                      <a:pPr algn="l" rtl="0">
                        <a:lnSpc>
                          <a:spcPct val="115000"/>
                        </a:lnSpc>
                        <a:spcAft>
                          <a:spcPts val="0"/>
                        </a:spcAft>
                      </a:pPr>
                      <a:r>
                        <a:rPr lang="en-US" sz="1800">
                          <a:effectLst/>
                        </a:rPr>
                        <a:t>1. Overall ethical climate</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332941">
                <a:tc vMerge="1">
                  <a:txBody>
                    <a:bodyPr/>
                    <a:lstStyle/>
                    <a:p>
                      <a:pPr rtl="1"/>
                      <a:endParaRPr lang="he-IL"/>
                    </a:p>
                  </a:txBody>
                  <a:tcPr/>
                </a:tc>
                <a:tc>
                  <a:txBody>
                    <a:bodyPr/>
                    <a:lstStyle/>
                    <a:p>
                      <a:pPr algn="l" rtl="0"/>
                      <a:endParaRPr lang="en-US" sz="1800">
                        <a:effectLst/>
                        <a:latin typeface="Calibri"/>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644437">
                <a:tc rowSpan="2">
                  <a:txBody>
                    <a:bodyPr/>
                    <a:lstStyle/>
                    <a:p>
                      <a:pPr algn="l" rtl="0">
                        <a:lnSpc>
                          <a:spcPct val="115000"/>
                        </a:lnSpc>
                        <a:spcAft>
                          <a:spcPts val="0"/>
                        </a:spcAft>
                      </a:pPr>
                      <a:r>
                        <a:rPr lang="en-US" sz="1800">
                          <a:effectLst/>
                        </a:rPr>
                        <a:t>2. Organizational misbehavior</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-.47**</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322475">
                <a:tc vMerge="1">
                  <a:txBody>
                    <a:bodyPr/>
                    <a:lstStyle/>
                    <a:p>
                      <a:pPr rtl="1"/>
                      <a:endParaRPr lang="he-IL"/>
                    </a:p>
                  </a:txBody>
                  <a:tcPr/>
                </a:tc>
                <a:tc>
                  <a:txBody>
                    <a:bodyPr/>
                    <a:lstStyle/>
                    <a:p>
                      <a:pPr algn="l" rtl="0"/>
                      <a:endParaRPr lang="en-US" sz="1800">
                        <a:effectLst/>
                        <a:latin typeface="Calibri"/>
                      </a:endParaRPr>
                    </a:p>
                  </a:txBody>
                  <a:tcPr marL="68580" marR="68580" marT="0" marB="0"/>
                </a:tc>
                <a:tc>
                  <a:txBody>
                    <a:bodyPr/>
                    <a:lstStyle/>
                    <a:p>
                      <a:pPr algn="l" rtl="0"/>
                      <a:endParaRPr lang="en-US" sz="1800">
                        <a:effectLst/>
                        <a:latin typeface="Calibri"/>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322475">
                <a:tc rowSpan="2">
                  <a:txBody>
                    <a:bodyPr/>
                    <a:lstStyle/>
                    <a:p>
                      <a:pPr algn="l" rtl="0">
                        <a:lnSpc>
                          <a:spcPct val="115000"/>
                        </a:lnSpc>
                        <a:spcAft>
                          <a:spcPts val="0"/>
                        </a:spcAft>
                      </a:pPr>
                      <a:r>
                        <a:rPr lang="en-US" sz="1800">
                          <a:effectLst/>
                        </a:rPr>
                        <a:t>3. Ethical climate “instrumental”</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.37**</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.01</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332941">
                <a:tc vMerge="1">
                  <a:txBody>
                    <a:bodyPr/>
                    <a:lstStyle/>
                    <a:p>
                      <a:pPr rtl="1"/>
                      <a:endParaRPr lang="he-IL"/>
                    </a:p>
                  </a:txBody>
                  <a:tcPr/>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endParaRPr lang="en-US" sz="1800">
                        <a:effectLst/>
                        <a:latin typeface="Calibri"/>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644437">
                <a:tc rowSpan="2">
                  <a:txBody>
                    <a:bodyPr/>
                    <a:lstStyle/>
                    <a:p>
                      <a:pPr algn="l" rtl="0">
                        <a:lnSpc>
                          <a:spcPct val="115000"/>
                        </a:lnSpc>
                        <a:spcAft>
                          <a:spcPts val="0"/>
                        </a:spcAft>
                      </a:pPr>
                      <a:r>
                        <a:rPr lang="en-US" sz="1800">
                          <a:effectLst/>
                        </a:rPr>
                        <a:t>4. Ethical climate “caring”</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.68**</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-.46**</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-.03</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322475">
                <a:tc vMerge="1">
                  <a:txBody>
                    <a:bodyPr/>
                    <a:lstStyle/>
                    <a:p>
                      <a:pPr rtl="1"/>
                      <a:endParaRPr lang="he-IL"/>
                    </a:p>
                  </a:txBody>
                  <a:tcPr/>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endParaRPr lang="en-US" sz="1800">
                        <a:effectLst/>
                        <a:latin typeface="Calibri"/>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644437">
                <a:tc rowSpan="2">
                  <a:txBody>
                    <a:bodyPr/>
                    <a:lstStyle/>
                    <a:p>
                      <a:pPr algn="l" rtl="0">
                        <a:lnSpc>
                          <a:spcPct val="115000"/>
                        </a:lnSpc>
                        <a:spcAft>
                          <a:spcPts val="0"/>
                        </a:spcAft>
                      </a:pPr>
                      <a:r>
                        <a:rPr lang="en-US" sz="1800" dirty="0">
                          <a:effectLst/>
                        </a:rPr>
                        <a:t>5. Ethical climate “independence”</a:t>
                      </a:r>
                      <a:endParaRPr lang="en-US" sz="1800" dirty="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.65**</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-.18*</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.32**</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.22*</a:t>
                      </a:r>
                      <a:endParaRPr lang="en-US" sz="1800">
                        <a:effectLst/>
                        <a:latin typeface="Calibri"/>
                        <a:ea typeface="Times New Roman"/>
                        <a:cs typeface="Arial"/>
                      </a:endParaRPr>
                    </a:p>
                  </a:txBody>
                  <a:tcPr marL="68580" marR="68580" marT="0" marB="0"/>
                </a:tc>
                <a:tc>
                  <a:txBody>
                    <a:bodyPr/>
                    <a:lstStyle/>
                    <a:p>
                      <a:pPr algn="l" rtl="0"/>
                      <a:endParaRPr lang="en-US" sz="1800">
                        <a:effectLst/>
                        <a:latin typeface="Calibri"/>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322475">
                <a:tc vMerge="1">
                  <a:txBody>
                    <a:bodyPr/>
                    <a:lstStyle/>
                    <a:p>
                      <a:pPr rtl="1"/>
                      <a:endParaRPr lang="he-IL"/>
                    </a:p>
                  </a:txBody>
                  <a:tcPr/>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endParaRPr lang="en-US" sz="1800">
                        <a:effectLst/>
                        <a:latin typeface="Calibri"/>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r>
              <a:tr h="644437">
                <a:tc rowSpan="2">
                  <a:txBody>
                    <a:bodyPr/>
                    <a:lstStyle/>
                    <a:p>
                      <a:pPr algn="l" rtl="0">
                        <a:lnSpc>
                          <a:spcPct val="115000"/>
                        </a:lnSpc>
                        <a:spcAft>
                          <a:spcPts val="0"/>
                        </a:spcAft>
                      </a:pPr>
                      <a:r>
                        <a:rPr lang="en-US" sz="1800">
                          <a:effectLst/>
                        </a:rPr>
                        <a:t>6. Ethical climate “rules”</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.70**</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-.43**</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-.11</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.61**</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.20*</a:t>
                      </a:r>
                      <a:endParaRPr lang="en-US" sz="1800">
                        <a:effectLst/>
                        <a:latin typeface="Calibri"/>
                        <a:ea typeface="Times New Roman"/>
                        <a:cs typeface="Arial"/>
                      </a:endParaRPr>
                    </a:p>
                  </a:txBody>
                  <a:tcPr marL="68580" marR="68580" marT="0" marB="0"/>
                </a:tc>
                <a:tc>
                  <a:txBody>
                    <a:bodyPr/>
                    <a:lstStyle/>
                    <a:p>
                      <a:pPr algn="l" rtl="0"/>
                      <a:endParaRPr lang="en-US" sz="1800">
                        <a:effectLst/>
                        <a:latin typeface="Calibri"/>
                      </a:endParaRPr>
                    </a:p>
                  </a:txBody>
                  <a:tcPr marL="68580" marR="68580" marT="0" marB="0"/>
                </a:tc>
              </a:tr>
              <a:tr h="322475">
                <a:tc vMerge="1">
                  <a:txBody>
                    <a:bodyPr/>
                    <a:lstStyle/>
                    <a:p>
                      <a:pPr rtl="1"/>
                      <a:endParaRPr lang="he-IL"/>
                    </a:p>
                  </a:txBody>
                  <a:tcPr/>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endParaRPr lang="en-US" sz="1800">
                        <a:effectLst/>
                        <a:latin typeface="Calibri"/>
                      </a:endParaRPr>
                    </a:p>
                  </a:txBody>
                  <a:tcPr marL="68580" marR="68580" marT="0" marB="0"/>
                </a:tc>
              </a:tr>
              <a:tr h="644437">
                <a:tc rowSpan="2">
                  <a:txBody>
                    <a:bodyPr/>
                    <a:lstStyle/>
                    <a:p>
                      <a:pPr algn="l" rtl="0">
                        <a:lnSpc>
                          <a:spcPct val="115000"/>
                        </a:lnSpc>
                        <a:spcAft>
                          <a:spcPts val="0"/>
                        </a:spcAft>
                      </a:pPr>
                      <a:r>
                        <a:rPr lang="en-US" sz="1800">
                          <a:effectLst/>
                        </a:rPr>
                        <a:t>7. Ethical climate “law and code”</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.62**</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-.41**</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.06</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.36**</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.13</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.58**</a:t>
                      </a:r>
                      <a:endParaRPr lang="en-US" sz="1800">
                        <a:effectLst/>
                        <a:latin typeface="Calibri"/>
                        <a:ea typeface="Times New Roman"/>
                        <a:cs typeface="Arial"/>
                      </a:endParaRPr>
                    </a:p>
                  </a:txBody>
                  <a:tcPr marL="68580" marR="68580" marT="0" marB="0"/>
                </a:tc>
              </a:tr>
              <a:tr h="322475">
                <a:tc vMerge="1">
                  <a:txBody>
                    <a:bodyPr/>
                    <a:lstStyle/>
                    <a:p>
                      <a:pPr rtl="1"/>
                      <a:endParaRPr lang="he-IL"/>
                    </a:p>
                  </a:txBody>
                  <a:tcPr/>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a:effectLst/>
                        </a:rPr>
                        <a:t> </a:t>
                      </a:r>
                      <a:endParaRPr lang="en-US" sz="1800">
                        <a:effectLst/>
                        <a:latin typeface="Calibri"/>
                        <a:ea typeface="Times New Roman"/>
                        <a:cs typeface="Arial"/>
                      </a:endParaRPr>
                    </a:p>
                  </a:txBody>
                  <a:tcPr marL="68580" marR="68580" marT="0" marB="0"/>
                </a:tc>
                <a:tc>
                  <a:txBody>
                    <a:bodyPr/>
                    <a:lstStyle/>
                    <a:p>
                      <a:pPr algn="l" rtl="0">
                        <a:lnSpc>
                          <a:spcPct val="115000"/>
                        </a:lnSpc>
                        <a:spcAft>
                          <a:spcPts val="0"/>
                        </a:spcAft>
                      </a:pPr>
                      <a:r>
                        <a:rPr lang="en-US" sz="1800" dirty="0">
                          <a:effectLst/>
                        </a:rPr>
                        <a:t> </a:t>
                      </a:r>
                      <a:endParaRPr lang="en-US" sz="1800" dirty="0">
                        <a:effectLst/>
                        <a:latin typeface="Calibri"/>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318740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352928" cy="504056"/>
          </a:xfrm>
        </p:spPr>
        <p:txBody>
          <a:bodyPr>
            <a:noAutofit/>
          </a:bodyPr>
          <a:lstStyle/>
          <a:p>
            <a:r>
              <a:rPr lang="en-US" sz="2600" b="1" dirty="0" smtClean="0"/>
              <a:t>Summary &amp; conclusions</a:t>
            </a:r>
            <a:endParaRPr lang="en-US" sz="2600" dirty="0"/>
          </a:p>
        </p:txBody>
      </p:sp>
      <p:sp>
        <p:nvSpPr>
          <p:cNvPr id="3" name="Content Placeholder 2"/>
          <p:cNvSpPr>
            <a:spLocks noGrp="1"/>
          </p:cNvSpPr>
          <p:nvPr>
            <p:ph idx="1"/>
          </p:nvPr>
        </p:nvSpPr>
        <p:spPr>
          <a:xfrm>
            <a:off x="251520" y="659658"/>
            <a:ext cx="8568952" cy="6198341"/>
          </a:xfrm>
        </p:spPr>
        <p:txBody>
          <a:bodyPr>
            <a:noAutofit/>
          </a:bodyPr>
          <a:lstStyle/>
          <a:p>
            <a:pPr marL="457200" indent="-457200" algn="l" rtl="0">
              <a:buFont typeface="Wingdings" panose="05000000000000000000" pitchFamily="2" charset="2"/>
              <a:buChar char="ü"/>
            </a:pPr>
            <a:r>
              <a:rPr lang="en-US" sz="2200" dirty="0" smtClean="0"/>
              <a:t>Focus </a:t>
            </a:r>
            <a:r>
              <a:rPr lang="en-US" sz="2200" dirty="0"/>
              <a:t>on perceptions of organizational </a:t>
            </a:r>
            <a:r>
              <a:rPr lang="en-US" sz="2200" dirty="0" smtClean="0"/>
              <a:t>distributive justice </a:t>
            </a:r>
            <a:r>
              <a:rPr lang="en-US" sz="2200" dirty="0"/>
              <a:t>and </a:t>
            </a:r>
            <a:r>
              <a:rPr lang="en-US" sz="2200" dirty="0" smtClean="0"/>
              <a:t>organizational </a:t>
            </a:r>
            <a:r>
              <a:rPr lang="en-US" sz="2200" dirty="0"/>
              <a:t>climate </a:t>
            </a:r>
            <a:r>
              <a:rPr lang="en-US" sz="2200" dirty="0" smtClean="0"/>
              <a:t>as </a:t>
            </a:r>
            <a:r>
              <a:rPr lang="en-US" sz="2200" dirty="0"/>
              <a:t>important antecedents of </a:t>
            </a:r>
            <a:r>
              <a:rPr lang="en-US" sz="2200" dirty="0" smtClean="0"/>
              <a:t>misbehavior. Explanatory </a:t>
            </a:r>
            <a:r>
              <a:rPr lang="en-US" sz="2200" dirty="0"/>
              <a:t>contributions of </a:t>
            </a:r>
            <a:r>
              <a:rPr lang="en-US" sz="2200" dirty="0" smtClean="0"/>
              <a:t>LMX </a:t>
            </a:r>
            <a:r>
              <a:rPr lang="en-US" sz="2200" dirty="0"/>
              <a:t>and employees’ occupational </a:t>
            </a:r>
            <a:r>
              <a:rPr lang="en-US" sz="2200" dirty="0" smtClean="0"/>
              <a:t>level.</a:t>
            </a:r>
            <a:br>
              <a:rPr lang="en-US" sz="2200" dirty="0" smtClean="0"/>
            </a:br>
            <a:endParaRPr lang="en-US" sz="2200" dirty="0"/>
          </a:p>
          <a:p>
            <a:pPr marL="457200" indent="-457200" algn="l" rtl="0">
              <a:buFont typeface="Wingdings" panose="05000000000000000000" pitchFamily="2" charset="2"/>
              <a:buChar char="ü"/>
            </a:pPr>
            <a:r>
              <a:rPr lang="en-US" sz="2200" dirty="0" smtClean="0"/>
              <a:t>The </a:t>
            </a:r>
            <a:r>
              <a:rPr lang="en-US" sz="2200" dirty="0"/>
              <a:t>quality of the relations between leaders and employees may function as a buffer in the impact of perceived organizational distributive justice on misbehavior</a:t>
            </a:r>
            <a:r>
              <a:rPr lang="en-US" sz="2200" dirty="0" smtClean="0"/>
              <a:t>.</a:t>
            </a:r>
            <a:br>
              <a:rPr lang="en-US" sz="2200" dirty="0" smtClean="0"/>
            </a:br>
            <a:endParaRPr lang="en-US" sz="2200" dirty="0" smtClean="0"/>
          </a:p>
          <a:p>
            <a:pPr marL="457200" indent="-457200" algn="l" rtl="0">
              <a:buFont typeface="Wingdings" panose="05000000000000000000" pitchFamily="2" charset="2"/>
              <a:buChar char="ü"/>
            </a:pPr>
            <a:r>
              <a:rPr lang="en-US" sz="2200" dirty="0"/>
              <a:t>Perceived organizational ethical climate </a:t>
            </a:r>
            <a:r>
              <a:rPr lang="en-US" sz="2200" dirty="0" smtClean="0"/>
              <a:t>negatively associates </a:t>
            </a:r>
            <a:r>
              <a:rPr lang="en-US" sz="2200" dirty="0"/>
              <a:t>with organizational misbehavior at medium and low occupational </a:t>
            </a:r>
            <a:r>
              <a:rPr lang="en-US" sz="2200" dirty="0" smtClean="0"/>
              <a:t>levels. </a:t>
            </a:r>
            <a:br>
              <a:rPr lang="en-US" sz="2200" dirty="0" smtClean="0"/>
            </a:br>
            <a:endParaRPr lang="en-US" sz="2200" dirty="0" smtClean="0"/>
          </a:p>
          <a:p>
            <a:pPr marL="342900" indent="-342900" algn="l" rtl="0">
              <a:buFont typeface="Wingdings" panose="05000000000000000000" pitchFamily="2" charset="2"/>
              <a:buChar char="ü"/>
            </a:pPr>
            <a:r>
              <a:rPr lang="en-US" sz="2200" dirty="0" smtClean="0"/>
              <a:t>Limitations</a:t>
            </a:r>
            <a:r>
              <a:rPr lang="en-US" sz="2200" dirty="0"/>
              <a:t>: correlative nature; specific organizational contexts; </a:t>
            </a:r>
            <a:r>
              <a:rPr lang="en-US" sz="2200" dirty="0" smtClean="0"/>
              <a:t>*the </a:t>
            </a:r>
            <a:r>
              <a:rPr lang="en-US" sz="2200" dirty="0"/>
              <a:t>mean levels </a:t>
            </a:r>
            <a:r>
              <a:rPr lang="en-US" sz="2200" dirty="0" smtClean="0"/>
              <a:t>of perceived </a:t>
            </a:r>
            <a:r>
              <a:rPr lang="en-US" sz="2200" dirty="0"/>
              <a:t>distributive justice, organizational climate, and </a:t>
            </a:r>
            <a:r>
              <a:rPr lang="en-US" sz="2200" dirty="0" smtClean="0"/>
              <a:t>misbehavior</a:t>
            </a:r>
            <a:r>
              <a:rPr lang="en-US" sz="2200" dirty="0"/>
              <a:t>.</a:t>
            </a:r>
            <a:endParaRPr lang="he-IL" sz="2200" dirty="0"/>
          </a:p>
        </p:txBody>
      </p:sp>
      <p:sp>
        <p:nvSpPr>
          <p:cNvPr id="4" name="Oval 3"/>
          <p:cNvSpPr/>
          <p:nvPr/>
        </p:nvSpPr>
        <p:spPr>
          <a:xfrm>
            <a:off x="6804248" y="6165304"/>
            <a:ext cx="2160240" cy="69269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 !</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17534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05" y="188640"/>
            <a:ext cx="7488832" cy="872634"/>
          </a:xfrm>
        </p:spPr>
        <p:txBody>
          <a:bodyPr>
            <a:normAutofit fontScale="90000"/>
          </a:bodyPr>
          <a:lstStyle/>
          <a:p>
            <a:pPr rtl="0"/>
            <a:r>
              <a:rPr lang="en-US" sz="3000" b="1" dirty="0"/>
              <a:t>Misbehavior </a:t>
            </a:r>
            <a:r>
              <a:rPr lang="en-US" sz="3000" b="1" dirty="0" smtClean="0"/>
              <a:t>in organizations – </a:t>
            </a:r>
            <a:r>
              <a:rPr lang="en-US" sz="2700" b="1" dirty="0" smtClean="0"/>
              <a:t>definitions and research</a:t>
            </a:r>
            <a:endParaRPr lang="he-IL" sz="2700" dirty="0"/>
          </a:p>
        </p:txBody>
      </p:sp>
      <p:sp>
        <p:nvSpPr>
          <p:cNvPr id="4" name="Rectangle 3"/>
          <p:cNvSpPr/>
          <p:nvPr/>
        </p:nvSpPr>
        <p:spPr>
          <a:xfrm>
            <a:off x="1259632" y="1268760"/>
            <a:ext cx="6336704" cy="302433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600" b="1" dirty="0" smtClean="0">
                <a:solidFill>
                  <a:schemeClr val="tx1"/>
                </a:solidFill>
              </a:rPr>
              <a:t>Workplace deviance  or Counterproductive Work Behavior </a:t>
            </a:r>
            <a:br>
              <a:rPr lang="en-US" sz="2600" b="1" dirty="0" smtClean="0">
                <a:solidFill>
                  <a:schemeClr val="tx1"/>
                </a:solidFill>
              </a:rPr>
            </a:br>
            <a:r>
              <a:rPr lang="en-US" sz="2600" b="1" dirty="0" smtClean="0">
                <a:solidFill>
                  <a:schemeClr val="tx1"/>
                </a:solidFill>
              </a:rPr>
              <a:t>(theft, sabotage, withdrawal, harassment, and drug use) </a:t>
            </a:r>
            <a:br>
              <a:rPr lang="en-US" sz="2600" b="1" dirty="0" smtClean="0">
                <a:solidFill>
                  <a:schemeClr val="tx1"/>
                </a:solidFill>
              </a:rPr>
            </a:br>
            <a:r>
              <a:rPr lang="en-US" sz="2600" b="1" dirty="0" smtClean="0">
                <a:solidFill>
                  <a:schemeClr val="tx1"/>
                </a:solidFill>
              </a:rPr>
              <a:t>V</a:t>
            </a:r>
            <a:r>
              <a:rPr lang="en-US" sz="2200" dirty="0" smtClean="0">
                <a:solidFill>
                  <a:schemeClr val="tx1"/>
                </a:solidFill>
              </a:rPr>
              <a:t>iolate </a:t>
            </a:r>
            <a:r>
              <a:rPr lang="en-US" sz="2200" dirty="0">
                <a:solidFill>
                  <a:schemeClr val="tx1"/>
                </a:solidFill>
              </a:rPr>
              <a:t>important </a:t>
            </a:r>
            <a:r>
              <a:rPr lang="en-US" sz="2200" dirty="0" smtClean="0">
                <a:solidFill>
                  <a:schemeClr val="tx1"/>
                </a:solidFill>
              </a:rPr>
              <a:t>organizational norms </a:t>
            </a:r>
            <a:r>
              <a:rPr lang="en-US" sz="2200" dirty="0">
                <a:solidFill>
                  <a:schemeClr val="tx1"/>
                </a:solidFill>
              </a:rPr>
              <a:t>and </a:t>
            </a:r>
            <a:r>
              <a:rPr lang="en-US" sz="2200" dirty="0" smtClean="0">
                <a:solidFill>
                  <a:schemeClr val="tx1"/>
                </a:solidFill>
              </a:rPr>
              <a:t>mainly harm </a:t>
            </a:r>
            <a:r>
              <a:rPr lang="en-US" sz="2200" dirty="0">
                <a:solidFill>
                  <a:schemeClr val="tx1"/>
                </a:solidFill>
              </a:rPr>
              <a:t>organizations in </a:t>
            </a:r>
            <a:r>
              <a:rPr lang="en-US" sz="2200" dirty="0" smtClean="0">
                <a:solidFill>
                  <a:schemeClr val="tx1"/>
                </a:solidFill>
              </a:rPr>
              <a:t>ways </a:t>
            </a:r>
            <a:r>
              <a:rPr lang="en-US" sz="2200" dirty="0">
                <a:solidFill>
                  <a:schemeClr val="tx1"/>
                </a:solidFill>
              </a:rPr>
              <a:t>relevant to </a:t>
            </a:r>
            <a:r>
              <a:rPr lang="en-US" sz="2200" dirty="0" smtClean="0">
                <a:solidFill>
                  <a:schemeClr val="tx1"/>
                </a:solidFill>
              </a:rPr>
              <a:t>goals</a:t>
            </a:r>
            <a:r>
              <a:rPr lang="en-US" sz="2200" dirty="0">
                <a:solidFill>
                  <a:schemeClr val="tx1"/>
                </a:solidFill>
              </a:rPr>
              <a:t>, employees, procedures, productivity and profitability </a:t>
            </a:r>
            <a:endParaRPr lang="he-IL" sz="2200" b="1" dirty="0">
              <a:solidFill>
                <a:schemeClr val="tx1"/>
              </a:solidFill>
            </a:endParaRPr>
          </a:p>
        </p:txBody>
      </p:sp>
      <p:sp>
        <p:nvSpPr>
          <p:cNvPr id="5" name="Rectangle 4"/>
          <p:cNvSpPr/>
          <p:nvPr/>
        </p:nvSpPr>
        <p:spPr>
          <a:xfrm>
            <a:off x="179512" y="4738115"/>
            <a:ext cx="1810072" cy="1875465"/>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300" b="1" dirty="0">
                <a:solidFill>
                  <a:schemeClr val="tx1"/>
                </a:solidFill>
              </a:rPr>
              <a:t>employees’ personal traits and abilities </a:t>
            </a:r>
            <a:endParaRPr lang="he-IL" sz="2300" b="1" dirty="0">
              <a:solidFill>
                <a:schemeClr val="tx1"/>
              </a:solidFill>
            </a:endParaRPr>
          </a:p>
        </p:txBody>
      </p:sp>
      <p:cxnSp>
        <p:nvCxnSpPr>
          <p:cNvPr id="7" name="Straight Arrow Connector 6"/>
          <p:cNvCxnSpPr>
            <a:stCxn id="5" idx="0"/>
          </p:cNvCxnSpPr>
          <p:nvPr/>
        </p:nvCxnSpPr>
        <p:spPr>
          <a:xfrm flipV="1">
            <a:off x="1084548" y="4293097"/>
            <a:ext cx="905036" cy="4450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Rectangle 7"/>
          <p:cNvSpPr/>
          <p:nvPr/>
        </p:nvSpPr>
        <p:spPr>
          <a:xfrm>
            <a:off x="2211513" y="4738115"/>
            <a:ext cx="1872208" cy="1008112"/>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300" b="1" dirty="0">
                <a:solidFill>
                  <a:schemeClr val="tx1"/>
                </a:solidFill>
              </a:rPr>
              <a:t>job experiences </a:t>
            </a:r>
            <a:endParaRPr lang="he-IL" sz="2300" b="1" dirty="0">
              <a:solidFill>
                <a:schemeClr val="tx1"/>
              </a:solidFill>
            </a:endParaRPr>
          </a:p>
        </p:txBody>
      </p:sp>
      <p:cxnSp>
        <p:nvCxnSpPr>
          <p:cNvPr id="9" name="Straight Arrow Connector 8"/>
          <p:cNvCxnSpPr>
            <a:stCxn id="8" idx="0"/>
          </p:cNvCxnSpPr>
          <p:nvPr/>
        </p:nvCxnSpPr>
        <p:spPr>
          <a:xfrm flipH="1" flipV="1">
            <a:off x="3131841" y="4293096"/>
            <a:ext cx="15776" cy="44501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Rectangle 10"/>
          <p:cNvSpPr/>
          <p:nvPr/>
        </p:nvSpPr>
        <p:spPr>
          <a:xfrm>
            <a:off x="4281770" y="4738115"/>
            <a:ext cx="1656184" cy="1008112"/>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300" b="1" dirty="0">
                <a:solidFill>
                  <a:schemeClr val="tx1"/>
                </a:solidFill>
              </a:rPr>
              <a:t>work stressors </a:t>
            </a:r>
            <a:endParaRPr lang="he-IL" sz="2300" b="1" dirty="0">
              <a:solidFill>
                <a:schemeClr val="tx1"/>
              </a:solidFill>
            </a:endParaRPr>
          </a:p>
        </p:txBody>
      </p:sp>
      <p:cxnSp>
        <p:nvCxnSpPr>
          <p:cNvPr id="12" name="Straight Arrow Connector 11"/>
          <p:cNvCxnSpPr/>
          <p:nvPr/>
        </p:nvCxnSpPr>
        <p:spPr>
          <a:xfrm flipH="1" flipV="1">
            <a:off x="4880602" y="4293097"/>
            <a:ext cx="76420" cy="44501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Rectangle 15"/>
          <p:cNvSpPr/>
          <p:nvPr/>
        </p:nvSpPr>
        <p:spPr>
          <a:xfrm>
            <a:off x="6156176" y="4738115"/>
            <a:ext cx="2664296" cy="2060848"/>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300" b="1" dirty="0">
                <a:solidFill>
                  <a:schemeClr val="tx1"/>
                </a:solidFill>
              </a:rPr>
              <a:t>interaction between personal factors and organizational stressors</a:t>
            </a:r>
            <a:endParaRPr lang="he-IL" sz="2300" b="1" dirty="0">
              <a:solidFill>
                <a:schemeClr val="tx1"/>
              </a:solidFill>
            </a:endParaRPr>
          </a:p>
        </p:txBody>
      </p:sp>
      <p:cxnSp>
        <p:nvCxnSpPr>
          <p:cNvPr id="21" name="Straight Arrow Connector 20"/>
          <p:cNvCxnSpPr>
            <a:stCxn id="16" idx="0"/>
          </p:cNvCxnSpPr>
          <p:nvPr/>
        </p:nvCxnSpPr>
        <p:spPr>
          <a:xfrm flipH="1" flipV="1">
            <a:off x="6732240" y="4293097"/>
            <a:ext cx="756084" cy="4450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6581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1"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7" y="188640"/>
            <a:ext cx="8136904" cy="900018"/>
          </a:xfrm>
        </p:spPr>
        <p:txBody>
          <a:bodyPr>
            <a:noAutofit/>
          </a:bodyPr>
          <a:lstStyle/>
          <a:p>
            <a:r>
              <a:rPr lang="en-US" sz="2800" b="1" dirty="0">
                <a:solidFill>
                  <a:schemeClr val="tx2">
                    <a:lumMod val="75000"/>
                  </a:schemeClr>
                </a:solidFill>
              </a:rPr>
              <a:t>Misbehavior in </a:t>
            </a:r>
            <a:r>
              <a:rPr lang="en-US" sz="2800" b="1" dirty="0" smtClean="0">
                <a:solidFill>
                  <a:schemeClr val="tx2">
                    <a:lumMod val="75000"/>
                  </a:schemeClr>
                </a:solidFill>
              </a:rPr>
              <a:t>organizations – </a:t>
            </a:r>
            <a:br>
              <a:rPr lang="en-US" sz="2800" b="1" dirty="0" smtClean="0">
                <a:solidFill>
                  <a:schemeClr val="tx2">
                    <a:lumMod val="75000"/>
                  </a:schemeClr>
                </a:solidFill>
              </a:rPr>
            </a:br>
            <a:r>
              <a:rPr lang="en-US" sz="2800" b="1" dirty="0" smtClean="0">
                <a:solidFill>
                  <a:schemeClr val="tx2">
                    <a:lumMod val="75000"/>
                  </a:schemeClr>
                </a:solidFill>
              </a:rPr>
              <a:t>the present research</a:t>
            </a:r>
            <a:endParaRPr lang="he-IL" sz="2800" dirty="0">
              <a:solidFill>
                <a:schemeClr val="tx2">
                  <a:lumMod val="75000"/>
                </a:schemeClr>
              </a:solidFill>
            </a:endParaRPr>
          </a:p>
        </p:txBody>
      </p:sp>
      <p:sp>
        <p:nvSpPr>
          <p:cNvPr id="4" name="Oval 3"/>
          <p:cNvSpPr/>
          <p:nvPr/>
        </p:nvSpPr>
        <p:spPr>
          <a:xfrm>
            <a:off x="2875579" y="3179208"/>
            <a:ext cx="3653993" cy="172819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en-US" sz="3000" b="1" dirty="0" smtClean="0">
                <a:solidFill>
                  <a:schemeClr val="tx1"/>
                </a:solidFill>
              </a:rPr>
              <a:t>Misbehavior</a:t>
            </a:r>
            <a:endParaRPr lang="he-IL" sz="3000" dirty="0">
              <a:solidFill>
                <a:schemeClr val="tx1"/>
              </a:solidFill>
            </a:endParaRPr>
          </a:p>
        </p:txBody>
      </p:sp>
      <p:sp>
        <p:nvSpPr>
          <p:cNvPr id="5" name="Flowchart: Alternate Process 4"/>
          <p:cNvSpPr/>
          <p:nvPr/>
        </p:nvSpPr>
        <p:spPr>
          <a:xfrm>
            <a:off x="6368301" y="1480882"/>
            <a:ext cx="2404973" cy="1965449"/>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600" b="1" dirty="0" smtClean="0">
                <a:solidFill>
                  <a:schemeClr val="tx1">
                    <a:lumMod val="75000"/>
                    <a:lumOff val="25000"/>
                  </a:schemeClr>
                </a:solidFill>
              </a:rPr>
              <a:t>Perceived </a:t>
            </a:r>
            <a:r>
              <a:rPr lang="en-US" sz="2600" b="1" dirty="0">
                <a:solidFill>
                  <a:schemeClr val="tx1">
                    <a:lumMod val="75000"/>
                    <a:lumOff val="25000"/>
                  </a:schemeClr>
                </a:solidFill>
              </a:rPr>
              <a:t>organizational </a:t>
            </a:r>
            <a:r>
              <a:rPr lang="en-US" sz="2600" b="1" dirty="0" smtClean="0">
                <a:solidFill>
                  <a:schemeClr val="tx1">
                    <a:lumMod val="75000"/>
                    <a:lumOff val="25000"/>
                  </a:schemeClr>
                </a:solidFill>
              </a:rPr>
              <a:t>climate:</a:t>
            </a:r>
            <a:br>
              <a:rPr lang="en-US" sz="2600" b="1" dirty="0" smtClean="0">
                <a:solidFill>
                  <a:schemeClr val="tx1">
                    <a:lumMod val="75000"/>
                    <a:lumOff val="25000"/>
                  </a:schemeClr>
                </a:solidFill>
              </a:rPr>
            </a:br>
            <a:r>
              <a:rPr lang="en-US" sz="2600" b="1" dirty="0" smtClean="0">
                <a:solidFill>
                  <a:schemeClr val="tx1">
                    <a:lumMod val="75000"/>
                    <a:lumOff val="25000"/>
                  </a:schemeClr>
                </a:solidFill>
                <a:hlinkClick r:id="rId2" action="ppaction://hlinksldjump"/>
              </a:rPr>
              <a:t>-</a:t>
            </a:r>
            <a:r>
              <a:rPr lang="en-US" sz="2600" b="1" dirty="0" smtClean="0">
                <a:solidFill>
                  <a:schemeClr val="tx1">
                    <a:lumMod val="75000"/>
                    <a:lumOff val="25000"/>
                  </a:schemeClr>
                </a:solidFill>
              </a:rPr>
              <a:t> general</a:t>
            </a:r>
            <a:br>
              <a:rPr lang="en-US" sz="2600" b="1" dirty="0" smtClean="0">
                <a:solidFill>
                  <a:schemeClr val="tx1">
                    <a:lumMod val="75000"/>
                    <a:lumOff val="25000"/>
                  </a:schemeClr>
                </a:solidFill>
              </a:rPr>
            </a:br>
            <a:r>
              <a:rPr lang="en-US" sz="2600" b="1" dirty="0" smtClean="0">
                <a:solidFill>
                  <a:schemeClr val="tx1">
                    <a:lumMod val="75000"/>
                    <a:lumOff val="25000"/>
                  </a:schemeClr>
                </a:solidFill>
              </a:rPr>
              <a:t>- ethical </a:t>
            </a:r>
            <a:endParaRPr lang="he-IL" sz="2600" b="1" dirty="0">
              <a:solidFill>
                <a:schemeClr val="tx1">
                  <a:lumMod val="75000"/>
                  <a:lumOff val="25000"/>
                </a:schemeClr>
              </a:solidFill>
            </a:endParaRPr>
          </a:p>
        </p:txBody>
      </p:sp>
      <p:sp>
        <p:nvSpPr>
          <p:cNvPr id="6" name="Flowchart: Alternate Process 5"/>
          <p:cNvSpPr/>
          <p:nvPr/>
        </p:nvSpPr>
        <p:spPr>
          <a:xfrm>
            <a:off x="255396" y="4837516"/>
            <a:ext cx="2485520" cy="158417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600" b="1" dirty="0" smtClean="0">
                <a:solidFill>
                  <a:schemeClr val="tx1">
                    <a:lumMod val="75000"/>
                    <a:lumOff val="25000"/>
                  </a:schemeClr>
                </a:solidFill>
              </a:rPr>
              <a:t>Perceived </a:t>
            </a:r>
            <a:r>
              <a:rPr lang="en-US" sz="2600" b="1" dirty="0" smtClean="0">
                <a:solidFill>
                  <a:schemeClr val="tx1">
                    <a:lumMod val="75000"/>
                    <a:lumOff val="25000"/>
                  </a:schemeClr>
                </a:solidFill>
                <a:hlinkClick r:id="rId3" action="ppaction://hlinksldjump"/>
              </a:rPr>
              <a:t>distributive</a:t>
            </a:r>
            <a:r>
              <a:rPr lang="en-US" sz="2600" b="1" dirty="0" smtClean="0">
                <a:solidFill>
                  <a:schemeClr val="tx1">
                    <a:lumMod val="75000"/>
                    <a:lumOff val="25000"/>
                  </a:schemeClr>
                </a:solidFill>
              </a:rPr>
              <a:t> </a:t>
            </a:r>
            <a:r>
              <a:rPr lang="en-US" sz="2600" b="1" dirty="0">
                <a:solidFill>
                  <a:schemeClr val="tx1">
                    <a:lumMod val="75000"/>
                    <a:lumOff val="25000"/>
                  </a:schemeClr>
                </a:solidFill>
              </a:rPr>
              <a:t>justice </a:t>
            </a:r>
            <a:endParaRPr lang="he-IL" sz="2600" b="1" dirty="0">
              <a:solidFill>
                <a:schemeClr val="tx1">
                  <a:lumMod val="75000"/>
                  <a:lumOff val="25000"/>
                </a:schemeClr>
              </a:solidFill>
            </a:endParaRPr>
          </a:p>
        </p:txBody>
      </p:sp>
      <p:sp>
        <p:nvSpPr>
          <p:cNvPr id="7" name="Flowchart: Alternate Process 6"/>
          <p:cNvSpPr/>
          <p:nvPr/>
        </p:nvSpPr>
        <p:spPr>
          <a:xfrm>
            <a:off x="6156176" y="4907400"/>
            <a:ext cx="2617098" cy="158417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600" b="1" dirty="0" smtClean="0">
                <a:solidFill>
                  <a:schemeClr val="tx1">
                    <a:lumMod val="75000"/>
                    <a:lumOff val="25000"/>
                  </a:schemeClr>
                </a:solidFill>
              </a:rPr>
              <a:t>Employee </a:t>
            </a:r>
            <a:r>
              <a:rPr lang="en-US" sz="2600" b="1" dirty="0">
                <a:solidFill>
                  <a:schemeClr val="tx1">
                    <a:lumMod val="75000"/>
                    <a:lumOff val="25000"/>
                  </a:schemeClr>
                </a:solidFill>
              </a:rPr>
              <a:t>occupational </a:t>
            </a:r>
            <a:r>
              <a:rPr lang="en-US" sz="2600" b="1" dirty="0">
                <a:solidFill>
                  <a:schemeClr val="tx1">
                    <a:lumMod val="75000"/>
                    <a:lumOff val="25000"/>
                  </a:schemeClr>
                </a:solidFill>
                <a:hlinkClick r:id="rId4" action="ppaction://hlinksldjump"/>
              </a:rPr>
              <a:t>level</a:t>
            </a:r>
            <a:r>
              <a:rPr lang="en-US" sz="2800" dirty="0"/>
              <a:t> </a:t>
            </a:r>
            <a:endParaRPr lang="he-IL" sz="2600" b="1" dirty="0">
              <a:solidFill>
                <a:schemeClr val="tx1">
                  <a:lumMod val="75000"/>
                  <a:lumOff val="25000"/>
                </a:schemeClr>
              </a:solidFill>
            </a:endParaRPr>
          </a:p>
        </p:txBody>
      </p:sp>
      <p:sp>
        <p:nvSpPr>
          <p:cNvPr id="8" name="Flowchart: Alternate Process 7"/>
          <p:cNvSpPr/>
          <p:nvPr/>
        </p:nvSpPr>
        <p:spPr>
          <a:xfrm>
            <a:off x="255395" y="1540352"/>
            <a:ext cx="2615623" cy="163885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600" b="1" dirty="0" smtClean="0">
                <a:solidFill>
                  <a:schemeClr val="tx1">
                    <a:lumMod val="75000"/>
                    <a:lumOff val="25000"/>
                  </a:schemeClr>
                </a:solidFill>
              </a:rPr>
              <a:t>Perceived </a:t>
            </a:r>
            <a:r>
              <a:rPr lang="en-US" sz="2600" b="1" dirty="0" smtClean="0">
                <a:solidFill>
                  <a:schemeClr val="tx1">
                    <a:lumMod val="75000"/>
                    <a:lumOff val="25000"/>
                  </a:schemeClr>
                </a:solidFill>
                <a:hlinkClick r:id="rId5" action="ppaction://hlinksldjump"/>
              </a:rPr>
              <a:t>leader-member</a:t>
            </a:r>
            <a:r>
              <a:rPr lang="en-US" sz="2600" b="1" dirty="0" smtClean="0">
                <a:solidFill>
                  <a:schemeClr val="tx1">
                    <a:lumMod val="75000"/>
                    <a:lumOff val="25000"/>
                  </a:schemeClr>
                </a:solidFill>
              </a:rPr>
              <a:t> </a:t>
            </a:r>
            <a:r>
              <a:rPr lang="en-US" sz="2600" b="1" dirty="0">
                <a:solidFill>
                  <a:schemeClr val="tx1">
                    <a:lumMod val="75000"/>
                    <a:lumOff val="25000"/>
                  </a:schemeClr>
                </a:solidFill>
              </a:rPr>
              <a:t>exchange</a:t>
            </a:r>
            <a:endParaRPr lang="he-IL" sz="2600" b="1" dirty="0">
              <a:solidFill>
                <a:schemeClr val="tx1">
                  <a:lumMod val="75000"/>
                  <a:lumOff val="25000"/>
                </a:schemeClr>
              </a:solidFill>
            </a:endParaRPr>
          </a:p>
        </p:txBody>
      </p:sp>
      <p:sp>
        <p:nvSpPr>
          <p:cNvPr id="71" name="Left Arrow 70"/>
          <p:cNvSpPr/>
          <p:nvPr/>
        </p:nvSpPr>
        <p:spPr>
          <a:xfrm rot="2325170">
            <a:off x="6347552" y="4356935"/>
            <a:ext cx="1116912" cy="3265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2" name="Left Arrow 71"/>
          <p:cNvSpPr/>
          <p:nvPr/>
        </p:nvSpPr>
        <p:spPr>
          <a:xfrm rot="19182494">
            <a:off x="5204850" y="2672258"/>
            <a:ext cx="1338282" cy="2859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3" name="Left Arrow 72"/>
          <p:cNvSpPr/>
          <p:nvPr/>
        </p:nvSpPr>
        <p:spPr>
          <a:xfrm rot="13220195">
            <a:off x="2746476" y="2637485"/>
            <a:ext cx="1441725" cy="2870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4" name="Left Arrow 73"/>
          <p:cNvSpPr/>
          <p:nvPr/>
        </p:nvSpPr>
        <p:spPr>
          <a:xfrm rot="8943636">
            <a:off x="1509090" y="4191954"/>
            <a:ext cx="1538049" cy="3403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2" name="Straight Arrow Connector 11"/>
          <p:cNvCxnSpPr/>
          <p:nvPr/>
        </p:nvCxnSpPr>
        <p:spPr>
          <a:xfrm flipH="1">
            <a:off x="2483768" y="2463606"/>
            <a:ext cx="391812" cy="1685474"/>
          </a:xfrm>
          <a:prstGeom prst="straightConnector1">
            <a:avLst/>
          </a:prstGeom>
          <a:ln>
            <a:prstDash val="dash"/>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2927042" y="2205007"/>
            <a:ext cx="3044587" cy="483057"/>
          </a:xfrm>
          <a:prstGeom prst="straightConnector1">
            <a:avLst/>
          </a:prstGeom>
          <a:ln>
            <a:prstDash val="dash"/>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7" idx="0"/>
          </p:cNvCxnSpPr>
          <p:nvPr/>
        </p:nvCxnSpPr>
        <p:spPr>
          <a:xfrm flipH="1" flipV="1">
            <a:off x="5971629" y="2815222"/>
            <a:ext cx="1493096" cy="2092178"/>
          </a:xfrm>
          <a:prstGeom prst="straightConnector1">
            <a:avLst/>
          </a:prstGeom>
          <a:ln>
            <a:prstDash val="dash"/>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1843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fade">
                                      <p:cBhvr>
                                        <p:cTn id="5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52928" cy="900018"/>
          </a:xfrm>
        </p:spPr>
        <p:txBody>
          <a:bodyPr>
            <a:noAutofit/>
          </a:bodyPr>
          <a:lstStyle/>
          <a:p>
            <a:r>
              <a:rPr lang="en-US" sz="2600" b="1" dirty="0">
                <a:solidFill>
                  <a:schemeClr val="accent1"/>
                </a:solidFill>
              </a:rPr>
              <a:t>Perceptions of organizational justice</a:t>
            </a:r>
            <a:endParaRPr lang="en-US" sz="2600" dirty="0">
              <a:solidFill>
                <a:schemeClr val="accent1"/>
              </a:solidFill>
            </a:endParaRPr>
          </a:p>
        </p:txBody>
      </p:sp>
      <p:sp>
        <p:nvSpPr>
          <p:cNvPr id="3" name="Content Placeholder 2"/>
          <p:cNvSpPr>
            <a:spLocks noGrp="1"/>
          </p:cNvSpPr>
          <p:nvPr>
            <p:ph idx="1"/>
          </p:nvPr>
        </p:nvSpPr>
        <p:spPr>
          <a:xfrm>
            <a:off x="468569" y="1608584"/>
            <a:ext cx="8147248" cy="4556720"/>
          </a:xfrm>
        </p:spPr>
        <p:txBody>
          <a:bodyPr>
            <a:normAutofit/>
          </a:bodyPr>
          <a:lstStyle/>
          <a:p>
            <a:pPr marL="457200" indent="-457200" algn="l" rtl="0">
              <a:buFont typeface="Wingdings" panose="05000000000000000000" pitchFamily="2" charset="2"/>
              <a:buChar char="ü"/>
            </a:pPr>
            <a:r>
              <a:rPr lang="en-US" sz="2600" dirty="0" smtClean="0"/>
              <a:t>Appropriate</a:t>
            </a:r>
            <a:r>
              <a:rPr lang="en-US" sz="2600" dirty="0"/>
              <a:t>, fair and respectful treatment, adequate and accurate information, resources and </a:t>
            </a:r>
            <a:r>
              <a:rPr lang="en-US" sz="2600" dirty="0" smtClean="0"/>
              <a:t>rewards.</a:t>
            </a:r>
            <a:br>
              <a:rPr lang="en-US" sz="2600" dirty="0" smtClean="0"/>
            </a:br>
            <a:endParaRPr lang="en-US" sz="2600" dirty="0" smtClean="0"/>
          </a:p>
          <a:p>
            <a:pPr marL="457200" indent="-457200" algn="l" rtl="0">
              <a:buFont typeface="Wingdings" panose="05000000000000000000" pitchFamily="2" charset="2"/>
              <a:buChar char="ü"/>
            </a:pPr>
            <a:r>
              <a:rPr lang="en-US" sz="2800" dirty="0" smtClean="0">
                <a:solidFill>
                  <a:schemeClr val="tx2">
                    <a:lumMod val="75000"/>
                  </a:schemeClr>
                </a:solidFill>
              </a:rPr>
              <a:t>Distributive </a:t>
            </a:r>
            <a:r>
              <a:rPr lang="en-US" sz="2800" dirty="0">
                <a:solidFill>
                  <a:schemeClr val="tx2">
                    <a:lumMod val="75000"/>
                  </a:schemeClr>
                </a:solidFill>
              </a:rPr>
              <a:t>justice </a:t>
            </a:r>
            <a:r>
              <a:rPr lang="en-US" sz="2200" dirty="0"/>
              <a:t>(fairness in resources and products allocation), </a:t>
            </a:r>
            <a:r>
              <a:rPr lang="en-US" sz="2800" dirty="0" smtClean="0"/>
              <a:t/>
            </a:r>
            <a:br>
              <a:rPr lang="en-US" sz="2800" dirty="0" smtClean="0"/>
            </a:br>
            <a:r>
              <a:rPr lang="en-US" sz="2800" dirty="0" smtClean="0"/>
              <a:t>Procedural </a:t>
            </a:r>
            <a:r>
              <a:rPr lang="en-US" sz="2800" dirty="0"/>
              <a:t>justice </a:t>
            </a:r>
            <a:r>
              <a:rPr lang="en-US" sz="2200" dirty="0"/>
              <a:t>(fairness of organizational procedures and ways in which decisions are </a:t>
            </a:r>
            <a:r>
              <a:rPr lang="en-US" sz="2200" dirty="0" smtClean="0"/>
              <a:t>reached), </a:t>
            </a:r>
            <a:r>
              <a:rPr lang="en-US" sz="2800" dirty="0" smtClean="0"/>
              <a:t>Interactional </a:t>
            </a:r>
            <a:r>
              <a:rPr lang="en-US" sz="2800" dirty="0"/>
              <a:t>justice </a:t>
            </a:r>
            <a:r>
              <a:rPr lang="en-US" sz="2200" dirty="0"/>
              <a:t>(fairness of organizational inter-personal relations and accessibility of equal opportunities) </a:t>
            </a:r>
            <a:endParaRPr lang="he-IL" sz="2200" dirty="0"/>
          </a:p>
        </p:txBody>
      </p:sp>
      <p:sp>
        <p:nvSpPr>
          <p:cNvPr id="7" name="Action Button: Information 6">
            <a:hlinkClick r:id="rId3" action="ppaction://hlinksldjump" highlightClick="1"/>
          </p:cNvPr>
          <p:cNvSpPr/>
          <p:nvPr/>
        </p:nvSpPr>
        <p:spPr>
          <a:xfrm>
            <a:off x="4146149" y="6165304"/>
            <a:ext cx="792088" cy="504056"/>
          </a:xfrm>
          <a:prstGeom prst="actionButtonInformation">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he-IL"/>
          </a:p>
        </p:txBody>
      </p:sp>
      <p:sp>
        <p:nvSpPr>
          <p:cNvPr id="8" name="TextBox 7"/>
          <p:cNvSpPr txBox="1"/>
          <p:nvPr/>
        </p:nvSpPr>
        <p:spPr>
          <a:xfrm>
            <a:off x="2525191" y="6300028"/>
            <a:ext cx="1620958" cy="369332"/>
          </a:xfrm>
          <a:prstGeom prst="rect">
            <a:avLst/>
          </a:prstGeom>
          <a:noFill/>
        </p:spPr>
        <p:txBody>
          <a:bodyPr wrap="none" rtlCol="1">
            <a:spAutoFit/>
          </a:bodyPr>
          <a:lstStyle/>
          <a:p>
            <a:r>
              <a:rPr lang="en-US" b="1" i="1" dirty="0">
                <a:solidFill>
                  <a:schemeClr val="tx2">
                    <a:lumMod val="75000"/>
                  </a:schemeClr>
                </a:solidFill>
              </a:rPr>
              <a:t>Hypothesis 1</a:t>
            </a:r>
            <a:endParaRPr lang="he-IL" b="1" dirty="0">
              <a:solidFill>
                <a:schemeClr val="tx2">
                  <a:lumMod val="75000"/>
                </a:schemeClr>
              </a:solidFill>
            </a:endParaRPr>
          </a:p>
        </p:txBody>
      </p:sp>
    </p:spTree>
    <p:extLst>
      <p:ext uri="{BB962C8B-B14F-4D97-AF65-F5344CB8AC3E}">
        <p14:creationId xmlns:p14="http://schemas.microsoft.com/office/powerpoint/2010/main" val="103674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52928" cy="683994"/>
          </a:xfrm>
        </p:spPr>
        <p:txBody>
          <a:bodyPr>
            <a:noAutofit/>
          </a:bodyPr>
          <a:lstStyle/>
          <a:p>
            <a:r>
              <a:rPr lang="en-US" sz="2600" b="1" dirty="0">
                <a:solidFill>
                  <a:schemeClr val="accent1"/>
                </a:solidFill>
              </a:rPr>
              <a:t>Perceptions of organizational </a:t>
            </a:r>
            <a:r>
              <a:rPr lang="en-US" sz="2600" b="1" dirty="0" smtClean="0">
                <a:solidFill>
                  <a:schemeClr val="accent1"/>
                </a:solidFill>
              </a:rPr>
              <a:t>climate</a:t>
            </a:r>
            <a:endParaRPr lang="en-US" sz="2600" b="1" dirty="0">
              <a:solidFill>
                <a:schemeClr val="accent1"/>
              </a:solidFill>
            </a:endParaRPr>
          </a:p>
        </p:txBody>
      </p:sp>
      <p:sp>
        <p:nvSpPr>
          <p:cNvPr id="3" name="Content Placeholder 2"/>
          <p:cNvSpPr>
            <a:spLocks noGrp="1"/>
          </p:cNvSpPr>
          <p:nvPr>
            <p:ph idx="1"/>
          </p:nvPr>
        </p:nvSpPr>
        <p:spPr>
          <a:xfrm>
            <a:off x="468569" y="1412776"/>
            <a:ext cx="8147248" cy="4608512"/>
          </a:xfrm>
        </p:spPr>
        <p:txBody>
          <a:bodyPr>
            <a:noAutofit/>
          </a:bodyPr>
          <a:lstStyle/>
          <a:p>
            <a:pPr marL="457200" indent="-457200" algn="l" rtl="0">
              <a:buFont typeface="Wingdings" panose="05000000000000000000" pitchFamily="2" charset="2"/>
              <a:buChar char="ü"/>
            </a:pPr>
            <a:r>
              <a:rPr lang="en-US" sz="2600" dirty="0"/>
              <a:t>Part of an active psychological process resulting in perceptions of social climate or atmosphere in a workplace relevant to policies, practices and procedures in organizations.</a:t>
            </a:r>
            <a:br>
              <a:rPr lang="en-US" sz="2600" dirty="0"/>
            </a:br>
            <a:endParaRPr lang="en-US" sz="2600" dirty="0"/>
          </a:p>
          <a:p>
            <a:pPr marL="457200" indent="-457200" algn="l" rtl="0">
              <a:buFont typeface="Wingdings" panose="05000000000000000000" pitchFamily="2" charset="2"/>
              <a:buChar char="ü"/>
            </a:pPr>
            <a:r>
              <a:rPr lang="en-US" sz="2600" dirty="0" smtClean="0"/>
              <a:t>Organizational</a:t>
            </a:r>
            <a:r>
              <a:rPr lang="en-US" sz="2600" i="1" dirty="0" smtClean="0"/>
              <a:t> ethical climate</a:t>
            </a:r>
            <a:r>
              <a:rPr lang="en-US" sz="2600" dirty="0" smtClean="0"/>
              <a:t> </a:t>
            </a:r>
            <a:r>
              <a:rPr lang="en-US" sz="2600" dirty="0"/>
              <a:t>- </a:t>
            </a:r>
            <a:r>
              <a:rPr lang="en-US" sz="2600" dirty="0" smtClean="0"/>
              <a:t>employees</a:t>
            </a:r>
            <a:r>
              <a:rPr lang="en-US" sz="2600" dirty="0"/>
              <a:t>’ aware­ness of moral obligation, their beliefs of what is ethically correct behavior and how the organization’s ethical issues should be </a:t>
            </a:r>
            <a:r>
              <a:rPr lang="en-US" sz="2600" dirty="0" smtClean="0"/>
              <a:t>handled </a:t>
            </a:r>
            <a:r>
              <a:rPr lang="en-US" sz="2200" dirty="0" smtClean="0"/>
              <a:t>(</a:t>
            </a:r>
            <a:r>
              <a:rPr lang="en-US" sz="2200" dirty="0"/>
              <a:t>“instrumental”, “caring”, “independence”, “rules”, “law and code</a:t>
            </a:r>
            <a:r>
              <a:rPr lang="en-US" sz="2200" dirty="0" smtClean="0"/>
              <a:t>”).</a:t>
            </a:r>
            <a:endParaRPr lang="he-IL" sz="2200" dirty="0"/>
          </a:p>
        </p:txBody>
      </p:sp>
      <p:sp>
        <p:nvSpPr>
          <p:cNvPr id="7" name="Action Button: Information 6">
            <a:hlinkClick r:id="rId3" action="ppaction://hlinksldjump" highlightClick="1"/>
          </p:cNvPr>
          <p:cNvSpPr/>
          <p:nvPr/>
        </p:nvSpPr>
        <p:spPr>
          <a:xfrm>
            <a:off x="4146149" y="6165304"/>
            <a:ext cx="792088" cy="504056"/>
          </a:xfrm>
          <a:prstGeom prst="actionButtonInformation">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he-IL"/>
          </a:p>
        </p:txBody>
      </p:sp>
      <p:sp>
        <p:nvSpPr>
          <p:cNvPr id="8" name="TextBox 7"/>
          <p:cNvSpPr txBox="1"/>
          <p:nvPr/>
        </p:nvSpPr>
        <p:spPr>
          <a:xfrm>
            <a:off x="2255888" y="6300028"/>
            <a:ext cx="1890261" cy="369332"/>
          </a:xfrm>
          <a:prstGeom prst="rect">
            <a:avLst/>
          </a:prstGeom>
          <a:noFill/>
        </p:spPr>
        <p:txBody>
          <a:bodyPr wrap="none" rtlCol="1">
            <a:spAutoFit/>
          </a:bodyPr>
          <a:lstStyle/>
          <a:p>
            <a:r>
              <a:rPr lang="en-US" b="1" i="1" dirty="0" smtClean="0">
                <a:solidFill>
                  <a:schemeClr val="tx2">
                    <a:lumMod val="75000"/>
                  </a:schemeClr>
                </a:solidFill>
              </a:rPr>
              <a:t>Hypotheses 2-3</a:t>
            </a:r>
            <a:endParaRPr lang="he-IL" b="1" dirty="0">
              <a:solidFill>
                <a:schemeClr val="tx2">
                  <a:lumMod val="75000"/>
                </a:schemeClr>
              </a:solidFill>
            </a:endParaRPr>
          </a:p>
        </p:txBody>
      </p:sp>
    </p:spTree>
    <p:extLst>
      <p:ext uri="{BB962C8B-B14F-4D97-AF65-F5344CB8AC3E}">
        <p14:creationId xmlns:p14="http://schemas.microsoft.com/office/powerpoint/2010/main" val="60891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52928" cy="648072"/>
          </a:xfrm>
        </p:spPr>
        <p:txBody>
          <a:bodyPr>
            <a:noAutofit/>
          </a:bodyPr>
          <a:lstStyle/>
          <a:p>
            <a:r>
              <a:rPr lang="en-US" sz="2600" b="1" dirty="0">
                <a:solidFill>
                  <a:schemeClr val="accent1"/>
                </a:solidFill>
              </a:rPr>
              <a:t>Leader-member exchange (LMX)</a:t>
            </a:r>
          </a:p>
        </p:txBody>
      </p:sp>
      <p:sp>
        <p:nvSpPr>
          <p:cNvPr id="3" name="Content Placeholder 2"/>
          <p:cNvSpPr>
            <a:spLocks noGrp="1"/>
          </p:cNvSpPr>
          <p:nvPr>
            <p:ph idx="1"/>
          </p:nvPr>
        </p:nvSpPr>
        <p:spPr>
          <a:xfrm>
            <a:off x="257717" y="1412776"/>
            <a:ext cx="8568951" cy="5256584"/>
          </a:xfrm>
        </p:spPr>
        <p:txBody>
          <a:bodyPr>
            <a:noAutofit/>
          </a:bodyPr>
          <a:lstStyle/>
          <a:p>
            <a:pPr marL="457200" indent="-457200" algn="l" rtl="0">
              <a:buFont typeface="Wingdings" panose="05000000000000000000" pitchFamily="2" charset="2"/>
              <a:buChar char="ü"/>
            </a:pPr>
            <a:r>
              <a:rPr lang="en-US" sz="2600" dirty="0" smtClean="0"/>
              <a:t>The </a:t>
            </a:r>
            <a:r>
              <a:rPr lang="en-US" sz="2600" dirty="0"/>
              <a:t>quality of the relations between leaders and group members or superiors and subordinates. </a:t>
            </a:r>
            <a:r>
              <a:rPr lang="en-US" sz="2600" dirty="0" smtClean="0"/>
              <a:t/>
            </a:r>
            <a:br>
              <a:rPr lang="en-US" sz="2600" dirty="0" smtClean="0"/>
            </a:br>
            <a:endParaRPr lang="en-US" sz="2600" dirty="0" smtClean="0"/>
          </a:p>
          <a:p>
            <a:pPr marL="457200" indent="-457200" algn="l" rtl="0">
              <a:buFont typeface="Wingdings" panose="05000000000000000000" pitchFamily="2" charset="2"/>
              <a:buChar char="ü"/>
            </a:pPr>
            <a:r>
              <a:rPr lang="en-US" sz="2600" dirty="0"/>
              <a:t>Levels of information exchange, interaction, trust, respect, support, mutual influence and </a:t>
            </a:r>
            <a:r>
              <a:rPr lang="en-US" sz="2600" dirty="0" smtClean="0"/>
              <a:t>rewards.</a:t>
            </a:r>
            <a:br>
              <a:rPr lang="en-US" sz="2600" dirty="0" smtClean="0"/>
            </a:br>
            <a:endParaRPr lang="en-US" sz="2600" dirty="0" smtClean="0"/>
          </a:p>
          <a:p>
            <a:pPr marL="457200" indent="-457200" algn="l" rtl="0">
              <a:buFont typeface="Wingdings" panose="05000000000000000000" pitchFamily="2" charset="2"/>
              <a:buChar char="ü"/>
            </a:pPr>
            <a:r>
              <a:rPr lang="en-US" sz="2600" dirty="0"/>
              <a:t>Affects employees’ </a:t>
            </a:r>
            <a:r>
              <a:rPr lang="en-US" sz="2600" dirty="0" smtClean="0"/>
              <a:t>motivation, </a:t>
            </a:r>
            <a:r>
              <a:rPr lang="en-US" sz="2600" dirty="0"/>
              <a:t>increasing or decreasing opportunities, sense of empowerment, emotional support, and cooperative interactions, as well as loyalty, respect and </a:t>
            </a:r>
            <a:r>
              <a:rPr lang="en-US" sz="2600" dirty="0" smtClean="0"/>
              <a:t>obligation. </a:t>
            </a:r>
            <a:endParaRPr lang="he-IL" sz="2600" dirty="0"/>
          </a:p>
        </p:txBody>
      </p:sp>
    </p:spTree>
    <p:extLst>
      <p:ext uri="{BB962C8B-B14F-4D97-AF65-F5344CB8AC3E}">
        <p14:creationId xmlns:p14="http://schemas.microsoft.com/office/powerpoint/2010/main" val="157236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16" y="188640"/>
            <a:ext cx="8352928" cy="936104"/>
          </a:xfrm>
        </p:spPr>
        <p:txBody>
          <a:bodyPr>
            <a:noAutofit/>
          </a:bodyPr>
          <a:lstStyle/>
          <a:p>
            <a:r>
              <a:rPr lang="en-US" sz="2600" b="1" dirty="0">
                <a:solidFill>
                  <a:schemeClr val="accent1"/>
                </a:solidFill>
              </a:rPr>
              <a:t>Leader-member exchange (LMX</a:t>
            </a:r>
            <a:r>
              <a:rPr lang="en-US" sz="2600" b="1" dirty="0" smtClean="0">
                <a:solidFill>
                  <a:schemeClr val="accent1"/>
                </a:solidFill>
              </a:rPr>
              <a:t>)</a:t>
            </a:r>
            <a:br>
              <a:rPr lang="en-US" sz="2600" b="1" dirty="0" smtClean="0">
                <a:solidFill>
                  <a:schemeClr val="accent1"/>
                </a:solidFill>
              </a:rPr>
            </a:br>
            <a:r>
              <a:rPr lang="en-US" sz="2400" b="1" dirty="0" smtClean="0">
                <a:solidFill>
                  <a:schemeClr val="accent1"/>
                </a:solidFill>
              </a:rPr>
              <a:t>past research</a:t>
            </a:r>
            <a:endParaRPr lang="en-US" sz="2400" b="1" dirty="0">
              <a:solidFill>
                <a:schemeClr val="accent1"/>
              </a:solidFill>
            </a:endParaRPr>
          </a:p>
        </p:txBody>
      </p:sp>
      <p:sp>
        <p:nvSpPr>
          <p:cNvPr id="7" name="Action Button: Information 6">
            <a:hlinkClick r:id="rId3" action="ppaction://hlinksldjump" highlightClick="1"/>
          </p:cNvPr>
          <p:cNvSpPr/>
          <p:nvPr/>
        </p:nvSpPr>
        <p:spPr>
          <a:xfrm>
            <a:off x="4309440" y="6095454"/>
            <a:ext cx="792088" cy="504056"/>
          </a:xfrm>
          <a:prstGeom prst="actionButtonInformation">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he-IL"/>
          </a:p>
        </p:txBody>
      </p:sp>
      <p:sp>
        <p:nvSpPr>
          <p:cNvPr id="8" name="TextBox 7"/>
          <p:cNvSpPr txBox="1"/>
          <p:nvPr/>
        </p:nvSpPr>
        <p:spPr>
          <a:xfrm>
            <a:off x="2472796" y="6230178"/>
            <a:ext cx="1620958" cy="369332"/>
          </a:xfrm>
          <a:prstGeom prst="rect">
            <a:avLst/>
          </a:prstGeom>
          <a:noFill/>
        </p:spPr>
        <p:txBody>
          <a:bodyPr wrap="none" rtlCol="1">
            <a:spAutoFit/>
          </a:bodyPr>
          <a:lstStyle/>
          <a:p>
            <a:r>
              <a:rPr lang="en-US" b="1" i="1" dirty="0">
                <a:solidFill>
                  <a:schemeClr val="tx2">
                    <a:lumMod val="75000"/>
                  </a:schemeClr>
                </a:solidFill>
              </a:rPr>
              <a:t>Hypothesis </a:t>
            </a:r>
            <a:r>
              <a:rPr lang="en-US" b="1" i="1" dirty="0" smtClean="0">
                <a:solidFill>
                  <a:schemeClr val="tx2">
                    <a:lumMod val="75000"/>
                  </a:schemeClr>
                </a:solidFill>
              </a:rPr>
              <a:t>4</a:t>
            </a:r>
            <a:endParaRPr lang="he-IL" b="1" dirty="0">
              <a:solidFill>
                <a:schemeClr val="tx2">
                  <a:lumMod val="75000"/>
                </a:schemeClr>
              </a:solidFill>
            </a:endParaRPr>
          </a:p>
        </p:txBody>
      </p:sp>
      <p:sp>
        <p:nvSpPr>
          <p:cNvPr id="4" name="Rounded Rectangle 3"/>
          <p:cNvSpPr/>
          <p:nvPr/>
        </p:nvSpPr>
        <p:spPr>
          <a:xfrm>
            <a:off x="3681692" y="2434292"/>
            <a:ext cx="174777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600" dirty="0" smtClean="0">
                <a:solidFill>
                  <a:schemeClr val="tx1"/>
                </a:solidFill>
              </a:rPr>
              <a:t>LMX</a:t>
            </a:r>
            <a:endParaRPr lang="he-IL" sz="2600" dirty="0">
              <a:solidFill>
                <a:schemeClr val="tx1"/>
              </a:solidFill>
            </a:endParaRPr>
          </a:p>
        </p:txBody>
      </p:sp>
      <p:cxnSp>
        <p:nvCxnSpPr>
          <p:cNvPr id="6" name="Straight Arrow Connector 5"/>
          <p:cNvCxnSpPr>
            <a:stCxn id="4" idx="3"/>
          </p:cNvCxnSpPr>
          <p:nvPr/>
        </p:nvCxnSpPr>
        <p:spPr>
          <a:xfrm>
            <a:off x="5429468" y="2758328"/>
            <a:ext cx="2022852" cy="108525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Rounded Rectangle 8"/>
          <p:cNvSpPr/>
          <p:nvPr/>
        </p:nvSpPr>
        <p:spPr>
          <a:xfrm>
            <a:off x="6084168" y="1484784"/>
            <a:ext cx="2736304" cy="16561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600" dirty="0" smtClean="0">
                <a:solidFill>
                  <a:schemeClr val="tx1"/>
                </a:solidFill>
              </a:rPr>
              <a:t>Procedural </a:t>
            </a:r>
            <a:r>
              <a:rPr lang="en-US" sz="2600" dirty="0">
                <a:solidFill>
                  <a:schemeClr val="tx1"/>
                </a:solidFill>
              </a:rPr>
              <a:t>and </a:t>
            </a:r>
            <a:r>
              <a:rPr lang="en-US" sz="2600" dirty="0" smtClean="0">
                <a:solidFill>
                  <a:schemeClr val="tx1"/>
                </a:solidFill>
              </a:rPr>
              <a:t>Interpersonal </a:t>
            </a:r>
            <a:r>
              <a:rPr lang="en-US" sz="2600" dirty="0">
                <a:solidFill>
                  <a:schemeClr val="tx1"/>
                </a:solidFill>
              </a:rPr>
              <a:t>justice perceptions </a:t>
            </a:r>
            <a:endParaRPr lang="he-IL" sz="2600" dirty="0">
              <a:solidFill>
                <a:schemeClr val="tx1"/>
              </a:solidFill>
            </a:endParaRPr>
          </a:p>
        </p:txBody>
      </p:sp>
      <p:sp>
        <p:nvSpPr>
          <p:cNvPr id="11" name="Rounded Rectangle 10"/>
          <p:cNvSpPr/>
          <p:nvPr/>
        </p:nvSpPr>
        <p:spPr>
          <a:xfrm>
            <a:off x="5819395" y="4149080"/>
            <a:ext cx="3024336"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600" dirty="0" smtClean="0">
                <a:solidFill>
                  <a:schemeClr val="tx1"/>
                </a:solidFill>
              </a:rPr>
              <a:t>Employees obligation </a:t>
            </a:r>
            <a:r>
              <a:rPr lang="en-US" sz="2600" dirty="0">
                <a:solidFill>
                  <a:schemeClr val="tx1"/>
                </a:solidFill>
              </a:rPr>
              <a:t>to the organization</a:t>
            </a:r>
            <a:endParaRPr lang="he-IL" sz="2600" dirty="0">
              <a:solidFill>
                <a:schemeClr val="tx1"/>
              </a:solidFill>
            </a:endParaRPr>
          </a:p>
        </p:txBody>
      </p:sp>
      <p:cxnSp>
        <p:nvCxnSpPr>
          <p:cNvPr id="12" name="Straight Arrow Connector 11"/>
          <p:cNvCxnSpPr>
            <a:stCxn id="9" idx="2"/>
          </p:cNvCxnSpPr>
          <p:nvPr/>
        </p:nvCxnSpPr>
        <p:spPr>
          <a:xfrm>
            <a:off x="7452320" y="3140968"/>
            <a:ext cx="0" cy="10081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Rounded Rectangle 15"/>
          <p:cNvSpPr/>
          <p:nvPr/>
        </p:nvSpPr>
        <p:spPr>
          <a:xfrm>
            <a:off x="278659" y="1497109"/>
            <a:ext cx="2474880" cy="18743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600" dirty="0" smtClean="0">
                <a:solidFill>
                  <a:schemeClr val="tx1"/>
                </a:solidFill>
              </a:rPr>
              <a:t>Distributive </a:t>
            </a:r>
            <a:r>
              <a:rPr lang="en-US" sz="2600" dirty="0">
                <a:solidFill>
                  <a:schemeClr val="tx1"/>
                </a:solidFill>
              </a:rPr>
              <a:t>and </a:t>
            </a:r>
            <a:r>
              <a:rPr lang="en-US" sz="2600" dirty="0" smtClean="0">
                <a:solidFill>
                  <a:schemeClr val="tx1"/>
                </a:solidFill>
              </a:rPr>
              <a:t>Procedural </a:t>
            </a:r>
            <a:r>
              <a:rPr lang="en-US" sz="2600" dirty="0">
                <a:solidFill>
                  <a:schemeClr val="tx1"/>
                </a:solidFill>
              </a:rPr>
              <a:t>fairness </a:t>
            </a:r>
            <a:endParaRPr lang="he-IL" sz="2600" dirty="0">
              <a:solidFill>
                <a:schemeClr val="tx1"/>
              </a:solidFill>
            </a:endParaRPr>
          </a:p>
        </p:txBody>
      </p:sp>
      <p:cxnSp>
        <p:nvCxnSpPr>
          <p:cNvPr id="20" name="Straight Arrow Connector 19"/>
          <p:cNvCxnSpPr>
            <a:stCxn id="4" idx="1"/>
          </p:cNvCxnSpPr>
          <p:nvPr/>
        </p:nvCxnSpPr>
        <p:spPr>
          <a:xfrm flipH="1">
            <a:off x="2726400" y="2758328"/>
            <a:ext cx="955292" cy="16201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 name="Rounded Rectangle 35"/>
          <p:cNvSpPr/>
          <p:nvPr/>
        </p:nvSpPr>
        <p:spPr>
          <a:xfrm>
            <a:off x="258939" y="4149080"/>
            <a:ext cx="3024336"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600" dirty="0" smtClean="0">
                <a:solidFill>
                  <a:schemeClr val="tx1"/>
                </a:solidFill>
              </a:rPr>
              <a:t>Organizational </a:t>
            </a:r>
            <a:r>
              <a:rPr lang="en-US" sz="2600" dirty="0">
                <a:solidFill>
                  <a:schemeClr val="tx1"/>
                </a:solidFill>
              </a:rPr>
              <a:t>citizenship behaviors (</a:t>
            </a:r>
            <a:r>
              <a:rPr lang="en-US" sz="2600" dirty="0" smtClean="0">
                <a:solidFill>
                  <a:schemeClr val="tx1"/>
                </a:solidFill>
              </a:rPr>
              <a:t>OCBs)</a:t>
            </a:r>
            <a:endParaRPr lang="he-IL" sz="2600" dirty="0">
              <a:solidFill>
                <a:schemeClr val="tx1"/>
              </a:solidFill>
            </a:endParaRPr>
          </a:p>
        </p:txBody>
      </p:sp>
      <p:cxnSp>
        <p:nvCxnSpPr>
          <p:cNvPr id="37" name="Straight Arrow Connector 36"/>
          <p:cNvCxnSpPr/>
          <p:nvPr/>
        </p:nvCxnSpPr>
        <p:spPr>
          <a:xfrm>
            <a:off x="1530977" y="3371475"/>
            <a:ext cx="0" cy="77760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1" name="Straight Arrow Connector 50"/>
          <p:cNvCxnSpPr/>
          <p:nvPr/>
        </p:nvCxnSpPr>
        <p:spPr>
          <a:xfrm flipH="1">
            <a:off x="1530977" y="2839336"/>
            <a:ext cx="2150714" cy="92323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8681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ppt_x"/>
                                          </p:val>
                                        </p:tav>
                                        <p:tav tm="100000">
                                          <p:val>
                                            <p:strVal val="#ppt_x"/>
                                          </p:val>
                                        </p:tav>
                                      </p:tavLst>
                                    </p:anim>
                                    <p:anim calcmode="lin" valueType="num">
                                      <p:cBhvr additive="base">
                                        <p:cTn id="4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6"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352928" cy="648072"/>
          </a:xfrm>
        </p:spPr>
        <p:txBody>
          <a:bodyPr>
            <a:noAutofit/>
          </a:bodyPr>
          <a:lstStyle/>
          <a:p>
            <a:r>
              <a:rPr lang="en-US" sz="2600" b="1" dirty="0">
                <a:solidFill>
                  <a:schemeClr val="accent1"/>
                </a:solidFill>
              </a:rPr>
              <a:t>Employee’s occupational level</a:t>
            </a:r>
          </a:p>
        </p:txBody>
      </p:sp>
      <p:sp>
        <p:nvSpPr>
          <p:cNvPr id="3" name="Content Placeholder 2"/>
          <p:cNvSpPr>
            <a:spLocks noGrp="1"/>
          </p:cNvSpPr>
          <p:nvPr>
            <p:ph idx="1"/>
          </p:nvPr>
        </p:nvSpPr>
        <p:spPr>
          <a:xfrm>
            <a:off x="179512" y="908720"/>
            <a:ext cx="8568952" cy="5760640"/>
          </a:xfrm>
        </p:spPr>
        <p:txBody>
          <a:bodyPr>
            <a:noAutofit/>
          </a:bodyPr>
          <a:lstStyle/>
          <a:p>
            <a:pPr marL="457200" indent="-457200" algn="l" rtl="0">
              <a:buFont typeface="Wingdings" panose="05000000000000000000" pitchFamily="2" charset="2"/>
              <a:buChar char="ü"/>
            </a:pPr>
            <a:r>
              <a:rPr lang="en-US" sz="2600" dirty="0" smtClean="0"/>
              <a:t>Relevant </a:t>
            </a:r>
            <a:r>
              <a:rPr lang="en-US" sz="2600" dirty="0"/>
              <a:t>to different aspects of employees’ performance and ability to cope</a:t>
            </a:r>
            <a:r>
              <a:rPr lang="en-US" sz="2600" dirty="0" smtClean="0"/>
              <a:t>. Past research:</a:t>
            </a:r>
            <a:br>
              <a:rPr lang="en-US" sz="2600" dirty="0" smtClean="0"/>
            </a:br>
            <a:r>
              <a:rPr lang="en-US" sz="2600" dirty="0" smtClean="0"/>
              <a:t/>
            </a:r>
            <a:br>
              <a:rPr lang="en-US" sz="2600" dirty="0" smtClean="0"/>
            </a:br>
            <a:endParaRPr lang="en-US" sz="2600" dirty="0" smtClean="0"/>
          </a:p>
        </p:txBody>
      </p:sp>
      <p:sp>
        <p:nvSpPr>
          <p:cNvPr id="7" name="Action Button: Information 6">
            <a:hlinkClick r:id="rId3" action="ppaction://hlinksldjump" highlightClick="1"/>
          </p:cNvPr>
          <p:cNvSpPr/>
          <p:nvPr/>
        </p:nvSpPr>
        <p:spPr>
          <a:xfrm>
            <a:off x="4146149" y="6165304"/>
            <a:ext cx="792088" cy="504056"/>
          </a:xfrm>
          <a:prstGeom prst="actionButtonInformation">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he-IL"/>
          </a:p>
        </p:txBody>
      </p:sp>
      <p:sp>
        <p:nvSpPr>
          <p:cNvPr id="8" name="TextBox 7"/>
          <p:cNvSpPr txBox="1"/>
          <p:nvPr/>
        </p:nvSpPr>
        <p:spPr>
          <a:xfrm>
            <a:off x="2525191" y="6300028"/>
            <a:ext cx="1620958" cy="369332"/>
          </a:xfrm>
          <a:prstGeom prst="rect">
            <a:avLst/>
          </a:prstGeom>
          <a:noFill/>
        </p:spPr>
        <p:txBody>
          <a:bodyPr wrap="none" rtlCol="1">
            <a:spAutoFit/>
          </a:bodyPr>
          <a:lstStyle/>
          <a:p>
            <a:r>
              <a:rPr lang="en-US" b="1" i="1" dirty="0">
                <a:solidFill>
                  <a:schemeClr val="tx2">
                    <a:lumMod val="75000"/>
                  </a:schemeClr>
                </a:solidFill>
              </a:rPr>
              <a:t>Hypothesis </a:t>
            </a:r>
            <a:r>
              <a:rPr lang="en-US" b="1" i="1" dirty="0" smtClean="0">
                <a:solidFill>
                  <a:schemeClr val="tx2">
                    <a:lumMod val="75000"/>
                  </a:schemeClr>
                </a:solidFill>
              </a:rPr>
              <a:t>5</a:t>
            </a:r>
            <a:endParaRPr lang="he-IL" b="1" dirty="0">
              <a:solidFill>
                <a:schemeClr val="tx2">
                  <a:lumMod val="75000"/>
                </a:schemeClr>
              </a:solidFill>
            </a:endParaRPr>
          </a:p>
        </p:txBody>
      </p:sp>
      <p:sp>
        <p:nvSpPr>
          <p:cNvPr id="4" name="Rounded Rectangle 3"/>
          <p:cNvSpPr/>
          <p:nvPr/>
        </p:nvSpPr>
        <p:spPr>
          <a:xfrm>
            <a:off x="3565295" y="2060848"/>
            <a:ext cx="2160240" cy="102611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a:solidFill>
                  <a:schemeClr val="tx1"/>
                </a:solidFill>
              </a:rPr>
              <a:t>occupational level</a:t>
            </a:r>
            <a:endParaRPr lang="he-IL" sz="2600" dirty="0">
              <a:solidFill>
                <a:schemeClr val="tx1"/>
              </a:solidFill>
            </a:endParaRPr>
          </a:p>
        </p:txBody>
      </p:sp>
      <p:cxnSp>
        <p:nvCxnSpPr>
          <p:cNvPr id="6" name="Straight Arrow Connector 5"/>
          <p:cNvCxnSpPr>
            <a:stCxn id="4" idx="3"/>
          </p:cNvCxnSpPr>
          <p:nvPr/>
        </p:nvCxnSpPr>
        <p:spPr>
          <a:xfrm>
            <a:off x="5725535" y="2573905"/>
            <a:ext cx="1104360" cy="52792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a:stCxn id="4" idx="1"/>
          </p:cNvCxnSpPr>
          <p:nvPr/>
        </p:nvCxnSpPr>
        <p:spPr>
          <a:xfrm flipH="1">
            <a:off x="2525191" y="2573905"/>
            <a:ext cx="1040104" cy="46830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4645415" y="3101827"/>
            <a:ext cx="1366745" cy="16067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Rounded Rectangle 13"/>
          <p:cNvSpPr/>
          <p:nvPr/>
        </p:nvSpPr>
        <p:spPr>
          <a:xfrm>
            <a:off x="5868144" y="3101827"/>
            <a:ext cx="2699872" cy="95456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a:solidFill>
                  <a:schemeClr val="tx1"/>
                </a:solidFill>
              </a:rPr>
              <a:t>organizational commitment</a:t>
            </a:r>
            <a:endParaRPr lang="he-IL" sz="2600" dirty="0">
              <a:solidFill>
                <a:schemeClr val="tx1"/>
              </a:solidFill>
            </a:endParaRPr>
          </a:p>
        </p:txBody>
      </p:sp>
      <p:sp>
        <p:nvSpPr>
          <p:cNvPr id="15" name="Rounded Rectangle 14"/>
          <p:cNvSpPr/>
          <p:nvPr/>
        </p:nvSpPr>
        <p:spPr>
          <a:xfrm>
            <a:off x="552137" y="3042211"/>
            <a:ext cx="2776747" cy="14340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a:solidFill>
                  <a:schemeClr val="tx1"/>
                </a:solidFill>
              </a:rPr>
              <a:t>belief in organizational goals and values</a:t>
            </a:r>
            <a:endParaRPr lang="he-IL" sz="2600" dirty="0">
              <a:solidFill>
                <a:schemeClr val="tx1"/>
              </a:solidFill>
            </a:endParaRPr>
          </a:p>
        </p:txBody>
      </p:sp>
      <p:sp>
        <p:nvSpPr>
          <p:cNvPr id="18" name="Rounded Rectangle 17"/>
          <p:cNvSpPr/>
          <p:nvPr/>
        </p:nvSpPr>
        <p:spPr>
          <a:xfrm>
            <a:off x="1374257" y="4708588"/>
            <a:ext cx="3075631" cy="11521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a:solidFill>
                  <a:schemeClr val="tx1"/>
                </a:solidFill>
              </a:rPr>
              <a:t>readiness to contribute to the organization</a:t>
            </a:r>
            <a:endParaRPr lang="he-IL" sz="2600" dirty="0">
              <a:solidFill>
                <a:schemeClr val="tx1"/>
              </a:solidFill>
            </a:endParaRPr>
          </a:p>
        </p:txBody>
      </p:sp>
      <p:sp>
        <p:nvSpPr>
          <p:cNvPr id="19" name="Rounded Rectangle 18"/>
          <p:cNvSpPr/>
          <p:nvPr/>
        </p:nvSpPr>
        <p:spPr>
          <a:xfrm>
            <a:off x="5155045" y="4708588"/>
            <a:ext cx="3075631" cy="11521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600" dirty="0" smtClean="0">
                <a:solidFill>
                  <a:schemeClr val="tx1"/>
                </a:solidFill>
              </a:rPr>
              <a:t>maintaining </a:t>
            </a:r>
            <a:r>
              <a:rPr lang="en-US" sz="2600" dirty="0">
                <a:solidFill>
                  <a:schemeClr val="tx1"/>
                </a:solidFill>
              </a:rPr>
              <a:t>organizational membership </a:t>
            </a:r>
            <a:endParaRPr lang="he-IL" sz="2600" dirty="0">
              <a:solidFill>
                <a:schemeClr val="tx1"/>
              </a:solidFill>
            </a:endParaRPr>
          </a:p>
        </p:txBody>
      </p:sp>
      <p:cxnSp>
        <p:nvCxnSpPr>
          <p:cNvPr id="24" name="Straight Arrow Connector 23"/>
          <p:cNvCxnSpPr/>
          <p:nvPr/>
        </p:nvCxnSpPr>
        <p:spPr>
          <a:xfrm flipH="1">
            <a:off x="3565295" y="3101827"/>
            <a:ext cx="884593" cy="16067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9586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ppt_x"/>
                                          </p:val>
                                        </p:tav>
                                        <p:tav tm="100000">
                                          <p:val>
                                            <p:strVal val="#ppt_x"/>
                                          </p:val>
                                        </p:tav>
                                      </p:tavLst>
                                    </p:anim>
                                    <p:anim calcmode="lin" valueType="num">
                                      <p:cBhvr additive="base">
                                        <p:cTn id="4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5"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352928" cy="864096"/>
          </a:xfrm>
        </p:spPr>
        <p:txBody>
          <a:bodyPr>
            <a:noAutofit/>
          </a:bodyPr>
          <a:lstStyle/>
          <a:p>
            <a:pPr rtl="0"/>
            <a:r>
              <a:rPr lang="en-US" sz="2800" b="1" dirty="0"/>
              <a:t>The present research</a:t>
            </a:r>
            <a:br>
              <a:rPr lang="en-US" sz="2800" b="1" dirty="0"/>
            </a:br>
            <a:r>
              <a:rPr lang="en-US" sz="2800" b="1" dirty="0"/>
              <a:t>Study 1</a:t>
            </a:r>
            <a:endParaRPr lang="en-US" sz="2800" dirty="0"/>
          </a:p>
        </p:txBody>
      </p:sp>
      <p:sp>
        <p:nvSpPr>
          <p:cNvPr id="4" name="Content Placeholder 3"/>
          <p:cNvSpPr>
            <a:spLocks noGrp="1"/>
          </p:cNvSpPr>
          <p:nvPr>
            <p:ph idx="1"/>
          </p:nvPr>
        </p:nvSpPr>
        <p:spPr>
          <a:xfrm>
            <a:off x="781578" y="1851419"/>
            <a:ext cx="2231827" cy="1440061"/>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600" dirty="0">
                <a:solidFill>
                  <a:schemeClr val="tx1">
                    <a:lumMod val="75000"/>
                    <a:lumOff val="25000"/>
                  </a:schemeClr>
                </a:solidFill>
              </a:rPr>
              <a:t>Perceived </a:t>
            </a:r>
            <a:r>
              <a:rPr lang="en-US" sz="2600" dirty="0" smtClean="0">
                <a:solidFill>
                  <a:schemeClr val="tx1">
                    <a:lumMod val="75000"/>
                    <a:lumOff val="25000"/>
                  </a:schemeClr>
                </a:solidFill>
              </a:rPr>
              <a:t>distributive </a:t>
            </a:r>
            <a:r>
              <a:rPr lang="en-US" sz="2600" b="1" dirty="0" smtClean="0">
                <a:solidFill>
                  <a:schemeClr val="tx1">
                    <a:lumMod val="75000"/>
                    <a:lumOff val="25000"/>
                  </a:schemeClr>
                </a:solidFill>
              </a:rPr>
              <a:t>justice </a:t>
            </a:r>
            <a:endParaRPr lang="he-IL" sz="2600" b="1" dirty="0">
              <a:solidFill>
                <a:schemeClr val="tx1">
                  <a:lumMod val="75000"/>
                  <a:lumOff val="25000"/>
                </a:schemeClr>
              </a:solidFill>
            </a:endParaRPr>
          </a:p>
        </p:txBody>
      </p:sp>
      <p:sp>
        <p:nvSpPr>
          <p:cNvPr id="5" name="Content Placeholder 3"/>
          <p:cNvSpPr txBox="1">
            <a:spLocks/>
          </p:cNvSpPr>
          <p:nvPr/>
        </p:nvSpPr>
        <p:spPr>
          <a:xfrm>
            <a:off x="781578" y="3789040"/>
            <a:ext cx="2387179" cy="1440061"/>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marL="0" indent="0" algn="r" defTabSz="914400" rtl="1" eaLnBrk="1" latinLnBrk="0" hangingPunct="1">
              <a:spcBef>
                <a:spcPct val="20000"/>
              </a:spcBef>
              <a:spcAft>
                <a:spcPts val="600"/>
              </a:spcAft>
              <a:buFont typeface="Arial" pitchFamily="34" charset="0"/>
              <a:buNone/>
              <a:defRPr sz="2000" b="1" kern="1200">
                <a:solidFill>
                  <a:schemeClr val="dk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dk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dk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dk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dk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9pPr>
          </a:lstStyle>
          <a:p>
            <a:pPr algn="ctr"/>
            <a:r>
              <a:rPr lang="en-US" sz="2600" dirty="0" smtClean="0">
                <a:solidFill>
                  <a:schemeClr val="tx1">
                    <a:lumMod val="75000"/>
                    <a:lumOff val="25000"/>
                  </a:schemeClr>
                </a:solidFill>
              </a:rPr>
              <a:t>Perceived overall climate</a:t>
            </a:r>
            <a:endParaRPr lang="he-IL" sz="2600" dirty="0">
              <a:solidFill>
                <a:schemeClr val="tx1">
                  <a:lumMod val="75000"/>
                  <a:lumOff val="25000"/>
                </a:schemeClr>
              </a:solidFill>
            </a:endParaRPr>
          </a:p>
        </p:txBody>
      </p:sp>
      <p:sp>
        <p:nvSpPr>
          <p:cNvPr id="6" name="Oval 5"/>
          <p:cNvSpPr/>
          <p:nvPr/>
        </p:nvSpPr>
        <p:spPr>
          <a:xfrm>
            <a:off x="4355976" y="2506076"/>
            <a:ext cx="3653993" cy="1728192"/>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en-US" sz="3000" b="1" dirty="0" smtClean="0">
                <a:solidFill>
                  <a:schemeClr val="tx1"/>
                </a:solidFill>
              </a:rPr>
              <a:t>Misbehavior</a:t>
            </a:r>
            <a:endParaRPr lang="he-IL" sz="3000" dirty="0">
              <a:solidFill>
                <a:schemeClr val="tx1"/>
              </a:solidFill>
            </a:endParaRPr>
          </a:p>
        </p:txBody>
      </p:sp>
      <p:sp>
        <p:nvSpPr>
          <p:cNvPr id="7" name="Content Placeholder 3"/>
          <p:cNvSpPr txBox="1">
            <a:spLocks/>
          </p:cNvSpPr>
          <p:nvPr/>
        </p:nvSpPr>
        <p:spPr>
          <a:xfrm>
            <a:off x="3917202" y="5350499"/>
            <a:ext cx="1682980" cy="791989"/>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marL="0" indent="0" algn="r" defTabSz="914400" rtl="1" eaLnBrk="1" latinLnBrk="0" hangingPunct="1">
              <a:spcBef>
                <a:spcPct val="20000"/>
              </a:spcBef>
              <a:spcAft>
                <a:spcPts val="600"/>
              </a:spcAft>
              <a:buFont typeface="Arial" pitchFamily="34" charset="0"/>
              <a:buNone/>
              <a:defRPr sz="2000" b="1" kern="1200">
                <a:solidFill>
                  <a:schemeClr val="dk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dk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dk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dk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dk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9pPr>
          </a:lstStyle>
          <a:p>
            <a:pPr algn="ctr"/>
            <a:r>
              <a:rPr lang="en-US" sz="2600" dirty="0" smtClean="0">
                <a:solidFill>
                  <a:schemeClr val="tx1">
                    <a:lumMod val="75000"/>
                    <a:lumOff val="25000"/>
                  </a:schemeClr>
                </a:solidFill>
              </a:rPr>
              <a:t>LMX</a:t>
            </a:r>
            <a:endParaRPr lang="he-IL" sz="2600" dirty="0">
              <a:solidFill>
                <a:schemeClr val="tx1">
                  <a:lumMod val="75000"/>
                  <a:lumOff val="25000"/>
                </a:schemeClr>
              </a:solidFill>
            </a:endParaRPr>
          </a:p>
        </p:txBody>
      </p:sp>
      <p:cxnSp>
        <p:nvCxnSpPr>
          <p:cNvPr id="9" name="Straight Arrow Connector 8"/>
          <p:cNvCxnSpPr/>
          <p:nvPr/>
        </p:nvCxnSpPr>
        <p:spPr>
          <a:xfrm>
            <a:off x="3013405" y="2717255"/>
            <a:ext cx="1342571" cy="50410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3168757" y="3645024"/>
            <a:ext cx="1331235" cy="8492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flipV="1">
            <a:off x="3563888" y="2969307"/>
            <a:ext cx="1143454" cy="2363240"/>
          </a:xfrm>
          <a:prstGeom prst="straightConnector1">
            <a:avLst/>
          </a:prstGeom>
          <a:ln>
            <a:prstDash val="dash"/>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flipH="1" flipV="1">
            <a:off x="3684690" y="4150927"/>
            <a:ext cx="1074002" cy="1199572"/>
          </a:xfrm>
          <a:prstGeom prst="straightConnector1">
            <a:avLst/>
          </a:prstGeom>
          <a:ln>
            <a:prstDash val="dash"/>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839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618</TotalTime>
  <Words>1699</Words>
  <Application>Microsoft Office PowerPoint</Application>
  <PresentationFormat>On-screen Show (4:3)</PresentationFormat>
  <Paragraphs>505</Paragraphs>
  <Slides>19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Calibri</vt:lpstr>
      <vt:lpstr>Tahoma</vt:lpstr>
      <vt:lpstr>Times New Roman</vt:lpstr>
      <vt:lpstr>Wingdings</vt:lpstr>
      <vt:lpstr>Essential</vt:lpstr>
      <vt:lpstr>PowerPoint Presentation</vt:lpstr>
      <vt:lpstr>Misbehavior in organizations – definitions and research</vt:lpstr>
      <vt:lpstr>Misbehavior in organizations –  the present research</vt:lpstr>
      <vt:lpstr>Perceptions of organizational justice</vt:lpstr>
      <vt:lpstr>Perceptions of organizational climate</vt:lpstr>
      <vt:lpstr>Leader-member exchange (LMX)</vt:lpstr>
      <vt:lpstr>Leader-member exchange (LMX) past research</vt:lpstr>
      <vt:lpstr>Employee’s occupational level</vt:lpstr>
      <vt:lpstr>The present research Study 1</vt:lpstr>
      <vt:lpstr>Study 1</vt:lpstr>
      <vt:lpstr>Study 1</vt:lpstr>
      <vt:lpstr>PowerPoint Presentation</vt:lpstr>
      <vt:lpstr>PowerPoint Presentation</vt:lpstr>
      <vt:lpstr>Study 2</vt:lpstr>
      <vt:lpstr>Study 2</vt:lpstr>
      <vt:lpstr>Study 2</vt:lpstr>
      <vt:lpstr>Study 2 - Results</vt:lpstr>
      <vt:lpstr>PowerPoint Presentation</vt:lpstr>
      <vt:lpstr>Summary &amp; conclusions</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8p</cp:lastModifiedBy>
  <cp:revision>181</cp:revision>
  <dcterms:created xsi:type="dcterms:W3CDTF">2014-04-04T09:23:29Z</dcterms:created>
  <dcterms:modified xsi:type="dcterms:W3CDTF">2017-10-08T05:51:23Z</dcterms:modified>
</cp:coreProperties>
</file>