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58" r:id="rId3"/>
    <p:sldId id="263" r:id="rId4"/>
    <p:sldId id="261" r:id="rId5"/>
    <p:sldId id="272" r:id="rId6"/>
    <p:sldId id="260" r:id="rId7"/>
    <p:sldId id="271" r:id="rId8"/>
    <p:sldId id="265" r:id="rId9"/>
    <p:sldId id="273" r:id="rId10"/>
    <p:sldId id="262" r:id="rId11"/>
    <p:sldId id="264" r:id="rId12"/>
    <p:sldId id="270" r:id="rId13"/>
    <p:sldId id="275" r:id="rId14"/>
    <p:sldId id="268" r:id="rId15"/>
    <p:sldId id="269" r:id="rId16"/>
    <p:sldId id="280" r:id="rId17"/>
    <p:sldId id="281" r:id="rId18"/>
    <p:sldId id="267" r:id="rId19"/>
    <p:sldId id="266" r:id="rId20"/>
    <p:sldId id="283" r:id="rId21"/>
    <p:sldId id="284" r:id="rId22"/>
    <p:sldId id="277" r:id="rId23"/>
    <p:sldId id="278"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Job Level</c:v>
                </c:pt>
              </c:strCache>
            </c:strRef>
          </c:tx>
          <c:dLbls>
            <c:txPr>
              <a:bodyPr/>
              <a:lstStyle/>
              <a:p>
                <a:pPr>
                  <a:defRPr sz="2400" b="1"/>
                </a:pPr>
                <a:endParaRPr lang="en-US"/>
              </a:p>
            </c:txPr>
            <c:showVal val="1"/>
            <c:showLeaderLines val="1"/>
          </c:dLbls>
          <c:cat>
            <c:strRef>
              <c:f>Sheet1!$A$2:$A$3</c:f>
              <c:strCache>
                <c:ptCount val="2"/>
                <c:pt idx="0">
                  <c:v>Professional</c:v>
                </c:pt>
                <c:pt idx="1">
                  <c:v>Paraprofessional</c:v>
                </c:pt>
              </c:strCache>
            </c:strRef>
          </c:cat>
          <c:val>
            <c:numRef>
              <c:f>Sheet1!$B$2:$B$3</c:f>
              <c:numCache>
                <c:formatCode>0%</c:formatCode>
                <c:ptCount val="2"/>
                <c:pt idx="0">
                  <c:v>0.7000000000000004</c:v>
                </c:pt>
                <c:pt idx="1">
                  <c:v>0.30000000000000021</c:v>
                </c:pt>
              </c:numCache>
            </c:numRef>
          </c:val>
        </c:ser>
        <c:firstSliceAng val="0"/>
      </c:pieChart>
    </c:plotArea>
    <c:legend>
      <c:legendPos val="r"/>
      <c:layout/>
      <c:txPr>
        <a:bodyPr/>
        <a:lstStyle/>
        <a:p>
          <a:pPr>
            <a:defRPr sz="24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Gender</c:v>
                </c:pt>
              </c:strCache>
            </c:strRef>
          </c:tx>
          <c:dLbls>
            <c:dLbl>
              <c:idx val="0"/>
              <c:spPr/>
              <c:txPr>
                <a:bodyPr/>
                <a:lstStyle/>
                <a:p>
                  <a:pPr>
                    <a:defRPr sz="2400" b="1"/>
                  </a:pPr>
                  <a:endParaRPr lang="en-US"/>
                </a:p>
              </c:txPr>
            </c:dLbl>
            <c:dLbl>
              <c:idx val="1"/>
              <c:spPr/>
              <c:txPr>
                <a:bodyPr/>
                <a:lstStyle/>
                <a:p>
                  <a:pPr>
                    <a:defRPr sz="2400" b="1"/>
                  </a:pPr>
                  <a:endParaRPr lang="en-US"/>
                </a:p>
              </c:txPr>
            </c:dLbl>
            <c:txPr>
              <a:bodyPr/>
              <a:lstStyle/>
              <a:p>
                <a:pPr>
                  <a:defRPr b="1"/>
                </a:pPr>
                <a:endParaRPr lang="en-US"/>
              </a:p>
            </c:txPr>
            <c:showVal val="1"/>
            <c:showLeaderLines val="1"/>
          </c:dLbls>
          <c:cat>
            <c:strRef>
              <c:f>Sheet1!$A$2:$A$3</c:f>
              <c:strCache>
                <c:ptCount val="2"/>
                <c:pt idx="0">
                  <c:v>Male</c:v>
                </c:pt>
                <c:pt idx="1">
                  <c:v>Female</c:v>
                </c:pt>
              </c:strCache>
            </c:strRef>
          </c:cat>
          <c:val>
            <c:numRef>
              <c:f>Sheet1!$B$2:$B$3</c:f>
              <c:numCache>
                <c:formatCode>0%</c:formatCode>
                <c:ptCount val="2"/>
                <c:pt idx="0">
                  <c:v>0.78</c:v>
                </c:pt>
                <c:pt idx="1">
                  <c:v>0.22</c:v>
                </c:pt>
              </c:numCache>
            </c:numRef>
          </c:val>
        </c:ser>
      </c:pie3DChart>
    </c:plotArea>
    <c:legend>
      <c:legendPos val="r"/>
      <c:layout/>
      <c:txPr>
        <a:bodyPr/>
        <a:lstStyle/>
        <a:p>
          <a:pPr>
            <a:defRPr sz="2400"/>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AngAx val="1"/>
    </c:view3D>
    <c:plotArea>
      <c:layout/>
      <c:bar3DChart>
        <c:barDir val="col"/>
        <c:grouping val="clustered"/>
        <c:ser>
          <c:idx val="0"/>
          <c:order val="0"/>
          <c:tx>
            <c:strRef>
              <c:f>Sheet1!$B$1</c:f>
              <c:strCache>
                <c:ptCount val="1"/>
                <c:pt idx="0">
                  <c:v>Educational Level</c:v>
                </c:pt>
              </c:strCache>
            </c:strRef>
          </c:tx>
          <c:dLbls>
            <c:dLbl>
              <c:idx val="0"/>
              <c:spPr/>
              <c:txPr>
                <a:bodyPr/>
                <a:lstStyle/>
                <a:p>
                  <a:pPr>
                    <a:defRPr sz="2400" b="1"/>
                  </a:pPr>
                  <a:endParaRPr lang="en-US"/>
                </a:p>
              </c:txPr>
            </c:dLbl>
            <c:dLbl>
              <c:idx val="1"/>
              <c:spPr/>
              <c:txPr>
                <a:bodyPr/>
                <a:lstStyle/>
                <a:p>
                  <a:pPr>
                    <a:defRPr sz="2400" b="1"/>
                  </a:pPr>
                  <a:endParaRPr lang="en-US"/>
                </a:p>
              </c:txPr>
            </c:dLbl>
            <c:dLbl>
              <c:idx val="2"/>
              <c:spPr/>
              <c:txPr>
                <a:bodyPr/>
                <a:lstStyle/>
                <a:p>
                  <a:pPr>
                    <a:defRPr sz="2400" b="1"/>
                  </a:pPr>
                  <a:endParaRPr lang="en-US"/>
                </a:p>
              </c:txPr>
            </c:dLbl>
            <c:dLbl>
              <c:idx val="3"/>
              <c:spPr/>
              <c:txPr>
                <a:bodyPr/>
                <a:lstStyle/>
                <a:p>
                  <a:pPr>
                    <a:defRPr sz="2400" b="1"/>
                  </a:pPr>
                  <a:endParaRPr lang="en-US"/>
                </a:p>
              </c:txPr>
            </c:dLbl>
            <c:txPr>
              <a:bodyPr/>
              <a:lstStyle/>
              <a:p>
                <a:pPr>
                  <a:defRPr b="1"/>
                </a:pPr>
                <a:endParaRPr lang="en-US"/>
              </a:p>
            </c:txPr>
            <c:showVal val="1"/>
          </c:dLbls>
          <c:cat>
            <c:strRef>
              <c:f>Sheet1!$A$2:$A$5</c:f>
              <c:strCache>
                <c:ptCount val="4"/>
                <c:pt idx="0">
                  <c:v>BLIS</c:v>
                </c:pt>
                <c:pt idx="1">
                  <c:v>MLIS</c:v>
                </c:pt>
                <c:pt idx="2">
                  <c:v>MS/M.Phil</c:v>
                </c:pt>
                <c:pt idx="3">
                  <c:v>Ph.D</c:v>
                </c:pt>
              </c:strCache>
            </c:strRef>
          </c:cat>
          <c:val>
            <c:numRef>
              <c:f>Sheet1!$B$2:$B$5</c:f>
              <c:numCache>
                <c:formatCode>0%</c:formatCode>
                <c:ptCount val="4"/>
                <c:pt idx="0">
                  <c:v>0.1800000000000001</c:v>
                </c:pt>
                <c:pt idx="1">
                  <c:v>0.74000000000000044</c:v>
                </c:pt>
                <c:pt idx="2">
                  <c:v>4.0000000000000022E-2</c:v>
                </c:pt>
                <c:pt idx="3">
                  <c:v>4.0000000000000022E-2</c:v>
                </c:pt>
              </c:numCache>
            </c:numRef>
          </c:val>
        </c:ser>
        <c:shape val="box"/>
        <c:axId val="50188288"/>
        <c:axId val="50189824"/>
        <c:axId val="0"/>
      </c:bar3DChart>
      <c:catAx>
        <c:axId val="50188288"/>
        <c:scaling>
          <c:orientation val="minMax"/>
        </c:scaling>
        <c:axPos val="b"/>
        <c:tickLblPos val="nextTo"/>
        <c:crossAx val="50189824"/>
        <c:crosses val="autoZero"/>
        <c:auto val="1"/>
        <c:lblAlgn val="ctr"/>
        <c:lblOffset val="100"/>
      </c:catAx>
      <c:valAx>
        <c:axId val="50189824"/>
        <c:scaling>
          <c:orientation val="minMax"/>
        </c:scaling>
        <c:axPos val="l"/>
        <c:majorGridlines/>
        <c:numFmt formatCode="0%" sourceLinked="1"/>
        <c:tickLblPos val="nextTo"/>
        <c:crossAx val="50188288"/>
        <c:crosses val="autoZero"/>
        <c:crossBetween val="between"/>
      </c:valAx>
    </c:plotArea>
    <c:legend>
      <c:legendPos val="r"/>
      <c:layout/>
      <c:txPr>
        <a:bodyPr/>
        <a:lstStyle/>
        <a:p>
          <a:pPr>
            <a:defRPr sz="2400"/>
          </a:pPr>
          <a:endParaRPr lang="en-US"/>
        </a:p>
      </c:tx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8418A-18C5-4C37-8BEA-5EDD98A60293}" type="datetimeFigureOut">
              <a:rPr lang="en-US" smtClean="0"/>
              <a:pPr/>
              <a:t>12/15/2013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99317-96A7-4EFD-B31E-2DD40407CD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Professional employees are defined as the librarians working on basic pay scale (BPS) 16 and higher grades and those employed after attaining their master’s degree in Library and Information Science (MLIS). Paraprofessional library staff member are those who are working below BPS 16 and have at least bachelors in Library and Information Science (BLIS).</a:t>
            </a:r>
            <a:endParaRPr lang="en-US" dirty="0"/>
          </a:p>
        </p:txBody>
      </p:sp>
      <p:sp>
        <p:nvSpPr>
          <p:cNvPr id="4" name="Slide Number Placeholder 3"/>
          <p:cNvSpPr>
            <a:spLocks noGrp="1"/>
          </p:cNvSpPr>
          <p:nvPr>
            <p:ph type="sldNum" sz="quarter" idx="10"/>
          </p:nvPr>
        </p:nvSpPr>
        <p:spPr/>
        <p:txBody>
          <a:bodyPr/>
          <a:lstStyle/>
          <a:p>
            <a:fld id="{87D99317-96A7-4EFD-B31E-2DD40407CDA1}"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lower numbers of female staff in academic libraries showed that female librarians are not being proportionally hired or may be early quitting the job due to family responsibilities (Rubin; 1989). Mostly upper positions in academic libraries of Pakistan are occupied by male librarians that give the signal of glass ceiling effect as well.</a:t>
            </a:r>
            <a:endParaRPr lang="en-US" dirty="0"/>
          </a:p>
        </p:txBody>
      </p:sp>
      <p:sp>
        <p:nvSpPr>
          <p:cNvPr id="4" name="Slide Number Placeholder 3"/>
          <p:cNvSpPr>
            <a:spLocks noGrp="1"/>
          </p:cNvSpPr>
          <p:nvPr>
            <p:ph type="sldNum" sz="quarter" idx="10"/>
          </p:nvPr>
        </p:nvSpPr>
        <p:spPr/>
        <p:txBody>
          <a:bodyPr/>
          <a:lstStyle/>
          <a:p>
            <a:fld id="{87D99317-96A7-4EFD-B31E-2DD40407CDA1}"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99317-96A7-4EFD-B31E-2DD40407CDA1}"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99317-96A7-4EFD-B31E-2DD40407CDA1}"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8EA019-6C66-4D1B-9F8D-BE3A81049590}" type="datetimeFigureOut">
              <a:rPr lang="en-US" smtClean="0"/>
              <a:pPr/>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D8D0B-8DFF-43C0-9CEE-D47E387718E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EA019-6C66-4D1B-9F8D-BE3A81049590}" type="datetimeFigureOut">
              <a:rPr lang="en-US" smtClean="0"/>
              <a:pPr/>
              <a:t>12/15/2013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D8D0B-8DFF-43C0-9CEE-D47E387718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429000"/>
          </a:xfrm>
        </p:spPr>
        <p:txBody>
          <a:bodyPr>
            <a:normAutofit/>
          </a:bodyPr>
          <a:lstStyle/>
          <a:p>
            <a:r>
              <a:rPr lang="en-US" b="1" dirty="0"/>
              <a:t>Impact of Organizational Justice on Job Performance in Libraries: Mediating Role of Leader-Member Exchange Relationship</a:t>
            </a:r>
            <a:endParaRPr lang="en-US" dirty="0"/>
          </a:p>
        </p:txBody>
      </p:sp>
      <p:sp>
        <p:nvSpPr>
          <p:cNvPr id="3" name="Subtitle 2"/>
          <p:cNvSpPr>
            <a:spLocks noGrp="1"/>
          </p:cNvSpPr>
          <p:nvPr>
            <p:ph type="subTitle" idx="1"/>
          </p:nvPr>
        </p:nvSpPr>
        <p:spPr/>
        <p:txBody>
          <a:bodyPr>
            <a:normAutofit/>
          </a:bodyPr>
          <a:lstStyle/>
          <a:p>
            <a:r>
              <a:rPr lang="en-US" sz="1800" b="1" i="1" dirty="0">
                <a:solidFill>
                  <a:schemeClr val="tx1"/>
                </a:solidFill>
              </a:rPr>
              <a:t>Sidra Shan</a:t>
            </a:r>
          </a:p>
          <a:p>
            <a:r>
              <a:rPr lang="en-US" sz="1800" b="1" dirty="0">
                <a:solidFill>
                  <a:schemeClr val="tx1"/>
                </a:solidFill>
              </a:rPr>
              <a:t>International Islamic University </a:t>
            </a:r>
            <a:r>
              <a:rPr lang="en-US" sz="1800" b="1" dirty="0" smtClean="0">
                <a:solidFill>
                  <a:schemeClr val="tx1"/>
                </a:solidFill>
              </a:rPr>
              <a:t>Islamabad</a:t>
            </a:r>
          </a:p>
          <a:p>
            <a:r>
              <a:rPr lang="en-US" sz="1800" b="1" dirty="0">
                <a:solidFill>
                  <a:schemeClr val="tx1"/>
                </a:solidFill>
              </a:rPr>
              <a:t>&amp;</a:t>
            </a:r>
          </a:p>
          <a:p>
            <a:r>
              <a:rPr lang="en-US" sz="1800" b="1" i="1" dirty="0" err="1">
                <a:solidFill>
                  <a:schemeClr val="tx1"/>
                </a:solidFill>
              </a:rPr>
              <a:t>Maqsood</a:t>
            </a:r>
            <a:r>
              <a:rPr lang="en-US" sz="1800" b="1" i="1" dirty="0">
                <a:solidFill>
                  <a:schemeClr val="tx1"/>
                </a:solidFill>
              </a:rPr>
              <a:t> Ahmed </a:t>
            </a:r>
            <a:r>
              <a:rPr lang="en-US" sz="1800" b="1" i="1" dirty="0" err="1">
                <a:solidFill>
                  <a:schemeClr val="tx1"/>
                </a:solidFill>
              </a:rPr>
              <a:t>Shaheen</a:t>
            </a:r>
            <a:endParaRPr lang="en-US" sz="1800" b="1" i="1" dirty="0">
              <a:solidFill>
                <a:schemeClr val="tx1"/>
              </a:solidFill>
            </a:endParaRPr>
          </a:p>
          <a:p>
            <a:r>
              <a:rPr lang="en-US" sz="1800" b="1" dirty="0">
                <a:solidFill>
                  <a:schemeClr val="tx1"/>
                </a:solidFill>
              </a:rPr>
              <a:t>Public Affair Section, U.S. Embassy Islamabad</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Hypotheses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sz="2900" dirty="0"/>
              <a:t>H1. Distributive justice has positive relation with job performance.</a:t>
            </a:r>
          </a:p>
          <a:p>
            <a:pPr algn="just"/>
            <a:r>
              <a:rPr lang="en-US" sz="2900" dirty="0"/>
              <a:t>H2. Procedural justice has positive relation with job performance.</a:t>
            </a:r>
          </a:p>
          <a:p>
            <a:pPr algn="just"/>
            <a:r>
              <a:rPr lang="en-US" sz="2900" dirty="0"/>
              <a:t>H3. Interactional justice has positive relation with job performance.</a:t>
            </a:r>
          </a:p>
          <a:p>
            <a:pPr algn="just"/>
            <a:r>
              <a:rPr lang="en-US" sz="2900" dirty="0"/>
              <a:t>H4. LMX mediate the relationship between distributive justice and job performance.</a:t>
            </a:r>
          </a:p>
          <a:p>
            <a:pPr algn="just"/>
            <a:r>
              <a:rPr lang="en-US" sz="2900" dirty="0"/>
              <a:t>H5. LMX mediate the relationship between procedural justice and job performance.</a:t>
            </a:r>
          </a:p>
          <a:p>
            <a:pPr algn="just"/>
            <a:r>
              <a:rPr lang="en-US" sz="2900" dirty="0"/>
              <a:t>H6. LMX mediate the relationship between interactional justice and job performance.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t>Measures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20 item scale developed by </a:t>
            </a:r>
            <a:r>
              <a:rPr lang="en-US" dirty="0" err="1" smtClean="0"/>
              <a:t>Niehoff</a:t>
            </a:r>
            <a:r>
              <a:rPr lang="en-US" dirty="0" smtClean="0"/>
              <a:t> </a:t>
            </a:r>
            <a:r>
              <a:rPr lang="en-US" dirty="0"/>
              <a:t>and Moorman (1993</a:t>
            </a:r>
            <a:r>
              <a:rPr lang="en-US" dirty="0" smtClean="0"/>
              <a:t>) is used to measure three construct of organizational justice (5 DJ, 6 PJ, 9 IJ). Internal </a:t>
            </a:r>
            <a:r>
              <a:rPr lang="en-US" dirty="0"/>
              <a:t>consistency and validity with the </a:t>
            </a:r>
            <a:r>
              <a:rPr lang="en-US" dirty="0" err="1"/>
              <a:t>Cronbach</a:t>
            </a:r>
            <a:r>
              <a:rPr lang="en-US" dirty="0"/>
              <a:t> alpha </a:t>
            </a:r>
            <a:r>
              <a:rPr lang="en-US" dirty="0" smtClean="0"/>
              <a:t>scores are </a:t>
            </a:r>
            <a:r>
              <a:rPr lang="en-US" dirty="0"/>
              <a:t>.</a:t>
            </a:r>
            <a:r>
              <a:rPr lang="en-US" dirty="0" smtClean="0"/>
              <a:t>83, .88, .92.</a:t>
            </a:r>
          </a:p>
          <a:p>
            <a:pPr algn="just">
              <a:buNone/>
            </a:pPr>
            <a:endParaRPr lang="en-US" dirty="0" smtClean="0"/>
          </a:p>
          <a:p>
            <a:pPr algn="just"/>
            <a:r>
              <a:rPr lang="en-US" dirty="0"/>
              <a:t>7 </a:t>
            </a:r>
            <a:r>
              <a:rPr lang="en-US" dirty="0" smtClean="0"/>
              <a:t>item scale developed by </a:t>
            </a:r>
            <a:r>
              <a:rPr lang="en-US" dirty="0" err="1"/>
              <a:t>Scandura</a:t>
            </a:r>
            <a:r>
              <a:rPr lang="en-US" dirty="0"/>
              <a:t> and </a:t>
            </a:r>
            <a:r>
              <a:rPr lang="en-US" dirty="0" err="1"/>
              <a:t>Graen</a:t>
            </a:r>
            <a:r>
              <a:rPr lang="en-US" dirty="0"/>
              <a:t> (1984</a:t>
            </a:r>
            <a:r>
              <a:rPr lang="en-US" dirty="0" smtClean="0"/>
              <a:t>) is used to measure LXM. </a:t>
            </a:r>
            <a:r>
              <a:rPr lang="en-US" dirty="0" err="1" smtClean="0"/>
              <a:t>Cronbach</a:t>
            </a:r>
            <a:r>
              <a:rPr lang="en-US" dirty="0" smtClean="0"/>
              <a:t> alpha score .86 </a:t>
            </a:r>
          </a:p>
          <a:p>
            <a:pPr algn="just"/>
            <a:endParaRPr lang="en-US" dirty="0"/>
          </a:p>
          <a:p>
            <a:pPr algn="just"/>
            <a:r>
              <a:rPr lang="en-US" dirty="0" smtClean="0"/>
              <a:t>5 </a:t>
            </a:r>
            <a:r>
              <a:rPr lang="en-US" dirty="0"/>
              <a:t>item scale </a:t>
            </a:r>
            <a:r>
              <a:rPr lang="en-US" dirty="0" smtClean="0"/>
              <a:t>developed by </a:t>
            </a:r>
            <a:r>
              <a:rPr lang="en-US" dirty="0" err="1"/>
              <a:t>Elding</a:t>
            </a:r>
            <a:r>
              <a:rPr lang="en-US" dirty="0"/>
              <a:t>, D.J.(1989</a:t>
            </a:r>
            <a:r>
              <a:rPr lang="en-US" dirty="0" smtClean="0"/>
              <a:t>) is used to measure to job performance. </a:t>
            </a:r>
            <a:r>
              <a:rPr lang="en-US" dirty="0" err="1" smtClean="0"/>
              <a:t>Cronbach</a:t>
            </a:r>
            <a:r>
              <a:rPr lang="en-US" dirty="0" smtClean="0"/>
              <a:t> alpha score  .83</a:t>
            </a:r>
          </a:p>
          <a:p>
            <a:pPr>
              <a:buNone/>
            </a:pPr>
            <a:endParaRPr lang="en-US" dirty="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fontScale="90000"/>
          </a:bodyPr>
          <a:lstStyle/>
          <a:p>
            <a:r>
              <a:rPr lang="en-US" sz="4900" b="1" dirty="0" smtClean="0"/>
              <a:t/>
            </a:r>
            <a:br>
              <a:rPr lang="en-US" sz="4900" b="1" dirty="0" smtClean="0"/>
            </a:br>
            <a:r>
              <a:rPr lang="en-US" sz="4900" b="1" dirty="0" smtClean="0"/>
              <a:t>Analysis</a:t>
            </a:r>
            <a:r>
              <a:rPr lang="en-US" b="1" dirty="0" smtClean="0"/>
              <a:t/>
            </a:r>
            <a:br>
              <a:rPr lang="en-US" b="1" dirty="0" smtClean="0"/>
            </a:br>
            <a:r>
              <a:rPr lang="en-US" sz="3600" b="1" dirty="0" smtClean="0"/>
              <a:t>Demographic</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1800" b="1" dirty="0" smtClean="0"/>
              <a:t>Demographic Analysis Continued………</a:t>
            </a:r>
            <a:endParaRPr lang="en-US" sz="1800"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algn="r"/>
            <a:r>
              <a:rPr lang="en-US" sz="1800" b="1" dirty="0" smtClean="0"/>
              <a:t>Demographic Analysis Continued………</a:t>
            </a:r>
            <a:endParaRPr lang="en-US" sz="1800" b="1" dirty="0"/>
          </a:p>
        </p:txBody>
      </p:sp>
      <p:graphicFrame>
        <p:nvGraphicFramePr>
          <p:cNvPr id="4" name="Content Placeholder 3"/>
          <p:cNvGraphicFramePr>
            <a:graphicFrameLocks noGrp="1"/>
          </p:cNvGraphicFramePr>
          <p:nvPr>
            <p:ph idx="1"/>
          </p:nvPr>
        </p:nvGraphicFramePr>
        <p:xfrm>
          <a:off x="457200" y="15240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Variables</a:t>
            </a:r>
            <a:endParaRPr lang="en-US" b="1" dirty="0"/>
          </a:p>
        </p:txBody>
      </p:sp>
      <p:sp>
        <p:nvSpPr>
          <p:cNvPr id="3" name="Content Placeholder 2"/>
          <p:cNvSpPr>
            <a:spLocks noGrp="1"/>
          </p:cNvSpPr>
          <p:nvPr>
            <p:ph idx="1"/>
          </p:nvPr>
        </p:nvSpPr>
        <p:spPr/>
        <p:txBody>
          <a:bodyPr/>
          <a:lstStyle/>
          <a:p>
            <a:endParaRPr lang="en-US" dirty="0" smtClean="0"/>
          </a:p>
          <a:p>
            <a:pPr algn="just"/>
            <a:r>
              <a:rPr lang="en-US" dirty="0" smtClean="0"/>
              <a:t>One-way </a:t>
            </a:r>
            <a:r>
              <a:rPr lang="en-US" dirty="0"/>
              <a:t>ANOVA analysis was conducted to check the impact of control variable (gender, age, job level &amp; qualification) on other variables but result found was insignificant.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ean SD.png"/>
          <p:cNvPicPr>
            <a:picLocks noGrp="1" noChangeAspect="1"/>
          </p:cNvPicPr>
          <p:nvPr>
            <p:ph idx="1"/>
          </p:nvPr>
        </p:nvPicPr>
        <p:blipFill>
          <a:blip r:embed="rId2" cstate="print"/>
          <a:stretch>
            <a:fillRect/>
          </a:stretch>
        </p:blipFill>
        <p:spPr>
          <a:xfrm>
            <a:off x="457200" y="228600"/>
            <a:ext cx="8229600" cy="609600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egression Analysis.png"/>
          <p:cNvPicPr>
            <a:picLocks noGrp="1" noChangeAspect="1"/>
          </p:cNvPicPr>
          <p:nvPr>
            <p:ph idx="1"/>
          </p:nvPr>
        </p:nvPicPr>
        <p:blipFill>
          <a:blip r:embed="rId2" cstate="print"/>
          <a:stretch>
            <a:fillRect/>
          </a:stretch>
        </p:blipFill>
        <p:spPr>
          <a:xfrm>
            <a:off x="381000" y="228600"/>
            <a:ext cx="8610599" cy="64008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t>Regression Analysis</a:t>
            </a:r>
            <a:endParaRPr lang="en-US" dirty="0"/>
          </a:p>
        </p:txBody>
      </p:sp>
      <p:graphicFrame>
        <p:nvGraphicFramePr>
          <p:cNvPr id="4" name="Content Placeholder 3"/>
          <p:cNvGraphicFramePr>
            <a:graphicFrameLocks noGrp="1"/>
          </p:cNvGraphicFramePr>
          <p:nvPr>
            <p:ph idx="1"/>
          </p:nvPr>
        </p:nvGraphicFramePr>
        <p:xfrm>
          <a:off x="533400" y="228599"/>
          <a:ext cx="8305800" cy="6477000"/>
        </p:xfrm>
        <a:graphic>
          <a:graphicData uri="http://schemas.openxmlformats.org/drawingml/2006/table">
            <a:tbl>
              <a:tblPr firstRow="1" bandRow="1">
                <a:tableStyleId>{5C22544A-7EE6-4342-B048-85BDC9FD1C3A}</a:tableStyleId>
              </a:tblPr>
              <a:tblGrid>
                <a:gridCol w="3276600"/>
                <a:gridCol w="1143000"/>
                <a:gridCol w="1219200"/>
                <a:gridCol w="1005840"/>
                <a:gridCol w="1661160"/>
              </a:tblGrid>
              <a:tr h="381000">
                <a:tc>
                  <a:txBody>
                    <a:bodyPr/>
                    <a:lstStyle/>
                    <a:p>
                      <a:r>
                        <a:rPr lang="en-US" sz="1800" b="1" kern="1200" dirty="0" smtClean="0">
                          <a:solidFill>
                            <a:schemeClr val="lt1"/>
                          </a:solidFill>
                          <a:latin typeface="+mn-lt"/>
                          <a:ea typeface="+mn-ea"/>
                          <a:cs typeface="+mn-cs"/>
                        </a:rPr>
                        <a:t>Predictor</a:t>
                      </a:r>
                      <a:endParaRPr lang="en-US" dirty="0"/>
                    </a:p>
                  </a:txBody>
                  <a:tcPr/>
                </a:tc>
                <a:tc gridSpan="4">
                  <a:txBody>
                    <a:bodyPr/>
                    <a:lstStyle/>
                    <a:p>
                      <a:pPr algn="ctr"/>
                      <a:r>
                        <a:rPr lang="en-US" sz="1800" b="1" kern="1200" dirty="0" smtClean="0">
                          <a:solidFill>
                            <a:schemeClr val="lt1"/>
                          </a:solidFill>
                          <a:latin typeface="+mn-lt"/>
                          <a:ea typeface="+mn-ea"/>
                          <a:cs typeface="+mn-cs"/>
                        </a:rPr>
                        <a:t>Job Performance</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381000">
                <a:tc>
                  <a:txBody>
                    <a:bodyPr/>
                    <a:lstStyle/>
                    <a:p>
                      <a:r>
                        <a:rPr lang="en-US" sz="1800" b="1" kern="1200" dirty="0" smtClean="0">
                          <a:solidFill>
                            <a:schemeClr val="dk1"/>
                          </a:solidFill>
                          <a:latin typeface="+mn-lt"/>
                          <a:ea typeface="+mn-ea"/>
                          <a:cs typeface="+mn-cs"/>
                        </a:rPr>
                        <a:t>Independent Variable</a:t>
                      </a:r>
                      <a:endParaRPr lang="en-US" b="1" dirty="0"/>
                    </a:p>
                  </a:txBody>
                  <a:tcPr/>
                </a:tc>
                <a:tc>
                  <a:txBody>
                    <a:bodyPr/>
                    <a:lstStyle/>
                    <a:p>
                      <a:r>
                        <a:rPr lang="en-US" sz="1800" b="1" kern="1200" dirty="0" smtClean="0">
                          <a:solidFill>
                            <a:schemeClr val="dk1"/>
                          </a:solidFill>
                          <a:latin typeface="+mn-lt"/>
                          <a:ea typeface="+mn-ea"/>
                          <a:cs typeface="+mn-cs"/>
                        </a:rPr>
                        <a:t>Beta</a:t>
                      </a:r>
                      <a:endParaRPr lang="en-US" b="1" dirty="0"/>
                    </a:p>
                  </a:txBody>
                  <a:tcPr/>
                </a:tc>
                <a:tc>
                  <a:txBody>
                    <a:bodyPr/>
                    <a:lstStyle/>
                    <a:p>
                      <a:r>
                        <a:rPr lang="en-US" sz="1800" b="1" kern="1200" dirty="0" smtClean="0">
                          <a:solidFill>
                            <a:schemeClr val="dk1"/>
                          </a:solidFill>
                          <a:latin typeface="+mn-lt"/>
                          <a:ea typeface="+mn-ea"/>
                          <a:cs typeface="+mn-cs"/>
                        </a:rPr>
                        <a:t>R²</a:t>
                      </a:r>
                      <a:endParaRPr lang="en-US" b="1" dirty="0"/>
                    </a:p>
                  </a:txBody>
                  <a:tcPr/>
                </a:tc>
                <a:tc>
                  <a:txBody>
                    <a:bodyPr/>
                    <a:lstStyle/>
                    <a:p>
                      <a:r>
                        <a:rPr lang="en-US" sz="1800" b="1" kern="1200" dirty="0" smtClean="0">
                          <a:solidFill>
                            <a:schemeClr val="dk1"/>
                          </a:solidFill>
                          <a:latin typeface="+mn-lt"/>
                          <a:ea typeface="+mn-ea"/>
                          <a:cs typeface="+mn-cs"/>
                        </a:rPr>
                        <a:t>ΔR²</a:t>
                      </a:r>
                      <a:endParaRPr lang="en-US" b="1" dirty="0"/>
                    </a:p>
                  </a:txBody>
                  <a:tcPr/>
                </a:tc>
                <a:tc>
                  <a:txBody>
                    <a:bodyPr/>
                    <a:lstStyle/>
                    <a:p>
                      <a:r>
                        <a:rPr lang="en-US" sz="1800" b="1" kern="1200" dirty="0" smtClean="0">
                          <a:solidFill>
                            <a:schemeClr val="dk1"/>
                          </a:solidFill>
                          <a:latin typeface="+mn-lt"/>
                          <a:ea typeface="+mn-ea"/>
                          <a:cs typeface="+mn-cs"/>
                        </a:rPr>
                        <a:t>Sig.</a:t>
                      </a:r>
                      <a:endParaRPr lang="en-US" b="1" dirty="0"/>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Step 1</a:t>
                      </a:r>
                    </a:p>
                  </a:txBody>
                  <a:tcPr/>
                </a:tc>
                <a:tc>
                  <a:txBody>
                    <a:bodyPr/>
                    <a:lstStyle/>
                    <a:p>
                      <a:endParaRPr lang="en-US" b="1" dirty="0"/>
                    </a:p>
                  </a:txBody>
                  <a:tcPr/>
                </a:tc>
                <a:tc>
                  <a:txBody>
                    <a:bodyPr/>
                    <a:lstStyle/>
                    <a:p>
                      <a:endParaRPr lang="en-US" b="1" dirty="0"/>
                    </a:p>
                  </a:txBody>
                  <a:tcPr/>
                </a:tc>
                <a:tc>
                  <a:txBody>
                    <a:bodyPr/>
                    <a:lstStyle/>
                    <a:p>
                      <a:endParaRPr lang="en-US" b="1"/>
                    </a:p>
                  </a:txBody>
                  <a:tcPr/>
                </a:tc>
                <a:tc>
                  <a:txBody>
                    <a:bodyPr/>
                    <a:lstStyle/>
                    <a:p>
                      <a:endParaRPr lang="en-US" b="1" dirty="0"/>
                    </a:p>
                  </a:txBody>
                  <a:tcPr/>
                </a:tc>
              </a:tr>
              <a:tr h="381000">
                <a:tc>
                  <a:txBody>
                    <a:bodyPr/>
                    <a:lstStyle/>
                    <a:p>
                      <a:r>
                        <a:rPr lang="en-US" b="1" dirty="0" smtClean="0"/>
                        <a:t>Distributive</a:t>
                      </a:r>
                      <a:r>
                        <a:rPr lang="en-US" b="1" baseline="0" dirty="0" smtClean="0"/>
                        <a:t> Justice (DJ)</a:t>
                      </a:r>
                      <a:endParaRPr lang="en-US" b="1" dirty="0"/>
                    </a:p>
                  </a:txBody>
                  <a:tcPr/>
                </a:tc>
                <a:tc>
                  <a:txBody>
                    <a:bodyPr/>
                    <a:lstStyle/>
                    <a:p>
                      <a:r>
                        <a:rPr lang="en-US" b="1" dirty="0" smtClean="0"/>
                        <a:t>.53</a:t>
                      </a:r>
                      <a:endParaRPr lang="en-US" b="1" dirty="0"/>
                    </a:p>
                  </a:txBody>
                  <a:tcPr/>
                </a:tc>
                <a:tc>
                  <a:txBody>
                    <a:bodyPr/>
                    <a:lstStyle/>
                    <a:p>
                      <a:r>
                        <a:rPr lang="en-US" b="1" dirty="0" smtClean="0"/>
                        <a:t>.28</a:t>
                      </a:r>
                      <a:endParaRPr lang="en-US" b="1" dirty="0"/>
                    </a:p>
                  </a:txBody>
                  <a:tcPr/>
                </a:tc>
                <a:tc>
                  <a:txBody>
                    <a:bodyPr/>
                    <a:lstStyle/>
                    <a:p>
                      <a:endParaRPr lang="en-US" b="1" dirty="0"/>
                    </a:p>
                  </a:txBody>
                  <a:tcPr/>
                </a:tc>
                <a:tc>
                  <a:txBody>
                    <a:bodyPr/>
                    <a:lstStyle/>
                    <a:p>
                      <a:r>
                        <a:rPr lang="en-US" b="1" dirty="0" smtClean="0"/>
                        <a:t>.000</a:t>
                      </a:r>
                      <a:endParaRPr lang="en-US" b="1" dirty="0"/>
                    </a:p>
                  </a:txBody>
                  <a:tcPr/>
                </a:tc>
              </a:tr>
              <a:tr h="381000">
                <a:tc>
                  <a:txBody>
                    <a:bodyPr/>
                    <a:lstStyle/>
                    <a:p>
                      <a:r>
                        <a:rPr lang="en-US" sz="1800" b="1" kern="1200" dirty="0" smtClean="0">
                          <a:solidFill>
                            <a:schemeClr val="dk1"/>
                          </a:solidFill>
                          <a:latin typeface="+mn-lt"/>
                          <a:ea typeface="+mn-ea"/>
                          <a:cs typeface="+mn-cs"/>
                        </a:rPr>
                        <a:t>Step 2 Mediation</a:t>
                      </a:r>
                      <a:endParaRPr lang="en-US" b="1" dirty="0"/>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dirty="0"/>
                    </a:p>
                  </a:txBody>
                  <a:tcPr/>
                </a:tc>
              </a:tr>
              <a:tr h="381000">
                <a:tc>
                  <a:txBody>
                    <a:bodyPr/>
                    <a:lstStyle/>
                    <a:p>
                      <a:r>
                        <a:rPr lang="en-US" b="1" dirty="0" smtClean="0"/>
                        <a:t>DJ</a:t>
                      </a:r>
                      <a:endParaRPr lang="en-US" b="1" dirty="0"/>
                    </a:p>
                  </a:txBody>
                  <a:tcPr/>
                </a:tc>
                <a:tc>
                  <a:txBody>
                    <a:bodyPr/>
                    <a:lstStyle/>
                    <a:p>
                      <a:r>
                        <a:rPr lang="en-US" b="1" dirty="0" smtClean="0"/>
                        <a:t>.27</a:t>
                      </a:r>
                      <a:endParaRPr lang="en-US" b="1" dirty="0"/>
                    </a:p>
                  </a:txBody>
                  <a:tcPr/>
                </a:tc>
                <a:tc>
                  <a:txBody>
                    <a:bodyPr/>
                    <a:lstStyle/>
                    <a:p>
                      <a:r>
                        <a:rPr lang="en-US" b="1" dirty="0" smtClean="0"/>
                        <a:t>.37</a:t>
                      </a:r>
                      <a:endParaRPr lang="en-US" b="1" dirty="0"/>
                    </a:p>
                  </a:txBody>
                  <a:tcPr/>
                </a:tc>
                <a:tc>
                  <a:txBody>
                    <a:bodyPr/>
                    <a:lstStyle/>
                    <a:p>
                      <a:r>
                        <a:rPr lang="en-US" b="1" dirty="0" smtClean="0"/>
                        <a:t>.09</a:t>
                      </a:r>
                      <a:endParaRPr lang="en-US" b="1" dirty="0"/>
                    </a:p>
                  </a:txBody>
                  <a:tcPr/>
                </a:tc>
                <a:tc>
                  <a:txBody>
                    <a:bodyPr/>
                    <a:lstStyle/>
                    <a:p>
                      <a:r>
                        <a:rPr lang="en-US" b="1" dirty="0" smtClean="0"/>
                        <a:t>.132</a:t>
                      </a:r>
                      <a:endParaRPr lang="en-US" b="1" dirty="0"/>
                    </a:p>
                  </a:txBody>
                  <a:tcPr/>
                </a:tc>
              </a:tr>
              <a:tr h="381000">
                <a:tc>
                  <a:txBody>
                    <a:bodyPr/>
                    <a:lstStyle/>
                    <a:p>
                      <a:r>
                        <a:rPr lang="en-US" b="1" u="none" dirty="0" smtClean="0"/>
                        <a:t>LMX</a:t>
                      </a:r>
                      <a:endParaRPr lang="en-US" b="1" u="none" dirty="0"/>
                    </a:p>
                  </a:txBody>
                  <a:tcPr/>
                </a:tc>
                <a:tc>
                  <a:txBody>
                    <a:bodyPr/>
                    <a:lstStyle/>
                    <a:p>
                      <a:endParaRPr lang="en-US" b="1" u="none"/>
                    </a:p>
                  </a:txBody>
                  <a:tcPr/>
                </a:tc>
                <a:tc>
                  <a:txBody>
                    <a:bodyPr/>
                    <a:lstStyle/>
                    <a:p>
                      <a:endParaRPr lang="en-US" b="1" u="none"/>
                    </a:p>
                  </a:txBody>
                  <a:tcPr/>
                </a:tc>
                <a:tc>
                  <a:txBody>
                    <a:bodyPr/>
                    <a:lstStyle/>
                    <a:p>
                      <a:endParaRPr lang="en-US" b="1" u="none"/>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none" dirty="0" smtClean="0"/>
                        <a:t>.005</a:t>
                      </a:r>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Step 1</a:t>
                      </a:r>
                    </a:p>
                  </a:txBody>
                  <a:tcPr/>
                </a:tc>
                <a:tc>
                  <a:txBody>
                    <a:bodyPr/>
                    <a:lstStyle/>
                    <a:p>
                      <a:endParaRPr lang="en-US" b="1"/>
                    </a:p>
                  </a:txBody>
                  <a:tcPr/>
                </a:tc>
                <a:tc>
                  <a:txBody>
                    <a:bodyPr/>
                    <a:lstStyle/>
                    <a:p>
                      <a:endParaRPr lang="en-US" b="1"/>
                    </a:p>
                  </a:txBody>
                  <a:tcPr/>
                </a:tc>
                <a:tc>
                  <a:txBody>
                    <a:bodyPr/>
                    <a:lstStyle/>
                    <a:p>
                      <a:endParaRPr lang="en-US" b="1" dirty="0"/>
                    </a:p>
                  </a:txBody>
                  <a:tcPr/>
                </a:tc>
                <a:tc>
                  <a:txBody>
                    <a:bodyPr/>
                    <a:lstStyle/>
                    <a:p>
                      <a:endParaRPr lang="en-US" b="1" dirty="0"/>
                    </a:p>
                  </a:txBody>
                  <a:tcPr/>
                </a:tc>
              </a:tr>
              <a:tr h="381000">
                <a:tc>
                  <a:txBody>
                    <a:bodyPr/>
                    <a:lstStyle/>
                    <a:p>
                      <a:r>
                        <a:rPr lang="en-US" b="1" dirty="0" smtClean="0"/>
                        <a:t>Procedural Justice (PJ)</a:t>
                      </a:r>
                      <a:endParaRPr lang="en-US" b="1" dirty="0"/>
                    </a:p>
                  </a:txBody>
                  <a:tcPr/>
                </a:tc>
                <a:tc>
                  <a:txBody>
                    <a:bodyPr/>
                    <a:lstStyle/>
                    <a:p>
                      <a:r>
                        <a:rPr lang="en-US" b="1" dirty="0" smtClean="0"/>
                        <a:t>.53</a:t>
                      </a:r>
                      <a:endParaRPr lang="en-US" b="1" dirty="0"/>
                    </a:p>
                  </a:txBody>
                  <a:tcPr/>
                </a:tc>
                <a:tc>
                  <a:txBody>
                    <a:bodyPr/>
                    <a:lstStyle/>
                    <a:p>
                      <a:r>
                        <a:rPr lang="en-US" b="1" dirty="0" smtClean="0"/>
                        <a:t>.28</a:t>
                      </a:r>
                      <a:endParaRPr lang="en-US" b="1" dirty="0"/>
                    </a:p>
                  </a:txBody>
                  <a:tcPr/>
                </a:tc>
                <a:tc>
                  <a:txBody>
                    <a:bodyPr/>
                    <a:lstStyle/>
                    <a:p>
                      <a:endParaRPr lang="en-US" b="1" dirty="0"/>
                    </a:p>
                  </a:txBody>
                  <a:tcPr/>
                </a:tc>
                <a:tc>
                  <a:txBody>
                    <a:bodyPr/>
                    <a:lstStyle/>
                    <a:p>
                      <a:r>
                        <a:rPr lang="en-US" b="1" dirty="0" smtClean="0"/>
                        <a:t>.000</a:t>
                      </a:r>
                      <a:endParaRPr lang="en-US" b="1" dirty="0"/>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Step 2 Mediation</a:t>
                      </a:r>
                      <a:endParaRPr lang="en-US" b="1" dirty="0" smtClean="0"/>
                    </a:p>
                  </a:txBody>
                  <a:tcPr/>
                </a:tc>
                <a:tc>
                  <a:txBody>
                    <a:bodyPr/>
                    <a:lstStyle/>
                    <a:p>
                      <a:endParaRPr lang="en-US" b="1"/>
                    </a:p>
                  </a:txBody>
                  <a:tcPr/>
                </a:tc>
                <a:tc>
                  <a:txBody>
                    <a:bodyPr/>
                    <a:lstStyle/>
                    <a:p>
                      <a:endParaRPr lang="en-US" b="1" dirty="0"/>
                    </a:p>
                  </a:txBody>
                  <a:tcPr/>
                </a:tc>
                <a:tc>
                  <a:txBody>
                    <a:bodyPr/>
                    <a:lstStyle/>
                    <a:p>
                      <a:endParaRPr lang="en-US" b="1"/>
                    </a:p>
                  </a:txBody>
                  <a:tcPr/>
                </a:tc>
                <a:tc>
                  <a:txBody>
                    <a:bodyPr/>
                    <a:lstStyle/>
                    <a:p>
                      <a:endParaRPr lang="en-US" b="1" dirty="0"/>
                    </a:p>
                  </a:txBody>
                  <a:tcPr/>
                </a:tc>
              </a:tr>
              <a:tr h="381000">
                <a:tc>
                  <a:txBody>
                    <a:bodyPr/>
                    <a:lstStyle/>
                    <a:p>
                      <a:r>
                        <a:rPr lang="en-US" b="1" dirty="0" smtClean="0"/>
                        <a:t>PJ</a:t>
                      </a:r>
                      <a:endParaRPr lang="en-US" b="1" dirty="0"/>
                    </a:p>
                  </a:txBody>
                  <a:tcPr/>
                </a:tc>
                <a:tc>
                  <a:txBody>
                    <a:bodyPr/>
                    <a:lstStyle/>
                    <a:p>
                      <a:r>
                        <a:rPr lang="en-US" b="1" dirty="0" smtClean="0"/>
                        <a:t>.23</a:t>
                      </a:r>
                      <a:endParaRPr lang="en-US" b="1" dirty="0"/>
                    </a:p>
                  </a:txBody>
                  <a:tcPr/>
                </a:tc>
                <a:tc>
                  <a:txBody>
                    <a:bodyPr/>
                    <a:lstStyle/>
                    <a:p>
                      <a:r>
                        <a:rPr lang="en-US" b="1" dirty="0" smtClean="0"/>
                        <a:t>.35</a:t>
                      </a:r>
                      <a:endParaRPr lang="en-US" b="1" dirty="0"/>
                    </a:p>
                  </a:txBody>
                  <a:tcPr/>
                </a:tc>
                <a:tc>
                  <a:txBody>
                    <a:bodyPr/>
                    <a:lstStyle/>
                    <a:p>
                      <a:r>
                        <a:rPr lang="en-US" b="1" dirty="0" smtClean="0"/>
                        <a:t>.78</a:t>
                      </a:r>
                      <a:endParaRPr lang="en-US" b="1" dirty="0"/>
                    </a:p>
                  </a:txBody>
                  <a:tcPr/>
                </a:tc>
                <a:tc>
                  <a:txBody>
                    <a:bodyPr/>
                    <a:lstStyle/>
                    <a:p>
                      <a:r>
                        <a:rPr lang="en-US" b="1" dirty="0" smtClean="0"/>
                        <a:t>.121</a:t>
                      </a:r>
                      <a:endParaRPr lang="en-US" b="1" dirty="0"/>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none" dirty="0" smtClean="0"/>
                        <a:t>LMX</a:t>
                      </a:r>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r>
                        <a:rPr lang="en-US" b="1" dirty="0" smtClean="0"/>
                        <a:t>.100</a:t>
                      </a:r>
                      <a:endParaRPr lang="en-US" b="1" dirty="0"/>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Step 1</a:t>
                      </a:r>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a:p>
                  </a:txBody>
                  <a:tcPr/>
                </a:tc>
              </a:tr>
              <a:tr h="381000">
                <a:tc>
                  <a:txBody>
                    <a:bodyPr/>
                    <a:lstStyle/>
                    <a:p>
                      <a:r>
                        <a:rPr lang="en-US" b="1" dirty="0" smtClean="0"/>
                        <a:t>Interactional Justice (IJ)</a:t>
                      </a:r>
                      <a:endParaRPr lang="en-US" b="1" dirty="0"/>
                    </a:p>
                  </a:txBody>
                  <a:tcPr/>
                </a:tc>
                <a:tc>
                  <a:txBody>
                    <a:bodyPr/>
                    <a:lstStyle/>
                    <a:p>
                      <a:r>
                        <a:rPr lang="en-US" b="1" dirty="0" smtClean="0"/>
                        <a:t>.45</a:t>
                      </a:r>
                      <a:endParaRPr lang="en-US" b="1" dirty="0"/>
                    </a:p>
                  </a:txBody>
                  <a:tcPr/>
                </a:tc>
                <a:tc>
                  <a:txBody>
                    <a:bodyPr/>
                    <a:lstStyle/>
                    <a:p>
                      <a:r>
                        <a:rPr lang="en-US" b="1" dirty="0" smtClean="0"/>
                        <a:t>.20</a:t>
                      </a:r>
                      <a:endParaRPr lang="en-US" b="1" dirty="0"/>
                    </a:p>
                  </a:txBody>
                  <a:tcPr/>
                </a:tc>
                <a:tc>
                  <a:txBody>
                    <a:bodyPr/>
                    <a:lstStyle/>
                    <a:p>
                      <a:endParaRPr lang="en-US" b="1" dirty="0"/>
                    </a:p>
                  </a:txBody>
                  <a:tcPr/>
                </a:tc>
                <a:tc>
                  <a:txBody>
                    <a:bodyPr/>
                    <a:lstStyle/>
                    <a:p>
                      <a:r>
                        <a:rPr lang="en-US" b="1" dirty="0" smtClean="0"/>
                        <a:t>.000</a:t>
                      </a:r>
                      <a:endParaRPr lang="en-US" b="1" dirty="0"/>
                    </a:p>
                  </a:txBody>
                  <a:tcPr/>
                </a:tc>
              </a:tr>
              <a:tr h="381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Step 2 Mediation</a:t>
                      </a:r>
                      <a:endParaRPr lang="en-US" b="1" dirty="0" smtClean="0"/>
                    </a:p>
                  </a:txBody>
                  <a:tcPr/>
                </a:tc>
                <a:tc>
                  <a:txBody>
                    <a:bodyPr/>
                    <a:lstStyle/>
                    <a:p>
                      <a:endParaRPr lang="en-US" b="1"/>
                    </a:p>
                  </a:txBody>
                  <a:tcPr/>
                </a:tc>
                <a:tc>
                  <a:txBody>
                    <a:bodyPr/>
                    <a:lstStyle/>
                    <a:p>
                      <a:endParaRPr lang="en-US" b="1"/>
                    </a:p>
                  </a:txBody>
                  <a:tcPr/>
                </a:tc>
                <a:tc>
                  <a:txBody>
                    <a:bodyPr/>
                    <a:lstStyle/>
                    <a:p>
                      <a:endParaRPr lang="en-US" b="1"/>
                    </a:p>
                  </a:txBody>
                  <a:tcPr/>
                </a:tc>
                <a:tc>
                  <a:txBody>
                    <a:bodyPr/>
                    <a:lstStyle/>
                    <a:p>
                      <a:endParaRPr lang="en-US" b="1" dirty="0"/>
                    </a:p>
                  </a:txBody>
                  <a:tcPr/>
                </a:tc>
              </a:tr>
              <a:tr h="381000">
                <a:tc>
                  <a:txBody>
                    <a:bodyPr/>
                    <a:lstStyle/>
                    <a:p>
                      <a:r>
                        <a:rPr lang="en-US" b="1" dirty="0" smtClean="0"/>
                        <a:t>IJ</a:t>
                      </a:r>
                      <a:endParaRPr lang="en-US" b="1" dirty="0"/>
                    </a:p>
                  </a:txBody>
                  <a:tcPr/>
                </a:tc>
                <a:tc>
                  <a:txBody>
                    <a:bodyPr/>
                    <a:lstStyle/>
                    <a:p>
                      <a:r>
                        <a:rPr lang="en-US" b="1" dirty="0" smtClean="0"/>
                        <a:t>.18</a:t>
                      </a:r>
                      <a:endParaRPr lang="en-US" b="1" dirty="0"/>
                    </a:p>
                  </a:txBody>
                  <a:tcPr/>
                </a:tc>
                <a:tc>
                  <a:txBody>
                    <a:bodyPr/>
                    <a:lstStyle/>
                    <a:p>
                      <a:r>
                        <a:rPr lang="en-US" b="1" dirty="0" smtClean="0"/>
                        <a:t>.58</a:t>
                      </a:r>
                      <a:endParaRPr lang="en-US" b="1" dirty="0"/>
                    </a:p>
                  </a:txBody>
                  <a:tcPr/>
                </a:tc>
                <a:tc>
                  <a:txBody>
                    <a:bodyPr/>
                    <a:lstStyle/>
                    <a:p>
                      <a:r>
                        <a:rPr lang="en-US" b="1" dirty="0" smtClean="0"/>
                        <a:t>.13</a:t>
                      </a:r>
                      <a:endParaRPr lang="en-US" b="1" dirty="0"/>
                    </a:p>
                  </a:txBody>
                  <a:tcPr/>
                </a:tc>
                <a:tc>
                  <a:txBody>
                    <a:bodyPr/>
                    <a:lstStyle/>
                    <a:p>
                      <a:r>
                        <a:rPr lang="en-US" b="1" dirty="0" smtClean="0"/>
                        <a:t>.393</a:t>
                      </a:r>
                      <a:endParaRPr lang="en-US" b="1" dirty="0"/>
                    </a:p>
                  </a:txBody>
                  <a:tcPr/>
                </a:tc>
              </a:tr>
              <a:tr h="381000">
                <a:tc>
                  <a:txBody>
                    <a:bodyPr/>
                    <a:lstStyle/>
                    <a:p>
                      <a:r>
                        <a:rPr lang="en-US" b="1" dirty="0" smtClean="0"/>
                        <a:t>LMX</a:t>
                      </a:r>
                      <a:endParaRPr lang="en-US" b="1" dirty="0"/>
                    </a:p>
                  </a:txBody>
                  <a:tcPr/>
                </a:tc>
                <a:tc>
                  <a:txBody>
                    <a:bodyPr/>
                    <a:lstStyle/>
                    <a:p>
                      <a:endParaRPr lang="en-US" b="1"/>
                    </a:p>
                  </a:txBody>
                  <a:tcPr/>
                </a:tc>
                <a:tc>
                  <a:txBody>
                    <a:bodyPr/>
                    <a:lstStyle/>
                    <a:p>
                      <a:endParaRPr lang="en-US" b="1" dirty="0"/>
                    </a:p>
                  </a:txBody>
                  <a:tcPr/>
                </a:tc>
                <a:tc>
                  <a:txBody>
                    <a:bodyPr/>
                    <a:lstStyle/>
                    <a:p>
                      <a:endParaRPr lang="en-US" b="1" dirty="0"/>
                    </a:p>
                  </a:txBody>
                  <a:tcPr/>
                </a:tc>
                <a:tc>
                  <a:txBody>
                    <a:bodyPr/>
                    <a:lstStyle/>
                    <a:p>
                      <a:r>
                        <a:rPr lang="en-US" b="1" dirty="0" smtClean="0"/>
                        <a:t>.001</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Results</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In first step demographic variables were incorporated as control variable but the results were not significant.</a:t>
            </a:r>
          </a:p>
          <a:p>
            <a:pPr algn="just"/>
            <a:r>
              <a:rPr lang="en-US" dirty="0" smtClean="0"/>
              <a:t>In second step job performance were regressed on distributive justice, procedural justice and interactional justice separately and results shows highly significance (p ˂ .001).</a:t>
            </a:r>
          </a:p>
          <a:p>
            <a:pPr algn="just"/>
            <a:r>
              <a:rPr lang="en-US" dirty="0" smtClean="0"/>
              <a:t>In third step job performance were regressed on all three kind of justice and LMX together. Results shows the decrease in beta value and insignificance of independent variable in the presence of mediating variable, </a:t>
            </a:r>
            <a:r>
              <a:rPr lang="en-US" dirty="0" err="1" smtClean="0"/>
              <a:t>i</a:t>
            </a:r>
            <a:r>
              <a:rPr lang="en-US" dirty="0" smtClean="0"/>
              <a:t>-e (DJ β=.53 p ˂ .001 to β=.27 p ˂ .132).</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a:cs typeface="Times New Roman" pitchFamily="18" charset="0"/>
              </a:rPr>
              <a:t>The study primarily focused on the perception of university libraries personnel regarding organizational justice practices and the quality of their relationship with their supervisors. </a:t>
            </a:r>
            <a:r>
              <a:rPr lang="en-US" dirty="0" smtClean="0">
                <a:cs typeface="Times New Roman" pitchFamily="18" charset="0"/>
              </a:rPr>
              <a:t>This </a:t>
            </a:r>
            <a:r>
              <a:rPr lang="en-US" dirty="0">
                <a:cs typeface="Times New Roman" pitchFamily="18" charset="0"/>
              </a:rPr>
              <a:t>study tested a sample of fifteen university libraries of Islamabad, Pakistan. Data were accumulated through questionnaire and analyzed on SPSS (v.20).  </a:t>
            </a:r>
            <a:endParaRPr lang="en-US" dirty="0" smtClean="0">
              <a:cs typeface="Times New Roman" pitchFamily="18" charset="0"/>
            </a:endParaRPr>
          </a:p>
          <a:p>
            <a:pPr algn="just">
              <a:buNone/>
            </a:pPr>
            <a:endParaRPr lang="en-US" dirty="0" smtClean="0">
              <a:cs typeface="Times New Roman" pitchFamily="18" charset="0"/>
            </a:endParaRPr>
          </a:p>
          <a:p>
            <a:pPr algn="just"/>
            <a:r>
              <a:rPr lang="en-US" dirty="0" smtClean="0">
                <a:cs typeface="Times New Roman" pitchFamily="18" charset="0"/>
              </a:rPr>
              <a:t>The </a:t>
            </a:r>
            <a:r>
              <a:rPr lang="en-US" dirty="0">
                <a:cs typeface="Times New Roman" pitchFamily="18" charset="0"/>
              </a:rPr>
              <a:t>result revealed that all three kinds of organizational </a:t>
            </a:r>
            <a:r>
              <a:rPr lang="en-US" dirty="0" smtClean="0">
                <a:cs typeface="Times New Roman" pitchFamily="18" charset="0"/>
              </a:rPr>
              <a:t>justices predict </a:t>
            </a:r>
            <a:r>
              <a:rPr lang="en-US" dirty="0">
                <a:cs typeface="Times New Roman" pitchFamily="18" charset="0"/>
              </a:rPr>
              <a:t>the job performance but interactional justice along with leader-member exchange impacts more strongly on job performance. The result of this study will help the library leadership to foster a greater sense of employee worth and teamwork among staff members by implementing organizational justice practices.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 on Results</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sz="2900" dirty="0" smtClean="0"/>
              <a:t>The library staff members that score high at job performance scale, also perceived fairness in the process of reward distribution. The majority of library personnel believed that their concerns are heard by their supervisors. The values of coefficient of determination (28%) showed that both distribution and procedural justice equally impact the job performance.</a:t>
            </a:r>
          </a:p>
          <a:p>
            <a:pPr algn="just"/>
            <a:endParaRPr lang="en-US" sz="2900" dirty="0" smtClean="0"/>
          </a:p>
          <a:p>
            <a:pPr algn="just"/>
            <a:r>
              <a:rPr lang="en-US" sz="2900" dirty="0" smtClean="0"/>
              <a:t>Procedural justice also showed significant relationship with job performance in the presence of LMX. When employees assume that all decisions made by their supervisors are applied consistently and fairly, their level of performance increases.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r"/>
            <a:r>
              <a:rPr lang="en-US" sz="2000" b="1" dirty="0" smtClean="0"/>
              <a:t>Discussion on Results Continued..</a:t>
            </a:r>
            <a:endParaRPr lang="en-US" sz="2000" dirty="0"/>
          </a:p>
        </p:txBody>
      </p:sp>
      <p:sp>
        <p:nvSpPr>
          <p:cNvPr id="3" name="Content Placeholder 2"/>
          <p:cNvSpPr>
            <a:spLocks noGrp="1"/>
          </p:cNvSpPr>
          <p:nvPr>
            <p:ph idx="1"/>
          </p:nvPr>
        </p:nvSpPr>
        <p:spPr/>
        <p:txBody>
          <a:bodyPr>
            <a:normAutofit lnSpcReduction="10000"/>
          </a:bodyPr>
          <a:lstStyle/>
          <a:p>
            <a:pPr algn="just"/>
            <a:r>
              <a:rPr lang="en-US" sz="2400" dirty="0" smtClean="0"/>
              <a:t>Mostly respondents believed that their supervisors treated them with respect, dignity, kindness and truthfully. The result proved that combing LMX with distributive justice, procedural justice and interactional justice explained 37 %, 35% and 58% of total variation, in the job performance.</a:t>
            </a:r>
          </a:p>
          <a:p>
            <a:pPr algn="just"/>
            <a:endParaRPr lang="en-US" sz="2400" dirty="0" smtClean="0"/>
          </a:p>
          <a:p>
            <a:pPr algn="just"/>
            <a:r>
              <a:rPr lang="en-US" sz="2400" dirty="0" smtClean="0"/>
              <a:t>Regression analysis depicted that interactional justice combined with LMX is the most power full predictor of high job performance (Burton, </a:t>
            </a:r>
            <a:r>
              <a:rPr lang="en-US" sz="2400" dirty="0" err="1" smtClean="0"/>
              <a:t>Sablynski</a:t>
            </a:r>
            <a:r>
              <a:rPr lang="en-US" sz="2400" dirty="0" smtClean="0"/>
              <a:t> &amp; </a:t>
            </a:r>
            <a:r>
              <a:rPr lang="en-US" sz="2400" dirty="0" err="1" smtClean="0"/>
              <a:t>Sekiguci</a:t>
            </a:r>
            <a:r>
              <a:rPr lang="en-US" sz="2400" dirty="0" smtClean="0"/>
              <a:t>, 2008) as compared to distributive and procedural justice (Wang et al., 2010). Rubin (1989) also discussed the need of interpersonal skills and competencies of library supervisors to perform well in libraries.</a:t>
            </a:r>
          </a:p>
          <a:p>
            <a:pPr algn="just"/>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Conclusion</a:t>
            </a:r>
            <a:endParaRPr lang="en-US" b="1" dirty="0"/>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algn="just"/>
            <a:r>
              <a:rPr lang="en-US" sz="3600" dirty="0" smtClean="0"/>
              <a:t>To ensure the justice in libraries, leadership should hold the moral code of conduct by involving all concerned stakeholders in the process of decision making.</a:t>
            </a:r>
          </a:p>
          <a:p>
            <a:pPr algn="just">
              <a:buNone/>
            </a:pPr>
            <a:endParaRPr lang="en-US" sz="3600" dirty="0" smtClean="0"/>
          </a:p>
          <a:p>
            <a:pPr algn="just"/>
            <a:r>
              <a:rPr lang="en-US" sz="3600" dirty="0" smtClean="0"/>
              <a:t>In addition to considering fairness in decision making of employee recruitment, selection, training and development and performance appraisal, it is equally important to maintain fairness in interpersonal relationship between the library leadership and employees. </a:t>
            </a:r>
          </a:p>
          <a:p>
            <a:pPr algn="just">
              <a:buNone/>
            </a:pPr>
            <a:endParaRPr lang="en-US" sz="3600" dirty="0" smtClean="0"/>
          </a:p>
          <a:p>
            <a:pPr algn="just"/>
            <a:r>
              <a:rPr lang="en-US" sz="3600" dirty="0" smtClean="0"/>
              <a:t>It is believed that when library personnel consider their leadership having the qualities of respect, propriety, truthfulness and justification, they feel more secure and trusted.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pPr algn="l"/>
            <a:r>
              <a:rPr lang="en-US" b="1" u="sng" dirty="0" smtClean="0"/>
              <a:t>Limitation</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Generalization</a:t>
            </a:r>
          </a:p>
          <a:p>
            <a:r>
              <a:rPr lang="en-US" dirty="0" smtClean="0"/>
              <a:t>Convenient </a:t>
            </a:r>
            <a:r>
              <a:rPr lang="en-US" dirty="0"/>
              <a:t>S</a:t>
            </a:r>
            <a:r>
              <a:rPr lang="en-US" dirty="0" smtClean="0"/>
              <a:t>ampling</a:t>
            </a:r>
          </a:p>
          <a:p>
            <a:r>
              <a:rPr lang="en-US" dirty="0" smtClean="0"/>
              <a:t>Cross-Sectional </a:t>
            </a:r>
            <a:r>
              <a:rPr lang="en-US" dirty="0" smtClean="0"/>
              <a:t>Design</a:t>
            </a:r>
          </a:p>
          <a:p>
            <a:pPr>
              <a:buNone/>
            </a:pPr>
            <a:endParaRPr lang="en-US" dirty="0" smtClean="0"/>
          </a:p>
          <a:p>
            <a:pPr>
              <a:buNone/>
            </a:pPr>
            <a:r>
              <a:rPr lang="en-US" sz="4300" b="1" u="sng" dirty="0" smtClean="0"/>
              <a:t>Future </a:t>
            </a:r>
            <a:r>
              <a:rPr lang="en-US" sz="4300" b="1" u="sng" dirty="0" smtClean="0"/>
              <a:t>Research</a:t>
            </a:r>
          </a:p>
          <a:p>
            <a:pPr>
              <a:buNone/>
            </a:pPr>
            <a:endParaRPr lang="en-US" sz="4300" b="1" u="sng" dirty="0" smtClean="0"/>
          </a:p>
          <a:p>
            <a:r>
              <a:rPr lang="en-US" dirty="0" smtClean="0"/>
              <a:t>Public </a:t>
            </a:r>
            <a:r>
              <a:rPr lang="en-US" dirty="0"/>
              <a:t>and </a:t>
            </a:r>
            <a:r>
              <a:rPr lang="en-US" dirty="0" smtClean="0"/>
              <a:t>Special Libraries</a:t>
            </a:r>
          </a:p>
          <a:p>
            <a:r>
              <a:rPr lang="en-US" dirty="0" smtClean="0"/>
              <a:t>Organizational justice relationship with</a:t>
            </a:r>
            <a:r>
              <a:rPr lang="en-US" dirty="0"/>
              <a:t> </a:t>
            </a:r>
            <a:r>
              <a:rPr lang="en-US" dirty="0" smtClean="0"/>
              <a:t>Organizational Citizenship </a:t>
            </a:r>
            <a:r>
              <a:rPr lang="en-US" dirty="0"/>
              <a:t>behavior, </a:t>
            </a:r>
            <a:r>
              <a:rPr lang="en-US" dirty="0" smtClean="0"/>
              <a:t>Employee Commitment </a:t>
            </a:r>
            <a:r>
              <a:rPr lang="en-US" dirty="0"/>
              <a:t>and P</a:t>
            </a:r>
            <a:r>
              <a:rPr lang="en-US" dirty="0" smtClean="0"/>
              <a:t>sychological Contracts </a:t>
            </a:r>
            <a:r>
              <a:rPr lang="en-US" dirty="0"/>
              <a:t>of </a:t>
            </a:r>
            <a:r>
              <a:rPr lang="en-US" dirty="0" smtClean="0"/>
              <a:t>Librarians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mages.jpg"/>
          <p:cNvPicPr>
            <a:picLocks noGrp="1" noChangeAspect="1"/>
          </p:cNvPicPr>
          <p:nvPr>
            <p:ph idx="1"/>
          </p:nvPr>
        </p:nvPicPr>
        <p:blipFill>
          <a:blip r:embed="rId2" cstate="print"/>
          <a:stretch>
            <a:fillRect/>
          </a:stretch>
        </p:blipFill>
        <p:spPr>
          <a:xfrm>
            <a:off x="457200" y="228600"/>
            <a:ext cx="8382000" cy="63246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Conceptual Framework</a:t>
            </a:r>
            <a:endParaRPr lang="en-US" b="1"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838200" y="1676400"/>
            <a:ext cx="2057400" cy="1219200"/>
          </a:xfrm>
          <a:prstGeom prst="ellipse">
            <a:avLst/>
          </a:prstGeom>
          <a:ln w="57150">
            <a:solidFill>
              <a:schemeClr val="accent2">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t>Distributive Justice</a:t>
            </a:r>
            <a:endParaRPr lang="en-US" sz="2000" b="1" dirty="0"/>
          </a:p>
        </p:txBody>
      </p:sp>
      <p:sp>
        <p:nvSpPr>
          <p:cNvPr id="5" name="Oval 4"/>
          <p:cNvSpPr/>
          <p:nvPr/>
        </p:nvSpPr>
        <p:spPr>
          <a:xfrm>
            <a:off x="762000" y="3124200"/>
            <a:ext cx="2133600" cy="1219200"/>
          </a:xfrm>
          <a:prstGeom prst="ellipse">
            <a:avLst/>
          </a:prstGeom>
          <a:ln w="57150">
            <a:solidFill>
              <a:schemeClr val="accent2">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t>Procedural justice</a:t>
            </a:r>
            <a:endParaRPr lang="en-US" sz="2000" b="1" dirty="0"/>
          </a:p>
        </p:txBody>
      </p:sp>
      <p:sp>
        <p:nvSpPr>
          <p:cNvPr id="7" name="Oval 6"/>
          <p:cNvSpPr/>
          <p:nvPr/>
        </p:nvSpPr>
        <p:spPr>
          <a:xfrm>
            <a:off x="762000" y="4724400"/>
            <a:ext cx="2209800" cy="1143000"/>
          </a:xfrm>
          <a:prstGeom prst="ellipse">
            <a:avLst/>
          </a:prstGeom>
          <a:ln w="57150">
            <a:solidFill>
              <a:schemeClr val="accent2">
                <a:lumMod val="5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t>Interactional Justice</a:t>
            </a:r>
            <a:endParaRPr lang="en-US" sz="2000" b="1" dirty="0"/>
          </a:p>
        </p:txBody>
      </p:sp>
      <p:sp>
        <p:nvSpPr>
          <p:cNvPr id="8" name="Oval 7"/>
          <p:cNvSpPr/>
          <p:nvPr/>
        </p:nvSpPr>
        <p:spPr>
          <a:xfrm>
            <a:off x="3886200" y="2971800"/>
            <a:ext cx="1905000" cy="1371600"/>
          </a:xfrm>
          <a:prstGeom prst="ellipse">
            <a:avLst/>
          </a:prstGeom>
          <a:ln w="57150">
            <a:solidFill>
              <a:schemeClr val="accent3">
                <a:lumMod val="5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chemeClr val="tx1"/>
                </a:solidFill>
              </a:rPr>
              <a:t>LMX</a:t>
            </a:r>
            <a:endParaRPr lang="en-US" sz="2400" b="1" dirty="0">
              <a:solidFill>
                <a:schemeClr val="tx1"/>
              </a:solidFill>
            </a:endParaRPr>
          </a:p>
        </p:txBody>
      </p:sp>
      <p:sp>
        <p:nvSpPr>
          <p:cNvPr id="9" name="Oval 8"/>
          <p:cNvSpPr/>
          <p:nvPr/>
        </p:nvSpPr>
        <p:spPr>
          <a:xfrm>
            <a:off x="6553200" y="3124200"/>
            <a:ext cx="2286000" cy="1524000"/>
          </a:xfrm>
          <a:prstGeom prst="ellipse">
            <a:avLst/>
          </a:prstGeom>
          <a:ln w="57150">
            <a:solidFill>
              <a:schemeClr val="tx2">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t>Job Performance</a:t>
            </a:r>
            <a:endParaRPr lang="en-US" sz="2000" b="1" dirty="0"/>
          </a:p>
        </p:txBody>
      </p:sp>
      <p:cxnSp>
        <p:nvCxnSpPr>
          <p:cNvPr id="21" name="Straight Arrow Connector 20"/>
          <p:cNvCxnSpPr/>
          <p:nvPr/>
        </p:nvCxnSpPr>
        <p:spPr>
          <a:xfrm>
            <a:off x="2819400" y="2514600"/>
            <a:ext cx="1066800" cy="11430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971800" y="3962400"/>
            <a:ext cx="990600" cy="14097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895600" y="3810000"/>
            <a:ext cx="1066800"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867400" y="3733800"/>
            <a:ext cx="685800"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533400" y="228600"/>
            <a:ext cx="8077200" cy="60198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LMX</a:t>
            </a:r>
            <a:endParaRPr lang="en-US" b="1" dirty="0"/>
          </a:p>
        </p:txBody>
      </p:sp>
      <p:sp>
        <p:nvSpPr>
          <p:cNvPr id="3" name="Content Placeholder 2"/>
          <p:cNvSpPr>
            <a:spLocks noGrp="1"/>
          </p:cNvSpPr>
          <p:nvPr>
            <p:ph idx="1"/>
          </p:nvPr>
        </p:nvSpPr>
        <p:spPr/>
        <p:txBody>
          <a:bodyPr/>
          <a:lstStyle/>
          <a:p>
            <a:pPr algn="just"/>
            <a:endParaRPr lang="en-US" dirty="0" smtClean="0"/>
          </a:p>
          <a:p>
            <a:pPr algn="just">
              <a:buNone/>
            </a:pPr>
            <a:r>
              <a:rPr lang="en-US" dirty="0" smtClean="0"/>
              <a:t>	Leader-Member </a:t>
            </a:r>
            <a:r>
              <a:rPr lang="en-US" dirty="0"/>
              <a:t>E</a:t>
            </a:r>
            <a:r>
              <a:rPr lang="en-US" dirty="0" smtClean="0"/>
              <a:t>xchange </a:t>
            </a:r>
            <a:r>
              <a:rPr lang="en-US" dirty="0"/>
              <a:t>(LMX) concerns with quality of the leader subordinate relationship and include the factors such as respect, affect, contribution and loyalty (</a:t>
            </a:r>
            <a:r>
              <a:rPr lang="en-US" dirty="0" err="1"/>
              <a:t>Liden</a:t>
            </a:r>
            <a:r>
              <a:rPr lang="en-US" dirty="0"/>
              <a:t> &amp; </a:t>
            </a:r>
            <a:r>
              <a:rPr lang="en-US" dirty="0" err="1"/>
              <a:t>Maslyn</a:t>
            </a:r>
            <a:r>
              <a:rPr lang="en-US" dirty="0"/>
              <a:t>, 1998</a:t>
            </a:r>
            <a:r>
              <a:rPr lang="en-US"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Theorization of the Study</a:t>
            </a:r>
            <a:endParaRPr lang="en-US" b="1" dirty="0"/>
          </a:p>
        </p:txBody>
      </p:sp>
      <p:sp>
        <p:nvSpPr>
          <p:cNvPr id="3" name="Content Placeholder 2"/>
          <p:cNvSpPr>
            <a:spLocks noGrp="1"/>
          </p:cNvSpPr>
          <p:nvPr>
            <p:ph idx="1"/>
          </p:nvPr>
        </p:nvSpPr>
        <p:spPr/>
        <p:txBody>
          <a:bodyPr>
            <a:normAutofit lnSpcReduction="10000"/>
          </a:bodyPr>
          <a:lstStyle/>
          <a:p>
            <a:pPr algn="just"/>
            <a:r>
              <a:rPr lang="en-US" b="1" u="sng" dirty="0" smtClean="0"/>
              <a:t>Equity Theory </a:t>
            </a:r>
            <a:r>
              <a:rPr lang="en-US" dirty="0" smtClean="0"/>
              <a:t>(Adams, 1965) argues that individuals compare their outcome/input ratio to that of some relevant comparison other. Any imbalance in ratios creates a sense of distress.</a:t>
            </a:r>
          </a:p>
          <a:p>
            <a:pPr algn="just"/>
            <a:r>
              <a:rPr lang="en-US" b="1" u="sng" dirty="0" smtClean="0"/>
              <a:t>Social Exchange Theory </a:t>
            </a:r>
            <a:r>
              <a:rPr lang="en-US" dirty="0" smtClean="0"/>
              <a:t>(</a:t>
            </a:r>
            <a:r>
              <a:rPr lang="en-US" dirty="0" err="1" smtClean="0"/>
              <a:t>Blau</a:t>
            </a:r>
            <a:r>
              <a:rPr lang="en-US" dirty="0" smtClean="0"/>
              <a:t>, 1964) </a:t>
            </a:r>
            <a:r>
              <a:rPr lang="en-US" dirty="0"/>
              <a:t>suggests, employees consider their workplace as social market-place where they are interested to obtain favorable return on their </a:t>
            </a:r>
            <a:r>
              <a:rPr lang="en-US" dirty="0" smtClean="0"/>
              <a:t>investment.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Literature Review</a:t>
            </a:r>
            <a:endParaRPr lang="en-US" b="1" dirty="0"/>
          </a:p>
        </p:txBody>
      </p:sp>
      <p:sp>
        <p:nvSpPr>
          <p:cNvPr id="3" name="Content Placeholder 2"/>
          <p:cNvSpPr>
            <a:spLocks noGrp="1"/>
          </p:cNvSpPr>
          <p:nvPr>
            <p:ph idx="1"/>
          </p:nvPr>
        </p:nvSpPr>
        <p:spPr/>
        <p:txBody>
          <a:bodyPr>
            <a:normAutofit/>
          </a:bodyPr>
          <a:lstStyle/>
          <a:p>
            <a:pPr algn="just">
              <a:buNone/>
            </a:pPr>
            <a:r>
              <a:rPr lang="en-US" sz="2500" dirty="0" smtClean="0"/>
              <a:t>	</a:t>
            </a:r>
          </a:p>
          <a:p>
            <a:pPr algn="just">
              <a:buNone/>
            </a:pPr>
            <a:r>
              <a:rPr lang="en-US" sz="2500" dirty="0" smtClean="0"/>
              <a:t>	</a:t>
            </a:r>
            <a:r>
              <a:rPr lang="en-US" sz="2500" dirty="0" err="1" smtClean="0"/>
              <a:t>Ameen</a:t>
            </a:r>
            <a:r>
              <a:rPr lang="en-US" sz="2500" dirty="0" smtClean="0"/>
              <a:t> </a:t>
            </a:r>
            <a:r>
              <a:rPr lang="en-US" sz="2500" dirty="0"/>
              <a:t>(2006) discussed the interactional justice and internal equity in the context of Pakistani library professionals. She stated that library professionals are not getting as much respect, power and authority as other professionals are getting on the same hierarchical level within the same organization. She also suggested employers to improve rewards (distributive justice) and respect (interactional justice) for innovative librarians. </a:t>
            </a:r>
            <a:endParaRPr lang="en-US" sz="2500" dirty="0" smtClean="0"/>
          </a:p>
          <a:p>
            <a:pPr algn="just">
              <a:buNone/>
            </a:pP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1800" b="1" dirty="0" smtClean="0"/>
              <a:t>Literature Review Continued</a:t>
            </a:r>
            <a:endParaRPr lang="en-US" sz="1800" b="1"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2500" dirty="0" err="1" smtClean="0"/>
              <a:t>Kont</a:t>
            </a:r>
            <a:r>
              <a:rPr lang="en-US" sz="2500" dirty="0" smtClean="0"/>
              <a:t> </a:t>
            </a:r>
            <a:r>
              <a:rPr lang="en-US" sz="2500" dirty="0"/>
              <a:t>and </a:t>
            </a:r>
            <a:r>
              <a:rPr lang="en-US" sz="2500" dirty="0" err="1"/>
              <a:t>Jantson</a:t>
            </a:r>
            <a:r>
              <a:rPr lang="en-US" sz="2500" dirty="0"/>
              <a:t> (2013) discuss the study of Estonian university libraries are facing the problem of lower distributional rewards (money) as compare to their knowledge, skills and responsibility. Library staff members showed great concern in the study that if they are paid more justifiably their inclination toward working will be high</a:t>
            </a:r>
            <a:r>
              <a:rPr lang="en-US" sz="2500" dirty="0" smtClean="0"/>
              <a:t>.</a:t>
            </a:r>
          </a:p>
          <a:p>
            <a:pPr algn="just">
              <a:buNone/>
            </a:pPr>
            <a:r>
              <a:rPr lang="en-US" sz="2800" dirty="0" smtClean="0"/>
              <a:t>	</a:t>
            </a:r>
            <a:r>
              <a:rPr lang="en-US" sz="2500" dirty="0" smtClean="0"/>
              <a:t>Masterson et. al. (2000) stated that organizational justice works as an organizational input in the process of exchange relationship.</a:t>
            </a:r>
            <a:endParaRPr lang="en-US" sz="25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1800" b="1" dirty="0" smtClean="0"/>
              <a:t>Literature Review Continued….</a:t>
            </a:r>
            <a:endParaRPr lang="en-US" sz="1800" b="1" dirty="0"/>
          </a:p>
        </p:txBody>
      </p:sp>
      <p:sp>
        <p:nvSpPr>
          <p:cNvPr id="3" name="Content Placeholder 2"/>
          <p:cNvSpPr>
            <a:spLocks noGrp="1"/>
          </p:cNvSpPr>
          <p:nvPr>
            <p:ph idx="1"/>
          </p:nvPr>
        </p:nvSpPr>
        <p:spPr/>
        <p:txBody>
          <a:bodyPr>
            <a:normAutofit/>
          </a:bodyPr>
          <a:lstStyle/>
          <a:p>
            <a:pPr algn="just"/>
            <a:r>
              <a:rPr lang="en-US" sz="2400" dirty="0" smtClean="0"/>
              <a:t>American </a:t>
            </a:r>
            <a:r>
              <a:rPr lang="en-US" sz="2400" dirty="0"/>
              <a:t>library Association (ALA) efforts toward joining the National Committee of Pay Equity (NCPE) in 1974 and celebration of Pay Equity Day (April 16) also showed the potential significance of equal rewards for library professionals (Farley 2000</a:t>
            </a:r>
            <a:r>
              <a:rPr lang="en-US" sz="2400" dirty="0" smtClean="0"/>
              <a:t>)</a:t>
            </a:r>
          </a:p>
          <a:p>
            <a:pPr algn="just">
              <a:buNone/>
            </a:pPr>
            <a:endParaRPr lang="en-US" sz="2400" dirty="0" smtClean="0"/>
          </a:p>
          <a:p>
            <a:pPr algn="just"/>
            <a:r>
              <a:rPr lang="en-US" sz="2400" dirty="0" smtClean="0"/>
              <a:t>Cohen-</a:t>
            </a:r>
            <a:r>
              <a:rPr lang="en-US" sz="2400" dirty="0" err="1" smtClean="0"/>
              <a:t>Charash</a:t>
            </a:r>
            <a:r>
              <a:rPr lang="en-US" sz="2400" dirty="0" smtClean="0"/>
              <a:t> and </a:t>
            </a:r>
            <a:r>
              <a:rPr lang="en-US" sz="2400" dirty="0" err="1" smtClean="0"/>
              <a:t>Spectro</a:t>
            </a:r>
            <a:r>
              <a:rPr lang="en-US" sz="2400" dirty="0" smtClean="0"/>
              <a:t> (2001) stated in their meta-analysis of organizational justice and job performance that procedural justice is the best predictor of performance as compare to distributive justice</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1178</Words>
  <Application>Microsoft Office PowerPoint</Application>
  <PresentationFormat>On-screen Show (4:3)</PresentationFormat>
  <Paragraphs>135</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Impact of Organizational Justice on Job Performance in Libraries: Mediating Role of Leader-Member Exchange Relationship</vt:lpstr>
      <vt:lpstr>Abstract</vt:lpstr>
      <vt:lpstr>Conceptual Framework</vt:lpstr>
      <vt:lpstr>Slide 4</vt:lpstr>
      <vt:lpstr>LMX</vt:lpstr>
      <vt:lpstr>Theorization of the Study</vt:lpstr>
      <vt:lpstr>Literature Review</vt:lpstr>
      <vt:lpstr>Literature Review Continued</vt:lpstr>
      <vt:lpstr>Literature Review Continued….</vt:lpstr>
      <vt:lpstr>Hypotheses</vt:lpstr>
      <vt:lpstr>Measures </vt:lpstr>
      <vt:lpstr> Analysis Demographic </vt:lpstr>
      <vt:lpstr>Demographic Analysis Continued………</vt:lpstr>
      <vt:lpstr>Demographic Analysis Continued………</vt:lpstr>
      <vt:lpstr>Control Variables</vt:lpstr>
      <vt:lpstr>Slide 16</vt:lpstr>
      <vt:lpstr>Slide 17</vt:lpstr>
      <vt:lpstr>Regression Analysis</vt:lpstr>
      <vt:lpstr>Results</vt:lpstr>
      <vt:lpstr>Discussion on Results</vt:lpstr>
      <vt:lpstr>Discussion on Results Continued..</vt:lpstr>
      <vt:lpstr>Conclusion</vt:lpstr>
      <vt:lpstr>Limitation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156</cp:revision>
  <dcterms:created xsi:type="dcterms:W3CDTF">2013-12-13T20:09:17Z</dcterms:created>
  <dcterms:modified xsi:type="dcterms:W3CDTF">2013-12-14T20:29:40Z</dcterms:modified>
</cp:coreProperties>
</file>