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8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71" d="100"/>
          <a:sy n="71" d="100"/>
        </p:scale>
        <p:origin x="72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Gene Expression and Regulation </a:t>
            </a:r>
            <a:r>
              <a:rPr lang="en-US" smtClean="0"/>
              <a:t>and Mutations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9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Gene Regulation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Injury of skin (cut) = overproduction of certain proteins to allow healing</a:t>
            </a:r>
            <a:endParaRPr lang="en-US" sz="2800" dirty="0"/>
          </a:p>
        </p:txBody>
      </p:sp>
      <p:pic>
        <p:nvPicPr>
          <p:cNvPr id="4" name="Picture 3" descr="IH0565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629" y="3179529"/>
            <a:ext cx="5105400" cy="337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74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Environmental Factors!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Cells’ environment controls gene expression</a:t>
            </a:r>
          </a:p>
          <a:p>
            <a:pPr lvl="1"/>
            <a:r>
              <a:rPr lang="en-US" sz="2600" dirty="0" smtClean="0"/>
              <a:t>Causing cell to produce only certain proteins</a:t>
            </a:r>
          </a:p>
          <a:p>
            <a:r>
              <a:rPr lang="en-US" sz="2800" dirty="0" smtClean="0"/>
              <a:t>Ex. Exposure to UV light can cause skin cells to produce more melanin </a:t>
            </a:r>
          </a:p>
          <a:p>
            <a:pPr lvl="1"/>
            <a:r>
              <a:rPr lang="en-US" sz="2600" dirty="0" smtClean="0"/>
              <a:t>Results in darker skin (tan)</a:t>
            </a:r>
            <a:endParaRPr lang="en-US" sz="2600" dirty="0"/>
          </a:p>
        </p:txBody>
      </p:sp>
      <p:pic>
        <p:nvPicPr>
          <p:cNvPr id="4" name="Picture 3" descr="Wolf_Sunquest_Tanning_B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9442" y="4156822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30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Goes Wrong!!!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Overproduction of proteins can cause cell to have uncontrolled cell division</a:t>
            </a:r>
          </a:p>
          <a:p>
            <a:pPr lvl="1"/>
            <a:r>
              <a:rPr lang="en-US" sz="2600" dirty="0" smtClean="0"/>
              <a:t>Cancer!</a:t>
            </a:r>
          </a:p>
          <a:p>
            <a:r>
              <a:rPr lang="en-US" sz="2800" dirty="0" smtClean="0"/>
              <a:t>Underproduction of proteins can cause cell to not make enough</a:t>
            </a:r>
          </a:p>
          <a:p>
            <a:pPr lvl="1"/>
            <a:r>
              <a:rPr lang="en-US" sz="2600" dirty="0" smtClean="0"/>
              <a:t>Insulin </a:t>
            </a:r>
            <a:r>
              <a:rPr lang="en-US" sz="2600" dirty="0" smtClean="0">
                <a:sym typeface="Wingdings" panose="05000000000000000000" pitchFamily="2" charset="2"/>
              </a:rPr>
              <a:t> diabetes </a:t>
            </a:r>
          </a:p>
          <a:p>
            <a:r>
              <a:rPr lang="en-US" sz="2800" dirty="0" smtClean="0"/>
              <a:t>Caused by DNA mutations!!!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9766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this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altLang="en-US" sz="2800" dirty="0"/>
              <a:t>CACGTGGACTGAGGACTCCTC</a:t>
            </a:r>
          </a:p>
          <a:p>
            <a:pPr algn="ctr">
              <a:buNone/>
            </a:pPr>
            <a:endParaRPr lang="en-US" altLang="en-US" sz="2800" dirty="0"/>
          </a:p>
          <a:p>
            <a:pPr algn="ctr">
              <a:buNone/>
            </a:pPr>
            <a:r>
              <a:rPr lang="en-US" altLang="en-US" sz="2800" dirty="0"/>
              <a:t>…was changed to this DNA?</a:t>
            </a:r>
          </a:p>
          <a:p>
            <a:pPr algn="ctr">
              <a:buNone/>
            </a:pPr>
            <a:endParaRPr lang="en-US" altLang="en-US" sz="2800" dirty="0"/>
          </a:p>
          <a:p>
            <a:pPr algn="ctr">
              <a:buNone/>
            </a:pPr>
            <a:r>
              <a:rPr lang="en-US" altLang="en-US" sz="2800" dirty="0"/>
              <a:t>CACGTGGACTGAGGAC</a:t>
            </a:r>
            <a:r>
              <a:rPr lang="en-US" altLang="en-US" sz="2800" dirty="0">
                <a:solidFill>
                  <a:schemeClr val="accent1"/>
                </a:solidFill>
              </a:rPr>
              <a:t>A</a:t>
            </a:r>
            <a:r>
              <a:rPr lang="en-US" altLang="en-US" sz="2800" dirty="0"/>
              <a:t>CCTC</a:t>
            </a:r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502555" y="4358185"/>
            <a:ext cx="16377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A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2074" y="5649612"/>
            <a:ext cx="540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does it matter?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3386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731519"/>
            <a:ext cx="8915400" cy="55909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altLang="en-US" sz="2800" dirty="0"/>
              <a:t>CACGTGGACTGAGGA</a:t>
            </a:r>
            <a:r>
              <a:rPr lang="en-US" altLang="en-US" sz="2800" dirty="0">
                <a:solidFill>
                  <a:srgbClr val="FF0000"/>
                </a:solidFill>
              </a:rPr>
              <a:t>CTC</a:t>
            </a:r>
            <a:r>
              <a:rPr lang="en-US" altLang="en-US" sz="2800" dirty="0"/>
              <a:t>CTC</a:t>
            </a:r>
          </a:p>
          <a:p>
            <a:pPr algn="ctr">
              <a:buNone/>
            </a:pPr>
            <a:r>
              <a:rPr lang="en-US" altLang="en-US" sz="2800" dirty="0"/>
              <a:t>Codon for CTC = </a:t>
            </a:r>
          </a:p>
          <a:p>
            <a:pPr algn="ctr">
              <a:buNone/>
            </a:pPr>
            <a:r>
              <a:rPr lang="en-US" altLang="en-US" sz="2800" dirty="0">
                <a:solidFill>
                  <a:srgbClr val="FF0000"/>
                </a:solidFill>
              </a:rPr>
              <a:t>glutamate</a:t>
            </a:r>
          </a:p>
          <a:p>
            <a:pPr algn="ctr">
              <a:buNone/>
            </a:pPr>
            <a:endParaRPr lang="en-US" altLang="en-US" sz="2800" dirty="0" smtClean="0"/>
          </a:p>
          <a:p>
            <a:pPr algn="ctr">
              <a:buNone/>
            </a:pPr>
            <a:endParaRPr lang="en-US" altLang="en-US" sz="2800" dirty="0" smtClean="0"/>
          </a:p>
          <a:p>
            <a:pPr algn="ctr">
              <a:buNone/>
            </a:pPr>
            <a:r>
              <a:rPr lang="en-US" altLang="en-US" sz="2800" dirty="0" smtClean="0"/>
              <a:t>CACGTGGACTGAGGA</a:t>
            </a:r>
            <a:r>
              <a:rPr lang="en-US" altLang="en-US" sz="2800" dirty="0" smtClean="0">
                <a:solidFill>
                  <a:srgbClr val="FF0000"/>
                </a:solidFill>
              </a:rPr>
              <a:t>CAC</a:t>
            </a:r>
            <a:r>
              <a:rPr lang="en-US" altLang="en-US" sz="2800" dirty="0" smtClean="0"/>
              <a:t>CTC</a:t>
            </a:r>
            <a:endParaRPr lang="en-US" altLang="en-US" sz="2800" dirty="0"/>
          </a:p>
          <a:p>
            <a:pPr algn="ctr">
              <a:buNone/>
            </a:pPr>
            <a:r>
              <a:rPr lang="en-US" altLang="en-US" sz="2800" dirty="0"/>
              <a:t>Codon for CAC =</a:t>
            </a:r>
          </a:p>
          <a:p>
            <a:pPr algn="ctr">
              <a:buNone/>
            </a:pPr>
            <a:r>
              <a:rPr lang="en-US" altLang="en-US" sz="2800" dirty="0" err="1">
                <a:solidFill>
                  <a:srgbClr val="FF0000"/>
                </a:solidFill>
              </a:rPr>
              <a:t>valine</a:t>
            </a:r>
            <a:endParaRPr lang="en-US" altLang="en-US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en-US" sz="2800" dirty="0" smtClean="0"/>
          </a:p>
          <a:p>
            <a:pPr marL="0" indent="0" algn="ctr">
              <a:buNone/>
            </a:pPr>
            <a:r>
              <a:rPr lang="en-US" altLang="en-US" sz="2800" dirty="0" smtClean="0"/>
              <a:t>What </a:t>
            </a:r>
            <a:r>
              <a:rPr lang="en-US" altLang="en-US" sz="2800" dirty="0"/>
              <a:t>does it matter???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363" y="3337968"/>
            <a:ext cx="1333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624" y="557757"/>
            <a:ext cx="13239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1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Mutation = any change in DNA sequence</a:t>
            </a:r>
          </a:p>
          <a:p>
            <a:pPr lvl="1"/>
            <a:r>
              <a:rPr lang="en-US" sz="2600" dirty="0" smtClean="0"/>
              <a:t>Usually occurs during DNA replication </a:t>
            </a:r>
          </a:p>
          <a:p>
            <a:pPr lvl="1"/>
            <a:r>
              <a:rPr lang="en-US" sz="2600" dirty="0" smtClean="0"/>
              <a:t>In sex cells = affects individual’s offspring</a:t>
            </a:r>
          </a:p>
          <a:p>
            <a:pPr lvl="1"/>
            <a:r>
              <a:rPr lang="en-US" sz="2600" dirty="0" smtClean="0"/>
              <a:t>In body cells = affects the individual </a:t>
            </a:r>
          </a:p>
        </p:txBody>
      </p:sp>
      <p:pic>
        <p:nvPicPr>
          <p:cNvPr id="4" name="Picture 3" descr="dna-mu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096" y="4357195"/>
            <a:ext cx="5403669" cy="250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43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 can be bad…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Lead to cancer, aging, birth defects, self-aborted embryos</a:t>
            </a:r>
            <a:endParaRPr lang="en-US" sz="2800" dirty="0"/>
          </a:p>
        </p:txBody>
      </p:sp>
      <p:pic>
        <p:nvPicPr>
          <p:cNvPr id="4" name="Picture 3" descr="duckl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923" y="3625222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humbn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064" y="4438650"/>
            <a:ext cx="302895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Kohona-Ca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959" y="2714625"/>
            <a:ext cx="2560638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988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 can be good…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Make organism survive in its environment</a:t>
            </a:r>
          </a:p>
          <a:p>
            <a:pPr lvl="1"/>
            <a:r>
              <a:rPr lang="en-US" sz="2600" dirty="0" smtClean="0"/>
              <a:t>Ex. Bacterial becomes antibiotic-resistant </a:t>
            </a:r>
          </a:p>
          <a:p>
            <a:pPr lvl="1"/>
            <a:r>
              <a:rPr lang="en-US" sz="2600" dirty="0" smtClean="0"/>
              <a:t>Ex. Ability to drink milk as an adult</a:t>
            </a:r>
            <a:endParaRPr lang="en-US" sz="2600" dirty="0"/>
          </a:p>
        </p:txBody>
      </p:sp>
      <p:pic>
        <p:nvPicPr>
          <p:cNvPr id="4" name="Picture 3" descr="img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350" y="4022411"/>
            <a:ext cx="373380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iceCrea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487" y="2493649"/>
            <a:ext cx="1814513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630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C1R_redhair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140" y="642756"/>
            <a:ext cx="8001000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3a1ba6854e28b78e817206d1fbe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827" y="4276725"/>
            <a:ext cx="38576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770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mutations have no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CAC = amino acid (_______________)</a:t>
            </a:r>
          </a:p>
          <a:p>
            <a:endParaRPr lang="en-US" sz="2800" dirty="0"/>
          </a:p>
          <a:p>
            <a:r>
              <a:rPr lang="en-US" sz="2800" dirty="0" smtClean="0"/>
              <a:t>CAT = amino acid (________________)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458" y="3808413"/>
            <a:ext cx="5186363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46912" y="2096423"/>
            <a:ext cx="2272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2">
                    <a:lumMod val="50000"/>
                  </a:schemeClr>
                </a:solidFill>
              </a:rPr>
              <a:t>Valine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46912" y="3170893"/>
            <a:ext cx="2185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2">
                    <a:lumMod val="50000"/>
                  </a:schemeClr>
                </a:solidFill>
              </a:rPr>
              <a:t>Valine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2872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Expression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There are thousands of genes on each chromosome</a:t>
            </a:r>
          </a:p>
          <a:p>
            <a:r>
              <a:rPr lang="en-US" sz="2800" dirty="0" smtClean="0"/>
              <a:t>Each gene codes for one type of protein</a:t>
            </a:r>
          </a:p>
          <a:p>
            <a:r>
              <a:rPr lang="en-US" sz="2800" dirty="0" smtClean="0"/>
              <a:t>Gene expression = DNA </a:t>
            </a:r>
            <a:r>
              <a:rPr lang="en-US" sz="2800" dirty="0" smtClean="0">
                <a:sym typeface="Wingdings" panose="05000000000000000000" pitchFamily="2" charset="2"/>
              </a:rPr>
              <a:t> RNA  Proteins</a:t>
            </a:r>
            <a:endParaRPr lang="en-US" sz="2800" dirty="0"/>
          </a:p>
        </p:txBody>
      </p:sp>
      <p:sp>
        <p:nvSpPr>
          <p:cNvPr id="4" name="AutoShape 2" descr="Image result for chromoso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290" y="4487395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77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Types of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4" y="2133600"/>
            <a:ext cx="9599075" cy="377762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800" b="1" dirty="0" smtClean="0"/>
              <a:t>Gene</a:t>
            </a:r>
            <a:r>
              <a:rPr lang="en-US" sz="2800" dirty="0" smtClean="0"/>
              <a:t> Mutation – only affect one gene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600" b="1" dirty="0" smtClean="0"/>
              <a:t>Point</a:t>
            </a:r>
            <a:r>
              <a:rPr lang="en-US" sz="2600" dirty="0" smtClean="0"/>
              <a:t> mutation = substitution of single base pair</a:t>
            </a:r>
          </a:p>
          <a:p>
            <a:pPr marL="1371600" lvl="2" indent="-514350"/>
            <a:r>
              <a:rPr lang="en-US" sz="2400" dirty="0" smtClean="0"/>
              <a:t>Changes only </a:t>
            </a:r>
            <a:r>
              <a:rPr lang="en-US" sz="2400" u="sng" dirty="0" smtClean="0"/>
              <a:t>one</a:t>
            </a:r>
            <a:r>
              <a:rPr lang="en-US" sz="2400" dirty="0" smtClean="0"/>
              <a:t> amino acid (if any!)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US" sz="2600" b="1" dirty="0" err="1" smtClean="0"/>
              <a:t>Frameshift</a:t>
            </a:r>
            <a:r>
              <a:rPr lang="en-US" sz="2600" dirty="0" smtClean="0"/>
              <a:t> mutation = single base is added/deleted</a:t>
            </a:r>
          </a:p>
          <a:p>
            <a:pPr marL="1371600" lvl="2" indent="-514350"/>
            <a:r>
              <a:rPr lang="en-US" sz="2400" dirty="0" smtClean="0"/>
              <a:t>A.K.A. </a:t>
            </a:r>
            <a:r>
              <a:rPr lang="en-US" sz="2400" u="sng" dirty="0" smtClean="0"/>
              <a:t>nonsense</a:t>
            </a:r>
            <a:r>
              <a:rPr lang="en-US" sz="2400" dirty="0" smtClean="0"/>
              <a:t> mutation </a:t>
            </a:r>
            <a:endParaRPr lang="en-US" sz="2400" dirty="0"/>
          </a:p>
        </p:txBody>
      </p:sp>
      <p:pic>
        <p:nvPicPr>
          <p:cNvPr id="4" name="Picture 3" descr="point_mut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88997"/>
            <a:ext cx="3971109" cy="216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utation_frameshift-01_03_0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412" y="4278312"/>
            <a:ext cx="2743200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955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Types of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800" dirty="0" smtClean="0"/>
              <a:t> Chromosomal mutation – may affect more than one gene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Examples: nondisjunction, deletion, insertion, 	inversion, and translocation </a:t>
            </a:r>
            <a:endParaRPr lang="en-US" sz="2800" dirty="0"/>
          </a:p>
        </p:txBody>
      </p:sp>
      <p:pic>
        <p:nvPicPr>
          <p:cNvPr id="4" name="Picture 3" descr="Mutation_dele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130" y="4022411"/>
            <a:ext cx="1733550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10_duplic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4022411"/>
            <a:ext cx="2730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mutation_chromosome_transloc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2" y="4022411"/>
            <a:ext cx="35274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008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can cause a mutation?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Can be inherited, caused by environmental agents, or happen spontaneously </a:t>
            </a:r>
          </a:p>
          <a:p>
            <a:endParaRPr lang="en-US" sz="2800" dirty="0"/>
          </a:p>
          <a:p>
            <a:r>
              <a:rPr lang="en-US" sz="2800" dirty="0" smtClean="0"/>
              <a:t>Mutagen = anything environmental that can cause change in DNA</a:t>
            </a:r>
            <a:endParaRPr lang="en-US" sz="2800" dirty="0"/>
          </a:p>
        </p:txBody>
      </p:sp>
      <p:pic>
        <p:nvPicPr>
          <p:cNvPr id="4" name="Picture 3" descr="harmeful%20chemic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398" y="4659063"/>
            <a:ext cx="3131819" cy="219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oi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26" y="2137931"/>
            <a:ext cx="2437186" cy="3416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283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Mutagens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808926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Radiation = UV, X-rays, </a:t>
            </a:r>
            <a:r>
              <a:rPr lang="en-US" sz="2800" dirty="0" err="1" smtClean="0"/>
              <a:t>nuclar</a:t>
            </a:r>
            <a:endParaRPr lang="en-US" sz="2800" dirty="0"/>
          </a:p>
        </p:txBody>
      </p:sp>
      <p:pic>
        <p:nvPicPr>
          <p:cNvPr id="4" name="Picture 3" descr="http://dynamicpatents.com/blog/wp-content/uploads/ultraviolet_ligh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16" y="4154937"/>
            <a:ext cx="28654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0x28.net/pict/X-Ra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419" y="2707137"/>
            <a:ext cx="27987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enneagon.org/footprint/jpg/rad_war_sym_rus_4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2" y="4116837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13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Chemicals = asbestos, formaldehyde, chemicals in tobacco products</a:t>
            </a:r>
          </a:p>
          <a:p>
            <a:pPr lvl="1"/>
            <a:r>
              <a:rPr lang="en-US" sz="2600" dirty="0" smtClean="0"/>
              <a:t>Many mutagens are also carcinogens – cause cancer</a:t>
            </a:r>
            <a:endParaRPr lang="en-US" sz="2600" dirty="0"/>
          </a:p>
        </p:txBody>
      </p:sp>
      <p:pic>
        <p:nvPicPr>
          <p:cNvPr id="4" name="Picture 3" descr="http://upload.wikimedia.org/wikipedia/commons/c/c7/Anthophyllite_asbestos_S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738" y="4295503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econsciousmarket.com/eco-times/wp-content/uploads/2008/04/formaldehyde-by-gaetan-l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575" y="4267200"/>
            <a:ext cx="2057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www.lesliecamstopsmoking.com/images/various-tobacco-products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934" y="3701422"/>
            <a:ext cx="29368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137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Repair!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9542" y="1632857"/>
            <a:ext cx="5600201" cy="522514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DNA mutates constantly but our cells have repair mechanisms</a:t>
            </a:r>
          </a:p>
          <a:p>
            <a:r>
              <a:rPr lang="en-US" sz="2800" dirty="0" smtClean="0"/>
              <a:t>Overexposure to mutagen is what causes worst problems since cell cannot repair all mutations in time</a:t>
            </a:r>
          </a:p>
          <a:p>
            <a:r>
              <a:rPr lang="en-US" sz="2800" dirty="0" smtClean="0"/>
              <a:t>Mutation repair reduces effectiveness with age</a:t>
            </a:r>
            <a:endParaRPr lang="en-US" sz="2800" dirty="0"/>
          </a:p>
        </p:txBody>
      </p:sp>
      <p:pic>
        <p:nvPicPr>
          <p:cNvPr id="4" name="Picture 3" descr="453px-Dna_repair_base_excersion_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14" y="1267096"/>
            <a:ext cx="3938475" cy="519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90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Expression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DNA is the same in most cells</a:t>
            </a:r>
          </a:p>
          <a:p>
            <a:pPr lvl="1"/>
            <a:r>
              <a:rPr lang="en-US" sz="2600" dirty="0" smtClean="0"/>
              <a:t>DNA can be turned “on and off”</a:t>
            </a:r>
          </a:p>
          <a:p>
            <a:pPr lvl="1"/>
            <a:r>
              <a:rPr lang="en-US" sz="2600" dirty="0" smtClean="0"/>
              <a:t>Ex. Gene that codes for melanin is expressed (turned on) in skin cells but not for liver cells</a:t>
            </a:r>
            <a:endParaRPr lang="en-US" sz="2600" dirty="0"/>
          </a:p>
        </p:txBody>
      </p:sp>
      <p:pic>
        <p:nvPicPr>
          <p:cNvPr id="4" name="Picture 3" descr="Liver%20ce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212" y="1264555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96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25" y="4326217"/>
            <a:ext cx="2977995" cy="2380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skincolo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124" y="4174565"/>
            <a:ext cx="2012576" cy="268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58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Eukaryotic Gene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5 Main Steps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smtClean="0"/>
              <a:t>Chromatin Modification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smtClean="0"/>
              <a:t>Transcription Regulation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smtClean="0"/>
              <a:t>mRNA Processing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smtClean="0"/>
              <a:t>mRNA Degradation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sz="2600" dirty="0" smtClean="0"/>
              <a:t>Protein Degradation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63037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Chromatin Modification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Occurs in Nucleus</a:t>
            </a:r>
          </a:p>
          <a:p>
            <a:r>
              <a:rPr lang="en-US" sz="2800" dirty="0" smtClean="0"/>
              <a:t>Some DNA is tightly coiled where genes cannot be expressed</a:t>
            </a:r>
          </a:p>
          <a:p>
            <a:r>
              <a:rPr lang="en-US" sz="2800" dirty="0" smtClean="0"/>
              <a:t>Some DNA is loosely coiled allowing for wrapping around Histone Proteins in chromosomes</a:t>
            </a:r>
          </a:p>
          <a:p>
            <a:pPr lvl="1"/>
            <a:r>
              <a:rPr lang="en-US" sz="2600" dirty="0" smtClean="0"/>
              <a:t>Gene Expression! 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1302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Transcription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Occurs in Nucleus</a:t>
            </a:r>
          </a:p>
          <a:p>
            <a:r>
              <a:rPr lang="en-US" sz="2800" dirty="0" smtClean="0"/>
              <a:t>Certain Genes are transcribed into mRNA</a:t>
            </a:r>
          </a:p>
          <a:p>
            <a:pPr lvl="1"/>
            <a:r>
              <a:rPr lang="en-US" sz="2600" dirty="0" smtClean="0"/>
              <a:t>Allows for certain proteins to be made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5231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mRNA Processing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Occurs in Nucleus</a:t>
            </a:r>
          </a:p>
          <a:p>
            <a:r>
              <a:rPr lang="en-US" sz="2800" dirty="0" smtClean="0"/>
              <a:t>Newly formed “immature” mRNA is process to make “mature” mRNA</a:t>
            </a:r>
          </a:p>
          <a:p>
            <a:r>
              <a:rPr lang="en-US" sz="2800" dirty="0" smtClean="0"/>
              <a:t>2 segments of mRNA</a:t>
            </a:r>
          </a:p>
          <a:p>
            <a:pPr lvl="1"/>
            <a:r>
              <a:rPr lang="en-US" sz="2600" dirty="0" smtClean="0"/>
              <a:t>Introns and exons</a:t>
            </a:r>
          </a:p>
          <a:p>
            <a:r>
              <a:rPr lang="en-US" sz="2800" dirty="0" smtClean="0"/>
              <a:t>Introns = “junk” genes and are spliced out</a:t>
            </a:r>
          </a:p>
          <a:p>
            <a:r>
              <a:rPr lang="en-US" sz="2800" dirty="0" smtClean="0"/>
              <a:t>Exons = “expressed” genes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669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mRNA Degradation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Occurs in Cytoplasm</a:t>
            </a:r>
          </a:p>
          <a:p>
            <a:r>
              <a:rPr lang="en-US" sz="2800" dirty="0" smtClean="0"/>
              <a:t>Occurs after gene translation into proteins</a:t>
            </a:r>
          </a:p>
          <a:p>
            <a:r>
              <a:rPr lang="en-US" sz="2800" dirty="0" smtClean="0"/>
              <a:t>mRNA is used up and destroyed </a:t>
            </a:r>
          </a:p>
          <a:p>
            <a:pPr lvl="1"/>
            <a:r>
              <a:rPr lang="en-US" sz="2600" dirty="0" smtClean="0"/>
              <a:t>mRNA not destroyed = mutations!</a:t>
            </a:r>
          </a:p>
          <a:p>
            <a:pPr marL="457200" lvl="1" indent="0">
              <a:buNone/>
            </a:pPr>
            <a:r>
              <a:rPr lang="en-US" sz="2600" dirty="0" smtClean="0"/>
              <a:t/>
            </a:r>
            <a:br>
              <a:rPr lang="en-US" sz="2600" dirty="0" smtClean="0"/>
            </a:b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5494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Protein Degradation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Occurs in Cytoplasm</a:t>
            </a:r>
          </a:p>
          <a:p>
            <a:r>
              <a:rPr lang="en-US" sz="2800" dirty="0" smtClean="0"/>
              <a:t>Occurs after Protein has been made and used</a:t>
            </a:r>
          </a:p>
          <a:p>
            <a:pPr lvl="1"/>
            <a:r>
              <a:rPr lang="en-US" sz="2600" dirty="0" smtClean="0"/>
              <a:t>Protein is no longer functional and protein is destroyed </a:t>
            </a:r>
          </a:p>
          <a:p>
            <a:pPr lvl="1"/>
            <a:r>
              <a:rPr lang="en-US" sz="2600" dirty="0" smtClean="0"/>
              <a:t>Protein </a:t>
            </a:r>
            <a:r>
              <a:rPr lang="en-US" sz="2600" dirty="0"/>
              <a:t>not </a:t>
            </a:r>
            <a:r>
              <a:rPr lang="en-US" sz="2600" dirty="0" smtClean="0"/>
              <a:t>destroyed = mutations!</a:t>
            </a:r>
            <a:endParaRPr lang="en-US" sz="2600" dirty="0"/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77428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85</TotalTime>
  <Words>592</Words>
  <Application>Microsoft Office PowerPoint</Application>
  <PresentationFormat>Widescreen</PresentationFormat>
  <Paragraphs>113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Century Gothic</vt:lpstr>
      <vt:lpstr>Wingdings</vt:lpstr>
      <vt:lpstr>Wingdings 3</vt:lpstr>
      <vt:lpstr>Wisp</vt:lpstr>
      <vt:lpstr>Gene Expression and Regulation and Mutations</vt:lpstr>
      <vt:lpstr>Gene Expression</vt:lpstr>
      <vt:lpstr>Gene Expression Regulation</vt:lpstr>
      <vt:lpstr>Eukaryotic Gene Regulation</vt:lpstr>
      <vt:lpstr>1. Chromatin Modification</vt:lpstr>
      <vt:lpstr>2. Transcription Regulation</vt:lpstr>
      <vt:lpstr>3. mRNA Processing </vt:lpstr>
      <vt:lpstr>4. mRNA Degradation </vt:lpstr>
      <vt:lpstr>5. Protein Degradation</vt:lpstr>
      <vt:lpstr>Example of Gene Regulation </vt:lpstr>
      <vt:lpstr>Environmental Factors!</vt:lpstr>
      <vt:lpstr>Regulation Goes Wrong!!!</vt:lpstr>
      <vt:lpstr>What if this DNA</vt:lpstr>
      <vt:lpstr>PowerPoint Presentation</vt:lpstr>
      <vt:lpstr>Mutations</vt:lpstr>
      <vt:lpstr>Mutations can be bad…</vt:lpstr>
      <vt:lpstr>Mutations can be good…</vt:lpstr>
      <vt:lpstr>PowerPoint Presentation</vt:lpstr>
      <vt:lpstr>Some mutations have no effect</vt:lpstr>
      <vt:lpstr>2 Types of Mutations</vt:lpstr>
      <vt:lpstr>2 Types of Mutations</vt:lpstr>
      <vt:lpstr>What can cause a mutation?</vt:lpstr>
      <vt:lpstr>Mutagens </vt:lpstr>
      <vt:lpstr>Mutagens</vt:lpstr>
      <vt:lpstr>Repair!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 Expression and Regulation</dc:title>
  <dc:creator>Sarah Swendsrud</dc:creator>
  <cp:lastModifiedBy>Sarah Swendsrud</cp:lastModifiedBy>
  <cp:revision>11</cp:revision>
  <dcterms:created xsi:type="dcterms:W3CDTF">2016-03-31T14:05:10Z</dcterms:created>
  <dcterms:modified xsi:type="dcterms:W3CDTF">2016-03-31T15:30:57Z</dcterms:modified>
</cp:coreProperties>
</file>