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00" r:id="rId9"/>
    <p:sldId id="264" r:id="rId10"/>
    <p:sldId id="295" r:id="rId11"/>
    <p:sldId id="265" r:id="rId12"/>
    <p:sldId id="296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80" r:id="rId21"/>
    <p:sldId id="297" r:id="rId22"/>
    <p:sldId id="301" r:id="rId23"/>
    <p:sldId id="281" r:id="rId24"/>
    <p:sldId id="282" r:id="rId25"/>
    <p:sldId id="286" r:id="rId26"/>
    <p:sldId id="289" r:id="rId27"/>
    <p:sldId id="299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0751" autoAdjust="0"/>
  </p:normalViewPr>
  <p:slideViewPr>
    <p:cSldViewPr>
      <p:cViewPr varScale="1">
        <p:scale>
          <a:sx n="115" d="100"/>
          <a:sy n="115" d="100"/>
        </p:scale>
        <p:origin x="-13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5423-5530-44D9-916C-CC32E97867F7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60DC8-80C0-4A05-B77A-45A3412C49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0DC8-80C0-4A05-B77A-45A3412C49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ahoma" pitchFamily="34" charset="0"/>
              </a:rPr>
              <a:t>AF is a monotonic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ahoma" pitchFamily="34" charset="0"/>
              </a:rPr>
              <a:t>based on the notion of topological overlap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Several steps in the gene expression process may be modulated</a:t>
            </a:r>
          </a:p>
          <a:p>
            <a:pPr lvl="1"/>
            <a:r>
              <a:rPr lang="en-US" sz="2000" dirty="0" smtClean="0"/>
              <a:t>transcription, RNA splicing, translation, and post-translational modification of a protein </a:t>
            </a:r>
          </a:p>
          <a:p>
            <a:pPr lvl="1"/>
            <a:r>
              <a:rPr lang="en-US" sz="2000" dirty="0" smtClean="0"/>
              <a:t>Gene regulation gives the cell control over structure and function, and is the basis for cellular differentiation, morphogenesis and the versatility and adaptability of any organism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0DC8-80C0-4A05-B77A-45A3412C49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667B-9925-4F45-9DB5-DC1AAAD9814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Recent advances in microarray technology allow for the quantification, on a single array, of transcript levels for every known gene in several organism's genomes, including humans.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0DC8-80C0-4A05-B77A-45A3412C49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Since an array can contain tens of thousands of probes, a microarray experiment can accomplish many genetic tests in parallel. Therefore arrays have dramatically accelerated many types of investigation.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0DC8-80C0-4A05-B77A-45A3412C49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Thus, for achieving biologically meaningful data, computational preprocessing including normalization steps is essential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0DC8-80C0-4A05-B77A-45A3412C49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NGS technologies generate millions of short reads from a library of nucleotide sequences, whether they come from DNA, RNA, or a mixture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0DC8-80C0-4A05-B77A-45A3412C49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0DC8-80C0-4A05-B77A-45A3412C49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0DC8-80C0-4A05-B77A-45A3412C49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0DC8-80C0-4A05-B77A-45A3412C49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28C-8A84-45DC-989A-CA131670433F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D9A7-2E68-4A22-BB49-DEB8F82A5D31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C02F-A3EE-4467-85A8-BA996226E59D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60F90E-3991-462B-846E-BDF5AC33C14B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2388C8-C557-48BE-AC5C-CCE013755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54D19-1F17-43ED-9112-CF8AEA5D9F24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32850A-9B7A-41AA-B4DD-818995631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0C0-C67D-4863-B8EF-E79A6DC2ECE3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0CE9-5F0E-46DA-9098-472775D31567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0189-12C4-4F45-B225-56F848B43602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11E-D98E-4F11-BED1-A887190FCE2C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0947-682F-4F99-AF00-9837461325B3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061B-6278-42AB-9AE6-1CCD76D380CB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1430-A3A5-4F54-B78A-39BB1924E2F2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5B44-F455-41A1-9D30-E204DF92CB41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FACF2-14F0-4A31-9D71-E3B4257A65D1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5C7E-BC7A-4DDB-BE8E-516BD0D77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 Correlation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Jin Chen</a:t>
            </a:r>
          </a:p>
          <a:p>
            <a:r>
              <a:rPr lang="en-US" dirty="0" smtClean="0"/>
              <a:t>CSE891-001</a:t>
            </a:r>
            <a:endParaRPr lang="en-US" dirty="0"/>
          </a:p>
          <a:p>
            <a:r>
              <a:rPr lang="en-US" dirty="0" smtClean="0"/>
              <a:t>Fall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 correlation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Pearson correlation is a measure of the correlation (linear dependence) between two variables X and Y, giving a value between +1 and −1 inclusive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438400"/>
            <a:ext cx="4140200" cy="74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657600"/>
            <a:ext cx="2972674" cy="2585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962400"/>
            <a:ext cx="33387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uncentered</a:t>
            </a:r>
            <a:r>
              <a:rPr lang="en-US" dirty="0" smtClean="0"/>
              <a:t> data, the Pearson correlation coefficient corresponds with the the cosine of the angle </a:t>
            </a:r>
            <a:r>
              <a:rPr lang="en-US" dirty="0" err="1" smtClean="0"/>
              <a:t>φ</a:t>
            </a:r>
            <a:r>
              <a:rPr lang="en-US" dirty="0" smtClean="0"/>
              <a:t> between both possible regression lines </a:t>
            </a:r>
            <a:r>
              <a:rPr lang="en-US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g</a:t>
            </a:r>
            <a:r>
              <a:rPr lang="en-US" baseline="-25000" dirty="0" err="1" smtClean="0"/>
              <a:t>x</a:t>
            </a:r>
            <a:r>
              <a:rPr lang="en-US" dirty="0" err="1" smtClean="0"/>
              <a:t>(x</a:t>
            </a:r>
            <a:r>
              <a:rPr lang="en-US" dirty="0" smtClean="0"/>
              <a:t>) and 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g</a:t>
            </a:r>
            <a:r>
              <a:rPr lang="en-US" baseline="-25000" dirty="0" err="1" smtClean="0"/>
              <a:t>y</a:t>
            </a:r>
            <a:r>
              <a:rPr lang="en-US" dirty="0" err="1" smtClean="0"/>
              <a:t>(y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Unweighted</a:t>
            </a:r>
            <a:r>
              <a:rPr lang="en-US" sz="3600" dirty="0" smtClean="0"/>
              <a:t> gene co-expression network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Measure concordance of gene expression with a Pearson correlation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Pearson correlation matrix is dichotomized to arrive at an adjacency matrix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Binary values in the adjacency matrix correspond to an </a:t>
            </a:r>
            <a:r>
              <a:rPr lang="en-US" sz="2400" dirty="0" err="1" smtClean="0"/>
              <a:t>unweighted</a:t>
            </a:r>
            <a:r>
              <a:rPr lang="en-US" sz="2400" dirty="0" smtClean="0"/>
              <a:t> network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0"/>
            <a:ext cx="2489200" cy="6629400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381000" y="6477000"/>
            <a:ext cx="624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Bin Zhang and Steve Horvath (2005) Statistical Applications in Genetics and Molecular Biology: Vol. 4: No. 1</a:t>
            </a:r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Weighted gene co-expression network </a:t>
            </a:r>
            <a:endParaRPr lang="en-US" dirty="0"/>
          </a:p>
        </p:txBody>
      </p:sp>
      <p:pic>
        <p:nvPicPr>
          <p:cNvPr id="5" name="Content Placeholder 4" descr="Picture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7506" r="-2750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477000"/>
            <a:ext cx="624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Bin Zhang and Steve Horvath (2005) Statistical Applications in Genetics and Molecular Biology: Vol. 4: No. 1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381001" y="1020008"/>
            <a:ext cx="8763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Tahoma" pitchFamily="34" charset="0"/>
            </a:endParaRPr>
          </a:p>
          <a:p>
            <a:r>
              <a:rPr lang="en-US" dirty="0">
                <a:latin typeface="Tahoma" pitchFamily="34" charset="0"/>
              </a:rPr>
              <a:t>Weighted Network View		         </a:t>
            </a:r>
            <a:r>
              <a:rPr lang="en-US" dirty="0" err="1">
                <a:latin typeface="Tahoma" pitchFamily="34" charset="0"/>
              </a:rPr>
              <a:t>Unweighted</a:t>
            </a:r>
            <a:r>
              <a:rPr lang="en-US" dirty="0">
                <a:latin typeface="Tahoma" pitchFamily="34" charset="0"/>
              </a:rPr>
              <a:t> View</a:t>
            </a:r>
          </a:p>
          <a:p>
            <a:endParaRPr lang="en-US" dirty="0">
              <a:latin typeface="Tahoma" pitchFamily="34" charset="0"/>
            </a:endParaRPr>
          </a:p>
          <a:p>
            <a:endParaRPr lang="en-US" dirty="0">
              <a:latin typeface="Tahoma" pitchFamily="34" charset="0"/>
            </a:endParaRPr>
          </a:p>
          <a:p>
            <a:endParaRPr lang="en-US" dirty="0">
              <a:latin typeface="Tahoma" pitchFamily="34" charset="0"/>
            </a:endParaRPr>
          </a:p>
          <a:p>
            <a:endParaRPr lang="en-US" dirty="0">
              <a:latin typeface="Tahoma" pitchFamily="34" charset="0"/>
            </a:endParaRPr>
          </a:p>
          <a:p>
            <a:endParaRPr lang="en-US" dirty="0">
              <a:latin typeface="Tahoma" pitchFamily="34" charset="0"/>
            </a:endParaRPr>
          </a:p>
          <a:p>
            <a:endParaRPr lang="en-US" dirty="0" smtClean="0">
              <a:latin typeface="Tahoma" pitchFamily="34" charset="0"/>
            </a:endParaRPr>
          </a:p>
          <a:p>
            <a:endParaRPr lang="en-US" dirty="0">
              <a:latin typeface="Tahoma" pitchFamily="34" charset="0"/>
            </a:endParaRPr>
          </a:p>
          <a:p>
            <a:endParaRPr lang="en-US" dirty="0">
              <a:latin typeface="Tahoma" pitchFamily="34" charset="0"/>
            </a:endParaRPr>
          </a:p>
          <a:p>
            <a:r>
              <a:rPr lang="en-US" sz="2000" dirty="0">
                <a:latin typeface="Tahoma" pitchFamily="34" charset="0"/>
              </a:rPr>
              <a:t>All genes are connected			</a:t>
            </a:r>
            <a:r>
              <a:rPr lang="en-US" sz="2000" dirty="0" smtClean="0">
                <a:latin typeface="Tahoma" pitchFamily="34" charset="0"/>
              </a:rPr>
              <a:t>  A subset of </a:t>
            </a:r>
            <a:r>
              <a:rPr lang="en-US" sz="2000" dirty="0">
                <a:latin typeface="Tahoma" pitchFamily="34" charset="0"/>
              </a:rPr>
              <a:t>genes are connected</a:t>
            </a:r>
          </a:p>
          <a:p>
            <a:r>
              <a:rPr lang="en-US" sz="2000" dirty="0">
                <a:latin typeface="Tahoma" pitchFamily="34" charset="0"/>
              </a:rPr>
              <a:t>Connection </a:t>
            </a:r>
            <a:r>
              <a:rPr lang="en-US" sz="2000" dirty="0" smtClean="0">
                <a:latin typeface="Tahoma" pitchFamily="34" charset="0"/>
              </a:rPr>
              <a:t>widths=connection strengths  All </a:t>
            </a:r>
            <a:r>
              <a:rPr lang="en-US" sz="2000" dirty="0">
                <a:latin typeface="Tahoma" pitchFamily="34" charset="0"/>
              </a:rPr>
              <a:t>connections are equal</a:t>
            </a:r>
          </a:p>
        </p:txBody>
      </p:sp>
      <p:sp>
        <p:nvSpPr>
          <p:cNvPr id="227330" name="Line 2"/>
          <p:cNvSpPr>
            <a:spLocks noChangeShapeType="1"/>
          </p:cNvSpPr>
          <p:nvPr/>
        </p:nvSpPr>
        <p:spPr bwMode="auto">
          <a:xfrm>
            <a:off x="5867401" y="3417133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1" name="Line 3"/>
          <p:cNvSpPr>
            <a:spLocks noChangeShapeType="1"/>
          </p:cNvSpPr>
          <p:nvPr/>
        </p:nvSpPr>
        <p:spPr bwMode="auto">
          <a:xfrm flipH="1">
            <a:off x="7010401" y="2655133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 flipV="1">
            <a:off x="5791201" y="1816933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>
            <a:off x="6629401" y="1893133"/>
            <a:ext cx="381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1371601" y="2350333"/>
            <a:ext cx="152400" cy="1066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1371601" y="2350333"/>
            <a:ext cx="1295400" cy="12954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1371601" y="2350333"/>
            <a:ext cx="17526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 flipV="1">
            <a:off x="1524001" y="1816933"/>
            <a:ext cx="762000" cy="1600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 flipV="1">
            <a:off x="1524001" y="2578933"/>
            <a:ext cx="1600200" cy="838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 rot="-1409914">
            <a:off x="1371601" y="2045533"/>
            <a:ext cx="979488" cy="762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 rot="2731109">
            <a:off x="2185989" y="2166183"/>
            <a:ext cx="1066800" cy="1460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1" name="Rectangle 13"/>
          <p:cNvSpPr>
            <a:spLocks noChangeArrowheads="1"/>
          </p:cNvSpPr>
          <p:nvPr/>
        </p:nvSpPr>
        <p:spPr bwMode="auto">
          <a:xfrm rot="394016">
            <a:off x="1538289" y="3493333"/>
            <a:ext cx="1128712" cy="762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2" name="Rectangle 14"/>
          <p:cNvSpPr>
            <a:spLocks noChangeArrowheads="1"/>
          </p:cNvSpPr>
          <p:nvPr/>
        </p:nvSpPr>
        <p:spPr bwMode="auto">
          <a:xfrm rot="4602231">
            <a:off x="1568451" y="2763083"/>
            <a:ext cx="1822450" cy="825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3" name="Rectangle 15"/>
          <p:cNvSpPr>
            <a:spLocks noChangeArrowheads="1"/>
          </p:cNvSpPr>
          <p:nvPr/>
        </p:nvSpPr>
        <p:spPr bwMode="auto">
          <a:xfrm rot="6863212">
            <a:off x="2372520" y="3025814"/>
            <a:ext cx="1066800" cy="17303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6" name="Oval 18"/>
          <p:cNvSpPr>
            <a:spLocks noChangeArrowheads="1"/>
          </p:cNvSpPr>
          <p:nvPr/>
        </p:nvSpPr>
        <p:spPr bwMode="auto">
          <a:xfrm>
            <a:off x="5638801" y="2197933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7" name="Oval 19"/>
          <p:cNvSpPr>
            <a:spLocks noChangeArrowheads="1"/>
          </p:cNvSpPr>
          <p:nvPr/>
        </p:nvSpPr>
        <p:spPr bwMode="auto">
          <a:xfrm>
            <a:off x="6934201" y="3493333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48" name="Oval 20"/>
          <p:cNvSpPr>
            <a:spLocks noChangeArrowheads="1"/>
          </p:cNvSpPr>
          <p:nvPr/>
        </p:nvSpPr>
        <p:spPr bwMode="auto">
          <a:xfrm>
            <a:off x="5791201" y="3340933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9" name="Oval 21"/>
          <p:cNvSpPr>
            <a:spLocks noChangeArrowheads="1"/>
          </p:cNvSpPr>
          <p:nvPr/>
        </p:nvSpPr>
        <p:spPr bwMode="auto">
          <a:xfrm>
            <a:off x="7391401" y="2502733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50" name="Oval 22"/>
          <p:cNvSpPr>
            <a:spLocks noChangeArrowheads="1"/>
          </p:cNvSpPr>
          <p:nvPr/>
        </p:nvSpPr>
        <p:spPr bwMode="auto">
          <a:xfrm>
            <a:off x="6553201" y="1740733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51" name="Oval 23"/>
          <p:cNvSpPr>
            <a:spLocks noChangeArrowheads="1"/>
          </p:cNvSpPr>
          <p:nvPr/>
        </p:nvSpPr>
        <p:spPr bwMode="auto">
          <a:xfrm>
            <a:off x="1295401" y="2197933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52" name="Oval 24"/>
          <p:cNvSpPr>
            <a:spLocks noChangeArrowheads="1"/>
          </p:cNvSpPr>
          <p:nvPr/>
        </p:nvSpPr>
        <p:spPr bwMode="auto">
          <a:xfrm>
            <a:off x="2590801" y="3493333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53" name="Oval 25"/>
          <p:cNvSpPr>
            <a:spLocks noChangeArrowheads="1"/>
          </p:cNvSpPr>
          <p:nvPr/>
        </p:nvSpPr>
        <p:spPr bwMode="auto">
          <a:xfrm>
            <a:off x="1447801" y="3340933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54" name="Oval 26"/>
          <p:cNvSpPr>
            <a:spLocks noChangeArrowheads="1"/>
          </p:cNvSpPr>
          <p:nvPr/>
        </p:nvSpPr>
        <p:spPr bwMode="auto">
          <a:xfrm>
            <a:off x="3048001" y="2502733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55" name="Oval 27"/>
          <p:cNvSpPr>
            <a:spLocks noChangeArrowheads="1"/>
          </p:cNvSpPr>
          <p:nvPr/>
        </p:nvSpPr>
        <p:spPr bwMode="auto">
          <a:xfrm>
            <a:off x="2209801" y="1740733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56" name="Text Box 28"/>
          <p:cNvSpPr txBox="1">
            <a:spLocks noChangeArrowheads="1"/>
          </p:cNvSpPr>
          <p:nvPr/>
        </p:nvSpPr>
        <p:spPr bwMode="auto">
          <a:xfrm>
            <a:off x="533401" y="4830008"/>
            <a:ext cx="77723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Tahoma" pitchFamily="34" charset="0"/>
              </a:rPr>
              <a:t>Hard </a:t>
            </a:r>
            <a:r>
              <a:rPr lang="en-US" sz="2000" dirty="0" smtClean="0">
                <a:latin typeface="Tahoma" pitchFamily="34" charset="0"/>
              </a:rPr>
              <a:t>threshold </a:t>
            </a:r>
            <a:r>
              <a:rPr lang="en-US" sz="2000" dirty="0">
                <a:latin typeface="Tahoma" pitchFamily="34" charset="0"/>
              </a:rPr>
              <a:t>may lead to an information loss</a:t>
            </a:r>
            <a:r>
              <a:rPr lang="en-US" sz="2000" dirty="0" smtClean="0">
                <a:latin typeface="Tahoma" pitchFamily="34" charset="0"/>
              </a:rPr>
              <a:t>. If 2 genes </a:t>
            </a:r>
            <a:r>
              <a:rPr lang="en-US" sz="2000" dirty="0">
                <a:latin typeface="Tahoma" pitchFamily="34" charset="0"/>
              </a:rPr>
              <a:t>are correlated with </a:t>
            </a:r>
            <a:r>
              <a:rPr lang="en-US" sz="2000" dirty="0" smtClean="0">
                <a:latin typeface="Tahoma" pitchFamily="34" charset="0"/>
              </a:rPr>
              <a:t>score 0.79</a:t>
            </a:r>
            <a:r>
              <a:rPr lang="en-US" sz="2000" dirty="0">
                <a:latin typeface="Tahoma" pitchFamily="34" charset="0"/>
              </a:rPr>
              <a:t>,</a:t>
            </a:r>
            <a:r>
              <a:rPr lang="en-US" sz="2000" dirty="0" smtClean="0">
                <a:latin typeface="Tahoma" pitchFamily="34" charset="0"/>
              </a:rPr>
              <a:t> then they </a:t>
            </a:r>
            <a:r>
              <a:rPr lang="en-US" sz="2000" dirty="0">
                <a:latin typeface="Tahoma" pitchFamily="34" charset="0"/>
              </a:rPr>
              <a:t>are</a:t>
            </a:r>
            <a:r>
              <a:rPr lang="en-US" sz="2000" dirty="0" smtClean="0">
                <a:latin typeface="Tahoma" pitchFamily="34" charset="0"/>
              </a:rPr>
              <a:t> disconnected with </a:t>
            </a:r>
            <a:r>
              <a:rPr lang="en-US" sz="2000" dirty="0">
                <a:latin typeface="Tahoma" pitchFamily="34" charset="0"/>
              </a:rPr>
              <a:t>regard to a</a:t>
            </a:r>
            <a:r>
              <a:rPr lang="en-US" sz="2000" dirty="0" smtClean="0">
                <a:latin typeface="Tahoma" pitchFamily="34" charset="0"/>
              </a:rPr>
              <a:t> threshold </a:t>
            </a:r>
            <a:r>
              <a:rPr lang="en-US" sz="2000" dirty="0">
                <a:latin typeface="Tahoma" pitchFamily="34" charset="0"/>
              </a:rPr>
              <a:t>of </a:t>
            </a:r>
            <a:r>
              <a:rPr lang="en-US" sz="2000" dirty="0" smtClean="0">
                <a:latin typeface="Tahoma" pitchFamily="34" charset="0"/>
              </a:rPr>
              <a:t>0.8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8400" y="457200"/>
            <a:ext cx="4495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Weighted vs. </a:t>
            </a:r>
            <a:r>
              <a:rPr lang="en-US" sz="3200" b="1" dirty="0" err="1" smtClean="0"/>
              <a:t>unweighted</a:t>
            </a:r>
            <a:endParaRPr lang="en-US" sz="3200" b="1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A network can be represented by an adjacency matrix, A=[</a:t>
            </a:r>
            <a:r>
              <a:rPr lang="en-US" sz="2800" dirty="0" err="1"/>
              <a:t>a</a:t>
            </a:r>
            <a:r>
              <a:rPr lang="en-US" sz="2800" baseline="-25000" dirty="0" err="1"/>
              <a:t>ij</a:t>
            </a:r>
            <a:r>
              <a:rPr lang="en-US" sz="2800" dirty="0"/>
              <a:t>], that encodes whether/how a pair of nodes is </a:t>
            </a:r>
            <a:r>
              <a:rPr lang="en-US" sz="2800" dirty="0" smtClean="0"/>
              <a:t>connected </a:t>
            </a:r>
            <a:endParaRPr lang="en-US" sz="2800" dirty="0"/>
          </a:p>
          <a:p>
            <a:pPr lvl="1"/>
            <a:r>
              <a:rPr lang="en-US" sz="2400" dirty="0"/>
              <a:t>A is a symmetric matrix with entries in [0,1] </a:t>
            </a:r>
          </a:p>
          <a:p>
            <a:pPr lvl="1"/>
            <a:r>
              <a:rPr lang="en-US" sz="2400" dirty="0"/>
              <a:t>For </a:t>
            </a:r>
            <a:r>
              <a:rPr lang="en-US" sz="2400" dirty="0" err="1"/>
              <a:t>unweighted</a:t>
            </a:r>
            <a:r>
              <a:rPr lang="en-US" sz="2400" dirty="0"/>
              <a:t> network, entries are 1 or 0 depending on whether or not 2 nodes are adjacent (connected)</a:t>
            </a:r>
          </a:p>
          <a:p>
            <a:pPr lvl="1"/>
            <a:r>
              <a:rPr lang="en-US" sz="2400" dirty="0"/>
              <a:t>For weighted networks, the adjacency matrix reports the connection strength between gene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</a:t>
            </a:r>
            <a:r>
              <a:rPr lang="en-US" dirty="0" smtClean="0"/>
              <a:t> connectivity</a:t>
            </a:r>
            <a:endParaRPr lang="en-US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8458200" cy="2743200"/>
          </a:xfrm>
        </p:spPr>
        <p:txBody>
          <a:bodyPr/>
          <a:lstStyle/>
          <a:p>
            <a:r>
              <a:rPr lang="en-US" sz="2800" dirty="0"/>
              <a:t>Gene connectivity = row sum of the adjacency matrix</a:t>
            </a:r>
          </a:p>
          <a:p>
            <a:pPr lvl="1"/>
            <a:r>
              <a:rPr lang="en-US" sz="2400" dirty="0"/>
              <a:t>For unweighted </a:t>
            </a:r>
            <a:r>
              <a:rPr lang="en-US" sz="2400" dirty="0" smtClean="0"/>
              <a:t>networks, it is the number </a:t>
            </a:r>
            <a:r>
              <a:rPr lang="en-US" sz="2400" dirty="0"/>
              <a:t>of direct neighbors</a:t>
            </a:r>
          </a:p>
          <a:p>
            <a:pPr lvl="1"/>
            <a:r>
              <a:rPr lang="en-US" sz="2400" dirty="0"/>
              <a:t>For weighted </a:t>
            </a:r>
            <a:r>
              <a:rPr lang="en-US" sz="2400" dirty="0" smtClean="0"/>
              <a:t>networks, it is the </a:t>
            </a:r>
            <a:r>
              <a:rPr lang="en-US" sz="2400" dirty="0"/>
              <a:t>sum of connection strengths to other </a:t>
            </a:r>
            <a:r>
              <a:rPr lang="en-US" sz="2400" dirty="0" smtClean="0"/>
              <a:t>nodes:</a:t>
            </a:r>
          </a:p>
          <a:p>
            <a:endParaRPr lang="en-US" sz="2800" dirty="0"/>
          </a:p>
        </p:txBody>
      </p:sp>
      <p:graphicFrame>
        <p:nvGraphicFramePr>
          <p:cNvPr id="33382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4419600"/>
          <a:ext cx="1981200" cy="85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647640" imgH="279360" progId="">
                  <p:embed/>
                </p:oleObj>
              </mc:Choice>
              <mc:Fallback>
                <p:oleObj name="Equation" r:id="rId4" imgW="647640" imgH="279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1981200" cy="854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88C8-C557-48BE-AC5C-CCE0137553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371600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</a:rPr>
              <a:t>Adjacency matrix </a:t>
            </a:r>
            <a:endParaRPr lang="en-US" sz="3600" dirty="0">
              <a:latin typeface="Tahoma" pitchFamily="34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Measure </a:t>
            </a:r>
            <a:r>
              <a:rPr lang="en-US" sz="2000" dirty="0">
                <a:latin typeface="Tahoma" pitchFamily="34" charset="0"/>
              </a:rPr>
              <a:t>co-expression </a:t>
            </a:r>
            <a:r>
              <a:rPr lang="en-US" sz="2000" dirty="0" smtClean="0">
                <a:latin typeface="Tahoma" pitchFamily="34" charset="0"/>
              </a:rPr>
              <a:t>with Pearson correlation s(</a:t>
            </a:r>
            <a:r>
              <a:rPr lang="en-US" sz="2000" dirty="0" err="1" smtClean="0">
                <a:latin typeface="Tahoma" pitchFamily="34" charset="0"/>
              </a:rPr>
              <a:t>i,j</a:t>
            </a:r>
            <a:r>
              <a:rPr lang="en-US" sz="2000" dirty="0" smtClean="0">
                <a:latin typeface="Tahoma" pitchFamily="34" charset="0"/>
              </a:rPr>
              <a:t>) for gene </a:t>
            </a:r>
            <a:r>
              <a:rPr lang="en-US" sz="2000" dirty="0" err="1" smtClean="0">
                <a:latin typeface="Tahoma" pitchFamily="34" charset="0"/>
              </a:rPr>
              <a:t>i</a:t>
            </a:r>
            <a:r>
              <a:rPr lang="en-US" sz="2000" dirty="0" smtClean="0">
                <a:latin typeface="Tahoma" pitchFamily="34" charset="0"/>
              </a:rPr>
              <a:t> &amp; j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Tahoma" pitchFamily="34" charset="0"/>
              </a:rPr>
              <a:t>Define an adjacency matrix </a:t>
            </a:r>
            <a:r>
              <a:rPr lang="en-US" sz="2000" dirty="0" err="1" smtClean="0">
                <a:latin typeface="Tahoma" pitchFamily="34" charset="0"/>
              </a:rPr>
              <a:t>A(i,j</a:t>
            </a:r>
            <a:r>
              <a:rPr lang="en-US" sz="2000" dirty="0" smtClean="0">
                <a:latin typeface="Tahoma" pitchFamily="34" charset="0"/>
              </a:rPr>
              <a:t>) with adjacency function </a:t>
            </a:r>
            <a:r>
              <a:rPr lang="en-US" sz="2000" dirty="0" err="1" smtClean="0">
                <a:latin typeface="Tahoma" pitchFamily="34" charset="0"/>
              </a:rPr>
              <a:t>AF(s(i,j</a:t>
            </a:r>
            <a:r>
              <a:rPr lang="en-US" sz="2000" dirty="0" smtClean="0">
                <a:latin typeface="Tahoma" pitchFamily="34" charset="0"/>
              </a:rPr>
              <a:t>)). 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2 </a:t>
            </a:r>
            <a:r>
              <a:rPr lang="en-US" sz="2000" dirty="0">
                <a:latin typeface="Tahoma" pitchFamily="34" charset="0"/>
              </a:rPr>
              <a:t>classes of </a:t>
            </a:r>
            <a:r>
              <a:rPr lang="en-US" sz="2000" dirty="0" smtClean="0">
                <a:latin typeface="Tahoma" pitchFamily="34" charset="0"/>
              </a:rPr>
              <a:t>AF</a:t>
            </a:r>
            <a:endParaRPr lang="en-US" sz="2000" dirty="0">
              <a:latin typeface="Tahom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Tahoma" pitchFamily="34" charset="0"/>
              </a:rPr>
              <a:t>Step function AF(s)=I(s&gt;tau) with parameter tau (</a:t>
            </a:r>
            <a:r>
              <a:rPr lang="en-US" sz="1800" dirty="0" err="1">
                <a:latin typeface="Tahoma" pitchFamily="34" charset="0"/>
              </a:rPr>
              <a:t>unweighted</a:t>
            </a:r>
            <a:r>
              <a:rPr lang="en-US" sz="1800" dirty="0">
                <a:latin typeface="Tahoma" pitchFamily="34" charset="0"/>
              </a:rPr>
              <a:t> network)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Tahoma" pitchFamily="34" charset="0"/>
              </a:rPr>
              <a:t>Power function AF(s)=</a:t>
            </a:r>
            <a:r>
              <a:rPr lang="en-US" sz="1800" dirty="0" err="1">
                <a:latin typeface="Tahoma" pitchFamily="34" charset="0"/>
              </a:rPr>
              <a:t>s</a:t>
            </a:r>
            <a:r>
              <a:rPr lang="en-US" sz="1800" baseline="30000" dirty="0" err="1">
                <a:latin typeface="Tahoma" pitchFamily="34" charset="0"/>
              </a:rPr>
              <a:t>b</a:t>
            </a:r>
            <a:r>
              <a:rPr lang="en-US" sz="1800" dirty="0">
                <a:latin typeface="Tahoma" pitchFamily="34" charset="0"/>
              </a:rPr>
              <a:t> with parameter </a:t>
            </a:r>
            <a:r>
              <a:rPr lang="en-US" sz="1800" dirty="0" smtClean="0">
                <a:latin typeface="Tahoma" pitchFamily="34" charset="0"/>
              </a:rPr>
              <a:t>b</a:t>
            </a:r>
          </a:p>
          <a:p>
            <a:pPr lvl="1">
              <a:lnSpc>
                <a:spcPct val="80000"/>
              </a:lnSpc>
            </a:pPr>
            <a:endParaRPr lang="en-US" sz="1800" dirty="0">
              <a:latin typeface="Tahom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Tahoma" pitchFamily="34" charset="0"/>
              </a:rPr>
              <a:t>The choice of the AF parameters (tau, b) determines the properties of the </a:t>
            </a:r>
            <a:r>
              <a:rPr lang="en-US" sz="1600" dirty="0" smtClean="0">
                <a:latin typeface="Tahoma" pitchFamily="34" charset="0"/>
              </a:rPr>
              <a:t>network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 descr="comparepow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1600200"/>
            <a:ext cx="4800600" cy="4800600"/>
          </a:xfrm>
          <a:noFill/>
          <a:ln/>
        </p:spPr>
      </p:pic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ahoma" pitchFamily="34" charset="0"/>
              </a:rPr>
              <a:t>Compare power </a:t>
            </a:r>
            <a:r>
              <a:rPr lang="en-US" sz="3600" dirty="0">
                <a:latin typeface="Tahoma" pitchFamily="34" charset="0"/>
              </a:rPr>
              <a:t>adjacency functions with </a:t>
            </a:r>
            <a:r>
              <a:rPr lang="en-US" sz="3600" dirty="0" smtClean="0">
                <a:latin typeface="Tahoma" pitchFamily="34" charset="0"/>
              </a:rPr>
              <a:t>step </a:t>
            </a:r>
            <a:r>
              <a:rPr lang="en-US" sz="3600" dirty="0">
                <a:latin typeface="Tahoma" pitchFamily="34" charset="0"/>
              </a:rPr>
              <a:t>function</a:t>
            </a:r>
            <a:endParaRPr lang="en-US" sz="4000" dirty="0">
              <a:latin typeface="Tahoma" pitchFamily="34" charset="0"/>
            </a:endParaRP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3962400" y="6172200"/>
            <a:ext cx="395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Gene Co-expression Similarity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533400" y="3200400"/>
            <a:ext cx="2747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Adjacency</a:t>
            </a:r>
          </a:p>
          <a:p>
            <a:r>
              <a:rPr lang="en-US" dirty="0"/>
              <a:t>=connection strength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4267200"/>
            <a:ext cx="107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ahoma" pitchFamily="34" charset="0"/>
              </a:rPr>
              <a:t>AF(s</a:t>
            </a:r>
            <a:r>
              <a:rPr lang="en-US" dirty="0" smtClean="0">
                <a:latin typeface="Tahoma" pitchFamily="34" charset="0"/>
              </a:rPr>
              <a:t>)=</a:t>
            </a:r>
            <a:r>
              <a:rPr lang="en-US" dirty="0" err="1" smtClean="0">
                <a:latin typeface="Tahoma" pitchFamily="34" charset="0"/>
              </a:rPr>
              <a:t>s</a:t>
            </a:r>
            <a:r>
              <a:rPr lang="en-US" baseline="30000" dirty="0" err="1" smtClean="0">
                <a:latin typeface="Tahoma" pitchFamily="34" charset="0"/>
              </a:rPr>
              <a:t>b</a:t>
            </a:r>
            <a:r>
              <a:rPr lang="en-US" dirty="0" smtClean="0">
                <a:latin typeface="Tahoma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ahoma" pitchFamily="34" charset="0"/>
              </a:rPr>
              <a:t>Choosing parameters for adjacency function AF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Tahoma" pitchFamily="34" charset="0"/>
              </a:rPr>
              <a:t>A)</a:t>
            </a:r>
            <a:r>
              <a:rPr lang="en-US" sz="2400" dirty="0" smtClean="0">
                <a:latin typeface="Tahoma" pitchFamily="34" charset="0"/>
              </a:rPr>
              <a:t> Consider only those parameter values that result in approximate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scale-free </a:t>
            </a:r>
            <a:r>
              <a:rPr lang="en-US" sz="2400" dirty="0" smtClean="0">
                <a:latin typeface="Tahoma" pitchFamily="34" charset="0"/>
              </a:rPr>
              <a:t>topology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Tahoma" pitchFamily="34" charset="0"/>
              </a:rPr>
              <a:t>B)</a:t>
            </a:r>
            <a:r>
              <a:rPr lang="en-US" sz="2400" dirty="0" smtClean="0">
                <a:latin typeface="Tahoma" pitchFamily="34" charset="0"/>
              </a:rPr>
              <a:t> Select the parameters that result in the highest mean number of connections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</a:rPr>
              <a:t>Motivated by the finding that most biological networks have been found to exhibit a scale free topology</a:t>
            </a:r>
          </a:p>
          <a:p>
            <a:endParaRPr lang="en-US" sz="2400" dirty="0" smtClean="0">
              <a:latin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</a:rPr>
              <a:t>Leads to high power for detecting modules (clusters of genes) and hub genes</a:t>
            </a:r>
          </a:p>
          <a:p>
            <a:endParaRPr lang="en-US" sz="2400" dirty="0" smtClean="0">
              <a:latin typeface="Tahoma" pitchFamily="34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2438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191000" y="39624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dChipe133aUniq63GBM_4000mvgenes_tomcutoff2D_Mean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667000"/>
            <a:ext cx="3810000" cy="3810000"/>
          </a:xfrm>
          <a:noFill/>
          <a:ln/>
        </p:spPr>
      </p:pic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tx1"/>
                </a:solidFill>
                <a:latin typeface="Tahoma" pitchFamily="34" charset="0"/>
              </a:rPr>
              <a:t>Trade-off between criterion A and B when varying tau</a:t>
            </a:r>
          </a:p>
        </p:txBody>
      </p:sp>
      <p:pic>
        <p:nvPicPr>
          <p:cNvPr id="178180" name="Picture 4" descr="dChipe133aUniq63GBM_4000mvgenes_tomcutoff2D_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667000"/>
            <a:ext cx="3810000" cy="3810000"/>
          </a:xfrm>
        </p:spPr>
      </p:pic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1143000" y="2438400"/>
            <a:ext cx="7635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Tahoma" pitchFamily="34" charset="0"/>
              </a:rPr>
              <a:t>criterion </a:t>
            </a:r>
            <a:r>
              <a:rPr lang="en-US" dirty="0" smtClean="0">
                <a:latin typeface="Tahoma" pitchFamily="34" charset="0"/>
              </a:rPr>
              <a:t>A: fit R^2</a:t>
            </a:r>
            <a:r>
              <a:rPr lang="en-US" dirty="0">
                <a:latin typeface="Tahoma" pitchFamily="34" charset="0"/>
              </a:rPr>
              <a:t>		criterion </a:t>
            </a:r>
            <a:r>
              <a:rPr lang="en-US" dirty="0" smtClean="0">
                <a:latin typeface="Tahoma" pitchFamily="34" charset="0"/>
              </a:rPr>
              <a:t>B: mean connectivity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78220" name="Rectangle 44"/>
          <p:cNvSpPr>
            <a:spLocks noChangeArrowheads="1"/>
          </p:cNvSpPr>
          <p:nvPr/>
        </p:nvSpPr>
        <p:spPr bwMode="auto">
          <a:xfrm>
            <a:off x="3352800" y="1744663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Step Function: I(s&gt;tau)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Gene expression</a:t>
            </a:r>
            <a:r>
              <a:rPr lang="en-US" sz="2400" dirty="0" smtClean="0"/>
              <a:t> is the process by which information from a gene is used in the synthesis of a functional gene product</a:t>
            </a:r>
          </a:p>
          <a:p>
            <a:endParaRPr lang="en-US" sz="2400" dirty="0"/>
          </a:p>
          <a:p>
            <a:r>
              <a:rPr lang="en-US" sz="2400" dirty="0" smtClean="0"/>
              <a:t>It is used by all known life</a:t>
            </a:r>
          </a:p>
          <a:p>
            <a:endParaRPr lang="en-US" sz="2400" dirty="0"/>
          </a:p>
        </p:txBody>
      </p:sp>
      <p:pic>
        <p:nvPicPr>
          <p:cNvPr id="1027" name="Picture 3" descr="C:\Users\chenjin\Desktop\721px-Simple_transcription_elongation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38" y="3997325"/>
            <a:ext cx="6867525" cy="1228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52578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process of </a:t>
            </a:r>
            <a:r>
              <a:rPr lang="en-US" i="1" dirty="0" smtClean="0"/>
              <a:t>transcription</a:t>
            </a:r>
            <a:r>
              <a:rPr lang="en-US" dirty="0" smtClean="0"/>
              <a:t> is carried out by RNA polymerase (RNAP), uses DNA (black) as a template and produces RNA (blue)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6400800"/>
            <a:ext cx="308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http://en.wikipedia.org/wiki/Gene_expression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295400"/>
          </a:xfrm>
        </p:spPr>
        <p:txBody>
          <a:bodyPr/>
          <a:lstStyle/>
          <a:p>
            <a:r>
              <a:rPr lang="en-US" sz="3600" dirty="0">
                <a:latin typeface="Tahoma" pitchFamily="34" charset="0"/>
              </a:rPr>
              <a:t>Module</a:t>
            </a:r>
            <a:r>
              <a:rPr lang="en-US" sz="3600" dirty="0" smtClean="0">
                <a:latin typeface="Tahoma" pitchFamily="34" charset="0"/>
              </a:rPr>
              <a:t> identification in gene correlation networks</a:t>
            </a:r>
            <a:endParaRPr lang="en-US" sz="3600" dirty="0">
              <a:latin typeface="Tahoma" pitchFamily="34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8382000" cy="2895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itchFamily="34" charset="0"/>
              </a:rPr>
              <a:t>One important aim of </a:t>
            </a:r>
            <a:r>
              <a:rPr lang="en-US" sz="2400" dirty="0" smtClean="0">
                <a:latin typeface="Tahoma" pitchFamily="34" charset="0"/>
              </a:rPr>
              <a:t>network </a:t>
            </a:r>
            <a:r>
              <a:rPr lang="en-US" sz="2400" dirty="0">
                <a:latin typeface="Tahoma" pitchFamily="34" charset="0"/>
              </a:rPr>
              <a:t>analysis is to detect subsets of nodes (modules) that are tightly connected to each </a:t>
            </a:r>
            <a:r>
              <a:rPr lang="en-US" sz="2400" dirty="0" smtClean="0">
                <a:latin typeface="Tahoma" pitchFamily="34" charset="0"/>
              </a:rPr>
              <a:t>other</a:t>
            </a:r>
          </a:p>
          <a:p>
            <a:endParaRPr lang="en-US" sz="2400" dirty="0" smtClean="0">
              <a:latin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</a:rPr>
              <a:t>Modules </a:t>
            </a:r>
            <a:r>
              <a:rPr lang="en-US" sz="2400" dirty="0">
                <a:latin typeface="Tahoma" pitchFamily="34" charset="0"/>
              </a:rPr>
              <a:t>are groups of nodes that have high topological </a:t>
            </a:r>
            <a:r>
              <a:rPr lang="en-US" sz="2400" dirty="0" smtClean="0">
                <a:latin typeface="Tahoma" pitchFamily="34" charset="0"/>
              </a:rPr>
              <a:t>overlap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248400"/>
            <a:ext cx="7467600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err="1" smtClean="0"/>
              <a:t>Ravasz</a:t>
            </a:r>
            <a:r>
              <a:rPr lang="en-US" sz="1400" dirty="0" smtClean="0"/>
              <a:t> E, </a:t>
            </a:r>
            <a:r>
              <a:rPr lang="en-US" sz="1400" dirty="0" err="1" smtClean="0"/>
              <a:t>Somera</a:t>
            </a:r>
            <a:r>
              <a:rPr lang="en-US" sz="1400" dirty="0" smtClean="0"/>
              <a:t> AL, </a:t>
            </a:r>
            <a:r>
              <a:rPr lang="en-US" sz="1400" dirty="0" err="1" smtClean="0"/>
              <a:t>Mongru</a:t>
            </a:r>
            <a:r>
              <a:rPr lang="en-US" sz="1400" dirty="0" smtClean="0"/>
              <a:t> DA, </a:t>
            </a:r>
            <a:r>
              <a:rPr lang="en-US" sz="1400" dirty="0" err="1" smtClean="0"/>
              <a:t>Oltvai</a:t>
            </a:r>
            <a:r>
              <a:rPr lang="en-US" sz="1400" dirty="0" smtClean="0"/>
              <a:t> ZN, </a:t>
            </a:r>
            <a:r>
              <a:rPr lang="en-US" sz="1400" dirty="0" err="1" smtClean="0"/>
              <a:t>Barabasi</a:t>
            </a:r>
            <a:r>
              <a:rPr lang="en-US" sz="1400" dirty="0" smtClean="0"/>
              <a:t> AL (2002) “Hierarchical organization of modularity in </a:t>
            </a:r>
            <a:r>
              <a:rPr lang="en-US" sz="1400" dirty="0" err="1" smtClean="0"/>
              <a:t>metabologic</a:t>
            </a:r>
            <a:r>
              <a:rPr lang="en-US" sz="1400" dirty="0" smtClean="0"/>
              <a:t> networks”. Science </a:t>
            </a:r>
            <a:r>
              <a:rPr lang="en-US" sz="1400" dirty="0" err="1" smtClean="0"/>
              <a:t>Vol</a:t>
            </a:r>
            <a:r>
              <a:rPr lang="en-US" sz="1400" dirty="0" smtClean="0"/>
              <a:t> 297 pp1551-1555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88C8-C557-48BE-AC5C-CCE0137553B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Overlap Matrix (TOM)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50A-9B7A-41AA-B4DD-81899563171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 descr="Pictur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7694025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676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topological overlap matrix (TOM)  </a:t>
            </a:r>
            <a:r>
              <a:rPr lang="en-US" dirty="0" err="1" smtClean="0"/>
              <a:t>Ω</a:t>
            </a:r>
            <a:r>
              <a:rPr lang="en-US" dirty="0" smtClean="0"/>
              <a:t>= [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ij</a:t>
            </a:r>
            <a:r>
              <a:rPr lang="en-US" dirty="0" smtClean="0"/>
              <a:t>] is a similarity measure for biological networks: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248400"/>
            <a:ext cx="7467600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err="1" smtClean="0"/>
              <a:t>Ravasz</a:t>
            </a:r>
            <a:r>
              <a:rPr lang="en-US" sz="1400" dirty="0" smtClean="0"/>
              <a:t> E, </a:t>
            </a:r>
            <a:r>
              <a:rPr lang="en-US" sz="1400" dirty="0" err="1" smtClean="0"/>
              <a:t>Somera</a:t>
            </a:r>
            <a:r>
              <a:rPr lang="en-US" sz="1400" dirty="0" smtClean="0"/>
              <a:t> AL, </a:t>
            </a:r>
            <a:r>
              <a:rPr lang="en-US" sz="1400" dirty="0" err="1" smtClean="0"/>
              <a:t>Mongru</a:t>
            </a:r>
            <a:r>
              <a:rPr lang="en-US" sz="1400" dirty="0" smtClean="0"/>
              <a:t> DA, </a:t>
            </a:r>
            <a:r>
              <a:rPr lang="en-US" sz="1400" dirty="0" err="1" smtClean="0"/>
              <a:t>Oltvai</a:t>
            </a:r>
            <a:r>
              <a:rPr lang="en-US" sz="1400" dirty="0" smtClean="0"/>
              <a:t> ZN, </a:t>
            </a:r>
            <a:r>
              <a:rPr lang="en-US" sz="1400" dirty="0" err="1" smtClean="0"/>
              <a:t>Barabasi</a:t>
            </a:r>
            <a:r>
              <a:rPr lang="en-US" sz="1400" dirty="0" smtClean="0"/>
              <a:t> AL (2002) “Hierarchical organization of modularity in </a:t>
            </a:r>
            <a:r>
              <a:rPr lang="en-US" sz="1400" dirty="0" err="1" smtClean="0"/>
              <a:t>metabologic</a:t>
            </a:r>
            <a:r>
              <a:rPr lang="en-US" sz="1400" dirty="0" smtClean="0"/>
              <a:t> networks”. Science </a:t>
            </a:r>
            <a:r>
              <a:rPr lang="en-US" sz="1400" dirty="0" err="1" smtClean="0"/>
              <a:t>Vol</a:t>
            </a:r>
            <a:r>
              <a:rPr lang="en-US" sz="1400" dirty="0" smtClean="0"/>
              <a:t> 297 pp1551-1555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3310" y="4335517"/>
            <a:ext cx="755869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ij</a:t>
            </a:r>
            <a:r>
              <a:rPr lang="en-US" dirty="0" smtClean="0"/>
              <a:t> = 1 if the node with fewer connections satisfies two conditions: (a) all of its neighbors are also neighbors of the other node and (</a:t>
            </a:r>
            <a:r>
              <a:rPr lang="en-US" dirty="0" err="1" smtClean="0"/>
              <a:t>b</a:t>
            </a:r>
            <a:r>
              <a:rPr lang="en-US" dirty="0" smtClean="0"/>
              <a:t>) it is connected to the other node. </a:t>
            </a:r>
          </a:p>
          <a:p>
            <a:endParaRPr lang="en-US" dirty="0" smtClean="0"/>
          </a:p>
          <a:p>
            <a:r>
              <a:rPr lang="en-US" dirty="0" smtClean="0"/>
              <a:t>In contrast,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ij</a:t>
            </a:r>
            <a:r>
              <a:rPr lang="en-US" dirty="0" smtClean="0"/>
              <a:t> = 0 if </a:t>
            </a:r>
            <a:r>
              <a:rPr lang="en-US" dirty="0" err="1" smtClean="0"/>
              <a:t>i</a:t>
            </a:r>
            <a:r>
              <a:rPr lang="en-US" dirty="0" smtClean="0"/>
              <a:t> and </a:t>
            </a:r>
            <a:r>
              <a:rPr lang="en-US" dirty="0" err="1" smtClean="0"/>
              <a:t>j</a:t>
            </a:r>
            <a:r>
              <a:rPr lang="en-US" dirty="0" smtClean="0"/>
              <a:t> are un-connected and the two nodes do not share any neighbors.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Screen shot 2012-09-13 at 11.5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8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200"/>
              <a:t>Steps for defining gene modules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562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Define a dissimilarity measure between</a:t>
            </a:r>
            <a:r>
              <a:rPr lang="en-US" sz="2400" dirty="0" smtClean="0"/>
              <a:t> 2 genes 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dissim</a:t>
            </a:r>
            <a:r>
              <a:rPr lang="en-US" sz="2400" dirty="0" err="1"/>
              <a:t>(i,j</a:t>
            </a:r>
            <a:r>
              <a:rPr lang="en-US" sz="2400" dirty="0"/>
              <a:t>)=1-abs(correlation)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network </a:t>
            </a:r>
            <a:r>
              <a:rPr lang="en-US" sz="2400" dirty="0"/>
              <a:t>community=1-Topological Overlap Matrix (TOM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the dissimilarity in hierarchical </a:t>
            </a:r>
            <a:r>
              <a:rPr lang="en-US" sz="2400" dirty="0" smtClean="0"/>
              <a:t>clustering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/>
              <a:t>Define modules as branches of the hierarchical clustering </a:t>
            </a:r>
            <a:r>
              <a:rPr lang="en-US" sz="2400" dirty="0" smtClean="0"/>
              <a:t>tree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/>
              <a:t>Visualize the modules and the clustering results in a </a:t>
            </a:r>
            <a:r>
              <a:rPr lang="en-US" sz="2400" dirty="0" err="1"/>
              <a:t>heatmap</a:t>
            </a:r>
            <a:r>
              <a:rPr lang="en-US" sz="2400" dirty="0"/>
              <a:t> </a:t>
            </a:r>
            <a:r>
              <a:rPr lang="en-US" sz="2400" dirty="0" smtClean="0"/>
              <a:t>plot</a:t>
            </a:r>
            <a:endParaRPr lang="en-US" sz="2400" dirty="0"/>
          </a:p>
        </p:txBody>
      </p:sp>
      <p:pic>
        <p:nvPicPr>
          <p:cNvPr id="349188" name="Picture 4" descr="dChipe133aUniq63GBM_4000mvgenes_imgHierCul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143000"/>
            <a:ext cx="2667000" cy="2667000"/>
          </a:xfrm>
          <a:noFill/>
          <a:ln/>
        </p:spPr>
      </p:pic>
      <p:pic>
        <p:nvPicPr>
          <p:cNvPr id="349189" name="Picture 5" descr="dChipe133aUniq63GBM_4000mvgenes_imgHeatma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429000"/>
            <a:ext cx="2590800" cy="2590800"/>
          </a:xfrm>
          <a:noFill/>
          <a:ln/>
        </p:spPr>
      </p:pic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6781800" y="6096000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Heatmap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50A-9B7A-41AA-B4DD-81899563171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295400"/>
          </a:xfrm>
        </p:spPr>
        <p:txBody>
          <a:bodyPr/>
          <a:lstStyle/>
          <a:p>
            <a:r>
              <a:rPr lang="en-US" sz="3600">
                <a:latin typeface="Tahoma" pitchFamily="34" charset="0"/>
              </a:rPr>
              <a:t>Using the TOM matrix to cluster genes 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6106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ahoma" pitchFamily="34" charset="0"/>
              </a:rPr>
              <a:t>To group nodes with high topological overlap into </a:t>
            </a:r>
            <a:r>
              <a:rPr lang="en-US" sz="2000" dirty="0" smtClean="0">
                <a:latin typeface="Tahoma" pitchFamily="34" charset="0"/>
              </a:rPr>
              <a:t>modules, use </a:t>
            </a:r>
            <a:r>
              <a:rPr lang="en-US" sz="2000" dirty="0">
                <a:latin typeface="Tahoma" pitchFamily="34" charset="0"/>
              </a:rPr>
              <a:t>average linkage hierarchical clustering coupled with the TOM distance </a:t>
            </a:r>
            <a:r>
              <a:rPr lang="en-US" sz="2000" dirty="0" smtClean="0">
                <a:latin typeface="Tahoma" pitchFamily="34" charset="0"/>
              </a:rPr>
              <a:t>measure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ahoma" pitchFamily="34" charset="0"/>
              </a:rPr>
              <a:t>Once a </a:t>
            </a:r>
            <a:r>
              <a:rPr lang="en-US" sz="2000" dirty="0" err="1">
                <a:latin typeface="Tahoma" pitchFamily="34" charset="0"/>
              </a:rPr>
              <a:t>dendrogram</a:t>
            </a:r>
            <a:r>
              <a:rPr lang="en-US" sz="2000" dirty="0">
                <a:latin typeface="Tahoma" pitchFamily="34" charset="0"/>
              </a:rPr>
              <a:t> is obtained from a hierarchical clustering method</a:t>
            </a:r>
            <a:r>
              <a:rPr lang="en-US" sz="2000" dirty="0" smtClean="0">
                <a:latin typeface="Tahoma" pitchFamily="34" charset="0"/>
              </a:rPr>
              <a:t>, choose </a:t>
            </a:r>
            <a:r>
              <a:rPr lang="en-US" sz="2000" dirty="0">
                <a:latin typeface="Tahoma" pitchFamily="34" charset="0"/>
              </a:rPr>
              <a:t>a height cutoff to arrive at a </a:t>
            </a:r>
            <a:r>
              <a:rPr lang="en-US" sz="2000" dirty="0" smtClean="0">
                <a:latin typeface="Tahoma" pitchFamily="34" charset="0"/>
              </a:rPr>
              <a:t>clustering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ahoma" pitchFamily="34" charset="0"/>
              </a:rPr>
              <a:t>Modules </a:t>
            </a:r>
            <a:r>
              <a:rPr lang="en-US" sz="2000" dirty="0">
                <a:latin typeface="Tahoma" pitchFamily="34" charset="0"/>
              </a:rPr>
              <a:t>correspond to branches of the </a:t>
            </a:r>
            <a:r>
              <a:rPr lang="en-US" sz="2000" dirty="0" err="1">
                <a:latin typeface="Tahoma" pitchFamily="34" charset="0"/>
              </a:rPr>
              <a:t>dendrogram</a:t>
            </a:r>
            <a:endParaRPr lang="en-US" sz="2000" dirty="0">
              <a:latin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86200" y="3663950"/>
            <a:ext cx="3124200" cy="3346450"/>
            <a:chOff x="1248" y="624"/>
            <a:chExt cx="3072" cy="3068"/>
          </a:xfrm>
        </p:grpSpPr>
        <p:pic>
          <p:nvPicPr>
            <p:cNvPr id="2447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1056"/>
              <a:ext cx="2640" cy="2636"/>
            </a:xfrm>
            <a:prstGeom prst="rect">
              <a:avLst/>
            </a:prstGeom>
            <a:noFill/>
          </p:spPr>
        </p:pic>
        <p:pic>
          <p:nvPicPr>
            <p:cNvPr id="24474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2529" t="13779" r="55559" b="17995"/>
            <a:stretch>
              <a:fillRect/>
            </a:stretch>
          </p:blipFill>
          <p:spPr bwMode="auto">
            <a:xfrm>
              <a:off x="1824" y="624"/>
              <a:ext cx="2350" cy="480"/>
            </a:xfrm>
            <a:prstGeom prst="rect">
              <a:avLst/>
            </a:prstGeom>
            <a:noFill/>
          </p:spPr>
        </p:pic>
      </p:grp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632325" y="3165475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TOM plot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304800" y="4495800"/>
            <a:ext cx="3040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Hierarchical clustering </a:t>
            </a:r>
          </a:p>
          <a:p>
            <a:r>
              <a:rPr lang="en-US"/>
              <a:t>dendrogram</a:t>
            </a:r>
          </a:p>
        </p:txBody>
      </p:sp>
      <p:sp>
        <p:nvSpPr>
          <p:cNvPr id="244746" name="Line 10"/>
          <p:cNvSpPr>
            <a:spLocks noChangeShapeType="1"/>
          </p:cNvSpPr>
          <p:nvPr/>
        </p:nvSpPr>
        <p:spPr bwMode="auto">
          <a:xfrm>
            <a:off x="3200400" y="4800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7239000" y="434340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TOM matrix</a:t>
            </a:r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 flipH="1">
            <a:off x="6096000" y="45720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7451725" y="5222875"/>
            <a:ext cx="168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Module:</a:t>
            </a:r>
          </a:p>
          <a:p>
            <a:r>
              <a:rPr lang="en-US"/>
              <a:t>Correspond </a:t>
            </a:r>
          </a:p>
          <a:p>
            <a:r>
              <a:rPr lang="en-US"/>
              <a:t>to branches</a:t>
            </a:r>
          </a:p>
        </p:txBody>
      </p:sp>
      <p:sp>
        <p:nvSpPr>
          <p:cNvPr id="244750" name="Line 14"/>
          <p:cNvSpPr>
            <a:spLocks noChangeShapeType="1"/>
          </p:cNvSpPr>
          <p:nvPr/>
        </p:nvSpPr>
        <p:spPr bwMode="auto">
          <a:xfrm flipH="1">
            <a:off x="6324600" y="55626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751" name="Line 15"/>
          <p:cNvSpPr>
            <a:spLocks noChangeShapeType="1"/>
          </p:cNvSpPr>
          <p:nvPr/>
        </p:nvSpPr>
        <p:spPr bwMode="auto">
          <a:xfrm flipH="1" flipV="1">
            <a:off x="6096000" y="43434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228600" y="35814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Genes correspond to rows and columns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88C8-C557-48BE-AC5C-CCE0137553B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292600"/>
            <a:ext cx="477838" cy="2565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Line 2"/>
          <p:cNvSpPr>
            <a:spLocks noChangeShapeType="1"/>
          </p:cNvSpPr>
          <p:nvPr/>
        </p:nvSpPr>
        <p:spPr bwMode="auto">
          <a:xfrm flipH="1">
            <a:off x="2362200" y="349885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55" name="Line 3"/>
          <p:cNvSpPr>
            <a:spLocks noChangeShapeType="1"/>
          </p:cNvSpPr>
          <p:nvPr/>
        </p:nvSpPr>
        <p:spPr bwMode="auto">
          <a:xfrm flipV="1">
            <a:off x="2286000" y="365125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514600" y="34988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>
            <a:off x="2286000" y="372745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>
            <a:off x="762000" y="40322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 flipV="1">
            <a:off x="762000" y="36512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 flipH="1">
            <a:off x="1295400" y="288925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 flipH="1">
            <a:off x="990600" y="296545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 flipV="1">
            <a:off x="762000" y="349885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 flipV="1">
            <a:off x="762000" y="372745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64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71600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Tahoma" pitchFamily="34" charset="0"/>
              </a:rPr>
              <a:t>Module-centric view (intramodular connectivity)</a:t>
            </a:r>
            <a:br>
              <a:rPr lang="en-US" sz="3200">
                <a:latin typeface="Tahoma" pitchFamily="34" charset="0"/>
              </a:rPr>
            </a:br>
            <a:r>
              <a:rPr lang="en-US" sz="3200">
                <a:latin typeface="Tahoma" pitchFamily="34" charset="0"/>
              </a:rPr>
              <a:t>v.s. whole network view (whole network connectivity)</a:t>
            </a:r>
          </a:p>
        </p:txBody>
      </p:sp>
      <p:sp>
        <p:nvSpPr>
          <p:cNvPr id="2283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45720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Tahoma" pitchFamily="34" charset="0"/>
              </a:rPr>
              <a:t>Traditional view based on whole network connectivity</a:t>
            </a:r>
          </a:p>
        </p:txBody>
      </p:sp>
      <p:sp>
        <p:nvSpPr>
          <p:cNvPr id="228366" name="Oval 14"/>
          <p:cNvSpPr>
            <a:spLocks noChangeArrowheads="1"/>
          </p:cNvSpPr>
          <p:nvPr/>
        </p:nvSpPr>
        <p:spPr bwMode="auto">
          <a:xfrm>
            <a:off x="685800" y="38798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67" name="Oval 15"/>
          <p:cNvSpPr>
            <a:spLocks noChangeArrowheads="1"/>
          </p:cNvSpPr>
          <p:nvPr/>
        </p:nvSpPr>
        <p:spPr bwMode="auto">
          <a:xfrm>
            <a:off x="685800" y="34988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68" name="Oval 16"/>
          <p:cNvSpPr>
            <a:spLocks noChangeArrowheads="1"/>
          </p:cNvSpPr>
          <p:nvPr/>
        </p:nvSpPr>
        <p:spPr bwMode="auto">
          <a:xfrm>
            <a:off x="990600" y="33464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69" name="Oval 17"/>
          <p:cNvSpPr>
            <a:spLocks noChangeArrowheads="1"/>
          </p:cNvSpPr>
          <p:nvPr/>
        </p:nvSpPr>
        <p:spPr bwMode="auto">
          <a:xfrm>
            <a:off x="1143000" y="39560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70" name="Oval 18"/>
          <p:cNvSpPr>
            <a:spLocks noChangeArrowheads="1"/>
          </p:cNvSpPr>
          <p:nvPr/>
        </p:nvSpPr>
        <p:spPr bwMode="auto">
          <a:xfrm>
            <a:off x="1295400" y="35750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71" name="Oval 19"/>
          <p:cNvSpPr>
            <a:spLocks noChangeArrowheads="1"/>
          </p:cNvSpPr>
          <p:nvPr/>
        </p:nvSpPr>
        <p:spPr bwMode="auto">
          <a:xfrm>
            <a:off x="2209800" y="35750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72" name="Oval 20"/>
          <p:cNvSpPr>
            <a:spLocks noChangeArrowheads="1"/>
          </p:cNvSpPr>
          <p:nvPr/>
        </p:nvSpPr>
        <p:spPr bwMode="auto">
          <a:xfrm>
            <a:off x="2667000" y="39560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73" name="Oval 21"/>
          <p:cNvSpPr>
            <a:spLocks noChangeArrowheads="1"/>
          </p:cNvSpPr>
          <p:nvPr/>
        </p:nvSpPr>
        <p:spPr bwMode="auto">
          <a:xfrm>
            <a:off x="2286000" y="39560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74" name="Oval 22"/>
          <p:cNvSpPr>
            <a:spLocks noChangeArrowheads="1"/>
          </p:cNvSpPr>
          <p:nvPr/>
        </p:nvSpPr>
        <p:spPr bwMode="auto">
          <a:xfrm>
            <a:off x="2438400" y="33464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75" name="Oval 23"/>
          <p:cNvSpPr>
            <a:spLocks noChangeArrowheads="1"/>
          </p:cNvSpPr>
          <p:nvPr/>
        </p:nvSpPr>
        <p:spPr bwMode="auto">
          <a:xfrm>
            <a:off x="2743200" y="35750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76" name="Oval 24"/>
          <p:cNvSpPr>
            <a:spLocks noChangeArrowheads="1"/>
          </p:cNvSpPr>
          <p:nvPr/>
        </p:nvSpPr>
        <p:spPr bwMode="auto">
          <a:xfrm>
            <a:off x="1752600" y="2813050"/>
            <a:ext cx="1524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>
            <a:off x="1905000" y="288925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78" name="Line 26"/>
          <p:cNvSpPr>
            <a:spLocks noChangeShapeType="1"/>
          </p:cNvSpPr>
          <p:nvPr/>
        </p:nvSpPr>
        <p:spPr bwMode="auto">
          <a:xfrm>
            <a:off x="1905000" y="288925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79" name="Line 27"/>
          <p:cNvSpPr>
            <a:spLocks noChangeShapeType="1"/>
          </p:cNvSpPr>
          <p:nvPr/>
        </p:nvSpPr>
        <p:spPr bwMode="auto">
          <a:xfrm flipH="1">
            <a:off x="7010400" y="349885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80" name="Line 28"/>
          <p:cNvSpPr>
            <a:spLocks noChangeShapeType="1"/>
          </p:cNvSpPr>
          <p:nvPr/>
        </p:nvSpPr>
        <p:spPr bwMode="auto">
          <a:xfrm flipV="1">
            <a:off x="6934200" y="365125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81" name="Line 29"/>
          <p:cNvSpPr>
            <a:spLocks noChangeShapeType="1"/>
          </p:cNvSpPr>
          <p:nvPr/>
        </p:nvSpPr>
        <p:spPr bwMode="auto">
          <a:xfrm>
            <a:off x="7162800" y="34988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82" name="Line 30"/>
          <p:cNvSpPr>
            <a:spLocks noChangeShapeType="1"/>
          </p:cNvSpPr>
          <p:nvPr/>
        </p:nvSpPr>
        <p:spPr bwMode="auto">
          <a:xfrm>
            <a:off x="6934200" y="372745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83" name="Line 31"/>
          <p:cNvSpPr>
            <a:spLocks noChangeShapeType="1"/>
          </p:cNvSpPr>
          <p:nvPr/>
        </p:nvSpPr>
        <p:spPr bwMode="auto">
          <a:xfrm>
            <a:off x="5410200" y="40322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84" name="Line 32"/>
          <p:cNvSpPr>
            <a:spLocks noChangeShapeType="1"/>
          </p:cNvSpPr>
          <p:nvPr/>
        </p:nvSpPr>
        <p:spPr bwMode="auto">
          <a:xfrm flipV="1">
            <a:off x="5410200" y="36512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85" name="Line 33"/>
          <p:cNvSpPr>
            <a:spLocks noChangeShapeType="1"/>
          </p:cNvSpPr>
          <p:nvPr/>
        </p:nvSpPr>
        <p:spPr bwMode="auto">
          <a:xfrm flipH="1">
            <a:off x="5943600" y="288925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86" name="Line 34"/>
          <p:cNvSpPr>
            <a:spLocks noChangeShapeType="1"/>
          </p:cNvSpPr>
          <p:nvPr/>
        </p:nvSpPr>
        <p:spPr bwMode="auto">
          <a:xfrm flipH="1">
            <a:off x="5638800" y="296545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87" name="Line 35"/>
          <p:cNvSpPr>
            <a:spLocks noChangeShapeType="1"/>
          </p:cNvSpPr>
          <p:nvPr/>
        </p:nvSpPr>
        <p:spPr bwMode="auto">
          <a:xfrm flipV="1">
            <a:off x="5410200" y="349885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88" name="Line 36"/>
          <p:cNvSpPr>
            <a:spLocks noChangeShapeType="1"/>
          </p:cNvSpPr>
          <p:nvPr/>
        </p:nvSpPr>
        <p:spPr bwMode="auto">
          <a:xfrm flipV="1">
            <a:off x="5410200" y="372745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89" name="Oval 37"/>
          <p:cNvSpPr>
            <a:spLocks noChangeArrowheads="1"/>
          </p:cNvSpPr>
          <p:nvPr/>
        </p:nvSpPr>
        <p:spPr bwMode="auto">
          <a:xfrm>
            <a:off x="5334000" y="3879850"/>
            <a:ext cx="1524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0" name="Oval 38"/>
          <p:cNvSpPr>
            <a:spLocks noChangeArrowheads="1"/>
          </p:cNvSpPr>
          <p:nvPr/>
        </p:nvSpPr>
        <p:spPr bwMode="auto">
          <a:xfrm>
            <a:off x="5334000" y="3498850"/>
            <a:ext cx="1524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1" name="Oval 39"/>
          <p:cNvSpPr>
            <a:spLocks noChangeArrowheads="1"/>
          </p:cNvSpPr>
          <p:nvPr/>
        </p:nvSpPr>
        <p:spPr bwMode="auto">
          <a:xfrm>
            <a:off x="5638800" y="3346450"/>
            <a:ext cx="1524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2" name="Oval 40"/>
          <p:cNvSpPr>
            <a:spLocks noChangeArrowheads="1"/>
          </p:cNvSpPr>
          <p:nvPr/>
        </p:nvSpPr>
        <p:spPr bwMode="auto">
          <a:xfrm>
            <a:off x="5791200" y="3956050"/>
            <a:ext cx="1524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3" name="Oval 41"/>
          <p:cNvSpPr>
            <a:spLocks noChangeArrowheads="1"/>
          </p:cNvSpPr>
          <p:nvPr/>
        </p:nvSpPr>
        <p:spPr bwMode="auto">
          <a:xfrm>
            <a:off x="5943600" y="3575050"/>
            <a:ext cx="1524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4" name="Oval 42"/>
          <p:cNvSpPr>
            <a:spLocks noChangeArrowheads="1"/>
          </p:cNvSpPr>
          <p:nvPr/>
        </p:nvSpPr>
        <p:spPr bwMode="auto">
          <a:xfrm>
            <a:off x="6858000" y="35750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5" name="Oval 43"/>
          <p:cNvSpPr>
            <a:spLocks noChangeArrowheads="1"/>
          </p:cNvSpPr>
          <p:nvPr/>
        </p:nvSpPr>
        <p:spPr bwMode="auto">
          <a:xfrm>
            <a:off x="7315200" y="39560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6" name="Oval 44"/>
          <p:cNvSpPr>
            <a:spLocks noChangeArrowheads="1"/>
          </p:cNvSpPr>
          <p:nvPr/>
        </p:nvSpPr>
        <p:spPr bwMode="auto">
          <a:xfrm>
            <a:off x="6934200" y="39560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7" name="Oval 45"/>
          <p:cNvSpPr>
            <a:spLocks noChangeArrowheads="1"/>
          </p:cNvSpPr>
          <p:nvPr/>
        </p:nvSpPr>
        <p:spPr bwMode="auto">
          <a:xfrm>
            <a:off x="7086600" y="33464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8" name="Oval 46"/>
          <p:cNvSpPr>
            <a:spLocks noChangeArrowheads="1"/>
          </p:cNvSpPr>
          <p:nvPr/>
        </p:nvSpPr>
        <p:spPr bwMode="auto">
          <a:xfrm>
            <a:off x="7391400" y="35750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9" name="Oval 47"/>
          <p:cNvSpPr>
            <a:spLocks noChangeArrowheads="1"/>
          </p:cNvSpPr>
          <p:nvPr/>
        </p:nvSpPr>
        <p:spPr bwMode="auto">
          <a:xfrm>
            <a:off x="6400800" y="281305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400" name="Line 48"/>
          <p:cNvSpPr>
            <a:spLocks noChangeShapeType="1"/>
          </p:cNvSpPr>
          <p:nvPr/>
        </p:nvSpPr>
        <p:spPr bwMode="auto">
          <a:xfrm>
            <a:off x="6553200" y="288925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401" name="Line 49"/>
          <p:cNvSpPr>
            <a:spLocks noChangeShapeType="1"/>
          </p:cNvSpPr>
          <p:nvPr/>
        </p:nvSpPr>
        <p:spPr bwMode="auto">
          <a:xfrm>
            <a:off x="6553200" y="288925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402" name="Rectangle 50"/>
          <p:cNvSpPr>
            <a:spLocks noChangeArrowheads="1"/>
          </p:cNvSpPr>
          <p:nvPr/>
        </p:nvSpPr>
        <p:spPr bwMode="auto">
          <a:xfrm>
            <a:off x="4495800" y="17526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Tahoma" pitchFamily="34" charset="0"/>
              </a:rPr>
              <a:t>Module view based on within module connectivity</a:t>
            </a:r>
          </a:p>
        </p:txBody>
      </p:sp>
      <p:sp>
        <p:nvSpPr>
          <p:cNvPr id="228403" name="Text Box 51"/>
          <p:cNvSpPr txBox="1">
            <a:spLocks noChangeArrowheads="1"/>
          </p:cNvSpPr>
          <p:nvPr/>
        </p:nvSpPr>
        <p:spPr bwMode="auto">
          <a:xfrm>
            <a:off x="152400" y="4462463"/>
            <a:ext cx="89154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Tahoma" pitchFamily="34" charset="0"/>
              </a:rPr>
              <a:t>In many applications,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intramodular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</a:rPr>
              <a:t>connectivity is biologically and mathematically more meaningful than whole network connectivity</a:t>
            </a:r>
          </a:p>
          <a:p>
            <a:endParaRPr lang="en-US" sz="2000" dirty="0">
              <a:latin typeface="Tahoma" pitchFamily="34" charset="0"/>
            </a:endParaRPr>
          </a:p>
          <a:p>
            <a:r>
              <a:rPr lang="en-US" sz="1800" b="1" dirty="0">
                <a:latin typeface="Tahoma" pitchFamily="34" charset="0"/>
              </a:rPr>
              <a:t>Mathematical Facts in</a:t>
            </a:r>
            <a:r>
              <a:rPr lang="en-US" sz="1800" b="1" dirty="0" smtClean="0">
                <a:latin typeface="Tahoma" pitchFamily="34" charset="0"/>
              </a:rPr>
              <a:t> gene </a:t>
            </a:r>
            <a:r>
              <a:rPr lang="en-US" sz="1800" b="1" dirty="0">
                <a:latin typeface="Tahoma" pitchFamily="34" charset="0"/>
              </a:rPr>
              <a:t>co-expression networks</a:t>
            </a:r>
          </a:p>
          <a:p>
            <a:r>
              <a:rPr lang="en-US" sz="2000" dirty="0">
                <a:latin typeface="Tahoma" pitchFamily="34" charset="0"/>
              </a:rPr>
              <a:t>Hub genes are always module genes </a:t>
            </a:r>
            <a:r>
              <a:rPr lang="en-US" sz="2000" u="sng" dirty="0">
                <a:latin typeface="Tahoma" pitchFamily="34" charset="0"/>
              </a:rPr>
              <a:t>in co-expression networks</a:t>
            </a:r>
            <a:r>
              <a:rPr lang="en-US" sz="2000" dirty="0">
                <a:latin typeface="Tahoma" pitchFamily="34" charset="0"/>
              </a:rPr>
              <a:t>.</a:t>
            </a:r>
          </a:p>
          <a:p>
            <a:r>
              <a:rPr lang="en-US" sz="2000" dirty="0">
                <a:latin typeface="Tahoma" pitchFamily="34" charset="0"/>
              </a:rPr>
              <a:t>Most module genes have high </a:t>
            </a:r>
            <a:r>
              <a:rPr lang="en-US" sz="2000" dirty="0" smtClean="0">
                <a:latin typeface="Tahoma" pitchFamily="34" charset="0"/>
              </a:rPr>
              <a:t>connectivity</a:t>
            </a:r>
          </a:p>
          <a:p>
            <a:endParaRPr lang="en-US" sz="2000" dirty="0">
              <a:latin typeface="Tahoma" pitchFamily="34" charset="0"/>
            </a:endParaRPr>
          </a:p>
        </p:txBody>
      </p:sp>
      <p:sp>
        <p:nvSpPr>
          <p:cNvPr id="228404" name="Line 52"/>
          <p:cNvSpPr>
            <a:spLocks noChangeShapeType="1"/>
          </p:cNvSpPr>
          <p:nvPr/>
        </p:nvSpPr>
        <p:spPr bwMode="auto">
          <a:xfrm flipV="1">
            <a:off x="838200" y="37338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405" name="Line 53"/>
          <p:cNvSpPr>
            <a:spLocks noChangeShapeType="1"/>
          </p:cNvSpPr>
          <p:nvPr/>
        </p:nvSpPr>
        <p:spPr bwMode="auto">
          <a:xfrm flipV="1">
            <a:off x="5486400" y="37338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03-01-05-fetalsNormBrain-heat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2286000" cy="2286000"/>
          </a:xfrm>
          <a:prstGeom prst="rect">
            <a:avLst/>
          </a:prstGeom>
          <a:noFill/>
        </p:spPr>
      </p:pic>
      <p:pic>
        <p:nvPicPr>
          <p:cNvPr id="299011" name="Picture 3" descr="03-01-05-Normals-heat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0"/>
            <a:ext cx="2286000" cy="22860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1600200"/>
            <a:ext cx="5105400" cy="2819400"/>
            <a:chOff x="442" y="2400"/>
            <a:chExt cx="3216" cy="1776"/>
          </a:xfrm>
        </p:grpSpPr>
        <p:pic>
          <p:nvPicPr>
            <p:cNvPr id="299013" name="Picture 5" descr="gbm55old_dchip_14kALL_cox_8000mvgenes_p3600_imgHeatma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" y="2736"/>
              <a:ext cx="1440" cy="1440"/>
            </a:xfrm>
            <a:prstGeom prst="rect">
              <a:avLst/>
            </a:prstGeom>
            <a:noFill/>
          </p:spPr>
        </p:pic>
        <p:pic>
          <p:nvPicPr>
            <p:cNvPr id="299014" name="Picture 6" descr="gbm65new_3600_mapFromOld3600_imgHeatma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8" y="2736"/>
              <a:ext cx="1440" cy="1440"/>
            </a:xfrm>
            <a:prstGeom prst="rect">
              <a:avLst/>
            </a:prstGeom>
            <a:noFill/>
          </p:spPr>
        </p:pic>
        <p:sp>
          <p:nvSpPr>
            <p:cNvPr id="299015" name="Line 7"/>
            <p:cNvSpPr>
              <a:spLocks noChangeShapeType="1"/>
            </p:cNvSpPr>
            <p:nvPr/>
          </p:nvSpPr>
          <p:spPr bwMode="auto">
            <a:xfrm flipV="1">
              <a:off x="1498" y="2610"/>
              <a:ext cx="0" cy="96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16" name="Line 8"/>
            <p:cNvSpPr>
              <a:spLocks noChangeShapeType="1"/>
            </p:cNvSpPr>
            <p:nvPr/>
          </p:nvSpPr>
          <p:spPr bwMode="auto">
            <a:xfrm flipV="1">
              <a:off x="2938" y="2610"/>
              <a:ext cx="0" cy="96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17" name="Line 9"/>
            <p:cNvSpPr>
              <a:spLocks noChangeShapeType="1"/>
            </p:cNvSpPr>
            <p:nvPr/>
          </p:nvSpPr>
          <p:spPr bwMode="auto">
            <a:xfrm>
              <a:off x="1498" y="2610"/>
              <a:ext cx="1440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18" name="Line 10"/>
            <p:cNvSpPr>
              <a:spLocks noChangeShapeType="1"/>
            </p:cNvSpPr>
            <p:nvPr/>
          </p:nvSpPr>
          <p:spPr bwMode="auto">
            <a:xfrm flipV="1">
              <a:off x="1306" y="2496"/>
              <a:ext cx="0" cy="23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19" name="Line 11"/>
            <p:cNvSpPr>
              <a:spLocks noChangeShapeType="1"/>
            </p:cNvSpPr>
            <p:nvPr/>
          </p:nvSpPr>
          <p:spPr bwMode="auto">
            <a:xfrm flipV="1">
              <a:off x="2746" y="2496"/>
              <a:ext cx="0" cy="23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20" name="Line 12"/>
            <p:cNvSpPr>
              <a:spLocks noChangeShapeType="1"/>
            </p:cNvSpPr>
            <p:nvPr/>
          </p:nvSpPr>
          <p:spPr bwMode="auto">
            <a:xfrm>
              <a:off x="1306" y="2496"/>
              <a:ext cx="144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21" name="Line 13"/>
            <p:cNvSpPr>
              <a:spLocks noChangeShapeType="1"/>
            </p:cNvSpPr>
            <p:nvPr/>
          </p:nvSpPr>
          <p:spPr bwMode="auto">
            <a:xfrm flipV="1">
              <a:off x="3418" y="2400"/>
              <a:ext cx="0" cy="34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22" name="Line 14"/>
            <p:cNvSpPr>
              <a:spLocks noChangeShapeType="1"/>
            </p:cNvSpPr>
            <p:nvPr/>
          </p:nvSpPr>
          <p:spPr bwMode="auto">
            <a:xfrm flipV="1">
              <a:off x="970" y="2400"/>
              <a:ext cx="0" cy="34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23" name="Line 15"/>
            <p:cNvSpPr>
              <a:spLocks noChangeShapeType="1"/>
            </p:cNvSpPr>
            <p:nvPr/>
          </p:nvSpPr>
          <p:spPr bwMode="auto">
            <a:xfrm>
              <a:off x="970" y="2400"/>
              <a:ext cx="24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24" name="Line 16"/>
            <p:cNvSpPr>
              <a:spLocks noChangeShapeType="1"/>
            </p:cNvSpPr>
            <p:nvPr/>
          </p:nvSpPr>
          <p:spPr bwMode="auto">
            <a:xfrm flipV="1">
              <a:off x="2506" y="2544"/>
              <a:ext cx="0" cy="17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25" name="Line 17"/>
            <p:cNvSpPr>
              <a:spLocks noChangeShapeType="1"/>
            </p:cNvSpPr>
            <p:nvPr/>
          </p:nvSpPr>
          <p:spPr bwMode="auto">
            <a:xfrm flipV="1">
              <a:off x="634" y="2544"/>
              <a:ext cx="0" cy="17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26" name="Line 18"/>
            <p:cNvSpPr>
              <a:spLocks noChangeShapeType="1"/>
            </p:cNvSpPr>
            <p:nvPr/>
          </p:nvSpPr>
          <p:spPr bwMode="auto">
            <a:xfrm>
              <a:off x="634" y="2544"/>
              <a:ext cx="1871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27" name="Line 19"/>
            <p:cNvSpPr>
              <a:spLocks noChangeShapeType="1"/>
            </p:cNvSpPr>
            <p:nvPr/>
          </p:nvSpPr>
          <p:spPr bwMode="auto">
            <a:xfrm flipV="1">
              <a:off x="538" y="2592"/>
              <a:ext cx="0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28" name="Line 20"/>
            <p:cNvSpPr>
              <a:spLocks noChangeShapeType="1"/>
            </p:cNvSpPr>
            <p:nvPr/>
          </p:nvSpPr>
          <p:spPr bwMode="auto">
            <a:xfrm flipV="1">
              <a:off x="2362" y="2592"/>
              <a:ext cx="0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029" name="Line 21"/>
            <p:cNvSpPr>
              <a:spLocks noChangeShapeType="1"/>
            </p:cNvSpPr>
            <p:nvPr/>
          </p:nvSpPr>
          <p:spPr bwMode="auto">
            <a:xfrm>
              <a:off x="538" y="2592"/>
              <a:ext cx="1871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9030" name="Text Box 22"/>
          <p:cNvSpPr txBox="1">
            <a:spLocks noChangeArrowheads="1"/>
          </p:cNvSpPr>
          <p:nvPr/>
        </p:nvSpPr>
        <p:spPr bwMode="auto">
          <a:xfrm>
            <a:off x="228600" y="1143000"/>
            <a:ext cx="2133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  <a:cs typeface="Arial" charset="0"/>
              </a:rPr>
              <a:t>55 Brain Tumors</a:t>
            </a:r>
          </a:p>
        </p:txBody>
      </p:sp>
      <p:sp>
        <p:nvSpPr>
          <p:cNvPr id="299031" name="Text Box 23"/>
          <p:cNvSpPr txBox="1">
            <a:spLocks noChangeArrowheads="1"/>
          </p:cNvSpPr>
          <p:nvPr/>
        </p:nvSpPr>
        <p:spPr bwMode="auto">
          <a:xfrm>
            <a:off x="2514600" y="1143000"/>
            <a:ext cx="3657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  <a:cs typeface="Arial" charset="0"/>
              </a:rPr>
              <a:t>VALIDATION DATA: 65 Brain Tumors</a:t>
            </a:r>
          </a:p>
        </p:txBody>
      </p:sp>
      <p:sp>
        <p:nvSpPr>
          <p:cNvPr id="299032" name="Text Box 24"/>
          <p:cNvSpPr txBox="1">
            <a:spLocks noChangeArrowheads="1"/>
          </p:cNvSpPr>
          <p:nvPr/>
        </p:nvSpPr>
        <p:spPr bwMode="auto">
          <a:xfrm>
            <a:off x="152400" y="43434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  <a:cs typeface="Arial" charset="0"/>
              </a:rPr>
              <a:t>Normal brain (adult + fetal)</a:t>
            </a:r>
          </a:p>
        </p:txBody>
      </p:sp>
      <p:sp>
        <p:nvSpPr>
          <p:cNvPr id="299033" name="Text Box 25"/>
          <p:cNvSpPr txBox="1">
            <a:spLocks noChangeArrowheads="1"/>
          </p:cNvSpPr>
          <p:nvPr/>
        </p:nvSpPr>
        <p:spPr bwMode="auto">
          <a:xfrm>
            <a:off x="2895600" y="43434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  <a:cs typeface="Arial" charset="0"/>
              </a:rPr>
              <a:t>Normal non-CNS tissues</a:t>
            </a:r>
          </a:p>
        </p:txBody>
      </p:sp>
      <p:sp>
        <p:nvSpPr>
          <p:cNvPr id="299034" name="Text Box 26"/>
          <p:cNvSpPr txBox="1">
            <a:spLocks noChangeArrowheads="1"/>
          </p:cNvSpPr>
          <p:nvPr/>
        </p:nvSpPr>
        <p:spPr bwMode="auto">
          <a:xfrm>
            <a:off x="457200" y="228600"/>
            <a:ext cx="732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Module structure is highly preserved across data sets</a:t>
            </a:r>
          </a:p>
        </p:txBody>
      </p:sp>
      <p:sp>
        <p:nvSpPr>
          <p:cNvPr id="299035" name="Text Box 27"/>
          <p:cNvSpPr txBox="1">
            <a:spLocks noChangeArrowheads="1"/>
          </p:cNvSpPr>
          <p:nvPr/>
        </p:nvSpPr>
        <p:spPr bwMode="auto">
          <a:xfrm>
            <a:off x="5410200" y="1828800"/>
            <a:ext cx="3733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2000" dirty="0">
                <a:latin typeface="Tahoma" pitchFamily="34" charset="0"/>
              </a:rPr>
              <a:t>Messages: </a:t>
            </a:r>
          </a:p>
          <a:p>
            <a:pPr marL="457200" indent="-457200"/>
            <a:r>
              <a:rPr lang="en-US" sz="2000" dirty="0">
                <a:latin typeface="Tahoma" pitchFamily="34" charset="0"/>
              </a:rPr>
              <a:t>1) Cancer modules can be</a:t>
            </a:r>
            <a:r>
              <a:rPr lang="en-US" sz="2000" dirty="0" smtClean="0">
                <a:latin typeface="Tahoma" pitchFamily="34" charset="0"/>
              </a:rPr>
              <a:t> independently </a:t>
            </a:r>
            <a:r>
              <a:rPr lang="en-US" sz="2000" dirty="0">
                <a:latin typeface="Tahoma" pitchFamily="34" charset="0"/>
              </a:rPr>
              <a:t>validated</a:t>
            </a:r>
          </a:p>
          <a:p>
            <a:pPr marL="457200" indent="-457200"/>
            <a:r>
              <a:rPr lang="en-US" sz="2000" dirty="0">
                <a:latin typeface="Tahoma" pitchFamily="34" charset="0"/>
              </a:rPr>
              <a:t>2) Modules in brain cancer tissue</a:t>
            </a:r>
            <a:r>
              <a:rPr lang="en-US" sz="2000" dirty="0" smtClean="0">
                <a:latin typeface="Tahoma" pitchFamily="34" charset="0"/>
              </a:rPr>
              <a:t> can </a:t>
            </a:r>
            <a:r>
              <a:rPr lang="en-US" sz="2000" dirty="0">
                <a:latin typeface="Tahoma" pitchFamily="34" charset="0"/>
              </a:rPr>
              <a:t>also be found in normal,</a:t>
            </a:r>
            <a:r>
              <a:rPr lang="en-US" sz="2000" dirty="0" smtClean="0">
                <a:latin typeface="Tahoma" pitchFamily="34" charset="0"/>
              </a:rPr>
              <a:t> non</a:t>
            </a:r>
            <a:r>
              <a:rPr lang="en-US" sz="2000" dirty="0">
                <a:latin typeface="Tahoma" pitchFamily="34" charset="0"/>
              </a:rPr>
              <a:t>-brain </a:t>
            </a:r>
            <a:r>
              <a:rPr lang="en-US" sz="2000" dirty="0" smtClean="0">
                <a:latin typeface="Tahoma" pitchFamily="34" charset="0"/>
              </a:rPr>
              <a:t>tissue</a:t>
            </a:r>
          </a:p>
          <a:p>
            <a:pPr marL="457200" indent="-457200"/>
            <a:endParaRPr lang="en-US" sz="2000" dirty="0" smtClean="0">
              <a:latin typeface="Tahoma" pitchFamily="34" charset="0"/>
            </a:endParaRPr>
          </a:p>
          <a:p>
            <a:pPr marL="457200" indent="-457200"/>
            <a:r>
              <a:rPr lang="en-US" sz="2000" dirty="0">
                <a:latin typeface="Tahoma" pitchFamily="34" charset="0"/>
              </a:rPr>
              <a:t>--&gt;</a:t>
            </a:r>
            <a:r>
              <a:rPr lang="en-US" sz="2000" dirty="0" smtClean="0">
                <a:latin typeface="Tahoma" pitchFamily="34" charset="0"/>
              </a:rPr>
              <a:t> Insights </a:t>
            </a:r>
            <a:r>
              <a:rPr lang="en-US" sz="2000" dirty="0">
                <a:latin typeface="Tahoma" pitchFamily="34" charset="0"/>
              </a:rPr>
              <a:t>into the biology of cancer</a:t>
            </a:r>
            <a:r>
              <a:rPr lang="en-US" sz="1600" dirty="0">
                <a:latin typeface="Tahoma" pitchFamily="34" charset="0"/>
              </a:rPr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281468" y="6248400"/>
            <a:ext cx="3862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ahoma" pitchFamily="34" charset="0"/>
              </a:rPr>
              <a:t>Horvath et al </a:t>
            </a:r>
            <a:r>
              <a:rPr lang="en-US" sz="1200" dirty="0">
                <a:latin typeface="Tahoma" pitchFamily="34" charset="0"/>
              </a:rPr>
              <a:t>PNAS </a:t>
            </a:r>
            <a:r>
              <a:rPr lang="en-US" sz="1200" dirty="0" smtClean="0">
                <a:latin typeface="Tahoma" pitchFamily="34" charset="0"/>
              </a:rPr>
              <a:t>2006 vol</a:t>
            </a:r>
            <a:r>
              <a:rPr lang="en-US" sz="1200" dirty="0">
                <a:latin typeface="Tahoma" pitchFamily="34" charset="0"/>
              </a:rPr>
              <a:t>. </a:t>
            </a:r>
            <a:r>
              <a:rPr lang="en-US" sz="1200" dirty="0" smtClean="0">
                <a:latin typeface="Tahoma" pitchFamily="34" charset="0"/>
              </a:rPr>
              <a:t>103 </a:t>
            </a:r>
            <a:r>
              <a:rPr lang="en-US" sz="1200" dirty="0">
                <a:latin typeface="Tahoma" pitchFamily="34" charset="0"/>
              </a:rPr>
              <a:t>no. 46 </a:t>
            </a:r>
            <a:r>
              <a:rPr lang="en-US" sz="1200" dirty="0" smtClean="0">
                <a:latin typeface="Tahoma" pitchFamily="34" charset="0"/>
              </a:rPr>
              <a:t>17402-17407</a:t>
            </a:r>
            <a:endParaRPr lang="en-US" sz="12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595947" cy="3994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4207" y="5999655"/>
            <a:ext cx="5647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http://www.genetics.ucla.edu/labs/horvath/CoexpressionNetwork/Softwares/WGCNA/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685800"/>
          </a:xfrm>
        </p:spPr>
        <p:txBody>
          <a:bodyPr/>
          <a:lstStyle/>
          <a:p>
            <a:r>
              <a:rPr lang="en-US" sz="3200" dirty="0">
                <a:latin typeface="Tahoma" pitchFamily="34" charset="0"/>
              </a:rPr>
              <a:t>Conclusion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Tahoma" pitchFamily="34" charset="0"/>
              </a:rPr>
              <a:t>Gene co-expression network analysis can be interpreted as the study of the Pearson correlation </a:t>
            </a:r>
            <a:r>
              <a:rPr lang="en-US" sz="2000" dirty="0" smtClean="0">
                <a:latin typeface="Tahoma" pitchFamily="34" charset="0"/>
              </a:rPr>
              <a:t>matrix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Connectivity </a:t>
            </a:r>
            <a:r>
              <a:rPr lang="en-US" sz="2000" dirty="0">
                <a:latin typeface="Tahoma" pitchFamily="34" charset="0"/>
              </a:rPr>
              <a:t>can be used to single out important </a:t>
            </a:r>
            <a:r>
              <a:rPr lang="en-US" sz="2000" dirty="0" smtClean="0">
                <a:latin typeface="Tahoma" pitchFamily="34" charset="0"/>
              </a:rPr>
              <a:t>genes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Weak </a:t>
            </a:r>
            <a:r>
              <a:rPr lang="en-US" sz="2000" dirty="0">
                <a:latin typeface="Tahoma" pitchFamily="34" charset="0"/>
              </a:rPr>
              <a:t>relationship with principal or independent component analysis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ahoma" pitchFamily="34" charset="0"/>
              </a:rPr>
              <a:t>Network methods focus on “local” </a:t>
            </a:r>
            <a:r>
              <a:rPr lang="en-US" sz="2000" dirty="0" smtClean="0">
                <a:latin typeface="Tahoma" pitchFamily="34" charset="0"/>
              </a:rPr>
              <a:t>properties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Tahoma" pitchFamily="34" charset="0"/>
              </a:rPr>
              <a:t>Open </a:t>
            </a:r>
            <a:r>
              <a:rPr lang="en-US" sz="2000" dirty="0" smtClean="0">
                <a:latin typeface="Tahoma" pitchFamily="34" charset="0"/>
              </a:rPr>
              <a:t>questions</a:t>
            </a:r>
            <a:endParaRPr lang="en-US" sz="1800" dirty="0" smtClean="0">
              <a:latin typeface="Tahom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ahoma" pitchFamily="34" charset="0"/>
              </a:rPr>
              <a:t>What is the mathematical meaning of the scale free topology </a:t>
            </a:r>
            <a:r>
              <a:rPr lang="en-US" sz="2000" dirty="0" smtClean="0">
                <a:latin typeface="Tahoma" pitchFamily="34" charset="0"/>
              </a:rPr>
              <a:t>criterion?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Alternative </a:t>
            </a:r>
            <a:r>
              <a:rPr lang="en-US" sz="2000" dirty="0">
                <a:latin typeface="Tahoma" pitchFamily="34" charset="0"/>
              </a:rPr>
              <a:t>connectivity measures, network distance measures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ahoma" pitchFamily="34" charset="0"/>
              </a:rPr>
              <a:t>Which and how many genes to target to disrupt a disease module?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gene expression detection</a:t>
            </a:r>
          </a:p>
          <a:p>
            <a:pPr lvl="1"/>
            <a:r>
              <a:rPr lang="en-US" dirty="0" smtClean="0"/>
              <a:t>Northern blots &amp; RT-</a:t>
            </a:r>
            <a:r>
              <a:rPr lang="en-US" dirty="0" err="1" smtClean="0"/>
              <a:t>qPCR</a:t>
            </a:r>
            <a:endParaRPr lang="en-US" dirty="0" smtClean="0"/>
          </a:p>
          <a:p>
            <a:r>
              <a:rPr lang="en-US" dirty="0" smtClean="0"/>
              <a:t>Genome-wide gene expression detection</a:t>
            </a:r>
          </a:p>
          <a:p>
            <a:pPr lvl="1"/>
            <a:r>
              <a:rPr lang="en-US" dirty="0" smtClean="0"/>
              <a:t>DNA microarray </a:t>
            </a:r>
          </a:p>
          <a:p>
            <a:pPr lvl="1"/>
            <a:r>
              <a:rPr lang="en-US" dirty="0" smtClean="0"/>
              <a:t>Next generation of sequencing, esp., RNA-</a:t>
            </a:r>
            <a:r>
              <a:rPr lang="en-US" dirty="0" err="1" smtClean="0"/>
              <a:t>seq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microarray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Microarray consists of an arrayed series of thousands of probes</a:t>
            </a:r>
          </a:p>
          <a:p>
            <a:r>
              <a:rPr lang="en-US" sz="2000" dirty="0" smtClean="0"/>
              <a:t>Probe-target hybridization is usually detected and quantified to determine relative abundance of nucleic acid sequences in the target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8561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Valerie </a:t>
            </a:r>
            <a:r>
              <a:rPr lang="en-US" sz="1400" dirty="0" err="1" smtClean="0"/>
              <a:t>Reinke</a:t>
            </a:r>
            <a:r>
              <a:rPr lang="en-US" sz="1400" dirty="0" smtClean="0"/>
              <a:t>, </a:t>
            </a:r>
            <a:r>
              <a:rPr lang="en-US" sz="1400" dirty="0" err="1" smtClean="0"/>
              <a:t>WormBook</a:t>
            </a:r>
            <a:r>
              <a:rPr lang="en-US" sz="1400" dirty="0" smtClean="0"/>
              <a:t>. http://www.wormbook.org/chapters/www_germlinegenomics/germlinegenomics.html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743200"/>
            <a:ext cx="3371850" cy="334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0600" y="2743200"/>
            <a:ext cx="37337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One cDNA sample was labelled with red </a:t>
            </a:r>
            <a:r>
              <a:rPr lang="en-US" dirty="0" err="1" smtClean="0"/>
              <a:t>fluorophore</a:t>
            </a:r>
            <a:r>
              <a:rPr lang="en-US" dirty="0" smtClean="0"/>
              <a:t>, the other </a:t>
            </a:r>
            <a:r>
              <a:rPr lang="en-US" dirty="0" err="1" smtClean="0"/>
              <a:t>cDNAs</a:t>
            </a:r>
            <a:r>
              <a:rPr lang="en-US" dirty="0" smtClean="0"/>
              <a:t> with green </a:t>
            </a:r>
            <a:r>
              <a:rPr lang="en-US" dirty="0" err="1" smtClean="0"/>
              <a:t>fluorophore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Selective hybridization of cDNA from either sample to a DNA spot produces red or green signal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Hybridization of cDNA from both RNA samples produces yellow signal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microarray experiment is performed under the assumption that gene intensities reflect actual mRNA levels</a:t>
            </a:r>
          </a:p>
          <a:p>
            <a:endParaRPr lang="en-US" sz="2400" dirty="0" smtClean="0"/>
          </a:p>
          <a:p>
            <a:r>
              <a:rPr lang="en-US" sz="2400" dirty="0" smtClean="0"/>
              <a:t>But raw gene expression intensities are highly influenced by a number of non-biological sources of variation</a:t>
            </a:r>
          </a:p>
          <a:p>
            <a:endParaRPr lang="en-US" sz="2400" dirty="0" smtClean="0"/>
          </a:p>
          <a:p>
            <a:r>
              <a:rPr lang="en-US" sz="2400" dirty="0" smtClean="0"/>
              <a:t>Normalization and quantification of differential expression in gene expression microarrays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400800"/>
            <a:ext cx="750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C. Steinhoff et al, BRIEFINGS IN BIOINFORMATICS (2006). VOL 7. NO 2. 166-177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use the next generation of sequencing (NGS) technologies to sequence </a:t>
            </a:r>
            <a:r>
              <a:rPr lang="en-US" sz="2400" dirty="0" err="1" smtClean="0"/>
              <a:t>cDNA</a:t>
            </a:r>
            <a:r>
              <a:rPr lang="en-US" sz="2400" dirty="0" smtClean="0"/>
              <a:t> in order to get information about a sample's RNA content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NGS technologies generate millions of short reads from a library of nucleotide sequences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 descr="C:\Users\chenjin\Desktop\RNA-Seq-align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4787900" cy="4584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co-expression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Construction of co-expression networks from gene expression datasets has become a popular alternative to the conventional analytic approaches</a:t>
            </a:r>
          </a:p>
          <a:p>
            <a:endParaRPr lang="en-US" sz="2000" dirty="0"/>
          </a:p>
          <a:p>
            <a:r>
              <a:rPr lang="en-US" sz="2000" dirty="0" smtClean="0"/>
              <a:t>Large-scale gene co-expression networks have been used, </a:t>
            </a:r>
            <a:r>
              <a:rPr lang="en-US" sz="2000" i="1" dirty="0" smtClean="0"/>
              <a:t>e.g. </a:t>
            </a:r>
            <a:r>
              <a:rPr lang="en-US" sz="2000" dirty="0" smtClean="0"/>
              <a:t>to demonstrate that functionally related genes are frequently co-expressed across multiple datasets and across different organisms</a:t>
            </a:r>
          </a:p>
          <a:p>
            <a:endParaRPr lang="en-US" sz="2000" dirty="0"/>
          </a:p>
          <a:p>
            <a:r>
              <a:rPr lang="en-US" sz="2000" dirty="0" smtClean="0"/>
              <a:t>By constructing separate co-expression networks for different conditions, such as normal and cancerous states, it is possible to identify disease-mediated changes in the network connectivity patterns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400800"/>
            <a:ext cx="471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L. Elo et al. Bioinformatics (2007) Vol 23, Iss. 16 Pp. 2096-2103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3200" cy="2010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057400"/>
            <a:ext cx="2911727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4889500" cy="1828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95800"/>
            <a:ext cx="6934200" cy="1864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6488668"/>
            <a:ext cx="308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www.functionalnet.org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6931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co-expression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a gene co-expression network is a graph, where each node corresponds to a gene and a pair of nodes is connected with an undirected edge if their pair-wise expression similarity is above a particular threshold</a:t>
            </a:r>
          </a:p>
          <a:p>
            <a:endParaRPr lang="en-US" sz="2000" dirty="0" smtClean="0"/>
          </a:p>
          <a:p>
            <a:r>
              <a:rPr lang="en-US" sz="2000" dirty="0" smtClean="0"/>
              <a:t>“standard” methods for network construction</a:t>
            </a:r>
          </a:p>
          <a:p>
            <a:pPr lvl="1"/>
            <a:r>
              <a:rPr lang="en-US" sz="1600" dirty="0" smtClean="0"/>
              <a:t>Computation of  co-expression: Pearson correlation</a:t>
            </a:r>
            <a:endParaRPr lang="en-US" sz="1600" dirty="0"/>
          </a:p>
          <a:p>
            <a:pPr lvl="1"/>
            <a:r>
              <a:rPr lang="en-US" sz="1600" dirty="0" smtClean="0"/>
              <a:t>Edge threshold: pre-defined cutoff value</a:t>
            </a:r>
            <a:endParaRPr lang="en-US" sz="1600" dirty="0"/>
          </a:p>
          <a:p>
            <a:pPr lvl="1"/>
            <a:r>
              <a:rPr lang="en-US" sz="1600" dirty="0" smtClean="0"/>
              <a:t>Statistical significance test: Student's </a:t>
            </a:r>
            <a:r>
              <a:rPr lang="en-US" sz="1600" i="1" dirty="0" smtClean="0"/>
              <a:t>t</a:t>
            </a:r>
            <a:r>
              <a:rPr lang="en-US" sz="1600" dirty="0" smtClean="0"/>
              <a:t>-test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5C7E-BC7A-4DDB-BE8E-516BD0D77F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1798</Words>
  <Application>Microsoft Macintosh PowerPoint</Application>
  <PresentationFormat>On-screen Show (4:3)</PresentationFormat>
  <Paragraphs>239</Paragraphs>
  <Slides>28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Gene Correlation Networks</vt:lpstr>
      <vt:lpstr>Gene expression</vt:lpstr>
      <vt:lpstr>Gene expression detection</vt:lpstr>
      <vt:lpstr>DNA microarray</vt:lpstr>
      <vt:lpstr>Normalization</vt:lpstr>
      <vt:lpstr>RNA-seq</vt:lpstr>
      <vt:lpstr>Gene co-expression network</vt:lpstr>
      <vt:lpstr>PowerPoint Presentation</vt:lpstr>
      <vt:lpstr>Gene co-expression network</vt:lpstr>
      <vt:lpstr>Pearson correlation </vt:lpstr>
      <vt:lpstr>Unweighted gene co-expression network</vt:lpstr>
      <vt:lpstr>Weighted gene co-expression network </vt:lpstr>
      <vt:lpstr>PowerPoint Presentation</vt:lpstr>
      <vt:lpstr>Adjacency matrix</vt:lpstr>
      <vt:lpstr>Generalized connectivity</vt:lpstr>
      <vt:lpstr>Adjacency matrix </vt:lpstr>
      <vt:lpstr>Compare power adjacency functions with step function</vt:lpstr>
      <vt:lpstr>Choosing parameters for adjacency function AF</vt:lpstr>
      <vt:lpstr>Trade-off between criterion A and B when varying tau</vt:lpstr>
      <vt:lpstr>Module identification in gene correlation networks</vt:lpstr>
      <vt:lpstr>Topological Overlap Matrix (TOM)</vt:lpstr>
      <vt:lpstr>PowerPoint Presentation</vt:lpstr>
      <vt:lpstr>Steps for defining gene modules</vt:lpstr>
      <vt:lpstr>Using the TOM matrix to cluster genes </vt:lpstr>
      <vt:lpstr>Module-centric view (intramodular connectivity) v.s. whole network view (whole network connectivity)</vt:lpstr>
      <vt:lpstr>PowerPoint Presentation</vt:lpstr>
      <vt:lpstr>PowerPoint Presentation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correlation network</dc:title>
  <dc:creator>chen jin</dc:creator>
  <cp:lastModifiedBy>Jin Chen</cp:lastModifiedBy>
  <cp:revision>99</cp:revision>
  <dcterms:created xsi:type="dcterms:W3CDTF">2011-02-03T16:28:13Z</dcterms:created>
  <dcterms:modified xsi:type="dcterms:W3CDTF">2012-09-13T16:01:35Z</dcterms:modified>
</cp:coreProperties>
</file>