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75" r:id="rId3"/>
    <p:sldId id="271" r:id="rId4"/>
    <p:sldId id="258" r:id="rId5"/>
    <p:sldId id="259" r:id="rId6"/>
    <p:sldId id="260" r:id="rId7"/>
    <p:sldId id="261" r:id="rId8"/>
    <p:sldId id="263" r:id="rId9"/>
    <p:sldId id="265" r:id="rId10"/>
    <p:sldId id="267" r:id="rId11"/>
    <p:sldId id="268" r:id="rId12"/>
    <p:sldId id="274" r:id="rId13"/>
    <p:sldId id="270" r:id="rId14"/>
    <p:sldId id="273" r:id="rId1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54" autoAdjust="0"/>
    <p:restoredTop sz="94660"/>
  </p:normalViewPr>
  <p:slideViewPr>
    <p:cSldViewPr>
      <p:cViewPr>
        <p:scale>
          <a:sx n="80" d="100"/>
          <a:sy n="80" d="100"/>
        </p:scale>
        <p:origin x="-1152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79727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Font typeface="Arial"/>
              <a:buNone/>
            </a:pPr>
            <a:r>
              <a:rPr lang="en-US" sz="1800" b="0" i="0" u="none" strike="noStrike" cap="none" baseline="0"/>
              <a:t>Implement an additional spellchecker module at the output to prevent misrecognize from similar characters</a:t>
            </a:r>
          </a:p>
          <a:p>
            <a:endParaRPr lang="en-US" sz="1800" b="0" i="0" u="none" strike="noStrike" cap="none" baseline="0"/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Font typeface="Arial"/>
              <a:buNone/>
            </a:pPr>
            <a:r>
              <a:rPr lang="en-US" sz="1800" b="0" i="0" u="none" strike="noStrike" cap="none" baseline="0"/>
              <a:t>Traditional algorithmic approach follows a set of instructions to solve problems. </a:t>
            </a:r>
          </a:p>
          <a:p>
            <a:endParaRPr lang="en-US" sz="1800" b="0" i="0" u="none" strike="noStrike" cap="none" baseline="0"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None/>
            </a:pPr>
            <a:r>
              <a:rPr lang="en-US" sz="1800" b="0" i="0" u="none" strike="noStrike" cap="none" baseline="0"/>
              <a:t>There are 4 major stages for handwriting recognition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Font typeface="Arial"/>
              <a:buNone/>
            </a:pPr>
            <a:endParaRPr lang="en-US" sz="1800" b="0" i="0" u="none" strike="noStrike" cap="none" baseline="0" dirty="0"/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None/>
            </a:pPr>
            <a:endParaRPr lang="en-US" sz="1800" b="0" i="0" u="none" strike="noStrike" cap="none" baseline="0" dirty="0"/>
          </a:p>
        </p:txBody>
      </p:sp>
      <p:sp>
        <p:nvSpPr>
          <p:cNvPr id="144" name="Shape 14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rgbClr val="595959"/>
                </a:solidFill>
              </a:rPr>
              <a:t>n=√ input units * output units</a:t>
            </a:r>
          </a:p>
          <a:p>
            <a:endParaRPr dirty="0"/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dirty="0" smtClean="0"/>
              <a:t>No</a:t>
            </a:r>
            <a:r>
              <a:rPr lang="en-US" baseline="0" dirty="0" smtClean="0"/>
              <a:t> distortion =&gt; converge faster</a:t>
            </a:r>
            <a:endParaRPr dirty="0"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1328166" y="1295400"/>
            <a:ext cx="6487667" cy="3152886"/>
          </a:xfrm>
          <a:prstGeom prst="rect">
            <a:avLst/>
          </a:prstGeom>
          <a:noFill/>
          <a:ln w="9525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322920" y="1523999"/>
            <a:ext cx="6498157" cy="17248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rgbClr val="6DB7D7"/>
              </a:buClr>
              <a:buFont typeface="Arial"/>
              <a:buNone/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22920" y="3299012"/>
            <a:ext cx="6498159" cy="916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300"/>
              </a:spcBef>
              <a:buClr>
                <a:srgbClr val="6DB7D7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600"/>
              </a:spcBef>
              <a:buClr>
                <a:srgbClr val="205C77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600"/>
              </a:spcBef>
              <a:buClr>
                <a:srgbClr val="6DB7D7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600"/>
              </a:spcBef>
              <a:buClr>
                <a:srgbClr val="205C77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600"/>
              </a:spcBef>
              <a:buClr>
                <a:srgbClr val="6DB7D7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360"/>
              </a:spcBef>
              <a:buClr>
                <a:schemeClr val="accent2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360"/>
              </a:spcBef>
              <a:buClr>
                <a:srgbClr val="6DB7D7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360"/>
              </a:spcBef>
              <a:buClr>
                <a:schemeClr val="accent2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360"/>
              </a:spcBef>
              <a:buClr>
                <a:srgbClr val="6DB7D7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with Capti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533397" y="611872"/>
            <a:ext cx="4079545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533397" y="1787856"/>
            <a:ext cx="4079545" cy="37201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600"/>
              </a:spcBef>
              <a:buNone/>
              <a:defRPr/>
            </a:lvl1pPr>
            <a:lvl2pPr marL="457200" indent="0" rtl="0">
              <a:buNone/>
              <a:defRPr/>
            </a:lvl2pPr>
            <a:lvl3pPr marL="914400" indent="0" rtl="0">
              <a:buNone/>
              <a:defRPr/>
            </a:lvl3pPr>
            <a:lvl4pPr marL="1371600" indent="0" rtl="0">
              <a:buNone/>
              <a:defRPr/>
            </a:lvl4pPr>
            <a:lvl5pPr marL="1828800" indent="0" rtl="0">
              <a:buNone/>
              <a:defRPr/>
            </a:lvl5pPr>
            <a:lvl6pPr marL="2286000" indent="0" rtl="0">
              <a:buNone/>
              <a:defRPr/>
            </a:lvl6pPr>
            <a:lvl7pPr marL="2743200" indent="0" rtl="0">
              <a:buNone/>
              <a:defRPr/>
            </a:lvl7pPr>
            <a:lvl8pPr marL="3200400" indent="0" rtl="0">
              <a:buNone/>
              <a:defRPr/>
            </a:lvl8pPr>
            <a:lvl9pPr marL="3657600" indent="0" rtl="0">
              <a:buNone/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pic" idx="2"/>
          </p:nvPr>
        </p:nvSpPr>
        <p:spPr>
          <a:xfrm>
            <a:off x="5090617" y="359391"/>
            <a:ext cx="3657600" cy="5318076"/>
          </a:xfrm>
          <a:prstGeom prst="rect">
            <a:avLst/>
          </a:prstGeom>
          <a:noFill/>
          <a:ln w="9525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accent1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2398712" y="-249237"/>
            <a:ext cx="4343400" cy="80422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 rot="5400000">
            <a:off x="5344142" y="2393951"/>
            <a:ext cx="5575300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accent1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1106486" y="-188912"/>
            <a:ext cx="5575300" cy="66897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accent1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363537" y="3352801"/>
            <a:ext cx="8416924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363537" y="4771028"/>
            <a:ext cx="8416924" cy="9726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300"/>
              </a:spcBef>
              <a:buClr>
                <a:srgbClr val="6DB7D7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600"/>
              </a:spcBef>
              <a:buClr>
                <a:srgbClr val="205C77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600"/>
              </a:spcBef>
              <a:buClr>
                <a:srgbClr val="6DB7D7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600"/>
              </a:spcBef>
              <a:buClr>
                <a:srgbClr val="205C77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600"/>
              </a:spcBef>
              <a:buClr>
                <a:srgbClr val="6DB7D7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360"/>
              </a:spcBef>
              <a:buClr>
                <a:schemeClr val="accent2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360"/>
              </a:spcBef>
              <a:buClr>
                <a:srgbClr val="6DB7D7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360"/>
              </a:spcBef>
              <a:buClr>
                <a:schemeClr val="accent2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360"/>
              </a:spcBef>
              <a:buClr>
                <a:srgbClr val="6DB7D7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3" name="Shape 33"/>
          <p:cNvSpPr>
            <a:spLocks noGrp="1"/>
          </p:cNvSpPr>
          <p:nvPr>
            <p:ph type="pic" idx="2"/>
          </p:nvPr>
        </p:nvSpPr>
        <p:spPr>
          <a:xfrm>
            <a:off x="370980" y="363537"/>
            <a:ext cx="8402039" cy="2836861"/>
          </a:xfrm>
          <a:prstGeom prst="rect">
            <a:avLst/>
          </a:prstGeom>
          <a:noFill/>
          <a:ln w="9525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549275" y="2403143"/>
            <a:ext cx="8056562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549275" y="3736005"/>
            <a:ext cx="8056562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300"/>
              </a:spcBef>
              <a:buClr>
                <a:srgbClr val="888888"/>
              </a:buClr>
              <a:buNone/>
              <a:defRPr/>
            </a:lvl1pPr>
            <a:lvl2pPr marL="457200" indent="0" rtl="0">
              <a:buClr>
                <a:srgbClr val="888888"/>
              </a:buClr>
              <a:buNone/>
              <a:defRPr/>
            </a:lvl2pPr>
            <a:lvl3pPr marL="914400" indent="0" rtl="0">
              <a:buClr>
                <a:srgbClr val="888888"/>
              </a:buClr>
              <a:buNone/>
              <a:defRPr/>
            </a:lvl3pPr>
            <a:lvl4pPr marL="1371600" indent="0" rtl="0">
              <a:buClr>
                <a:srgbClr val="888888"/>
              </a:buClr>
              <a:buNone/>
              <a:defRPr/>
            </a:lvl4pPr>
            <a:lvl5pPr marL="1828800" indent="0" rtl="0">
              <a:buClr>
                <a:srgbClr val="888888"/>
              </a:buClr>
              <a:buNone/>
              <a:defRPr/>
            </a:lvl5pPr>
            <a:lvl6pPr marL="2286000" indent="0" rtl="0">
              <a:buClr>
                <a:srgbClr val="888888"/>
              </a:buClr>
              <a:buNone/>
              <a:defRPr/>
            </a:lvl6pPr>
            <a:lvl7pPr marL="2743200" indent="0" rtl="0">
              <a:buClr>
                <a:srgbClr val="888888"/>
              </a:buClr>
              <a:buNone/>
              <a:defRPr/>
            </a:lvl7pPr>
            <a:lvl8pPr marL="3200400" indent="0" rtl="0">
              <a:buClr>
                <a:srgbClr val="888888"/>
              </a:buClr>
              <a:buNone/>
              <a:defRPr/>
            </a:lvl8pPr>
            <a:lvl9pPr marL="3657600" indent="0" rtl="0">
              <a:buClr>
                <a:srgbClr val="888888"/>
              </a:buClr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accent1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549275" y="1600200"/>
            <a:ext cx="3840479" cy="4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1600"/>
              </a:spcBef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751071" y="1600200"/>
            <a:ext cx="3840479" cy="4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1600"/>
              </a:spcBef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549274" y="1453224"/>
            <a:ext cx="3840479" cy="750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Clr>
                <a:srgbClr val="6DB7D7"/>
              </a:buClr>
              <a:buNone/>
              <a:defRPr/>
            </a:lvl1pPr>
            <a:lvl2pPr marL="457200" indent="0" rtl="0">
              <a:buNone/>
              <a:defRPr/>
            </a:lvl2pPr>
            <a:lvl3pPr marL="914400" indent="0" rtl="0">
              <a:buNone/>
              <a:defRPr/>
            </a:lvl3pPr>
            <a:lvl4pPr marL="1371600" indent="0" rtl="0">
              <a:buNone/>
              <a:defRPr/>
            </a:lvl4pPr>
            <a:lvl5pPr marL="1828800" indent="0" rtl="0">
              <a:buNone/>
              <a:defRPr/>
            </a:lvl5pPr>
            <a:lvl6pPr marL="2286000" indent="0" rtl="0">
              <a:buNone/>
              <a:defRPr/>
            </a:lvl6pPr>
            <a:lvl7pPr marL="2743200" indent="0" rtl="0">
              <a:buNone/>
              <a:defRPr/>
            </a:lvl7pPr>
            <a:lvl8pPr marL="3200400" indent="0" rtl="0">
              <a:buNone/>
              <a:defRPr/>
            </a:lvl8pPr>
            <a:lvl9pPr marL="3657600" indent="0" rtl="0">
              <a:buNone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549274" y="2347415"/>
            <a:ext cx="3840479" cy="3596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1600"/>
              </a:spcBef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751069" y="1453224"/>
            <a:ext cx="3840479" cy="750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Clr>
                <a:srgbClr val="6DB7D7"/>
              </a:buClr>
              <a:buNone/>
              <a:defRPr/>
            </a:lvl1pPr>
            <a:lvl2pPr marL="457200" indent="0" rtl="0">
              <a:buNone/>
              <a:defRPr/>
            </a:lvl2pPr>
            <a:lvl3pPr marL="914400" indent="0" rtl="0">
              <a:buNone/>
              <a:defRPr/>
            </a:lvl3pPr>
            <a:lvl4pPr marL="1371600" indent="0" rtl="0">
              <a:buNone/>
              <a:defRPr/>
            </a:lvl4pPr>
            <a:lvl5pPr marL="1828800" indent="0" rtl="0">
              <a:buNone/>
              <a:defRPr/>
            </a:lvl5pPr>
            <a:lvl6pPr marL="2286000" indent="0" rtl="0">
              <a:buNone/>
              <a:defRPr/>
            </a:lvl6pPr>
            <a:lvl7pPr marL="2743200" indent="0" rtl="0">
              <a:buNone/>
              <a:defRPr/>
            </a:lvl7pPr>
            <a:lvl8pPr marL="3200400" indent="0" rtl="0">
              <a:buNone/>
              <a:defRPr/>
            </a:lvl8pPr>
            <a:lvl9pPr marL="3657600" indent="0" rtl="0">
              <a:buNone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751069" y="2347415"/>
            <a:ext cx="3840479" cy="3596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1600"/>
              </a:spcBef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accent1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533399" y="611872"/>
            <a:ext cx="384047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742823" y="368300"/>
            <a:ext cx="3840479" cy="557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2000"/>
              </a:spcBef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533399" y="1787856"/>
            <a:ext cx="3840479" cy="37201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600"/>
              </a:spcBef>
              <a:buNone/>
              <a:defRPr/>
            </a:lvl1pPr>
            <a:lvl2pPr marL="457200" indent="0" rtl="0">
              <a:buNone/>
              <a:defRPr/>
            </a:lvl2pPr>
            <a:lvl3pPr marL="914400" indent="0" rtl="0">
              <a:buNone/>
              <a:defRPr/>
            </a:lvl3pPr>
            <a:lvl4pPr marL="1371600" indent="0" rtl="0">
              <a:buNone/>
              <a:defRPr/>
            </a:lvl4pPr>
            <a:lvl5pPr marL="1828800" indent="0" rtl="0">
              <a:buNone/>
              <a:defRPr/>
            </a:lvl5pPr>
            <a:lvl6pPr marL="2286000" indent="0" rtl="0">
              <a:buNone/>
              <a:defRPr/>
            </a:lvl6pPr>
            <a:lvl7pPr marL="2743200" indent="0" rtl="0">
              <a:buNone/>
              <a:defRPr/>
            </a:lvl7pPr>
            <a:lvl8pPr marL="3200400" indent="0" rtl="0">
              <a:buNone/>
              <a:defRPr/>
            </a:lvl8pPr>
            <a:lvl9pPr marL="3657600" indent="0" rtl="0">
              <a:buNone/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9250" marR="0" indent="-181610" algn="l" rtl="0">
              <a:spcBef>
                <a:spcPts val="2000"/>
              </a:spcBef>
              <a:buClr>
                <a:srgbClr val="6DB7D7"/>
              </a:buClr>
              <a:buFont typeface="Arial"/>
              <a:buChar char="●"/>
              <a:defRPr/>
            </a:lvl1pPr>
            <a:lvl2pPr marL="685800" marR="0" indent="-189230" algn="l" rtl="0">
              <a:spcBef>
                <a:spcPts val="600"/>
              </a:spcBef>
              <a:buClr>
                <a:srgbClr val="205C77"/>
              </a:buClr>
              <a:buFont typeface="Arial"/>
              <a:buChar char="●"/>
              <a:defRPr/>
            </a:lvl2pPr>
            <a:lvl3pPr marL="968375" marR="0" indent="-142875" algn="l" rtl="0">
              <a:spcBef>
                <a:spcPts val="600"/>
              </a:spcBef>
              <a:buClr>
                <a:srgbClr val="6DB7D7"/>
              </a:buClr>
              <a:buFont typeface="Arial"/>
              <a:buChar char="●"/>
              <a:defRPr/>
            </a:lvl3pPr>
            <a:lvl4pPr marL="1263650" marR="0" indent="-172719" algn="l" rtl="0">
              <a:spcBef>
                <a:spcPts val="600"/>
              </a:spcBef>
              <a:buClr>
                <a:srgbClr val="205C77"/>
              </a:buClr>
              <a:buFont typeface="Arial"/>
              <a:buChar char="●"/>
              <a:defRPr/>
            </a:lvl4pPr>
            <a:lvl5pPr marL="1546225" marR="0" indent="-163194" algn="l" rtl="0">
              <a:spcBef>
                <a:spcPts val="600"/>
              </a:spcBef>
              <a:buClr>
                <a:srgbClr val="6DB7D7"/>
              </a:buClr>
              <a:buFont typeface="Arial"/>
              <a:buChar char="●"/>
              <a:defRPr/>
            </a:lvl5pPr>
            <a:lvl6pPr marL="1828800" marR="0" indent="-166370" algn="l" rtl="0">
              <a:spcBef>
                <a:spcPts val="360"/>
              </a:spcBef>
              <a:buClr>
                <a:schemeClr val="accent2"/>
              </a:buClr>
              <a:buFont typeface="Arial"/>
              <a:buChar char="●"/>
              <a:defRPr/>
            </a:lvl6pPr>
            <a:lvl7pPr marL="2117725" marR="0" indent="-163195" algn="l" rtl="0">
              <a:spcBef>
                <a:spcPts val="360"/>
              </a:spcBef>
              <a:buClr>
                <a:srgbClr val="6DB7D7"/>
              </a:buClr>
              <a:buFont typeface="Arial"/>
              <a:buChar char="●"/>
              <a:defRPr/>
            </a:lvl7pPr>
            <a:lvl8pPr marL="2398713" marR="0" indent="-164783" algn="l" rtl="0">
              <a:spcBef>
                <a:spcPts val="360"/>
              </a:spcBef>
              <a:buClr>
                <a:schemeClr val="accent2"/>
              </a:buClr>
              <a:buFont typeface="Arial"/>
              <a:buChar char="●"/>
              <a:defRPr/>
            </a:lvl8pPr>
            <a:lvl9pPr marL="2689225" marR="0" indent="-163195" algn="l" rtl="0">
              <a:spcBef>
                <a:spcPts val="360"/>
              </a:spcBef>
              <a:buClr>
                <a:srgbClr val="6DB7D7"/>
              </a:buClr>
              <a:buFont typeface="Arial"/>
              <a:buChar char="●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ctrTitle"/>
          </p:nvPr>
        </p:nvSpPr>
        <p:spPr>
          <a:xfrm>
            <a:off x="685800" y="1066800"/>
            <a:ext cx="7467600" cy="17248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6DB7D7"/>
              </a:buClr>
              <a:buSzPct val="25000"/>
              <a:buFont typeface="Arial"/>
              <a:buNone/>
            </a:pPr>
            <a:r>
              <a:rPr lang="en-US" sz="4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Neural Network based </a:t>
            </a:r>
            <a:r>
              <a:rPr lang="en-US" sz="4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Handwriting Recognition</a:t>
            </a:r>
            <a:endParaRPr lang="en-US" sz="4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4200" y="3657600"/>
            <a:ext cx="4851777" cy="11695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6"/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Presented By</a:t>
            </a:r>
          </a:p>
          <a:p>
            <a:pPr lvl="6"/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Lingzhou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Lu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&amp; 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Ziliang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Jiao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600" b="0" i="0" u="none" strike="noStrike" cap="none" baseline="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Experiement</a:t>
            </a:r>
            <a:endParaRPr lang="en-US" sz="4600" b="0" i="0" u="none" strike="noStrike" cap="none" baseline="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549275" y="1600200"/>
            <a:ext cx="8042276" cy="47107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9250" marR="0" lvl="0" indent="-349250" algn="l" rtl="0">
              <a:spcBef>
                <a:spcPts val="2000"/>
              </a:spcBef>
              <a:buClr>
                <a:srgbClr val="6DB7D7"/>
              </a:buClr>
              <a:buSzPct val="110000"/>
              <a:buFont typeface="Arial"/>
              <a:buChar char="●"/>
            </a:pPr>
            <a:r>
              <a:rPr lang="en-US" sz="2800" dirty="0" smtClean="0">
                <a:solidFill>
                  <a:srgbClr val="595959"/>
                </a:solidFill>
              </a:rPr>
              <a:t>D</a:t>
            </a:r>
            <a:r>
              <a:rPr lang="en-US" sz="2800" b="0" i="0" u="none" strike="noStrike" cap="none" baseline="0" dirty="0" smtClean="0">
                <a:solidFill>
                  <a:srgbClr val="595959"/>
                </a:solidFill>
                <a:sym typeface="Arial"/>
              </a:rPr>
              <a:t>istortion</a:t>
            </a:r>
          </a:p>
          <a:p>
            <a:pPr lvl="1" indent="-349250">
              <a:spcBef>
                <a:spcPts val="2000"/>
              </a:spcBef>
              <a:buClr>
                <a:srgbClr val="6DB7D7"/>
              </a:buClr>
              <a:buSzPct val="110000"/>
            </a:pPr>
            <a:r>
              <a:rPr lang="en-US" sz="2400" dirty="0">
                <a:solidFill>
                  <a:srgbClr val="595959"/>
                </a:solidFill>
              </a:rPr>
              <a:t>Similar to mutation in </a:t>
            </a:r>
            <a:r>
              <a:rPr lang="en-US" sz="2400" dirty="0" smtClean="0">
                <a:solidFill>
                  <a:srgbClr val="595959"/>
                </a:solidFill>
              </a:rPr>
              <a:t>GA</a:t>
            </a:r>
          </a:p>
          <a:p>
            <a:pPr lvl="1" indent="-349250">
              <a:spcBef>
                <a:spcPts val="2000"/>
              </a:spcBef>
              <a:buClr>
                <a:srgbClr val="6DB7D7"/>
              </a:buClr>
              <a:buSzPct val="110000"/>
            </a:pPr>
            <a:r>
              <a:rPr lang="en-US" sz="2400" dirty="0">
                <a:solidFill>
                  <a:srgbClr val="595959"/>
                </a:solidFill>
              </a:rPr>
              <a:t>0.01 possibility at every epoch </a:t>
            </a:r>
            <a:endParaRPr lang="en-US" sz="2400" dirty="0" smtClean="0">
              <a:solidFill>
                <a:srgbClr val="595959"/>
              </a:solidFill>
            </a:endParaRPr>
          </a:p>
          <a:p>
            <a:pPr lvl="2" indent="-349250">
              <a:spcBef>
                <a:spcPts val="2000"/>
              </a:spcBef>
              <a:buSzPct val="110000"/>
            </a:pPr>
            <a:r>
              <a:rPr lang="en-US" sz="2200" dirty="0" smtClean="0">
                <a:solidFill>
                  <a:srgbClr val="595959"/>
                </a:solidFill>
              </a:rPr>
              <a:t>Every image has 50% chance to be distorted</a:t>
            </a:r>
          </a:p>
          <a:p>
            <a:pPr marL="619125" lvl="2" indent="0">
              <a:spcBef>
                <a:spcPts val="2000"/>
              </a:spcBef>
              <a:buSzPct val="110000"/>
              <a:buNone/>
            </a:pPr>
            <a:endParaRPr lang="en-US" sz="2800" dirty="0" smtClean="0">
              <a:solidFill>
                <a:srgbClr val="595959"/>
              </a:solidFill>
            </a:endParaRPr>
          </a:p>
          <a:p>
            <a:pPr marL="619125" lvl="2" indent="0">
              <a:spcBef>
                <a:spcPts val="2000"/>
              </a:spcBef>
              <a:buSzPct val="110000"/>
              <a:buNone/>
            </a:pPr>
            <a:endParaRPr lang="en-US" sz="2800" dirty="0" smtClean="0">
              <a:solidFill>
                <a:srgbClr val="595959"/>
              </a:solidFill>
            </a:endParaRPr>
          </a:p>
          <a:p>
            <a:pPr marL="336550" lvl="1" indent="0">
              <a:spcBef>
                <a:spcPts val="2000"/>
              </a:spcBef>
              <a:buClr>
                <a:srgbClr val="6DB7D7"/>
              </a:buClr>
              <a:buSzPct val="110000"/>
              <a:buNone/>
            </a:pPr>
            <a:endParaRPr lang="en-US" sz="2800" dirty="0">
              <a:solidFill>
                <a:srgbClr val="595959"/>
              </a:solidFill>
            </a:endParaRPr>
          </a:p>
          <a:p>
            <a:pPr lvl="1" indent="-349250">
              <a:spcBef>
                <a:spcPts val="2000"/>
              </a:spcBef>
              <a:buClr>
                <a:srgbClr val="6DB7D7"/>
              </a:buClr>
              <a:buSzPct val="110000"/>
            </a:pPr>
            <a:endParaRPr lang="en-US" sz="2800" b="0" i="0" u="none" strike="noStrike" cap="none" baseline="0" dirty="0" smtClean="0">
              <a:solidFill>
                <a:srgbClr val="595959"/>
              </a:solidFill>
              <a:sym typeface="Arial"/>
            </a:endParaRPr>
          </a:p>
          <a:p>
            <a:pPr lvl="1" indent="-341630">
              <a:buClr>
                <a:srgbClr val="595959"/>
              </a:buClr>
              <a:buSzPct val="100000"/>
            </a:pPr>
            <a:endParaRPr lang="en-US" sz="2400" dirty="0" smtClean="0">
              <a:solidFill>
                <a:srgbClr val="595959"/>
              </a:solidFill>
            </a:endParaRPr>
          </a:p>
          <a:p>
            <a:pPr marL="167640" indent="0">
              <a:buNone/>
            </a:pPr>
            <a:endParaRPr lang="en-US" sz="2200" b="0" i="0" u="none" strike="noStrike" cap="none" baseline="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lvl="2"/>
            <a:endParaRPr lang="en-US" sz="2200" b="0" i="0" u="none" strike="noStrike" cap="none" baseline="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1" descr="Untitl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495800"/>
            <a:ext cx="4663440" cy="11765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71800" y="5867400"/>
            <a:ext cx="2340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Example of distortion</a:t>
            </a:r>
            <a:endParaRPr lang="en-US" sz="18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959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600" b="0" i="0" u="none" strike="noStrike" cap="none" baseline="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Result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SzPct val="110000"/>
              <a:buNone/>
            </a:pPr>
            <a:r>
              <a:rPr lang="en-US" sz="2200" dirty="0" smtClean="0">
                <a:solidFill>
                  <a:srgbClr val="595959"/>
                </a:solidFill>
              </a:rPr>
              <a:t> </a:t>
            </a:r>
            <a:endParaRPr lang="en-US" sz="2200" dirty="0">
              <a:solidFill>
                <a:srgbClr val="595959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993870"/>
              </p:ext>
            </p:extLst>
          </p:nvPr>
        </p:nvGraphicFramePr>
        <p:xfrm>
          <a:off x="1676400" y="1143000"/>
          <a:ext cx="5575632" cy="10972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11685"/>
                <a:gridCol w="2005403"/>
                <a:gridCol w="1858544"/>
              </a:tblGrid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dirty="0" smtClean="0">
                          <a:effectLst/>
                        </a:rPr>
                        <a:t>Distortion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Training Set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Testing set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marL="0" marR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YES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92%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83%</a:t>
                      </a:r>
                      <a:endParaRPr lang="en-US" sz="1800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marL="0" marR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NO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97%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75%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NNGrap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38400"/>
            <a:ext cx="8077200" cy="422527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dirty="0">
                <a:solidFill>
                  <a:schemeClr val="accent1"/>
                </a:solidFill>
              </a:rPr>
              <a:t>Conclusion</a:t>
            </a:r>
            <a:endParaRPr lang="en-US" sz="4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595959"/>
                </a:solidFill>
              </a:rPr>
              <a:t> Distortion helps </a:t>
            </a:r>
            <a:r>
              <a:rPr lang="en-US" sz="2800" dirty="0">
                <a:solidFill>
                  <a:srgbClr val="595959"/>
                </a:solidFill>
              </a:rPr>
              <a:t>generalize </a:t>
            </a:r>
            <a:r>
              <a:rPr lang="en-US" sz="2800" dirty="0" smtClean="0">
                <a:solidFill>
                  <a:srgbClr val="595959"/>
                </a:solidFill>
              </a:rPr>
              <a:t>recognition system</a:t>
            </a:r>
          </a:p>
          <a:p>
            <a:r>
              <a:rPr lang="en-US" sz="2800" dirty="0" smtClean="0">
                <a:solidFill>
                  <a:srgbClr val="595959"/>
                </a:solidFill>
              </a:rPr>
              <a:t> Better </a:t>
            </a:r>
            <a:r>
              <a:rPr lang="en-US" sz="2800" dirty="0">
                <a:solidFill>
                  <a:srgbClr val="595959"/>
                </a:solidFill>
              </a:rPr>
              <a:t>result can be yield with larger </a:t>
            </a:r>
            <a:r>
              <a:rPr lang="en-US" sz="2800" dirty="0" smtClean="0">
                <a:solidFill>
                  <a:srgbClr val="595959"/>
                </a:solidFill>
              </a:rPr>
              <a:t>training</a:t>
            </a:r>
          </a:p>
          <a:p>
            <a:r>
              <a:rPr lang="en-US" sz="2800" dirty="0">
                <a:solidFill>
                  <a:srgbClr val="595959"/>
                </a:solidFill>
              </a:rPr>
              <a:t> </a:t>
            </a:r>
            <a:r>
              <a:rPr lang="en-US" sz="2800" dirty="0" smtClean="0">
                <a:solidFill>
                  <a:srgbClr val="595959"/>
                </a:solidFill>
              </a:rPr>
              <a:t>Validation set can be use to avoid </a:t>
            </a:r>
            <a:r>
              <a:rPr lang="en-US" sz="2800" dirty="0" err="1" smtClean="0">
                <a:solidFill>
                  <a:srgbClr val="595959"/>
                </a:solidFill>
              </a:rPr>
              <a:t>overfitting</a:t>
            </a:r>
            <a:r>
              <a:rPr lang="en-US" sz="2800" dirty="0" smtClean="0">
                <a:solidFill>
                  <a:srgbClr val="595959"/>
                </a:solidFill>
              </a:rPr>
              <a:t>  and find the best generalized result </a:t>
            </a:r>
            <a:endParaRPr lang="en-US" sz="2800" dirty="0">
              <a:solidFill>
                <a:srgbClr val="595959"/>
              </a:solidFill>
            </a:endParaRPr>
          </a:p>
          <a:p>
            <a:endParaRPr lang="en-US" sz="2800" dirty="0" smtClean="0">
              <a:solidFill>
                <a:srgbClr val="595959"/>
              </a:solidFill>
            </a:endParaRPr>
          </a:p>
          <a:p>
            <a:endParaRPr lang="en-US" sz="2800" dirty="0">
              <a:solidFill>
                <a:srgbClr val="595959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9760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959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r>
              <a:rPr lang="en-US" sz="4600" dirty="0" smtClean="0">
                <a:solidFill>
                  <a:schemeClr val="accent1"/>
                </a:solidFill>
              </a:rPr>
              <a:t>Application</a:t>
            </a:r>
            <a:endParaRPr sz="4600" dirty="0"/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67640" indent="0">
              <a:buNone/>
            </a:pPr>
            <a:r>
              <a:rPr lang="en-US" sz="2400" dirty="0">
                <a:solidFill>
                  <a:srgbClr val="595959"/>
                </a:solidFill>
              </a:rPr>
              <a:t> </a:t>
            </a:r>
            <a:endParaRPr lang="en-US" sz="2400" b="0" i="0" u="none" strike="noStrike" cap="none" baseline="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1" descr="N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179605"/>
            <a:ext cx="6858000" cy="544979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dirty="0">
                <a:solidFill>
                  <a:schemeClr val="accent1"/>
                </a:solidFill>
              </a:rPr>
              <a:t>Future Work</a:t>
            </a:r>
            <a:endParaRPr lang="en-US" sz="4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Expand dataset</a:t>
            </a:r>
          </a:p>
          <a:p>
            <a:r>
              <a:rPr lang="en-US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Look for better segmentation and feature extraction method</a:t>
            </a:r>
          </a:p>
          <a:p>
            <a:r>
              <a:rPr lang="en-US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Apply GA to feature input to find out the possible better solution</a:t>
            </a:r>
          </a:p>
          <a:p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99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dirty="0" smtClean="0">
                <a:solidFill>
                  <a:schemeClr val="accent1"/>
                </a:solidFill>
              </a:rPr>
              <a:t>Domain</a:t>
            </a:r>
            <a:endParaRPr lang="en-US" sz="4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 Optical Character </a:t>
            </a:r>
            <a:r>
              <a:rPr lang="en-US" sz="2800" dirty="0" err="1" smtClean="0"/>
              <a:t>Recogntion</a:t>
            </a:r>
            <a:r>
              <a:rPr lang="en-US" sz="2800" dirty="0" smtClean="0"/>
              <a:t> (OCR)</a:t>
            </a:r>
          </a:p>
          <a:p>
            <a:r>
              <a:rPr lang="en-US" sz="2800" dirty="0" smtClean="0"/>
              <a:t> Upper-case letters only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4175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dirty="0" smtClean="0">
                <a:solidFill>
                  <a:schemeClr val="accent1"/>
                </a:solidFill>
              </a:rPr>
              <a:t>Motivation</a:t>
            </a:r>
            <a:endParaRPr lang="en-US" sz="4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 Build our own handwriting recognition system</a:t>
            </a:r>
            <a:r>
              <a:rPr lang="en-US" sz="2800" dirty="0"/>
              <a:t> </a:t>
            </a:r>
            <a:r>
              <a:rPr lang="en-US" sz="2800" dirty="0" smtClean="0"/>
              <a:t>that can recognition a simple sentence or phrase</a:t>
            </a:r>
          </a:p>
        </p:txBody>
      </p:sp>
    </p:spTree>
    <p:extLst>
      <p:ext uri="{BB962C8B-B14F-4D97-AF65-F5344CB8AC3E}">
        <p14:creationId xmlns:p14="http://schemas.microsoft.com/office/powerpoint/2010/main" val="2355309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600" b="0" i="0" u="none" strike="noStrike" cap="none" baseline="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Problems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9250">
              <a:spcBef>
                <a:spcPts val="0"/>
              </a:spcBef>
              <a:buSzPct val="110000"/>
            </a:pPr>
            <a:r>
              <a:rPr lang="en-US" sz="2800" dirty="0" smtClean="0">
                <a:solidFill>
                  <a:srgbClr val="595959"/>
                </a:solidFill>
              </a:rPr>
              <a:t>Each person has an unique writing style</a:t>
            </a:r>
          </a:p>
          <a:p>
            <a:pPr lvl="0" indent="-349250">
              <a:buSzPct val="110000"/>
            </a:pPr>
            <a:r>
              <a:rPr lang="en-US" sz="2800" dirty="0" smtClean="0">
                <a:solidFill>
                  <a:srgbClr val="595959"/>
                </a:solidFill>
              </a:rPr>
              <a:t>Written characters varies in sizes, stroke, thickness, style</a:t>
            </a:r>
          </a:p>
          <a:p>
            <a:pPr lvl="0" indent="-349250">
              <a:buSzPct val="110000"/>
            </a:pPr>
            <a:r>
              <a:rPr lang="en-US" sz="2800" dirty="0" smtClean="0">
                <a:solidFill>
                  <a:srgbClr val="595959"/>
                </a:solidFill>
              </a:rPr>
              <a:t>Generalization of the recognition system largely depends on the size of training set </a:t>
            </a:r>
            <a:endParaRPr lang="en-US" sz="2800" b="0" i="0" u="none" strike="noStrike" cap="none" baseline="0" dirty="0" smtClean="0">
              <a:solidFill>
                <a:srgbClr val="595959"/>
              </a:solidFill>
              <a:sym typeface="Arial"/>
            </a:endParaRPr>
          </a:p>
          <a:p>
            <a:pPr marL="76200" marR="0" lvl="0" indent="0" algn="l" rtl="0">
              <a:lnSpc>
                <a:spcPct val="150000"/>
              </a:lnSpc>
              <a:spcBef>
                <a:spcPts val="0"/>
              </a:spcBef>
              <a:buClr>
                <a:srgbClr val="6DB7D7"/>
              </a:buClr>
              <a:buSzPct val="100000"/>
              <a:buNone/>
            </a:pPr>
            <a:endParaRPr lang="en-US" sz="2800" b="0" i="0" u="none" strike="noStrike" cap="none" baseline="0" dirty="0" smtClean="0">
              <a:solidFill>
                <a:srgbClr val="595959"/>
              </a:solidFill>
              <a:sym typeface="Arial"/>
            </a:endParaRPr>
          </a:p>
          <a:p>
            <a:pPr marL="914400" marR="0" lvl="0" indent="-342900" algn="l" rtl="0">
              <a:lnSpc>
                <a:spcPct val="150000"/>
              </a:lnSpc>
              <a:spcBef>
                <a:spcPts val="0"/>
              </a:spcBef>
              <a:buClr>
                <a:srgbClr val="6DB7D7"/>
              </a:buClr>
              <a:buSzPct val="100000"/>
              <a:buFont typeface="Arial"/>
              <a:buChar char="❏"/>
            </a:pPr>
            <a:endParaRPr lang="en-US" sz="2800" b="0" i="0" u="none" strike="noStrike" cap="none" baseline="0" dirty="0" smtClean="0">
              <a:solidFill>
                <a:srgbClr val="595959"/>
              </a:solidFill>
              <a:sym typeface="Arial"/>
            </a:endParaRPr>
          </a:p>
          <a:p>
            <a:pPr marL="571500" marR="0" lvl="0" indent="0" algn="l" rtl="0">
              <a:lnSpc>
                <a:spcPct val="150000"/>
              </a:lnSpc>
              <a:spcBef>
                <a:spcPts val="0"/>
              </a:spcBef>
              <a:buClr>
                <a:srgbClr val="6DB7D7"/>
              </a:buClr>
              <a:buSzPct val="100000"/>
              <a:buNone/>
            </a:pPr>
            <a:endParaRPr lang="en-US" sz="2800" b="0" i="0" u="none" strike="noStrike" cap="none" baseline="0" dirty="0">
              <a:solidFill>
                <a:srgbClr val="595959"/>
              </a:solidFill>
              <a:sym typeface="Arial"/>
            </a:endParaRPr>
          </a:p>
          <a:p>
            <a:pPr marL="167640" indent="0">
              <a:lnSpc>
                <a:spcPct val="150000"/>
              </a:lnSpc>
              <a:buNone/>
            </a:pPr>
            <a:endParaRPr lang="en-US" sz="2800" b="0" i="0" u="none" strike="noStrike" cap="none" baseline="0" dirty="0">
              <a:solidFill>
                <a:srgbClr val="595959"/>
              </a:solidFill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6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Approach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9250" marR="0" lvl="0" indent="-349250" algn="l" rtl="0">
              <a:spcBef>
                <a:spcPts val="0"/>
              </a:spcBef>
              <a:buClr>
                <a:srgbClr val="6DB7D7"/>
              </a:buClr>
              <a:buSzPct val="110000"/>
              <a:buFont typeface="Arial"/>
              <a:buChar char="●"/>
            </a:pPr>
            <a:r>
              <a:rPr lang="en-US" sz="28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Image Acquisition</a:t>
            </a:r>
          </a:p>
          <a:p>
            <a:pPr marL="349250" marR="0" lvl="0" indent="-349250" algn="l" rtl="0">
              <a:spcBef>
                <a:spcPts val="2000"/>
              </a:spcBef>
              <a:buClr>
                <a:srgbClr val="6DB7D7"/>
              </a:buClr>
              <a:buSzPct val="110000"/>
              <a:buFont typeface="Arial"/>
              <a:buChar char="●"/>
            </a:pPr>
            <a:r>
              <a:rPr lang="en-US" sz="28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Pre-processing</a:t>
            </a:r>
          </a:p>
          <a:p>
            <a:pPr marL="349250" marR="0" lvl="0" indent="-349250" algn="l" rtl="0">
              <a:spcBef>
                <a:spcPts val="2000"/>
              </a:spcBef>
              <a:buClr>
                <a:srgbClr val="6DB7D7"/>
              </a:buClr>
              <a:buSzPct val="110000"/>
              <a:buFont typeface="Arial"/>
              <a:buChar char="●"/>
            </a:pPr>
            <a:r>
              <a:rPr lang="en-US" sz="28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Segmentation</a:t>
            </a:r>
          </a:p>
          <a:p>
            <a:pPr marL="349250" marR="0" lvl="0" indent="-349250" algn="l" rtl="0">
              <a:spcBef>
                <a:spcPts val="2000"/>
              </a:spcBef>
              <a:buClr>
                <a:srgbClr val="6DB7D7"/>
              </a:buClr>
              <a:buSzPct val="110000"/>
              <a:buFont typeface="Arial"/>
              <a:buChar char="●"/>
            </a:pPr>
            <a:r>
              <a:rPr lang="en-US" sz="28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Feature Extraction</a:t>
            </a:r>
          </a:p>
          <a:p>
            <a:pPr marL="349250" marR="0" lvl="0" indent="-349250" algn="l" rtl="0">
              <a:spcBef>
                <a:spcPts val="2000"/>
              </a:spcBef>
              <a:buClr>
                <a:srgbClr val="6DB7D7"/>
              </a:buClr>
              <a:buSzPct val="110000"/>
              <a:buFont typeface="Arial"/>
              <a:buChar char="●"/>
            </a:pPr>
            <a:r>
              <a:rPr lang="en-US" sz="28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Classification &amp; </a:t>
            </a:r>
            <a:r>
              <a:rPr lang="en-US" sz="28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Recognition</a:t>
            </a:r>
            <a:endParaRPr lang="en-US" sz="2800" b="0" i="0" u="none" strike="noStrike" cap="none" baseline="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6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Unipen datasets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n-US" sz="2400" dirty="0"/>
              <a:t>Contains </a:t>
            </a:r>
            <a:r>
              <a:rPr lang="en-US" sz="2400" dirty="0" smtClean="0"/>
              <a:t>16414 samples of isolated upper case letters</a:t>
            </a:r>
          </a:p>
          <a:p>
            <a:pPr lvl="1"/>
            <a:r>
              <a:rPr lang="en-US" sz="2200" dirty="0" smtClean="0"/>
              <a:t>Around 600 full sets of 26 alphabetic letters</a:t>
            </a:r>
          </a:p>
          <a:p>
            <a:pPr lvl="1"/>
            <a:r>
              <a:rPr lang="en-US" sz="2200" dirty="0" smtClean="0"/>
              <a:t>Only</a:t>
            </a:r>
            <a:r>
              <a:rPr lang="zh-CN" altLang="en-US" sz="2200" dirty="0" smtClean="0"/>
              <a:t> </a:t>
            </a:r>
            <a:r>
              <a:rPr lang="zh-CN" altLang="zh-CN" sz="2200" dirty="0" smtClean="0"/>
              <a:t>3</a:t>
            </a:r>
            <a:r>
              <a:rPr lang="en-US" altLang="zh-CN" sz="2200" dirty="0" smtClean="0"/>
              <a:t>00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are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used</a:t>
            </a:r>
            <a:endParaRPr lang="en-US" altLang="zh-CN" sz="2200" dirty="0"/>
          </a:p>
          <a:p>
            <a:pPr lvl="2"/>
            <a:r>
              <a:rPr lang="en-US" altLang="zh-CN" sz="1800" dirty="0" smtClean="0"/>
              <a:t>70%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training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set</a:t>
            </a:r>
          </a:p>
          <a:p>
            <a:pPr lvl="2"/>
            <a:r>
              <a:rPr lang="zh-CN" altLang="zh-CN" sz="1800" dirty="0" smtClean="0"/>
              <a:t>1</a:t>
            </a:r>
            <a:r>
              <a:rPr lang="en-US" altLang="zh-CN" sz="1800" dirty="0" smtClean="0"/>
              <a:t>0% validating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set</a:t>
            </a:r>
          </a:p>
          <a:p>
            <a:pPr lvl="2"/>
            <a:r>
              <a:rPr lang="zh-CN" altLang="zh-CN" sz="1800" dirty="0" smtClean="0"/>
              <a:t>2</a:t>
            </a:r>
            <a:r>
              <a:rPr lang="en-US" altLang="zh-CN" sz="1800" dirty="0" smtClean="0"/>
              <a:t>0%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testing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set</a:t>
            </a:r>
            <a:endParaRPr lang="en-US" sz="1800" dirty="0" smtClean="0"/>
          </a:p>
          <a:p>
            <a:r>
              <a:rPr lang="en-US" altLang="zh-CN" sz="2400" dirty="0" smtClean="0"/>
              <a:t>Problems</a:t>
            </a:r>
          </a:p>
          <a:p>
            <a:pPr lvl="1"/>
            <a:r>
              <a:rPr lang="en-US" altLang="zh-CN" sz="2200" dirty="0" smtClean="0"/>
              <a:t>Missed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labeled</a:t>
            </a:r>
            <a:r>
              <a:rPr lang="zh-CN" altLang="en-US" sz="2200" dirty="0" smtClean="0"/>
              <a:t> </a:t>
            </a:r>
            <a:endParaRPr lang="en-US" altLang="zh-CN" sz="2200" dirty="0"/>
          </a:p>
          <a:p>
            <a:pPr lvl="1"/>
            <a:r>
              <a:rPr lang="en-US" altLang="zh-CN" sz="2200" dirty="0" smtClean="0"/>
              <a:t>Mixed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with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Cursive</a:t>
            </a:r>
            <a:r>
              <a:rPr lang="zh-CN" altLang="zh-CN" sz="2200" dirty="0" smtClean="0"/>
              <a:t> </a:t>
            </a:r>
            <a:r>
              <a:rPr lang="en-US" altLang="zh-CN" sz="2200" dirty="0" smtClean="0"/>
              <a:t>data</a:t>
            </a:r>
          </a:p>
          <a:p>
            <a:pPr lvl="1"/>
            <a:r>
              <a:rPr lang="en-US" altLang="zh-CN" sz="2200" dirty="0" smtClean="0"/>
              <a:t>Unreadable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data</a:t>
            </a:r>
          </a:p>
          <a:p>
            <a:pPr marL="496570" lvl="1" indent="0">
              <a:buNone/>
            </a:pPr>
            <a:endParaRPr lang="en-US" altLang="zh-CN" sz="2200" dirty="0" smtClean="0"/>
          </a:p>
          <a:p>
            <a:pPr marL="167640" indent="0">
              <a:buNone/>
            </a:pPr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pPr marL="496570" lvl="1" indent="0">
              <a:buNone/>
            </a:pPr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pPr marL="167640" indent="0">
              <a:buNone/>
            </a:pPr>
            <a:endParaRPr lang="en-US" sz="2200" dirty="0" smtClean="0"/>
          </a:p>
          <a:p>
            <a:pPr marL="167640" indent="0">
              <a:buNone/>
            </a:pP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048000"/>
            <a:ext cx="3942893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00600" y="5257800"/>
            <a:ext cx="3435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Problematic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cases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in</a:t>
            </a:r>
            <a:r>
              <a:rPr lang="zh-CN" altLang="en-US" sz="2000" dirty="0" smtClean="0"/>
              <a:t> </a:t>
            </a:r>
            <a:r>
              <a:rPr lang="en-US" altLang="zh-CN" sz="2000" dirty="0" err="1" smtClean="0"/>
              <a:t>Unipen</a:t>
            </a: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6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Pre-processing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9792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9250" marR="0" lvl="0" indent="-349250" algn="l" rtl="0">
              <a:spcBef>
                <a:spcPts val="0"/>
              </a:spcBef>
              <a:buClr>
                <a:srgbClr val="6DB7D7"/>
              </a:buClr>
              <a:buSzPct val="110000"/>
              <a:buFont typeface="Arial"/>
              <a:buChar char="●"/>
            </a:pPr>
            <a:r>
              <a:rPr lang="en-US" sz="28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Using </a:t>
            </a:r>
            <a:r>
              <a:rPr lang="en-US" sz="2800" b="0" i="0" u="none" strike="noStrike" cap="none" baseline="0" dirty="0" err="1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Aforge</a:t>
            </a:r>
            <a:r>
              <a:rPr lang="en-US" sz="28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library</a:t>
            </a:r>
          </a:p>
          <a:p>
            <a:pPr marL="349250" marR="0" lvl="0" indent="-349250" algn="l" rtl="0">
              <a:spcBef>
                <a:spcPts val="2000"/>
              </a:spcBef>
              <a:buClr>
                <a:srgbClr val="6DB7D7"/>
              </a:buClr>
              <a:buSzPct val="110000"/>
              <a:buFont typeface="Arial"/>
              <a:buChar char="●"/>
            </a:pPr>
            <a:r>
              <a:rPr lang="en-US" sz="28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Minimize the variability of handwritten character with </a:t>
            </a:r>
            <a:r>
              <a:rPr lang="en-US" sz="28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different stroke thickness, color, and size </a:t>
            </a:r>
            <a:endParaRPr lang="en-US" sz="2800" b="0" i="0" u="none" strike="noStrike" cap="none" baseline="0" dirty="0" smtClean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9250" marR="0" lvl="0" indent="-349250" algn="l" rtl="0">
              <a:spcBef>
                <a:spcPts val="2000"/>
              </a:spcBef>
              <a:buClr>
                <a:srgbClr val="6DB7D7"/>
              </a:buClr>
              <a:buSzPct val="110000"/>
              <a:buFont typeface="Arial"/>
              <a:buChar char="●"/>
            </a:pPr>
            <a:r>
              <a:rPr lang="en-US" sz="28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Convert </a:t>
            </a:r>
            <a:r>
              <a:rPr lang="en-US" sz="28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to binary image</a:t>
            </a:r>
          </a:p>
          <a:p>
            <a:pPr marL="349250" marR="0" lvl="0" indent="-349250" algn="l" rtl="0">
              <a:spcBef>
                <a:spcPts val="2000"/>
              </a:spcBef>
              <a:buClr>
                <a:srgbClr val="6DB7D7"/>
              </a:buClr>
              <a:buSzPct val="110000"/>
              <a:buFont typeface="Arial"/>
              <a:buChar char="●"/>
            </a:pPr>
            <a:r>
              <a:rPr lang="en-US" sz="28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Cropped Image</a:t>
            </a:r>
          </a:p>
          <a:p>
            <a:pPr marL="349250" marR="0" lvl="0" indent="-349250" algn="l" rtl="0">
              <a:spcBef>
                <a:spcPts val="2000"/>
              </a:spcBef>
              <a:buClr>
                <a:srgbClr val="6DB7D7"/>
              </a:buClr>
              <a:buSzPct val="110000"/>
              <a:buFont typeface="Arial"/>
              <a:buChar char="●"/>
            </a:pPr>
            <a:r>
              <a:rPr lang="en-US" sz="2800" b="0" i="0" u="none" strike="noStrike" cap="none" baseline="0" dirty="0" err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Skeletonization</a:t>
            </a:r>
            <a:endParaRPr lang="en-US" sz="2800" b="0" i="0" u="none" strike="noStrike" cap="none" baseline="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7640" indent="0">
              <a:buNone/>
            </a:pPr>
            <a:endParaRPr lang="en-US" sz="2800" b="0" i="0" u="none" strike="noStrike" cap="none" baseline="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7640" indent="0">
              <a:buNone/>
            </a:pPr>
            <a:endParaRPr lang="en-US" sz="2800" b="0" i="0" u="none" strike="noStrike" cap="none" baseline="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6" name="Shape 126"/>
          <p:cNvCxnSpPr/>
          <p:nvPr/>
        </p:nvCxnSpPr>
        <p:spPr>
          <a:xfrm>
            <a:off x="9600088" y="11059282"/>
            <a:ext cx="719136" cy="0"/>
          </a:xfrm>
          <a:prstGeom prst="straightConnector1">
            <a:avLst/>
          </a:prstGeom>
          <a:noFill/>
          <a:ln w="9525" cap="flat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2" name="Picture 1" descr="pre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191000"/>
            <a:ext cx="3752088" cy="1467193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600" b="0" i="0" u="none" strike="noStrike" cap="none" baseline="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Feature Extraction</a:t>
            </a:r>
            <a:endParaRPr lang="en-US" sz="4600" b="0" i="0" u="none" strike="noStrike" cap="none" baseline="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301752" y="1527046"/>
            <a:ext cx="8503920" cy="49987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9250">
              <a:spcBef>
                <a:spcPts val="0"/>
              </a:spcBef>
              <a:buSzPct val="110000"/>
            </a:pPr>
            <a:r>
              <a:rPr lang="en-US" altLang="zh-CN" sz="2400" dirty="0" smtClean="0">
                <a:solidFill>
                  <a:srgbClr val="595959"/>
                </a:solidFill>
              </a:rPr>
              <a:t>E</a:t>
            </a:r>
            <a:r>
              <a:rPr lang="en-US" sz="2400" dirty="0" smtClean="0">
                <a:solidFill>
                  <a:srgbClr val="595959"/>
                </a:solidFill>
              </a:rPr>
              <a:t>xtracting </a:t>
            </a:r>
            <a:r>
              <a:rPr lang="en-US" sz="2400" dirty="0">
                <a:solidFill>
                  <a:srgbClr val="595959"/>
                </a:solidFill>
              </a:rPr>
              <a:t>from the raw data the information which is most relevant for classification purposes</a:t>
            </a:r>
            <a:r>
              <a:rPr lang="en-US" sz="2400" dirty="0" smtClean="0">
                <a:solidFill>
                  <a:srgbClr val="595959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buSzPct val="110000"/>
              <a:buNone/>
            </a:pPr>
            <a:endParaRPr lang="en-US" sz="2400" b="0" i="0" u="none" strike="noStrike" cap="none" baseline="0" dirty="0" smtClean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9250" marR="0" lvl="0" indent="-349250" algn="l" rtl="0">
              <a:spcBef>
                <a:spcPts val="0"/>
              </a:spcBef>
              <a:buClr>
                <a:srgbClr val="6DB7D7"/>
              </a:buClr>
              <a:buSzPct val="110000"/>
              <a:buFont typeface="Arial"/>
              <a:buChar char="●"/>
            </a:pPr>
            <a:r>
              <a:rPr lang="en-US" sz="24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Every 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character image of size 90x60 is divided into 54 equal zones, each of size 10x10 pixels </a:t>
            </a:r>
          </a:p>
          <a:p>
            <a:pPr marL="167640" indent="0">
              <a:buNone/>
            </a:pPr>
            <a:endParaRPr lang="en-US" sz="2200" b="0" i="0" u="none" strike="noStrike" cap="none" baseline="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Content Placeholder 5" descr="Screen Shot 2014-03-23 at 1.38.5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228" r="-31228"/>
          <a:stretch>
            <a:fillRect/>
          </a:stretch>
        </p:blipFill>
        <p:spPr>
          <a:xfrm>
            <a:off x="838200" y="3429000"/>
            <a:ext cx="6899276" cy="33815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6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Experiement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9250" marR="0" lvl="0" indent="-349250" algn="l" rtl="0">
              <a:spcBef>
                <a:spcPts val="0"/>
              </a:spcBef>
              <a:buClr>
                <a:srgbClr val="6DB7D7"/>
              </a:buClr>
              <a:buSzPct val="110000"/>
              <a:buFont typeface="Arial"/>
              <a:buChar char="●"/>
            </a:pP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Neural Network using back propagation</a:t>
            </a:r>
          </a:p>
          <a:p>
            <a:pPr marL="349250" marR="0" lvl="0" indent="-349250" algn="l" rtl="0">
              <a:spcBef>
                <a:spcPts val="2000"/>
              </a:spcBef>
              <a:buClr>
                <a:srgbClr val="6DB7D7"/>
              </a:buClr>
              <a:buSzPct val="110000"/>
              <a:buFont typeface="Arial"/>
              <a:buChar char="●"/>
            </a:pPr>
            <a:r>
              <a:rPr lang="en-US" sz="2400" dirty="0">
                <a:solidFill>
                  <a:srgbClr val="595959"/>
                </a:solidFill>
              </a:rPr>
              <a:t>N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etwork parameters</a:t>
            </a:r>
          </a:p>
          <a:p>
            <a:pPr marL="685800" marR="0" lvl="1" indent="-342900" algn="l" rtl="0">
              <a:spcBef>
                <a:spcPts val="600"/>
              </a:spcBef>
              <a:buClr>
                <a:srgbClr val="205C77"/>
              </a:buClr>
              <a:buSzPct val="110000"/>
              <a:buFont typeface="Arial"/>
              <a:buChar char="❑"/>
            </a:pP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ANN representation: 69</a:t>
            </a:r>
            <a:r>
              <a:rPr lang="en-US" sz="22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2200" dirty="0" smtClean="0">
                <a:solidFill>
                  <a:srgbClr val="595959"/>
                </a:solidFill>
              </a:rPr>
              <a:t>100</a:t>
            </a:r>
            <a:r>
              <a:rPr lang="en-US" sz="22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26</a:t>
            </a:r>
          </a:p>
          <a:p>
            <a:pPr marL="685800" marR="0" lvl="1" indent="-342900" algn="l" rtl="0">
              <a:spcBef>
                <a:spcPts val="600"/>
              </a:spcBef>
              <a:buClr>
                <a:srgbClr val="205C77"/>
              </a:buClr>
              <a:buSzPct val="110000"/>
              <a:buFont typeface="Arial"/>
              <a:buChar char="❑"/>
            </a:pP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Activation function: Hyperbolic tangent/Sigmoid </a:t>
            </a:r>
          </a:p>
          <a:p>
            <a:pPr marL="685800" marR="0" lvl="1" indent="-342900" algn="l" rtl="0">
              <a:spcBef>
                <a:spcPts val="600"/>
              </a:spcBef>
              <a:buClr>
                <a:srgbClr val="205C77"/>
              </a:buClr>
              <a:buSzPct val="110000"/>
              <a:buFont typeface="Arial"/>
              <a:buChar char="❑"/>
            </a:pPr>
            <a:r>
              <a:rPr lang="en-US" sz="22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Training </a:t>
            </a: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epochs: </a:t>
            </a:r>
            <a:r>
              <a:rPr lang="en-US" sz="2200" dirty="0" smtClean="0">
                <a:solidFill>
                  <a:srgbClr val="595959"/>
                </a:solidFill>
              </a:rPr>
              <a:t>10</a:t>
            </a:r>
            <a:r>
              <a:rPr lang="en-US" sz="22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000</a:t>
            </a:r>
          </a:p>
          <a:p>
            <a:pPr marL="685800" marR="0" lvl="1" indent="-342900" algn="l" rtl="0">
              <a:spcBef>
                <a:spcPts val="600"/>
              </a:spcBef>
              <a:buClr>
                <a:srgbClr val="205C77"/>
              </a:buClr>
              <a:buSzPct val="110000"/>
              <a:buFont typeface="Arial"/>
              <a:buChar char="❑"/>
            </a:pPr>
            <a:r>
              <a:rPr lang="en-US" sz="2200" dirty="0" smtClean="0">
                <a:solidFill>
                  <a:srgbClr val="595959"/>
                </a:solidFill>
              </a:rPr>
              <a:t>Learning Rate: 0.0005</a:t>
            </a:r>
          </a:p>
          <a:p>
            <a:pPr lvl="1" indent="-342900">
              <a:buSzPct val="110000"/>
              <a:buFont typeface="Arial"/>
              <a:buChar char="❑"/>
            </a:pPr>
            <a:r>
              <a:rPr lang="en-US" sz="2200" dirty="0" smtClean="0">
                <a:solidFill>
                  <a:srgbClr val="595959"/>
                </a:solidFill>
              </a:rPr>
              <a:t>Momentum Rate</a:t>
            </a:r>
            <a:r>
              <a:rPr lang="en-US" sz="2200" smtClean="0">
                <a:solidFill>
                  <a:srgbClr val="595959"/>
                </a:solidFill>
              </a:rPr>
              <a:t>: 0.90</a:t>
            </a:r>
            <a:endParaRPr lang="en-US" sz="2200" b="0" i="0" u="none" strike="noStrike" cap="none" baseline="0" dirty="0">
              <a:solidFill>
                <a:srgbClr val="595959"/>
              </a:solidFill>
              <a:sym typeface="Arial"/>
            </a:endParaRPr>
          </a:p>
          <a:p>
            <a:pPr marL="685800" marR="0" lvl="1" indent="-342900" algn="l" rtl="0">
              <a:spcBef>
                <a:spcPts val="600"/>
              </a:spcBef>
              <a:buClr>
                <a:srgbClr val="205C77"/>
              </a:buClr>
              <a:buSzPct val="110000"/>
              <a:buFont typeface="Arial"/>
              <a:buChar char="❑"/>
            </a:pP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Terminated condition: </a:t>
            </a:r>
            <a:r>
              <a:rPr lang="en-US" sz="2200" dirty="0" smtClean="0">
                <a:solidFill>
                  <a:srgbClr val="595959"/>
                </a:solidFill>
              </a:rPr>
              <a:t>validation set MSE </a:t>
            </a:r>
            <a:endParaRPr lang="en-US" sz="2200" b="0" i="0" u="none" strike="noStrike" cap="none" baseline="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200" b="0" i="0" u="none" strike="noStrike" cap="none" baseline="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200" b="0" i="0" u="none" strike="noStrike" cap="none" baseline="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reeze">
  <a:themeElements>
    <a:clrScheme name="Breeze">
      <a:dk1>
        <a:srgbClr val="000000"/>
      </a:dk1>
      <a:lt1>
        <a:srgbClr val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390</Words>
  <Application>Microsoft Macintosh PowerPoint</Application>
  <PresentationFormat>On-screen Show (4:3)</PresentationFormat>
  <Paragraphs>102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Breeze</vt:lpstr>
      <vt:lpstr>Neural Network based Handwriting Recognition</vt:lpstr>
      <vt:lpstr>Domain</vt:lpstr>
      <vt:lpstr>Motivation</vt:lpstr>
      <vt:lpstr>Problems</vt:lpstr>
      <vt:lpstr>Approach</vt:lpstr>
      <vt:lpstr>Unipen datasets</vt:lpstr>
      <vt:lpstr>Pre-processing</vt:lpstr>
      <vt:lpstr>Feature Extraction</vt:lpstr>
      <vt:lpstr>Experiement</vt:lpstr>
      <vt:lpstr>Experiement</vt:lpstr>
      <vt:lpstr>Result</vt:lpstr>
      <vt:lpstr>Conclusion</vt:lpstr>
      <vt:lpstr>Application</vt:lpstr>
      <vt:lpstr>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Neural Network based Handwriting Recognition</dc:title>
  <cp:lastModifiedBy>Lingzhou Lu</cp:lastModifiedBy>
  <cp:revision>81</cp:revision>
  <dcterms:modified xsi:type="dcterms:W3CDTF">2014-05-09T15:52:36Z</dcterms:modified>
</cp:coreProperties>
</file>