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34.xml" ContentType="application/vnd.openxmlformats-officedocument.presentationml.tags+xml"/>
  <Override PartName="/ppt/notesSlides/notesSlide12.xml" ContentType="application/vnd.openxmlformats-officedocument.presentationml.notesSlide+xml"/>
  <Default Extension="xlsx" ContentType="application/vnd.openxmlformats-officedocument.spreadsheetml.sheet"/>
  <Override PartName="/ppt/tags/tag12.xml" ContentType="application/vnd.openxmlformats-officedocument.presentationml.tags+xml"/>
  <Override PartName="/ppt/notesSlides/notesSlide7.xml" ContentType="application/vnd.openxmlformats-officedocument.presentationml.notesSlide+xml"/>
  <Override PartName="/ppt/charts/chart3.xml" ContentType="application/vnd.openxmlformats-officedocument.drawingml.chart+xml"/>
  <Override PartName="/ppt/tags/tag23.xml" ContentType="application/vnd.openxmlformats-officedocument.presentationml.tags+xml"/>
  <Override PartName="/ppt/tags/tag32.xml" ContentType="application/vnd.openxmlformats-officedocument.presentationml.tags+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tags/tag33.xml" ContentType="application/vnd.openxmlformats-officedocument.presentationml.tags+xml"/>
  <Override PartName="/ppt/notesSlides/notesSlide1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charts/chart4.xml" ContentType="application/vnd.openxmlformats-officedocument.drawingml.chart+xml"/>
  <Override PartName="/ppt/tags/tag3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charts/chart2.xml" ContentType="application/vnd.openxmlformats-officedocument.drawingml.chart+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495" r:id="rId2"/>
    <p:sldId id="289" r:id="rId3"/>
    <p:sldId id="292" r:id="rId4"/>
    <p:sldId id="486" r:id="rId5"/>
    <p:sldId id="328" r:id="rId6"/>
    <p:sldId id="376" r:id="rId7"/>
    <p:sldId id="398" r:id="rId8"/>
    <p:sldId id="344" r:id="rId9"/>
    <p:sldId id="483" r:id="rId10"/>
    <p:sldId id="484" r:id="rId11"/>
    <p:sldId id="408" r:id="rId12"/>
    <p:sldId id="496" r:id="rId13"/>
  </p:sldIdLst>
  <p:sldSz cx="9144000" cy="6858000" type="screen4x3"/>
  <p:notesSz cx="6950075"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7D08"/>
    <a:srgbClr val="3B5162"/>
    <a:srgbClr val="C4C227"/>
    <a:srgbClr val="7FAC85"/>
    <a:srgbClr val="902E2E"/>
    <a:srgbClr val="D3D150"/>
    <a:srgbClr val="D3D3B9"/>
    <a:srgbClr val="F1F2E0"/>
    <a:srgbClr val="E1EBF4"/>
    <a:srgbClr val="FFEBF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006" autoAdjust="0"/>
    <p:restoredTop sz="94068" autoAdjust="0"/>
  </p:normalViewPr>
  <p:slideViewPr>
    <p:cSldViewPr snapToObjects="1">
      <p:cViewPr>
        <p:scale>
          <a:sx n="100" d="100"/>
          <a:sy n="100" d="100"/>
        </p:scale>
        <p:origin x="-1122" y="-78"/>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909"/>
        <p:guide pos="2189"/>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6766786964129485"/>
          <c:y val="2.6620370370370804E-2"/>
          <c:w val="0.73233213035870515"/>
          <c:h val="0.54009332166812485"/>
        </c:manualLayout>
      </c:layout>
      <c:barChart>
        <c:barDir val="col"/>
        <c:grouping val="percentStacked"/>
        <c:ser>
          <c:idx val="0"/>
          <c:order val="0"/>
          <c:tx>
            <c:strRef>
              <c:f>Sheet1!$I$2</c:f>
              <c:strCache>
                <c:ptCount val="1"/>
                <c:pt idx="0">
                  <c:v>Disempowered</c:v>
                </c:pt>
              </c:strCache>
            </c:strRef>
          </c:tx>
          <c:spPr>
            <a:solidFill>
              <a:srgbClr val="A52E2E"/>
            </a:solidFill>
          </c:spPr>
          <c:dLbls>
            <c:txPr>
              <a:bodyPr/>
              <a:lstStyle/>
              <a:p>
                <a:pPr>
                  <a:defRPr sz="1200"/>
                </a:pPr>
                <a:endParaRPr lang="en-US"/>
              </a:p>
            </c:txPr>
            <c:showVal val="1"/>
          </c:dLbls>
          <c:cat>
            <c:strRef>
              <c:f>Sheet1!$J$1</c:f>
              <c:strCache>
                <c:ptCount val="1"/>
                <c:pt idx="0">
                  <c:v>Empowerment</c:v>
                </c:pt>
              </c:strCache>
            </c:strRef>
          </c:cat>
          <c:val>
            <c:numRef>
              <c:f>Sheet1!$J$2</c:f>
              <c:numCache>
                <c:formatCode>0%</c:formatCode>
                <c:ptCount val="1"/>
                <c:pt idx="0">
                  <c:v>0.28548120000000032</c:v>
                </c:pt>
              </c:numCache>
            </c:numRef>
          </c:val>
        </c:ser>
        <c:ser>
          <c:idx val="1"/>
          <c:order val="1"/>
          <c:tx>
            <c:strRef>
              <c:f>Sheet1!$I$3</c:f>
              <c:strCache>
                <c:ptCount val="1"/>
                <c:pt idx="0">
                  <c:v>Not Empowered</c:v>
                </c:pt>
              </c:strCache>
            </c:strRef>
          </c:tx>
          <c:spPr>
            <a:solidFill>
              <a:srgbClr val="E4BE00"/>
            </a:solidFill>
          </c:spPr>
          <c:dLbls>
            <c:txPr>
              <a:bodyPr/>
              <a:lstStyle/>
              <a:p>
                <a:pPr>
                  <a:defRPr sz="1200"/>
                </a:pPr>
                <a:endParaRPr lang="en-US"/>
              </a:p>
            </c:txPr>
            <c:showVal val="1"/>
          </c:dLbls>
          <c:cat>
            <c:strRef>
              <c:f>Sheet1!$J$1</c:f>
              <c:strCache>
                <c:ptCount val="1"/>
                <c:pt idx="0">
                  <c:v>Empowerment</c:v>
                </c:pt>
              </c:strCache>
            </c:strRef>
          </c:cat>
          <c:val>
            <c:numRef>
              <c:f>Sheet1!$J$3</c:f>
              <c:numCache>
                <c:formatCode>0%</c:formatCode>
                <c:ptCount val="1"/>
                <c:pt idx="0">
                  <c:v>0.37438830000000373</c:v>
                </c:pt>
              </c:numCache>
            </c:numRef>
          </c:val>
        </c:ser>
        <c:ser>
          <c:idx val="2"/>
          <c:order val="2"/>
          <c:tx>
            <c:strRef>
              <c:f>Sheet1!$I$4</c:f>
              <c:strCache>
                <c:ptCount val="1"/>
                <c:pt idx="0">
                  <c:v>Empowered</c:v>
                </c:pt>
              </c:strCache>
            </c:strRef>
          </c:tx>
          <c:spPr>
            <a:solidFill>
              <a:srgbClr val="BECB9B"/>
            </a:solidFill>
          </c:spPr>
          <c:dLbls>
            <c:txPr>
              <a:bodyPr/>
              <a:lstStyle/>
              <a:p>
                <a:pPr>
                  <a:defRPr sz="1200"/>
                </a:pPr>
                <a:endParaRPr lang="en-US"/>
              </a:p>
            </c:txPr>
            <c:showVal val="1"/>
          </c:dLbls>
          <c:cat>
            <c:strRef>
              <c:f>Sheet1!$J$1</c:f>
              <c:strCache>
                <c:ptCount val="1"/>
                <c:pt idx="0">
                  <c:v>Empowerment</c:v>
                </c:pt>
              </c:strCache>
            </c:strRef>
          </c:cat>
          <c:val>
            <c:numRef>
              <c:f>Sheet1!$J$4</c:f>
              <c:numCache>
                <c:formatCode>0%</c:formatCode>
                <c:ptCount val="1"/>
                <c:pt idx="0">
                  <c:v>0.34000000000000108</c:v>
                </c:pt>
              </c:numCache>
            </c:numRef>
          </c:val>
        </c:ser>
        <c:ser>
          <c:idx val="3"/>
          <c:order val="3"/>
          <c:tx>
            <c:strRef>
              <c:f>Sheet1!$I$5</c:f>
              <c:strCache>
                <c:ptCount val="1"/>
              </c:strCache>
            </c:strRef>
          </c:tx>
          <c:spPr>
            <a:solidFill>
              <a:srgbClr val="7FAC64"/>
            </a:solidFill>
          </c:spPr>
          <c:dLbls>
            <c:txPr>
              <a:bodyPr/>
              <a:lstStyle/>
              <a:p>
                <a:pPr>
                  <a:defRPr sz="1200"/>
                </a:pPr>
                <a:endParaRPr lang="en-US"/>
              </a:p>
            </c:txPr>
            <c:showVal val="1"/>
          </c:dLbls>
          <c:cat>
            <c:strRef>
              <c:f>Sheet1!$J$1</c:f>
              <c:strCache>
                <c:ptCount val="1"/>
                <c:pt idx="0">
                  <c:v>Empowerment</c:v>
                </c:pt>
              </c:strCache>
            </c:strRef>
          </c:cat>
          <c:val>
            <c:numRef>
              <c:f>Sheet1!$J$5</c:f>
              <c:numCache>
                <c:formatCode>General</c:formatCode>
                <c:ptCount val="1"/>
              </c:numCache>
            </c:numRef>
          </c:val>
        </c:ser>
        <c:dLbls>
          <c:showVal val="1"/>
        </c:dLbls>
        <c:gapWidth val="75"/>
        <c:overlap val="100"/>
        <c:axId val="135314048"/>
        <c:axId val="135320320"/>
      </c:barChart>
      <c:catAx>
        <c:axId val="135314048"/>
        <c:scaling>
          <c:orientation val="minMax"/>
        </c:scaling>
        <c:axPos val="b"/>
        <c:title>
          <c:tx>
            <c:rich>
              <a:bodyPr/>
              <a:lstStyle/>
              <a:p>
                <a:pPr>
                  <a:defRPr/>
                </a:pPr>
                <a:r>
                  <a:rPr lang="en-US" sz="800" b="0" dirty="0" smtClean="0"/>
                  <a:t>Source: McLean &amp; Company,</a:t>
                </a:r>
                <a:r>
                  <a:rPr lang="en-US" sz="800" b="0" baseline="0" dirty="0" smtClean="0"/>
                  <a:t> </a:t>
                </a:r>
                <a:r>
                  <a:rPr lang="en-US" sz="800" b="0" dirty="0" smtClean="0"/>
                  <a:t>2011</a:t>
                </a:r>
              </a:p>
              <a:p>
                <a:pPr>
                  <a:defRPr/>
                </a:pPr>
                <a:r>
                  <a:rPr lang="en-US" sz="1000" b="0" i="1" u="none" strike="noStrike" baseline="0" dirty="0" smtClean="0"/>
                  <a:t>N = 1226</a:t>
                </a:r>
                <a:endParaRPr lang="en-US" sz="800" b="0" i="1" dirty="0"/>
              </a:p>
            </c:rich>
          </c:tx>
          <c:layout>
            <c:manualLayout>
              <c:xMode val="edge"/>
              <c:yMode val="edge"/>
              <c:x val="0.41067421259842518"/>
              <c:y val="0.71263196267133333"/>
            </c:manualLayout>
          </c:layout>
        </c:title>
        <c:majorTickMark val="none"/>
        <c:tickLblPos val="nextTo"/>
        <c:crossAx val="135320320"/>
        <c:crosses val="autoZero"/>
        <c:auto val="1"/>
        <c:lblAlgn val="ctr"/>
        <c:lblOffset val="100"/>
      </c:catAx>
      <c:valAx>
        <c:axId val="135320320"/>
        <c:scaling>
          <c:orientation val="minMax"/>
        </c:scaling>
        <c:axPos val="l"/>
        <c:title>
          <c:tx>
            <c:rich>
              <a:bodyPr rot="-5400000" vert="horz"/>
              <a:lstStyle/>
              <a:p>
                <a:pPr>
                  <a:defRPr/>
                </a:pPr>
                <a:r>
                  <a:rPr lang="en-US" dirty="0" smtClean="0"/>
                  <a:t>% of Respondents</a:t>
                </a:r>
              </a:p>
            </c:rich>
          </c:tx>
          <c:layout/>
        </c:title>
        <c:numFmt formatCode="0%" sourceLinked="1"/>
        <c:majorTickMark val="none"/>
        <c:tickLblPos val="nextTo"/>
        <c:crossAx val="135314048"/>
        <c:crosses val="autoZero"/>
        <c:crossBetween val="between"/>
      </c:valAx>
      <c:spPr>
        <a:ln>
          <a:solidFill>
            <a:sysClr val="window" lastClr="FFFFFF">
              <a:lumMod val="50000"/>
            </a:sysClr>
          </a:solidFill>
        </a:ln>
      </c:spPr>
    </c:plotArea>
    <c:legend>
      <c:legendPos val="b"/>
      <c:legendEntry>
        <c:idx val="3"/>
        <c:delete val="1"/>
      </c:legendEntry>
      <c:layout>
        <c:manualLayout>
          <c:xMode val="edge"/>
          <c:yMode val="edge"/>
          <c:x val="9.8611111111111094E-2"/>
          <c:y val="0.84229986876640461"/>
          <c:w val="0.9"/>
          <c:h val="7.8996427529892749E-2"/>
        </c:manualLayout>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0204430801004178"/>
          <c:y val="5.4120800114229282E-2"/>
          <c:w val="0.79553855187878031"/>
          <c:h val="0.7585242947778057"/>
        </c:manualLayout>
      </c:layout>
      <c:scatterChart>
        <c:scatterStyle val="lineMarker"/>
        <c:ser>
          <c:idx val="0"/>
          <c:order val="0"/>
          <c:tx>
            <c:strRef>
              <c:f>'Driver Slope, Corr'!$E$1</c:f>
              <c:strCache>
                <c:ptCount val="1"/>
                <c:pt idx="0">
                  <c:v>Slope</c:v>
                </c:pt>
              </c:strCache>
            </c:strRef>
          </c:tx>
          <c:spPr>
            <a:ln w="28575">
              <a:noFill/>
            </a:ln>
          </c:spPr>
          <c:marker>
            <c:symbol val="circle"/>
            <c:size val="6"/>
          </c:marker>
          <c:dLbls>
            <c:dLbl>
              <c:idx val="0"/>
              <c:layout>
                <c:manualLayout>
                  <c:x val="-8.0310627040637989E-2"/>
                  <c:y val="-1.1986027027552491E-2"/>
                </c:manualLayout>
              </c:layout>
              <c:tx>
                <c:rich>
                  <a:bodyPr/>
                  <a:lstStyle/>
                  <a:p>
                    <a:r>
                      <a:rPr lang="en-US" dirty="0"/>
                      <a:t>Employee Empowerment</a:t>
                    </a:r>
                  </a:p>
                </c:rich>
              </c:tx>
              <c:showVal val="1"/>
            </c:dLbl>
            <c:dLbl>
              <c:idx val="1"/>
              <c:layout>
                <c:manualLayout>
                  <c:x val="-1.6203703703703751E-2"/>
                  <c:y val="3.8194444444444448E-2"/>
                </c:manualLayout>
              </c:layout>
              <c:tx>
                <c:rich>
                  <a:bodyPr/>
                  <a:lstStyle/>
                  <a:p>
                    <a:r>
                      <a:rPr lang="en-US" dirty="0"/>
                      <a:t>Development</a:t>
                    </a:r>
                  </a:p>
                </c:rich>
              </c:tx>
              <c:showVal val="1"/>
            </c:dLbl>
            <c:dLbl>
              <c:idx val="2"/>
              <c:layout>
                <c:manualLayout>
                  <c:x val="-4.4086584222704298E-2"/>
                  <c:y val="5.5417057760273183E-2"/>
                </c:manualLayout>
              </c:layout>
              <c:tx>
                <c:rich>
                  <a:bodyPr/>
                  <a:lstStyle/>
                  <a:p>
                    <a:r>
                      <a:rPr lang="en-US" dirty="0"/>
                      <a:t>Rewards and Recognition</a:t>
                    </a:r>
                  </a:p>
                </c:rich>
              </c:tx>
              <c:showVal val="1"/>
            </c:dLbl>
            <c:dLbl>
              <c:idx val="3"/>
              <c:layout>
                <c:manualLayout>
                  <c:x val="-0.13194444444444792"/>
                  <c:y val="-6.5972222222222432E-2"/>
                </c:manualLayout>
              </c:layout>
              <c:tx>
                <c:rich>
                  <a:bodyPr/>
                  <a:lstStyle/>
                  <a:p>
                    <a:r>
                      <a:rPr lang="en-US" dirty="0"/>
                      <a:t>Co-worker Relationships</a:t>
                    </a:r>
                  </a:p>
                </c:rich>
              </c:tx>
              <c:showVal val="1"/>
            </c:dLbl>
            <c:dLbl>
              <c:idx val="4"/>
              <c:layout>
                <c:manualLayout>
                  <c:x val="-0.15519764516344753"/>
                  <c:y val="-4.5485092710795968E-2"/>
                </c:manualLayout>
              </c:layout>
              <c:tx>
                <c:rich>
                  <a:bodyPr/>
                  <a:lstStyle/>
                  <a:p>
                    <a:r>
                      <a:rPr lang="en-US" dirty="0"/>
                      <a:t>Manager Relationships</a:t>
                    </a:r>
                  </a:p>
                </c:rich>
              </c:tx>
              <c:showVal val="1"/>
            </c:dLbl>
            <c:dLbl>
              <c:idx val="5"/>
              <c:layout>
                <c:manualLayout>
                  <c:x val="-0.1167405525684132"/>
                  <c:y val="-2.4305526508199192E-2"/>
                </c:manualLayout>
              </c:layout>
              <c:tx>
                <c:rich>
                  <a:bodyPr/>
                  <a:lstStyle/>
                  <a:p>
                    <a:r>
                      <a:rPr lang="en-US" dirty="0"/>
                      <a:t>Culture</a:t>
                    </a:r>
                  </a:p>
                </c:rich>
              </c:tx>
              <c:showVal val="1"/>
            </c:dLbl>
            <c:dLbl>
              <c:idx val="6"/>
              <c:layout>
                <c:manualLayout>
                  <c:x val="-8.3333333333333565E-2"/>
                  <c:y val="4.1666666666666692E-2"/>
                </c:manualLayout>
              </c:layout>
              <c:tx>
                <c:rich>
                  <a:bodyPr/>
                  <a:lstStyle/>
                  <a:p>
                    <a:r>
                      <a:rPr lang="en-US" dirty="0"/>
                      <a:t>Customer Focus</a:t>
                    </a:r>
                  </a:p>
                </c:rich>
              </c:tx>
              <c:showVal val="1"/>
            </c:dLbl>
            <c:dLbl>
              <c:idx val="7"/>
              <c:layout>
                <c:manualLayout>
                  <c:x val="-4.2905260967227923E-3"/>
                  <c:y val="4.5983666562087015E-2"/>
                </c:manualLayout>
              </c:layout>
              <c:tx>
                <c:rich>
                  <a:bodyPr/>
                  <a:lstStyle/>
                  <a:p>
                    <a:r>
                      <a:rPr lang="en-US" dirty="0"/>
                      <a:t>Company Potential</a:t>
                    </a:r>
                  </a:p>
                </c:rich>
              </c:tx>
              <c:showVal val="1"/>
            </c:dLbl>
            <c:dLbl>
              <c:idx val="8"/>
              <c:layout>
                <c:manualLayout>
                  <c:x val="-0.14770083750399804"/>
                  <c:y val="-5.2499123002215993E-2"/>
                </c:manualLayout>
              </c:layout>
              <c:tx>
                <c:rich>
                  <a:bodyPr/>
                  <a:lstStyle/>
                  <a:p>
                    <a:r>
                      <a:rPr lang="en-US" dirty="0"/>
                      <a:t>Department Relationships</a:t>
                    </a:r>
                  </a:p>
                </c:rich>
              </c:tx>
              <c:showVal val="1"/>
            </c:dLbl>
            <c:dLbl>
              <c:idx val="9"/>
              <c:layout/>
              <c:tx>
                <c:rich>
                  <a:bodyPr/>
                  <a:lstStyle/>
                  <a:p>
                    <a:r>
                      <a:rPr lang="en-US" dirty="0"/>
                      <a:t>Senior Management Relationship</a:t>
                    </a:r>
                  </a:p>
                </c:rich>
              </c:tx>
              <c:showVal val="1"/>
            </c:dLbl>
            <c:dLbl>
              <c:idx val="10"/>
              <c:layout>
                <c:manualLayout>
                  <c:x val="-0.17879319593475523"/>
                  <c:y val="2.8123882838673217E-2"/>
                </c:manualLayout>
              </c:layout>
              <c:tx>
                <c:rich>
                  <a:bodyPr/>
                  <a:lstStyle/>
                  <a:p>
                    <a:r>
                      <a:rPr lang="en-US" dirty="0"/>
                      <a:t>Compensation</a:t>
                    </a:r>
                  </a:p>
                </c:rich>
              </c:tx>
              <c:showVal val="1"/>
            </c:dLbl>
            <c:dLbl>
              <c:idx val="11"/>
              <c:layout>
                <c:manualLayout>
                  <c:x val="-0.10416666666666773"/>
                  <c:y val="-4.1666666666666692E-2"/>
                </c:manualLayout>
              </c:layout>
              <c:tx>
                <c:rich>
                  <a:bodyPr/>
                  <a:lstStyle/>
                  <a:p>
                    <a:r>
                      <a:rPr lang="en-US" dirty="0"/>
                      <a:t>Benefits</a:t>
                    </a:r>
                  </a:p>
                </c:rich>
              </c:tx>
              <c:showVal val="1"/>
            </c:dLbl>
            <c:dLbl>
              <c:idx val="12"/>
              <c:layout>
                <c:manualLayout>
                  <c:x val="-0.11397829750265974"/>
                  <c:y val="-6.2915458529019572E-2"/>
                </c:manualLayout>
              </c:layout>
              <c:tx>
                <c:rich>
                  <a:bodyPr/>
                  <a:lstStyle/>
                  <a:p>
                    <a:r>
                      <a:rPr lang="en-US" dirty="0"/>
                      <a:t>Working Conditions</a:t>
                    </a:r>
                  </a:p>
                </c:rich>
              </c:tx>
              <c:showVal val="1"/>
            </c:dLbl>
            <c:showVal val="1"/>
          </c:dLbls>
          <c:xVal>
            <c:numRef>
              <c:f>'Driver Slope, Corr'!$D$2:$D$14</c:f>
              <c:numCache>
                <c:formatCode>General</c:formatCode>
                <c:ptCount val="13"/>
                <c:pt idx="0">
                  <c:v>0.78</c:v>
                </c:pt>
                <c:pt idx="1">
                  <c:v>0.64000000000000734</c:v>
                </c:pt>
                <c:pt idx="2">
                  <c:v>0.62000000000000655</c:v>
                </c:pt>
                <c:pt idx="3">
                  <c:v>0.61000000000000065</c:v>
                </c:pt>
                <c:pt idx="4">
                  <c:v>0.64000000000000734</c:v>
                </c:pt>
                <c:pt idx="5">
                  <c:v>0.72000000000000064</c:v>
                </c:pt>
                <c:pt idx="6">
                  <c:v>0.66000000000000836</c:v>
                </c:pt>
                <c:pt idx="7">
                  <c:v>0.75000000000000666</c:v>
                </c:pt>
                <c:pt idx="8">
                  <c:v>0.60000000000000064</c:v>
                </c:pt>
                <c:pt idx="9">
                  <c:v>0.69000000000000283</c:v>
                </c:pt>
                <c:pt idx="10">
                  <c:v>0.56999999999999995</c:v>
                </c:pt>
                <c:pt idx="11">
                  <c:v>0.54</c:v>
                </c:pt>
                <c:pt idx="12">
                  <c:v>0.66000000000000836</c:v>
                </c:pt>
              </c:numCache>
            </c:numRef>
          </c:xVal>
          <c:yVal>
            <c:numRef>
              <c:f>'Driver Slope, Corr'!$E$2:$E$14</c:f>
              <c:numCache>
                <c:formatCode>General</c:formatCode>
                <c:ptCount val="13"/>
                <c:pt idx="0">
                  <c:v>0.67000000000000848</c:v>
                </c:pt>
                <c:pt idx="1">
                  <c:v>0.43000000000000038</c:v>
                </c:pt>
                <c:pt idx="2">
                  <c:v>0.3800000000000035</c:v>
                </c:pt>
                <c:pt idx="3">
                  <c:v>0.52</c:v>
                </c:pt>
                <c:pt idx="4">
                  <c:v>0.45</c:v>
                </c:pt>
                <c:pt idx="5">
                  <c:v>0.63000000000000722</c:v>
                </c:pt>
                <c:pt idx="6">
                  <c:v>0.55000000000000004</c:v>
                </c:pt>
                <c:pt idx="7">
                  <c:v>0.64000000000000734</c:v>
                </c:pt>
                <c:pt idx="8">
                  <c:v>0.39000000000000368</c:v>
                </c:pt>
                <c:pt idx="9">
                  <c:v>0.46</c:v>
                </c:pt>
                <c:pt idx="10">
                  <c:v>0.34000000000000102</c:v>
                </c:pt>
                <c:pt idx="11">
                  <c:v>0.37000000000000038</c:v>
                </c:pt>
                <c:pt idx="12">
                  <c:v>0.58000000000000052</c:v>
                </c:pt>
              </c:numCache>
            </c:numRef>
          </c:yVal>
        </c:ser>
        <c:axId val="135606272"/>
        <c:axId val="135608192"/>
      </c:scatterChart>
      <c:valAx>
        <c:axId val="135606272"/>
        <c:scaling>
          <c:orientation val="minMax"/>
          <c:max val="0.8"/>
          <c:min val="0.5"/>
        </c:scaling>
        <c:delete val="1"/>
        <c:axPos val="b"/>
        <c:title>
          <c:tx>
            <c:rich>
              <a:bodyPr/>
              <a:lstStyle/>
              <a:p>
                <a:pPr>
                  <a:defRPr sz="1000" b="0"/>
                </a:pPr>
                <a:r>
                  <a:rPr lang="en-US" sz="1000" b="1" dirty="0" smtClean="0"/>
                  <a:t>Correlation* </a:t>
                </a:r>
                <a:r>
                  <a:rPr lang="en-US" sz="1000" b="1" dirty="0"/>
                  <a:t>with Overall </a:t>
                </a:r>
                <a:r>
                  <a:rPr lang="en-US" sz="1000" b="1" dirty="0" smtClean="0"/>
                  <a:t>Engagement</a:t>
                </a:r>
                <a:endParaRPr lang="en-US" sz="1000" b="1" dirty="0"/>
              </a:p>
              <a:p>
                <a:pPr>
                  <a:defRPr sz="1000" b="0"/>
                </a:pPr>
                <a:r>
                  <a:rPr lang="en-US" sz="1000" b="0" dirty="0" smtClean="0"/>
                  <a:t>Source</a:t>
                </a:r>
                <a:r>
                  <a:rPr lang="en-US" sz="1000" b="0" dirty="0"/>
                  <a:t>: McLean &amp; </a:t>
                </a:r>
                <a:r>
                  <a:rPr lang="en-US" sz="1000" b="0" dirty="0" smtClean="0"/>
                  <a:t>Company;</a:t>
                </a:r>
                <a:r>
                  <a:rPr lang="en-US" sz="1000" b="0" i="0" u="none" strike="noStrike" baseline="0" dirty="0" smtClean="0"/>
                  <a:t> </a:t>
                </a:r>
                <a:r>
                  <a:rPr lang="en-US" sz="1000" b="0" i="1" u="none" strike="noStrike" baseline="0" dirty="0" smtClean="0"/>
                  <a:t>N = 1191</a:t>
                </a:r>
                <a:endParaRPr lang="en-US" sz="1000" b="0" i="1" dirty="0"/>
              </a:p>
            </c:rich>
          </c:tx>
          <c:layout>
            <c:manualLayout>
              <c:xMode val="edge"/>
              <c:yMode val="edge"/>
              <c:x val="0.31246906292946236"/>
              <c:y val="0.88932063761909963"/>
            </c:manualLayout>
          </c:layout>
        </c:title>
        <c:numFmt formatCode="General" sourceLinked="1"/>
        <c:tickLblPos val="none"/>
        <c:crossAx val="135608192"/>
        <c:crosses val="autoZero"/>
        <c:crossBetween val="midCat"/>
        <c:majorUnit val="5.0000000000000114E-2"/>
      </c:valAx>
      <c:valAx>
        <c:axId val="135608192"/>
        <c:scaling>
          <c:orientation val="minMax"/>
          <c:max val="0.70000000000000062"/>
          <c:min val="0.30000000000000032"/>
        </c:scaling>
        <c:delete val="1"/>
        <c:axPos val="l"/>
        <c:majorGridlines>
          <c:spPr>
            <a:ln>
              <a:solidFill>
                <a:sysClr val="windowText" lastClr="000000">
                  <a:tint val="75000"/>
                  <a:shade val="95000"/>
                  <a:satMod val="105000"/>
                  <a:alpha val="0"/>
                </a:sysClr>
              </a:solidFill>
            </a:ln>
          </c:spPr>
        </c:majorGridlines>
        <c:title>
          <c:tx>
            <c:rich>
              <a:bodyPr rot="-5400000" vert="horz"/>
              <a:lstStyle/>
              <a:p>
                <a:pPr>
                  <a:defRPr sz="1000" b="1"/>
                </a:pPr>
                <a:r>
                  <a:rPr lang="en-US" sz="1000" b="1" dirty="0" smtClean="0"/>
                  <a:t>Incline* of Relationship with </a:t>
                </a:r>
              </a:p>
              <a:p>
                <a:pPr>
                  <a:defRPr sz="1000" b="1"/>
                </a:pPr>
                <a:r>
                  <a:rPr lang="en-US" sz="1000" b="1" dirty="0" smtClean="0"/>
                  <a:t>Overall Engagement</a:t>
                </a:r>
                <a:endParaRPr lang="en-US" sz="1000" b="1" dirty="0"/>
              </a:p>
            </c:rich>
          </c:tx>
          <c:layout>
            <c:manualLayout>
              <c:xMode val="edge"/>
              <c:yMode val="edge"/>
              <c:x val="0"/>
              <c:y val="0.17172497564919284"/>
            </c:manualLayout>
          </c:layout>
        </c:title>
        <c:numFmt formatCode="General" sourceLinked="1"/>
        <c:tickLblPos val="none"/>
        <c:crossAx val="135606272"/>
        <c:crosses val="autoZero"/>
        <c:crossBetween val="midCat"/>
        <c:majorUnit val="0.1"/>
      </c:valAx>
      <c:spPr>
        <a:solidFill>
          <a:srgbClr val="998F57">
            <a:lumMod val="20000"/>
            <a:lumOff val="80000"/>
          </a:srgbClr>
        </a:solidFill>
        <a:ln>
          <a:solidFill>
            <a:sysClr val="windowText" lastClr="000000">
              <a:tint val="75000"/>
              <a:shade val="95000"/>
              <a:satMod val="105000"/>
            </a:sysClr>
          </a:solidFill>
        </a:ln>
      </c:spPr>
    </c:plotArea>
    <c:plotVisOnly val="1"/>
  </c:chart>
  <c:txPr>
    <a:bodyPr/>
    <a:lstStyle/>
    <a:p>
      <a:pPr>
        <a:defRPr sz="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680520515203831"/>
          <c:y val="0.23803169971776891"/>
          <c:w val="0.49507443625005337"/>
          <c:h val="0.64040676426758214"/>
        </c:manualLayout>
      </c:layout>
      <c:radarChart>
        <c:radarStyle val="filled"/>
        <c:ser>
          <c:idx val="0"/>
          <c:order val="0"/>
          <c:spPr>
            <a:solidFill>
              <a:srgbClr val="998F57">
                <a:alpha val="40000"/>
              </a:srgbClr>
            </a:solidFill>
          </c:spPr>
          <c:cat>
            <c:strRef>
              <c:f>'Consultant''s Overall Engagement'!$B$1:$N$1</c:f>
              <c:strCache>
                <c:ptCount val="13"/>
                <c:pt idx="0">
                  <c:v>Employee Empowerment</c:v>
                </c:pt>
                <c:pt idx="1">
                  <c:v>Development</c:v>
                </c:pt>
                <c:pt idx="2">
                  <c:v>Rewards and Recognition</c:v>
                </c:pt>
                <c:pt idx="3">
                  <c:v>Co-worker Relationships</c:v>
                </c:pt>
                <c:pt idx="4">
                  <c:v>Manager Relationships</c:v>
                </c:pt>
                <c:pt idx="5">
                  <c:v>Culture</c:v>
                </c:pt>
                <c:pt idx="6">
                  <c:v>Customer Focus</c:v>
                </c:pt>
                <c:pt idx="7">
                  <c:v>Company Potential</c:v>
                </c:pt>
                <c:pt idx="8">
                  <c:v>Department Relationships</c:v>
                </c:pt>
                <c:pt idx="9">
                  <c:v>Senior Management Relationship</c:v>
                </c:pt>
                <c:pt idx="10">
                  <c:v>Compensation</c:v>
                </c:pt>
                <c:pt idx="11">
                  <c:v>Benefits</c:v>
                </c:pt>
                <c:pt idx="12">
                  <c:v>Working Conditions</c:v>
                </c:pt>
              </c:strCache>
            </c:strRef>
          </c:cat>
          <c:val>
            <c:numRef>
              <c:f>'Consultant''s Overall Engagement'!$B$2:$N$2</c:f>
              <c:numCache>
                <c:formatCode>0%</c:formatCode>
                <c:ptCount val="13"/>
                <c:pt idx="0">
                  <c:v>0.5131210007573791</c:v>
                </c:pt>
                <c:pt idx="1">
                  <c:v>0.5131210007573791</c:v>
                </c:pt>
                <c:pt idx="2">
                  <c:v>0</c:v>
                </c:pt>
                <c:pt idx="3">
                  <c:v>0</c:v>
                </c:pt>
                <c:pt idx="4">
                  <c:v>0</c:v>
                </c:pt>
                <c:pt idx="5">
                  <c:v>0</c:v>
                </c:pt>
                <c:pt idx="6">
                  <c:v>0</c:v>
                </c:pt>
                <c:pt idx="7">
                  <c:v>0</c:v>
                </c:pt>
                <c:pt idx="8">
                  <c:v>0</c:v>
                </c:pt>
                <c:pt idx="9">
                  <c:v>0</c:v>
                </c:pt>
                <c:pt idx="10">
                  <c:v>0</c:v>
                </c:pt>
                <c:pt idx="11">
                  <c:v>0</c:v>
                </c:pt>
                <c:pt idx="12">
                  <c:v>0</c:v>
                </c:pt>
              </c:numCache>
            </c:numRef>
          </c:val>
        </c:ser>
        <c:ser>
          <c:idx val="1"/>
          <c:order val="1"/>
          <c:spPr>
            <a:solidFill>
              <a:srgbClr val="243F54">
                <a:lumMod val="20000"/>
                <a:lumOff val="80000"/>
                <a:alpha val="50000"/>
              </a:srgbClr>
            </a:solidFill>
          </c:spPr>
          <c:cat>
            <c:strRef>
              <c:f>'Consultant''s Overall Engagement'!$B$1:$N$1</c:f>
              <c:strCache>
                <c:ptCount val="13"/>
                <c:pt idx="0">
                  <c:v>Employee Empowerment</c:v>
                </c:pt>
                <c:pt idx="1">
                  <c:v>Development</c:v>
                </c:pt>
                <c:pt idx="2">
                  <c:v>Rewards and Recognition</c:v>
                </c:pt>
                <c:pt idx="3">
                  <c:v>Co-worker Relationships</c:v>
                </c:pt>
                <c:pt idx="4">
                  <c:v>Manager Relationships</c:v>
                </c:pt>
                <c:pt idx="5">
                  <c:v>Culture</c:v>
                </c:pt>
                <c:pt idx="6">
                  <c:v>Customer Focus</c:v>
                </c:pt>
                <c:pt idx="7">
                  <c:v>Company Potential</c:v>
                </c:pt>
                <c:pt idx="8">
                  <c:v>Department Relationships</c:v>
                </c:pt>
                <c:pt idx="9">
                  <c:v>Senior Management Relationship</c:v>
                </c:pt>
                <c:pt idx="10">
                  <c:v>Compensation</c:v>
                </c:pt>
                <c:pt idx="11">
                  <c:v>Benefits</c:v>
                </c:pt>
                <c:pt idx="12">
                  <c:v>Working Conditions</c:v>
                </c:pt>
              </c:strCache>
            </c:strRef>
          </c:cat>
          <c:val>
            <c:numRef>
              <c:f>'Consultant''s Overall Engagement'!$B$3:$N$3</c:f>
              <c:numCache>
                <c:formatCode>0%</c:formatCode>
                <c:ptCount val="13"/>
                <c:pt idx="0">
                  <c:v>0</c:v>
                </c:pt>
                <c:pt idx="1">
                  <c:v>0.278173503268967</c:v>
                </c:pt>
                <c:pt idx="2">
                  <c:v>0.278173503268967</c:v>
                </c:pt>
                <c:pt idx="3">
                  <c:v>0</c:v>
                </c:pt>
                <c:pt idx="4">
                  <c:v>0</c:v>
                </c:pt>
                <c:pt idx="5">
                  <c:v>0</c:v>
                </c:pt>
                <c:pt idx="6">
                  <c:v>0</c:v>
                </c:pt>
                <c:pt idx="7">
                  <c:v>0</c:v>
                </c:pt>
                <c:pt idx="8">
                  <c:v>0</c:v>
                </c:pt>
                <c:pt idx="9">
                  <c:v>0</c:v>
                </c:pt>
                <c:pt idx="10">
                  <c:v>0</c:v>
                </c:pt>
                <c:pt idx="11">
                  <c:v>0</c:v>
                </c:pt>
                <c:pt idx="12">
                  <c:v>0</c:v>
                </c:pt>
              </c:numCache>
            </c:numRef>
          </c:val>
        </c:ser>
        <c:ser>
          <c:idx val="2"/>
          <c:order val="2"/>
          <c:spPr>
            <a:solidFill>
              <a:srgbClr val="243F54">
                <a:lumMod val="20000"/>
                <a:lumOff val="80000"/>
                <a:alpha val="59000"/>
              </a:srgbClr>
            </a:solidFill>
          </c:spPr>
          <c:cat>
            <c:strRef>
              <c:f>'Consultant''s Overall Engagement'!$B$1:$N$1</c:f>
              <c:strCache>
                <c:ptCount val="13"/>
                <c:pt idx="0">
                  <c:v>Employee Empowerment</c:v>
                </c:pt>
                <c:pt idx="1">
                  <c:v>Development</c:v>
                </c:pt>
                <c:pt idx="2">
                  <c:v>Rewards and Recognition</c:v>
                </c:pt>
                <c:pt idx="3">
                  <c:v>Co-worker Relationships</c:v>
                </c:pt>
                <c:pt idx="4">
                  <c:v>Manager Relationships</c:v>
                </c:pt>
                <c:pt idx="5">
                  <c:v>Culture</c:v>
                </c:pt>
                <c:pt idx="6">
                  <c:v>Customer Focus</c:v>
                </c:pt>
                <c:pt idx="7">
                  <c:v>Company Potential</c:v>
                </c:pt>
                <c:pt idx="8">
                  <c:v>Department Relationships</c:v>
                </c:pt>
                <c:pt idx="9">
                  <c:v>Senior Management Relationship</c:v>
                </c:pt>
                <c:pt idx="10">
                  <c:v>Compensation</c:v>
                </c:pt>
                <c:pt idx="11">
                  <c:v>Benefits</c:v>
                </c:pt>
                <c:pt idx="12">
                  <c:v>Working Conditions</c:v>
                </c:pt>
              </c:strCache>
            </c:strRef>
          </c:cat>
          <c:val>
            <c:numRef>
              <c:f>'Consultant''s Overall Engagement'!$B$4:$N$4</c:f>
              <c:numCache>
                <c:formatCode>0%</c:formatCode>
                <c:ptCount val="13"/>
                <c:pt idx="0">
                  <c:v>0</c:v>
                </c:pt>
                <c:pt idx="1">
                  <c:v>0</c:v>
                </c:pt>
                <c:pt idx="2">
                  <c:v>0.24143012316323606</c:v>
                </c:pt>
                <c:pt idx="3">
                  <c:v>0.24143012316323606</c:v>
                </c:pt>
                <c:pt idx="4">
                  <c:v>0</c:v>
                </c:pt>
                <c:pt idx="5">
                  <c:v>0</c:v>
                </c:pt>
                <c:pt idx="6">
                  <c:v>0</c:v>
                </c:pt>
                <c:pt idx="7">
                  <c:v>0</c:v>
                </c:pt>
                <c:pt idx="8">
                  <c:v>0</c:v>
                </c:pt>
                <c:pt idx="9">
                  <c:v>0</c:v>
                </c:pt>
                <c:pt idx="10">
                  <c:v>0</c:v>
                </c:pt>
                <c:pt idx="11">
                  <c:v>0</c:v>
                </c:pt>
                <c:pt idx="12">
                  <c:v>0</c:v>
                </c:pt>
              </c:numCache>
            </c:numRef>
          </c:val>
        </c:ser>
        <c:ser>
          <c:idx val="3"/>
          <c:order val="3"/>
          <c:spPr>
            <a:solidFill>
              <a:srgbClr val="243F54">
                <a:lumMod val="20000"/>
                <a:lumOff val="80000"/>
                <a:alpha val="50000"/>
              </a:srgbClr>
            </a:solidFill>
          </c:spPr>
          <c:cat>
            <c:strRef>
              <c:f>'Consultant''s Overall Engagement'!$B$1:$N$1</c:f>
              <c:strCache>
                <c:ptCount val="13"/>
                <c:pt idx="0">
                  <c:v>Employee Empowerment</c:v>
                </c:pt>
                <c:pt idx="1">
                  <c:v>Development</c:v>
                </c:pt>
                <c:pt idx="2">
                  <c:v>Rewards and Recognition</c:v>
                </c:pt>
                <c:pt idx="3">
                  <c:v>Co-worker Relationships</c:v>
                </c:pt>
                <c:pt idx="4">
                  <c:v>Manager Relationships</c:v>
                </c:pt>
                <c:pt idx="5">
                  <c:v>Culture</c:v>
                </c:pt>
                <c:pt idx="6">
                  <c:v>Customer Focus</c:v>
                </c:pt>
                <c:pt idx="7">
                  <c:v>Company Potential</c:v>
                </c:pt>
                <c:pt idx="8">
                  <c:v>Department Relationships</c:v>
                </c:pt>
                <c:pt idx="9">
                  <c:v>Senior Management Relationship</c:v>
                </c:pt>
                <c:pt idx="10">
                  <c:v>Compensation</c:v>
                </c:pt>
                <c:pt idx="11">
                  <c:v>Benefits</c:v>
                </c:pt>
                <c:pt idx="12">
                  <c:v>Working Conditions</c:v>
                </c:pt>
              </c:strCache>
            </c:strRef>
          </c:cat>
          <c:val>
            <c:numRef>
              <c:f>'Consultant''s Overall Engagement'!$B$5:$N$5</c:f>
              <c:numCache>
                <c:formatCode>0%</c:formatCode>
                <c:ptCount val="13"/>
                <c:pt idx="0">
                  <c:v>0</c:v>
                </c:pt>
                <c:pt idx="1">
                  <c:v>0</c:v>
                </c:pt>
                <c:pt idx="2">
                  <c:v>0</c:v>
                </c:pt>
                <c:pt idx="3">
                  <c:v>0.31515795098093885</c:v>
                </c:pt>
                <c:pt idx="4">
                  <c:v>0.31515795098093885</c:v>
                </c:pt>
                <c:pt idx="5">
                  <c:v>0</c:v>
                </c:pt>
                <c:pt idx="6">
                  <c:v>0</c:v>
                </c:pt>
                <c:pt idx="7">
                  <c:v>0</c:v>
                </c:pt>
                <c:pt idx="8">
                  <c:v>0</c:v>
                </c:pt>
                <c:pt idx="9">
                  <c:v>0</c:v>
                </c:pt>
                <c:pt idx="10">
                  <c:v>0</c:v>
                </c:pt>
                <c:pt idx="11">
                  <c:v>0</c:v>
                </c:pt>
                <c:pt idx="12">
                  <c:v>0</c:v>
                </c:pt>
              </c:numCache>
            </c:numRef>
          </c:val>
        </c:ser>
        <c:ser>
          <c:idx val="4"/>
          <c:order val="4"/>
          <c:spPr>
            <a:solidFill>
              <a:srgbClr val="243F54">
                <a:lumMod val="20000"/>
                <a:lumOff val="80000"/>
                <a:alpha val="50000"/>
              </a:srgbClr>
            </a:solidFill>
          </c:spPr>
          <c:cat>
            <c:strRef>
              <c:f>'Consultant''s Overall Engagement'!$B$1:$N$1</c:f>
              <c:strCache>
                <c:ptCount val="13"/>
                <c:pt idx="0">
                  <c:v>Employee Empowerment</c:v>
                </c:pt>
                <c:pt idx="1">
                  <c:v>Development</c:v>
                </c:pt>
                <c:pt idx="2">
                  <c:v>Rewards and Recognition</c:v>
                </c:pt>
                <c:pt idx="3">
                  <c:v>Co-worker Relationships</c:v>
                </c:pt>
                <c:pt idx="4">
                  <c:v>Manager Relationships</c:v>
                </c:pt>
                <c:pt idx="5">
                  <c:v>Culture</c:v>
                </c:pt>
                <c:pt idx="6">
                  <c:v>Customer Focus</c:v>
                </c:pt>
                <c:pt idx="7">
                  <c:v>Company Potential</c:v>
                </c:pt>
                <c:pt idx="8">
                  <c:v>Department Relationships</c:v>
                </c:pt>
                <c:pt idx="9">
                  <c:v>Senior Management Relationship</c:v>
                </c:pt>
                <c:pt idx="10">
                  <c:v>Compensation</c:v>
                </c:pt>
                <c:pt idx="11">
                  <c:v>Benefits</c:v>
                </c:pt>
                <c:pt idx="12">
                  <c:v>Working Conditions</c:v>
                </c:pt>
              </c:strCache>
            </c:strRef>
          </c:cat>
          <c:val>
            <c:numRef>
              <c:f>'Consultant''s Overall Engagement'!$B$6:$N$6</c:f>
              <c:numCache>
                <c:formatCode>0%</c:formatCode>
                <c:ptCount val="13"/>
                <c:pt idx="0">
                  <c:v>0</c:v>
                </c:pt>
                <c:pt idx="1">
                  <c:v>0</c:v>
                </c:pt>
                <c:pt idx="2">
                  <c:v>0</c:v>
                </c:pt>
                <c:pt idx="3">
                  <c:v>0</c:v>
                </c:pt>
                <c:pt idx="4">
                  <c:v>0.28072827815428786</c:v>
                </c:pt>
                <c:pt idx="5">
                  <c:v>0.28072827815428786</c:v>
                </c:pt>
                <c:pt idx="6">
                  <c:v>0</c:v>
                </c:pt>
                <c:pt idx="7">
                  <c:v>0</c:v>
                </c:pt>
                <c:pt idx="8">
                  <c:v>0</c:v>
                </c:pt>
                <c:pt idx="9">
                  <c:v>0</c:v>
                </c:pt>
                <c:pt idx="10">
                  <c:v>0</c:v>
                </c:pt>
                <c:pt idx="11">
                  <c:v>0</c:v>
                </c:pt>
                <c:pt idx="12">
                  <c:v>0</c:v>
                </c:pt>
              </c:numCache>
            </c:numRef>
          </c:val>
        </c:ser>
        <c:ser>
          <c:idx val="5"/>
          <c:order val="5"/>
          <c:spPr>
            <a:solidFill>
              <a:srgbClr val="243F54">
                <a:lumMod val="20000"/>
                <a:lumOff val="80000"/>
                <a:alpha val="50000"/>
              </a:srgbClr>
            </a:solidFill>
          </c:spPr>
          <c:cat>
            <c:strRef>
              <c:f>'Consultant''s Overall Engagement'!$B$1:$N$1</c:f>
              <c:strCache>
                <c:ptCount val="13"/>
                <c:pt idx="0">
                  <c:v>Employee Empowerment</c:v>
                </c:pt>
                <c:pt idx="1">
                  <c:v>Development</c:v>
                </c:pt>
                <c:pt idx="2">
                  <c:v>Rewards and Recognition</c:v>
                </c:pt>
                <c:pt idx="3">
                  <c:v>Co-worker Relationships</c:v>
                </c:pt>
                <c:pt idx="4">
                  <c:v>Manager Relationships</c:v>
                </c:pt>
                <c:pt idx="5">
                  <c:v>Culture</c:v>
                </c:pt>
                <c:pt idx="6">
                  <c:v>Customer Focus</c:v>
                </c:pt>
                <c:pt idx="7">
                  <c:v>Company Potential</c:v>
                </c:pt>
                <c:pt idx="8">
                  <c:v>Department Relationships</c:v>
                </c:pt>
                <c:pt idx="9">
                  <c:v>Senior Management Relationship</c:v>
                </c:pt>
                <c:pt idx="10">
                  <c:v>Compensation</c:v>
                </c:pt>
                <c:pt idx="11">
                  <c:v>Benefits</c:v>
                </c:pt>
                <c:pt idx="12">
                  <c:v>Working Conditions</c:v>
                </c:pt>
              </c:strCache>
            </c:strRef>
          </c:cat>
          <c:val>
            <c:numRef>
              <c:f>'Consultant''s Overall Engagement'!$B$7:$N$7</c:f>
              <c:numCache>
                <c:formatCode>0%</c:formatCode>
                <c:ptCount val="13"/>
                <c:pt idx="0">
                  <c:v>0</c:v>
                </c:pt>
                <c:pt idx="1">
                  <c:v>0</c:v>
                </c:pt>
                <c:pt idx="2">
                  <c:v>0</c:v>
                </c:pt>
                <c:pt idx="3">
                  <c:v>0</c:v>
                </c:pt>
                <c:pt idx="4">
                  <c:v>0</c:v>
                </c:pt>
                <c:pt idx="5">
                  <c:v>0.46926581890270036</c:v>
                </c:pt>
                <c:pt idx="6">
                  <c:v>0.46926581890270036</c:v>
                </c:pt>
                <c:pt idx="7">
                  <c:v>0</c:v>
                </c:pt>
                <c:pt idx="8">
                  <c:v>0</c:v>
                </c:pt>
                <c:pt idx="9">
                  <c:v>0</c:v>
                </c:pt>
                <c:pt idx="10">
                  <c:v>0</c:v>
                </c:pt>
                <c:pt idx="11">
                  <c:v>0</c:v>
                </c:pt>
                <c:pt idx="12">
                  <c:v>0</c:v>
                </c:pt>
              </c:numCache>
            </c:numRef>
          </c:val>
        </c:ser>
        <c:ser>
          <c:idx val="6"/>
          <c:order val="6"/>
          <c:spPr>
            <a:solidFill>
              <a:srgbClr val="243F54">
                <a:lumMod val="20000"/>
                <a:lumOff val="80000"/>
                <a:alpha val="50000"/>
              </a:srgbClr>
            </a:solidFill>
          </c:spPr>
          <c:cat>
            <c:strRef>
              <c:f>'Consultant''s Overall Engagement'!$B$1:$N$1</c:f>
              <c:strCache>
                <c:ptCount val="13"/>
                <c:pt idx="0">
                  <c:v>Employee Empowerment</c:v>
                </c:pt>
                <c:pt idx="1">
                  <c:v>Development</c:v>
                </c:pt>
                <c:pt idx="2">
                  <c:v>Rewards and Recognition</c:v>
                </c:pt>
                <c:pt idx="3">
                  <c:v>Co-worker Relationships</c:v>
                </c:pt>
                <c:pt idx="4">
                  <c:v>Manager Relationships</c:v>
                </c:pt>
                <c:pt idx="5">
                  <c:v>Culture</c:v>
                </c:pt>
                <c:pt idx="6">
                  <c:v>Customer Focus</c:v>
                </c:pt>
                <c:pt idx="7">
                  <c:v>Company Potential</c:v>
                </c:pt>
                <c:pt idx="8">
                  <c:v>Department Relationships</c:v>
                </c:pt>
                <c:pt idx="9">
                  <c:v>Senior Management Relationship</c:v>
                </c:pt>
                <c:pt idx="10">
                  <c:v>Compensation</c:v>
                </c:pt>
                <c:pt idx="11">
                  <c:v>Benefits</c:v>
                </c:pt>
                <c:pt idx="12">
                  <c:v>Working Conditions</c:v>
                </c:pt>
              </c:strCache>
            </c:strRef>
          </c:cat>
          <c:val>
            <c:numRef>
              <c:f>'Consultant''s Overall Engagement'!$B$8:$N$8</c:f>
              <c:numCache>
                <c:formatCode>0%</c:formatCode>
                <c:ptCount val="13"/>
                <c:pt idx="0">
                  <c:v>0</c:v>
                </c:pt>
                <c:pt idx="1">
                  <c:v>0</c:v>
                </c:pt>
                <c:pt idx="2">
                  <c:v>0</c:v>
                </c:pt>
                <c:pt idx="3">
                  <c:v>0</c:v>
                </c:pt>
                <c:pt idx="4">
                  <c:v>0</c:v>
                </c:pt>
                <c:pt idx="5">
                  <c:v>0</c:v>
                </c:pt>
                <c:pt idx="6">
                  <c:v>0.35780614726251364</c:v>
                </c:pt>
                <c:pt idx="7">
                  <c:v>0.35780614726251364</c:v>
                </c:pt>
                <c:pt idx="8">
                  <c:v>0</c:v>
                </c:pt>
                <c:pt idx="9">
                  <c:v>0</c:v>
                </c:pt>
                <c:pt idx="10">
                  <c:v>0</c:v>
                </c:pt>
                <c:pt idx="11">
                  <c:v>0</c:v>
                </c:pt>
                <c:pt idx="12">
                  <c:v>0</c:v>
                </c:pt>
              </c:numCache>
            </c:numRef>
          </c:val>
        </c:ser>
        <c:ser>
          <c:idx val="7"/>
          <c:order val="7"/>
          <c:spPr>
            <a:solidFill>
              <a:srgbClr val="243F54">
                <a:lumMod val="20000"/>
                <a:lumOff val="80000"/>
                <a:alpha val="50000"/>
              </a:srgbClr>
            </a:solidFill>
          </c:spPr>
          <c:cat>
            <c:strRef>
              <c:f>'Consultant''s Overall Engagement'!$B$1:$N$1</c:f>
              <c:strCache>
                <c:ptCount val="13"/>
                <c:pt idx="0">
                  <c:v>Employee Empowerment</c:v>
                </c:pt>
                <c:pt idx="1">
                  <c:v>Development</c:v>
                </c:pt>
                <c:pt idx="2">
                  <c:v>Rewards and Recognition</c:v>
                </c:pt>
                <c:pt idx="3">
                  <c:v>Co-worker Relationships</c:v>
                </c:pt>
                <c:pt idx="4">
                  <c:v>Manager Relationships</c:v>
                </c:pt>
                <c:pt idx="5">
                  <c:v>Culture</c:v>
                </c:pt>
                <c:pt idx="6">
                  <c:v>Customer Focus</c:v>
                </c:pt>
                <c:pt idx="7">
                  <c:v>Company Potential</c:v>
                </c:pt>
                <c:pt idx="8">
                  <c:v>Department Relationships</c:v>
                </c:pt>
                <c:pt idx="9">
                  <c:v>Senior Management Relationship</c:v>
                </c:pt>
                <c:pt idx="10">
                  <c:v>Compensation</c:v>
                </c:pt>
                <c:pt idx="11">
                  <c:v>Benefits</c:v>
                </c:pt>
                <c:pt idx="12">
                  <c:v>Working Conditions</c:v>
                </c:pt>
              </c:strCache>
            </c:strRef>
          </c:cat>
          <c:val>
            <c:numRef>
              <c:f>'Consultant''s Overall Engagement'!$B$9:$N$9</c:f>
              <c:numCache>
                <c:formatCode>0%</c:formatCode>
                <c:ptCount val="13"/>
                <c:pt idx="0">
                  <c:v>0</c:v>
                </c:pt>
                <c:pt idx="1">
                  <c:v>0</c:v>
                </c:pt>
                <c:pt idx="2">
                  <c:v>0</c:v>
                </c:pt>
                <c:pt idx="3">
                  <c:v>0</c:v>
                </c:pt>
                <c:pt idx="4">
                  <c:v>0</c:v>
                </c:pt>
                <c:pt idx="5">
                  <c:v>0</c:v>
                </c:pt>
                <c:pt idx="6">
                  <c:v>0</c:v>
                </c:pt>
                <c:pt idx="7">
                  <c:v>0.48728580367459601</c:v>
                </c:pt>
                <c:pt idx="8">
                  <c:v>0.48728580367459601</c:v>
                </c:pt>
                <c:pt idx="9">
                  <c:v>0</c:v>
                </c:pt>
                <c:pt idx="10">
                  <c:v>0</c:v>
                </c:pt>
                <c:pt idx="11">
                  <c:v>0</c:v>
                </c:pt>
                <c:pt idx="12">
                  <c:v>0</c:v>
                </c:pt>
              </c:numCache>
            </c:numRef>
          </c:val>
        </c:ser>
        <c:ser>
          <c:idx val="8"/>
          <c:order val="8"/>
          <c:spPr>
            <a:solidFill>
              <a:srgbClr val="243F54">
                <a:lumMod val="20000"/>
                <a:lumOff val="80000"/>
                <a:alpha val="50000"/>
              </a:srgbClr>
            </a:solidFill>
          </c:spPr>
          <c:cat>
            <c:strRef>
              <c:f>'Consultant''s Overall Engagement'!$B$1:$N$1</c:f>
              <c:strCache>
                <c:ptCount val="13"/>
                <c:pt idx="0">
                  <c:v>Employee Empowerment</c:v>
                </c:pt>
                <c:pt idx="1">
                  <c:v>Development</c:v>
                </c:pt>
                <c:pt idx="2">
                  <c:v>Rewards and Recognition</c:v>
                </c:pt>
                <c:pt idx="3">
                  <c:v>Co-worker Relationships</c:v>
                </c:pt>
                <c:pt idx="4">
                  <c:v>Manager Relationships</c:v>
                </c:pt>
                <c:pt idx="5">
                  <c:v>Culture</c:v>
                </c:pt>
                <c:pt idx="6">
                  <c:v>Customer Focus</c:v>
                </c:pt>
                <c:pt idx="7">
                  <c:v>Company Potential</c:v>
                </c:pt>
                <c:pt idx="8">
                  <c:v>Department Relationships</c:v>
                </c:pt>
                <c:pt idx="9">
                  <c:v>Senior Management Relationship</c:v>
                </c:pt>
                <c:pt idx="10">
                  <c:v>Compensation</c:v>
                </c:pt>
                <c:pt idx="11">
                  <c:v>Benefits</c:v>
                </c:pt>
                <c:pt idx="12">
                  <c:v>Working Conditions</c:v>
                </c:pt>
              </c:strCache>
            </c:strRef>
          </c:cat>
          <c:val>
            <c:numRef>
              <c:f>'Consultant''s Overall Engagement'!$B$10:$N$10</c:f>
              <c:numCache>
                <c:formatCode>0%</c:formatCode>
                <c:ptCount val="13"/>
                <c:pt idx="0">
                  <c:v>0</c:v>
                </c:pt>
                <c:pt idx="1">
                  <c:v>0</c:v>
                </c:pt>
                <c:pt idx="2">
                  <c:v>0</c:v>
                </c:pt>
                <c:pt idx="3">
                  <c:v>0</c:v>
                </c:pt>
                <c:pt idx="4">
                  <c:v>0</c:v>
                </c:pt>
                <c:pt idx="5">
                  <c:v>0</c:v>
                </c:pt>
                <c:pt idx="6">
                  <c:v>0</c:v>
                </c:pt>
                <c:pt idx="7">
                  <c:v>0</c:v>
                </c:pt>
                <c:pt idx="8">
                  <c:v>0.23306136448489814</c:v>
                </c:pt>
                <c:pt idx="9">
                  <c:v>0.23306136448489814</c:v>
                </c:pt>
                <c:pt idx="10">
                  <c:v>0</c:v>
                </c:pt>
                <c:pt idx="11">
                  <c:v>0</c:v>
                </c:pt>
                <c:pt idx="12">
                  <c:v>0</c:v>
                </c:pt>
              </c:numCache>
            </c:numRef>
          </c:val>
        </c:ser>
        <c:ser>
          <c:idx val="9"/>
          <c:order val="9"/>
          <c:spPr>
            <a:solidFill>
              <a:srgbClr val="243F54">
                <a:lumMod val="20000"/>
                <a:lumOff val="80000"/>
                <a:alpha val="50000"/>
              </a:srgbClr>
            </a:solidFill>
          </c:spPr>
          <c:cat>
            <c:strRef>
              <c:f>'Consultant''s Overall Engagement'!$B$1:$N$1</c:f>
              <c:strCache>
                <c:ptCount val="13"/>
                <c:pt idx="0">
                  <c:v>Employee Empowerment</c:v>
                </c:pt>
                <c:pt idx="1">
                  <c:v>Development</c:v>
                </c:pt>
                <c:pt idx="2">
                  <c:v>Rewards and Recognition</c:v>
                </c:pt>
                <c:pt idx="3">
                  <c:v>Co-worker Relationships</c:v>
                </c:pt>
                <c:pt idx="4">
                  <c:v>Manager Relationships</c:v>
                </c:pt>
                <c:pt idx="5">
                  <c:v>Culture</c:v>
                </c:pt>
                <c:pt idx="6">
                  <c:v>Customer Focus</c:v>
                </c:pt>
                <c:pt idx="7">
                  <c:v>Company Potential</c:v>
                </c:pt>
                <c:pt idx="8">
                  <c:v>Department Relationships</c:v>
                </c:pt>
                <c:pt idx="9">
                  <c:v>Senior Management Relationship</c:v>
                </c:pt>
                <c:pt idx="10">
                  <c:v>Compensation</c:v>
                </c:pt>
                <c:pt idx="11">
                  <c:v>Benefits</c:v>
                </c:pt>
                <c:pt idx="12">
                  <c:v>Working Conditions</c:v>
                </c:pt>
              </c:strCache>
            </c:strRef>
          </c:cat>
          <c:val>
            <c:numRef>
              <c:f>'Consultant''s Overall Engagement'!$B$11:$N$11</c:f>
              <c:numCache>
                <c:formatCode>0%</c:formatCode>
                <c:ptCount val="13"/>
                <c:pt idx="0">
                  <c:v>0</c:v>
                </c:pt>
                <c:pt idx="1">
                  <c:v>0</c:v>
                </c:pt>
                <c:pt idx="2">
                  <c:v>0</c:v>
                </c:pt>
                <c:pt idx="3">
                  <c:v>0</c:v>
                </c:pt>
                <c:pt idx="4">
                  <c:v>0</c:v>
                </c:pt>
                <c:pt idx="5">
                  <c:v>0</c:v>
                </c:pt>
                <c:pt idx="6">
                  <c:v>0</c:v>
                </c:pt>
                <c:pt idx="7">
                  <c:v>0</c:v>
                </c:pt>
                <c:pt idx="8">
                  <c:v>0</c:v>
                </c:pt>
                <c:pt idx="9">
                  <c:v>0.31731241170060109</c:v>
                </c:pt>
                <c:pt idx="10">
                  <c:v>0.31731241170060109</c:v>
                </c:pt>
                <c:pt idx="11">
                  <c:v>0</c:v>
                </c:pt>
                <c:pt idx="12">
                  <c:v>0</c:v>
                </c:pt>
              </c:numCache>
            </c:numRef>
          </c:val>
        </c:ser>
        <c:ser>
          <c:idx val="10"/>
          <c:order val="10"/>
          <c:spPr>
            <a:solidFill>
              <a:srgbClr val="243F54">
                <a:lumMod val="20000"/>
                <a:lumOff val="80000"/>
                <a:alpha val="56000"/>
              </a:srgbClr>
            </a:solidFill>
          </c:spPr>
          <c:cat>
            <c:strRef>
              <c:f>'Consultant''s Overall Engagement'!$B$1:$N$1</c:f>
              <c:strCache>
                <c:ptCount val="13"/>
                <c:pt idx="0">
                  <c:v>Employee Empowerment</c:v>
                </c:pt>
                <c:pt idx="1">
                  <c:v>Development</c:v>
                </c:pt>
                <c:pt idx="2">
                  <c:v>Rewards and Recognition</c:v>
                </c:pt>
                <c:pt idx="3">
                  <c:v>Co-worker Relationships</c:v>
                </c:pt>
                <c:pt idx="4">
                  <c:v>Manager Relationships</c:v>
                </c:pt>
                <c:pt idx="5">
                  <c:v>Culture</c:v>
                </c:pt>
                <c:pt idx="6">
                  <c:v>Customer Focus</c:v>
                </c:pt>
                <c:pt idx="7">
                  <c:v>Company Potential</c:v>
                </c:pt>
                <c:pt idx="8">
                  <c:v>Department Relationships</c:v>
                </c:pt>
                <c:pt idx="9">
                  <c:v>Senior Management Relationship</c:v>
                </c:pt>
                <c:pt idx="10">
                  <c:v>Compensation</c:v>
                </c:pt>
                <c:pt idx="11">
                  <c:v>Benefits</c:v>
                </c:pt>
                <c:pt idx="12">
                  <c:v>Working Conditions</c:v>
                </c:pt>
              </c:strCache>
            </c:strRef>
          </c:cat>
          <c:val>
            <c:numRef>
              <c:f>'Consultant''s Overall Engagement'!$B$12:$N$12</c:f>
              <c:numCache>
                <c:formatCode>0%</c:formatCode>
                <c:ptCount val="13"/>
                <c:pt idx="0">
                  <c:v>0</c:v>
                </c:pt>
                <c:pt idx="1">
                  <c:v>0</c:v>
                </c:pt>
                <c:pt idx="2">
                  <c:v>0</c:v>
                </c:pt>
                <c:pt idx="3">
                  <c:v>0</c:v>
                </c:pt>
                <c:pt idx="4">
                  <c:v>0</c:v>
                </c:pt>
                <c:pt idx="5">
                  <c:v>0</c:v>
                </c:pt>
                <c:pt idx="6">
                  <c:v>0</c:v>
                </c:pt>
                <c:pt idx="7">
                  <c:v>0</c:v>
                </c:pt>
                <c:pt idx="8">
                  <c:v>0</c:v>
                </c:pt>
                <c:pt idx="9">
                  <c:v>0</c:v>
                </c:pt>
                <c:pt idx="10">
                  <c:v>0.1904168799855738</c:v>
                </c:pt>
                <c:pt idx="11">
                  <c:v>0.1904168799855738</c:v>
                </c:pt>
                <c:pt idx="12">
                  <c:v>0</c:v>
                </c:pt>
              </c:numCache>
            </c:numRef>
          </c:val>
        </c:ser>
        <c:ser>
          <c:idx val="11"/>
          <c:order val="11"/>
          <c:spPr>
            <a:solidFill>
              <a:srgbClr val="243F54">
                <a:lumMod val="20000"/>
                <a:lumOff val="80000"/>
                <a:alpha val="56000"/>
              </a:srgbClr>
            </a:solidFill>
          </c:spPr>
          <c:cat>
            <c:strRef>
              <c:f>'Consultant''s Overall Engagement'!$B$1:$N$1</c:f>
              <c:strCache>
                <c:ptCount val="13"/>
                <c:pt idx="0">
                  <c:v>Employee Empowerment</c:v>
                </c:pt>
                <c:pt idx="1">
                  <c:v>Development</c:v>
                </c:pt>
                <c:pt idx="2">
                  <c:v>Rewards and Recognition</c:v>
                </c:pt>
                <c:pt idx="3">
                  <c:v>Co-worker Relationships</c:v>
                </c:pt>
                <c:pt idx="4">
                  <c:v>Manager Relationships</c:v>
                </c:pt>
                <c:pt idx="5">
                  <c:v>Culture</c:v>
                </c:pt>
                <c:pt idx="6">
                  <c:v>Customer Focus</c:v>
                </c:pt>
                <c:pt idx="7">
                  <c:v>Company Potential</c:v>
                </c:pt>
                <c:pt idx="8">
                  <c:v>Department Relationships</c:v>
                </c:pt>
                <c:pt idx="9">
                  <c:v>Senior Management Relationship</c:v>
                </c:pt>
                <c:pt idx="10">
                  <c:v>Compensation</c:v>
                </c:pt>
                <c:pt idx="11">
                  <c:v>Benefits</c:v>
                </c:pt>
                <c:pt idx="12">
                  <c:v>Working Conditions</c:v>
                </c:pt>
              </c:strCache>
            </c:strRef>
          </c:cat>
          <c:val>
            <c:numRef>
              <c:f>'Consultant''s Overall Engagement'!$B$13:$N$13</c:f>
              <c:numCache>
                <c:formatCode>0%</c:formatCode>
                <c:ptCount val="13"/>
                <c:pt idx="0">
                  <c:v>0</c:v>
                </c:pt>
                <c:pt idx="1">
                  <c:v>0</c:v>
                </c:pt>
                <c:pt idx="2">
                  <c:v>0</c:v>
                </c:pt>
                <c:pt idx="3">
                  <c:v>0</c:v>
                </c:pt>
                <c:pt idx="4">
                  <c:v>0</c:v>
                </c:pt>
                <c:pt idx="5">
                  <c:v>0</c:v>
                </c:pt>
                <c:pt idx="6">
                  <c:v>0</c:v>
                </c:pt>
                <c:pt idx="7">
                  <c:v>0</c:v>
                </c:pt>
                <c:pt idx="8">
                  <c:v>0</c:v>
                </c:pt>
                <c:pt idx="9">
                  <c:v>0</c:v>
                </c:pt>
                <c:pt idx="10">
                  <c:v>0</c:v>
                </c:pt>
                <c:pt idx="11">
                  <c:v>0.19770571351805025</c:v>
                </c:pt>
                <c:pt idx="12">
                  <c:v>0.19770571351805025</c:v>
                </c:pt>
              </c:numCache>
            </c:numRef>
          </c:val>
        </c:ser>
        <c:ser>
          <c:idx val="12"/>
          <c:order val="12"/>
          <c:spPr>
            <a:solidFill>
              <a:srgbClr val="243F54">
                <a:lumMod val="20000"/>
                <a:lumOff val="80000"/>
                <a:alpha val="50000"/>
              </a:srgbClr>
            </a:solidFill>
          </c:spPr>
          <c:cat>
            <c:strRef>
              <c:f>'Consultant''s Overall Engagement'!$B$1:$N$1</c:f>
              <c:strCache>
                <c:ptCount val="13"/>
                <c:pt idx="0">
                  <c:v>Employee Empowerment</c:v>
                </c:pt>
                <c:pt idx="1">
                  <c:v>Development</c:v>
                </c:pt>
                <c:pt idx="2">
                  <c:v>Rewards and Recognition</c:v>
                </c:pt>
                <c:pt idx="3">
                  <c:v>Co-worker Relationships</c:v>
                </c:pt>
                <c:pt idx="4">
                  <c:v>Manager Relationships</c:v>
                </c:pt>
                <c:pt idx="5">
                  <c:v>Culture</c:v>
                </c:pt>
                <c:pt idx="6">
                  <c:v>Customer Focus</c:v>
                </c:pt>
                <c:pt idx="7">
                  <c:v>Company Potential</c:v>
                </c:pt>
                <c:pt idx="8">
                  <c:v>Department Relationships</c:v>
                </c:pt>
                <c:pt idx="9">
                  <c:v>Senior Management Relationship</c:v>
                </c:pt>
                <c:pt idx="10">
                  <c:v>Compensation</c:v>
                </c:pt>
                <c:pt idx="11">
                  <c:v>Benefits</c:v>
                </c:pt>
                <c:pt idx="12">
                  <c:v>Working Conditions</c:v>
                </c:pt>
              </c:strCache>
            </c:strRef>
          </c:cat>
          <c:val>
            <c:numRef>
              <c:f>'Consultant''s Overall Engagement'!$B$14:$N$14</c:f>
              <c:numCache>
                <c:formatCode>0%</c:formatCode>
                <c:ptCount val="13"/>
                <c:pt idx="0">
                  <c:v>0.37979483383690532</c:v>
                </c:pt>
                <c:pt idx="1">
                  <c:v>0</c:v>
                </c:pt>
                <c:pt idx="2">
                  <c:v>0</c:v>
                </c:pt>
                <c:pt idx="3">
                  <c:v>0</c:v>
                </c:pt>
                <c:pt idx="4">
                  <c:v>0</c:v>
                </c:pt>
                <c:pt idx="5">
                  <c:v>0</c:v>
                </c:pt>
                <c:pt idx="6">
                  <c:v>0</c:v>
                </c:pt>
                <c:pt idx="7">
                  <c:v>0</c:v>
                </c:pt>
                <c:pt idx="8">
                  <c:v>0</c:v>
                </c:pt>
                <c:pt idx="9">
                  <c:v>0</c:v>
                </c:pt>
                <c:pt idx="10">
                  <c:v>0</c:v>
                </c:pt>
                <c:pt idx="11">
                  <c:v>0</c:v>
                </c:pt>
                <c:pt idx="12">
                  <c:v>0.37979483383690532</c:v>
                </c:pt>
              </c:numCache>
            </c:numRef>
          </c:val>
        </c:ser>
        <c:axId val="136088576"/>
        <c:axId val="136213248"/>
      </c:radarChart>
      <c:catAx>
        <c:axId val="136088576"/>
        <c:scaling>
          <c:orientation val="minMax"/>
        </c:scaling>
        <c:axPos val="b"/>
        <c:majorGridlines/>
        <c:tickLblPos val="nextTo"/>
        <c:txPr>
          <a:bodyPr/>
          <a:lstStyle/>
          <a:p>
            <a:pPr>
              <a:defRPr sz="800">
                <a:latin typeface="Arial" pitchFamily="34" charset="0"/>
                <a:cs typeface="Arial" pitchFamily="34" charset="0"/>
              </a:defRPr>
            </a:pPr>
            <a:endParaRPr lang="en-US"/>
          </a:p>
        </c:txPr>
        <c:crossAx val="136213248"/>
        <c:crosses val="autoZero"/>
        <c:auto val="1"/>
        <c:lblAlgn val="ctr"/>
        <c:lblOffset val="100"/>
      </c:catAx>
      <c:valAx>
        <c:axId val="136213248"/>
        <c:scaling>
          <c:orientation val="minMax"/>
        </c:scaling>
        <c:axPos val="l"/>
        <c:majorGridlines>
          <c:spPr>
            <a:ln>
              <a:solidFill>
                <a:sysClr val="window" lastClr="FFFFFF">
                  <a:lumMod val="50000"/>
                  <a:alpha val="30000"/>
                </a:sysClr>
              </a:solidFill>
              <a:prstDash val="sysDash"/>
            </a:ln>
          </c:spPr>
        </c:majorGridlines>
        <c:numFmt formatCode="0%" sourceLinked="1"/>
        <c:majorTickMark val="none"/>
        <c:tickLblPos val="none"/>
        <c:spPr>
          <a:ln>
            <a:solidFill>
              <a:sysClr val="window" lastClr="FFFFFF">
                <a:lumMod val="50000"/>
                <a:alpha val="25000"/>
              </a:sysClr>
            </a:solidFill>
          </a:ln>
        </c:spPr>
        <c:crossAx val="136088576"/>
        <c:crosses val="autoZero"/>
        <c:crossBetween val="between"/>
      </c:valAx>
    </c:plotArea>
    <c:plotVisOnly val="1"/>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41566745519693826"/>
          <c:y val="0.10740515075739122"/>
          <c:w val="0.53921492914518077"/>
          <c:h val="0.63619753475579555"/>
        </c:manualLayout>
      </c:layout>
      <c:barChart>
        <c:barDir val="bar"/>
        <c:grouping val="clustered"/>
        <c:ser>
          <c:idx val="0"/>
          <c:order val="0"/>
          <c:tx>
            <c:strRef>
              <c:f>Sheet2!$B$1</c:f>
              <c:strCache>
                <c:ptCount val="1"/>
                <c:pt idx="0">
                  <c:v>Retention Questions</c:v>
                </c:pt>
              </c:strCache>
            </c:strRef>
          </c:tx>
          <c:spPr>
            <a:noFill/>
          </c:spPr>
          <c:cat>
            <c:strRef>
              <c:f>Sheet2!$A$2:$A$14</c:f>
              <c:strCache>
                <c:ptCount val="13"/>
                <c:pt idx="0">
                  <c:v>Co-worker Relationships</c:v>
                </c:pt>
                <c:pt idx="1">
                  <c:v>Department Relationships</c:v>
                </c:pt>
                <c:pt idx="2">
                  <c:v> Manager Relationships</c:v>
                </c:pt>
                <c:pt idx="3">
                  <c:v>Benefits</c:v>
                </c:pt>
                <c:pt idx="4">
                  <c:v>Development</c:v>
                </c:pt>
                <c:pt idx="5">
                  <c:v>Customer Focus</c:v>
                </c:pt>
                <c:pt idx="6">
                  <c:v>Rewards &amp; Recognition</c:v>
                </c:pt>
                <c:pt idx="7">
                  <c:v>Working Conditions</c:v>
                </c:pt>
                <c:pt idx="8">
                  <c:v> Compensation</c:v>
                </c:pt>
                <c:pt idx="9">
                  <c:v> Senior Management Relationship</c:v>
                </c:pt>
                <c:pt idx="10">
                  <c:v>Company Potential</c:v>
                </c:pt>
                <c:pt idx="11">
                  <c:v>Employee Empowerment</c:v>
                </c:pt>
                <c:pt idx="12">
                  <c:v>Culture</c:v>
                </c:pt>
              </c:strCache>
            </c:strRef>
          </c:cat>
          <c:val>
            <c:numRef>
              <c:f>Sheet2!$B$2:$B$14</c:f>
              <c:numCache>
                <c:formatCode>0.00</c:formatCode>
                <c:ptCount val="13"/>
                <c:pt idx="0">
                  <c:v>0.51497899999999996</c:v>
                </c:pt>
                <c:pt idx="1">
                  <c:v>0.55941389999999958</c:v>
                </c:pt>
                <c:pt idx="2">
                  <c:v>0.56155549999999999</c:v>
                </c:pt>
                <c:pt idx="3">
                  <c:v>0.56860750000000004</c:v>
                </c:pt>
                <c:pt idx="4">
                  <c:v>0.57241969999999998</c:v>
                </c:pt>
                <c:pt idx="5">
                  <c:v>0.57676000000000005</c:v>
                </c:pt>
                <c:pt idx="6">
                  <c:v>0.60389410000000165</c:v>
                </c:pt>
                <c:pt idx="7">
                  <c:v>0.60806199999999999</c:v>
                </c:pt>
                <c:pt idx="8">
                  <c:v>0.63411090000000003</c:v>
                </c:pt>
                <c:pt idx="9">
                  <c:v>0.67897920000000955</c:v>
                </c:pt>
                <c:pt idx="10">
                  <c:v>0.689334</c:v>
                </c:pt>
                <c:pt idx="11">
                  <c:v>0.692851400000005</c:v>
                </c:pt>
                <c:pt idx="12">
                  <c:v>0.69807229999999998</c:v>
                </c:pt>
              </c:numCache>
            </c:numRef>
          </c:val>
        </c:ser>
        <c:axId val="136218880"/>
        <c:axId val="136093696"/>
      </c:barChart>
      <c:scatterChart>
        <c:scatterStyle val="lineMarker"/>
        <c:ser>
          <c:idx val="1"/>
          <c:order val="1"/>
          <c:tx>
            <c:strRef>
              <c:f>Sheet2!$E$1</c:f>
              <c:strCache>
                <c:ptCount val="1"/>
              </c:strCache>
            </c:strRef>
          </c:tx>
          <c:spPr>
            <a:ln w="28575">
              <a:noFill/>
            </a:ln>
          </c:spPr>
          <c:marker>
            <c:symbol val="circle"/>
            <c:size val="7"/>
            <c:spPr>
              <a:noFill/>
              <a:ln>
                <a:solidFill>
                  <a:schemeClr val="tx1">
                    <a:lumMod val="95000"/>
                    <a:lumOff val="5000"/>
                  </a:schemeClr>
                </a:solidFill>
              </a:ln>
            </c:spPr>
          </c:marker>
          <c:xVal>
            <c:numRef>
              <c:f>Sheet2!$B$2:$B$14</c:f>
              <c:numCache>
                <c:formatCode>0.00</c:formatCode>
                <c:ptCount val="13"/>
                <c:pt idx="0">
                  <c:v>0.51497899999999996</c:v>
                </c:pt>
                <c:pt idx="1">
                  <c:v>0.55941389999999958</c:v>
                </c:pt>
                <c:pt idx="2">
                  <c:v>0.56155549999999999</c:v>
                </c:pt>
                <c:pt idx="3">
                  <c:v>0.56860750000000004</c:v>
                </c:pt>
                <c:pt idx="4">
                  <c:v>0.57241969999999998</c:v>
                </c:pt>
                <c:pt idx="5">
                  <c:v>0.57676000000000005</c:v>
                </c:pt>
                <c:pt idx="6">
                  <c:v>0.60389410000000165</c:v>
                </c:pt>
                <c:pt idx="7">
                  <c:v>0.60806199999999999</c:v>
                </c:pt>
                <c:pt idx="8">
                  <c:v>0.63411090000000003</c:v>
                </c:pt>
                <c:pt idx="9">
                  <c:v>0.67897920000000955</c:v>
                </c:pt>
                <c:pt idx="10">
                  <c:v>0.689334</c:v>
                </c:pt>
                <c:pt idx="11">
                  <c:v>0.692851400000005</c:v>
                </c:pt>
                <c:pt idx="12">
                  <c:v>0.69807229999999998</c:v>
                </c:pt>
              </c:numCache>
            </c:numRef>
          </c:xVal>
          <c:yVal>
            <c:numRef>
              <c:f>Sheet2!$E$2:$E$14</c:f>
              <c:numCache>
                <c:formatCode>0.00</c:formatCode>
                <c:ptCount val="13"/>
                <c:pt idx="0">
                  <c:v>0.5</c:v>
                </c:pt>
                <c:pt idx="1">
                  <c:v>1.5</c:v>
                </c:pt>
                <c:pt idx="2">
                  <c:v>2.5</c:v>
                </c:pt>
                <c:pt idx="3">
                  <c:v>3.5</c:v>
                </c:pt>
                <c:pt idx="4">
                  <c:v>4.5</c:v>
                </c:pt>
                <c:pt idx="5">
                  <c:v>5.5</c:v>
                </c:pt>
                <c:pt idx="6">
                  <c:v>6.5</c:v>
                </c:pt>
                <c:pt idx="7">
                  <c:v>7.5</c:v>
                </c:pt>
                <c:pt idx="8">
                  <c:v>8.5</c:v>
                </c:pt>
                <c:pt idx="9">
                  <c:v>9.5</c:v>
                </c:pt>
                <c:pt idx="10">
                  <c:v>10.5</c:v>
                </c:pt>
                <c:pt idx="11">
                  <c:v>11.5</c:v>
                </c:pt>
                <c:pt idx="12">
                  <c:v>12.5</c:v>
                </c:pt>
              </c:numCache>
            </c:numRef>
          </c:yVal>
        </c:ser>
        <c:axId val="136096768"/>
        <c:axId val="136095232"/>
      </c:scatterChart>
      <c:catAx>
        <c:axId val="136218880"/>
        <c:scaling>
          <c:orientation val="minMax"/>
        </c:scaling>
        <c:axPos val="l"/>
        <c:tickLblPos val="nextTo"/>
        <c:txPr>
          <a:bodyPr/>
          <a:lstStyle/>
          <a:p>
            <a:pPr>
              <a:defRPr sz="1000"/>
            </a:pPr>
            <a:endParaRPr lang="en-US"/>
          </a:p>
        </c:txPr>
        <c:crossAx val="136093696"/>
        <c:crosses val="autoZero"/>
        <c:auto val="1"/>
        <c:lblAlgn val="ctr"/>
        <c:lblOffset val="100"/>
      </c:catAx>
      <c:valAx>
        <c:axId val="136093696"/>
        <c:scaling>
          <c:orientation val="minMax"/>
          <c:max val="0.70000000000000062"/>
          <c:min val="0.5"/>
        </c:scaling>
        <c:axPos val="b"/>
        <c:majorGridlines>
          <c:spPr>
            <a:ln>
              <a:prstDash val="dash"/>
            </a:ln>
          </c:spPr>
        </c:majorGridlines>
        <c:title>
          <c:tx>
            <c:rich>
              <a:bodyPr/>
              <a:lstStyle/>
              <a:p>
                <a:pPr>
                  <a:defRPr/>
                </a:pPr>
                <a:r>
                  <a:rPr lang="en-US" dirty="0"/>
                  <a:t>Correlation with </a:t>
                </a:r>
                <a:r>
                  <a:rPr lang="en-US" dirty="0" smtClean="0"/>
                  <a:t>Retention</a:t>
                </a:r>
                <a:endParaRPr lang="en-US" dirty="0"/>
              </a:p>
            </c:rich>
          </c:tx>
          <c:layout>
            <c:manualLayout>
              <c:xMode val="edge"/>
              <c:yMode val="edge"/>
              <c:x val="0.47397579130774586"/>
              <c:y val="0.84865637847822262"/>
            </c:manualLayout>
          </c:layout>
        </c:title>
        <c:numFmt formatCode="0.00" sourceLinked="1"/>
        <c:tickLblPos val="nextTo"/>
        <c:crossAx val="136218880"/>
        <c:crosses val="autoZero"/>
        <c:crossBetween val="between"/>
        <c:majorUnit val="0.05"/>
      </c:valAx>
      <c:valAx>
        <c:axId val="136095232"/>
        <c:scaling>
          <c:orientation val="minMax"/>
          <c:max val="13"/>
          <c:min val="0"/>
        </c:scaling>
        <c:axPos val="r"/>
        <c:numFmt formatCode="0.00" sourceLinked="1"/>
        <c:majorTickMark val="none"/>
        <c:tickLblPos val="none"/>
        <c:crossAx val="136096768"/>
        <c:crosses val="max"/>
        <c:crossBetween val="midCat"/>
        <c:majorUnit val="2"/>
      </c:valAx>
      <c:valAx>
        <c:axId val="136096768"/>
        <c:scaling>
          <c:orientation val="minMax"/>
        </c:scaling>
        <c:delete val="1"/>
        <c:axPos val="b"/>
        <c:numFmt formatCode="0.00" sourceLinked="1"/>
        <c:tickLblPos val="none"/>
        <c:crossAx val="136095232"/>
        <c:crosses val="autoZero"/>
        <c:crossBetween val="midCat"/>
      </c:valAx>
      <c:spPr>
        <a:solidFill>
          <a:schemeClr val="accent2">
            <a:lumMod val="20000"/>
            <a:lumOff val="80000"/>
          </a:schemeClr>
        </a:solidFill>
        <a:ln>
          <a:solidFill>
            <a:sysClr val="windowText" lastClr="000000">
              <a:tint val="75000"/>
              <a:shade val="95000"/>
              <a:satMod val="105000"/>
            </a:sysClr>
          </a:solidFill>
        </a:ln>
      </c:spPr>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percentStacked"/>
        <c:ser>
          <c:idx val="0"/>
          <c:order val="0"/>
          <c:tx>
            <c:strRef>
              <c:f>Sheet1!$B$1</c:f>
              <c:strCache>
                <c:ptCount val="1"/>
                <c:pt idx="0">
                  <c:v>Disempowered</c:v>
                </c:pt>
              </c:strCache>
            </c:strRef>
          </c:tx>
          <c:spPr>
            <a:solidFill>
              <a:srgbClr val="A52E2E"/>
            </a:solidFill>
          </c:spPr>
          <c:dLbls>
            <c:dLbl>
              <c:idx val="3"/>
              <c:layout>
                <c:manualLayout>
                  <c:x val="1.1317815548718132E-2"/>
                  <c:y val="0"/>
                </c:manualLayout>
              </c:layout>
              <c:showVal val="1"/>
            </c:dLbl>
            <c:txPr>
              <a:bodyPr/>
              <a:lstStyle/>
              <a:p>
                <a:pPr>
                  <a:defRPr sz="1000">
                    <a:solidFill>
                      <a:schemeClr val="bg1"/>
                    </a:solidFill>
                  </a:defRPr>
                </a:pPr>
                <a:endParaRPr lang="en-US"/>
              </a:p>
            </c:txPr>
            <c:showVal val="1"/>
          </c:dLbls>
          <c:cat>
            <c:strRef>
              <c:f>Sheet1!$A$2:$A$5</c:f>
              <c:strCache>
                <c:ptCount val="4"/>
                <c:pt idx="0">
                  <c:v>Disengaged</c:v>
                </c:pt>
                <c:pt idx="1">
                  <c:v>Indifferent</c:v>
                </c:pt>
                <c:pt idx="2">
                  <c:v>Almost Engaged</c:v>
                </c:pt>
                <c:pt idx="3">
                  <c:v>Engaged</c:v>
                </c:pt>
              </c:strCache>
            </c:strRef>
          </c:cat>
          <c:val>
            <c:numRef>
              <c:f>Sheet1!$B$2:$B$5</c:f>
              <c:numCache>
                <c:formatCode>0%</c:formatCode>
                <c:ptCount val="4"/>
                <c:pt idx="0">
                  <c:v>0.74253731300000003</c:v>
                </c:pt>
                <c:pt idx="1">
                  <c:v>0.27216494800000002</c:v>
                </c:pt>
                <c:pt idx="2">
                  <c:v>5.9259259000000002E-2</c:v>
                </c:pt>
                <c:pt idx="3">
                  <c:v>1.4778325E-2</c:v>
                </c:pt>
              </c:numCache>
            </c:numRef>
          </c:val>
        </c:ser>
        <c:ser>
          <c:idx val="1"/>
          <c:order val="1"/>
          <c:tx>
            <c:strRef>
              <c:f>Sheet1!$C$1</c:f>
              <c:strCache>
                <c:ptCount val="1"/>
                <c:pt idx="0">
                  <c:v>Not Empowered</c:v>
                </c:pt>
              </c:strCache>
            </c:strRef>
          </c:tx>
          <c:spPr>
            <a:solidFill>
              <a:srgbClr val="E4BE00"/>
            </a:solidFill>
          </c:spPr>
          <c:dLbls>
            <c:txPr>
              <a:bodyPr/>
              <a:lstStyle/>
              <a:p>
                <a:pPr>
                  <a:defRPr sz="1000"/>
                </a:pPr>
                <a:endParaRPr lang="en-US"/>
              </a:p>
            </c:txPr>
            <c:showVal val="1"/>
          </c:dLbls>
          <c:cat>
            <c:strRef>
              <c:f>Sheet1!$A$2:$A$5</c:f>
              <c:strCache>
                <c:ptCount val="4"/>
                <c:pt idx="0">
                  <c:v>Disengaged</c:v>
                </c:pt>
                <c:pt idx="1">
                  <c:v>Indifferent</c:v>
                </c:pt>
                <c:pt idx="2">
                  <c:v>Almost Engaged</c:v>
                </c:pt>
                <c:pt idx="3">
                  <c:v>Engaged</c:v>
                </c:pt>
              </c:strCache>
            </c:strRef>
          </c:cat>
          <c:val>
            <c:numRef>
              <c:f>Sheet1!$C$2:$C$5</c:f>
              <c:numCache>
                <c:formatCode>0%</c:formatCode>
                <c:ptCount val="4"/>
                <c:pt idx="0">
                  <c:v>0.23134328400000001</c:v>
                </c:pt>
                <c:pt idx="1">
                  <c:v>0.55876288699999999</c:v>
                </c:pt>
                <c:pt idx="2">
                  <c:v>0.37777777800000001</c:v>
                </c:pt>
                <c:pt idx="3">
                  <c:v>0.118226601</c:v>
                </c:pt>
              </c:numCache>
            </c:numRef>
          </c:val>
        </c:ser>
        <c:ser>
          <c:idx val="2"/>
          <c:order val="2"/>
          <c:tx>
            <c:strRef>
              <c:f>Sheet1!$D$1</c:f>
              <c:strCache>
                <c:ptCount val="1"/>
                <c:pt idx="0">
                  <c:v>Empowered</c:v>
                </c:pt>
              </c:strCache>
            </c:strRef>
          </c:tx>
          <c:spPr>
            <a:solidFill>
              <a:srgbClr val="BECB9B"/>
            </a:solidFill>
          </c:spPr>
          <c:dLbls>
            <c:txPr>
              <a:bodyPr/>
              <a:lstStyle/>
              <a:p>
                <a:pPr>
                  <a:defRPr sz="1000"/>
                </a:pPr>
                <a:endParaRPr lang="en-US"/>
              </a:p>
            </c:txPr>
            <c:showVal val="1"/>
          </c:dLbls>
          <c:cat>
            <c:strRef>
              <c:f>Sheet1!$A$2:$A$5</c:f>
              <c:strCache>
                <c:ptCount val="4"/>
                <c:pt idx="0">
                  <c:v>Disengaged</c:v>
                </c:pt>
                <c:pt idx="1">
                  <c:v>Indifferent</c:v>
                </c:pt>
                <c:pt idx="2">
                  <c:v>Almost Engaged</c:v>
                </c:pt>
                <c:pt idx="3">
                  <c:v>Engaged</c:v>
                </c:pt>
              </c:strCache>
            </c:strRef>
          </c:cat>
          <c:val>
            <c:numRef>
              <c:f>Sheet1!$D$2:$D$5</c:f>
              <c:numCache>
                <c:formatCode>0%</c:formatCode>
                <c:ptCount val="4"/>
                <c:pt idx="0">
                  <c:v>0.03</c:v>
                </c:pt>
                <c:pt idx="1">
                  <c:v>0.17</c:v>
                </c:pt>
                <c:pt idx="2">
                  <c:v>0.56999999999999995</c:v>
                </c:pt>
                <c:pt idx="3">
                  <c:v>0.87</c:v>
                </c:pt>
              </c:numCache>
            </c:numRef>
          </c:val>
        </c:ser>
        <c:ser>
          <c:idx val="3"/>
          <c:order val="3"/>
          <c:tx>
            <c:strRef>
              <c:f>Sheet1!$E$1</c:f>
              <c:strCache>
                <c:ptCount val="1"/>
              </c:strCache>
            </c:strRef>
          </c:tx>
          <c:spPr>
            <a:solidFill>
              <a:srgbClr val="7FAC64"/>
            </a:solidFill>
          </c:spPr>
          <c:dLbls>
            <c:dLbl>
              <c:idx val="0"/>
              <c:layout>
                <c:manualLayout>
                  <c:x val="2.4691358024691412E-2"/>
                  <c:y val="0"/>
                </c:manualLayout>
              </c:layout>
              <c:showVal val="1"/>
            </c:dLbl>
            <c:dLbl>
              <c:idx val="1"/>
              <c:layout>
                <c:manualLayout>
                  <c:x val="1.6976723323076995E-2"/>
                  <c:y val="6.5144836875036794E-17"/>
                </c:manualLayout>
              </c:layout>
              <c:showVal val="1"/>
            </c:dLbl>
            <c:txPr>
              <a:bodyPr/>
              <a:lstStyle/>
              <a:p>
                <a:pPr>
                  <a:defRPr sz="1200"/>
                </a:pPr>
                <a:endParaRPr lang="en-US"/>
              </a:p>
            </c:txPr>
            <c:showVal val="1"/>
          </c:dLbls>
          <c:cat>
            <c:strRef>
              <c:f>Sheet1!$A$2:$A$5</c:f>
              <c:strCache>
                <c:ptCount val="4"/>
                <c:pt idx="0">
                  <c:v>Disengaged</c:v>
                </c:pt>
                <c:pt idx="1">
                  <c:v>Indifferent</c:v>
                </c:pt>
                <c:pt idx="2">
                  <c:v>Almost Engaged</c:v>
                </c:pt>
                <c:pt idx="3">
                  <c:v>Engaged</c:v>
                </c:pt>
              </c:strCache>
            </c:strRef>
          </c:cat>
          <c:val>
            <c:numRef>
              <c:f>Sheet1!$E$2:$E$5</c:f>
              <c:numCache>
                <c:formatCode>0%</c:formatCode>
                <c:ptCount val="4"/>
              </c:numCache>
            </c:numRef>
          </c:val>
        </c:ser>
        <c:dLbls>
          <c:showVal val="1"/>
        </c:dLbls>
        <c:gapWidth val="75"/>
        <c:overlap val="100"/>
        <c:axId val="136443392"/>
        <c:axId val="136444928"/>
      </c:barChart>
      <c:catAx>
        <c:axId val="136443392"/>
        <c:scaling>
          <c:orientation val="minMax"/>
        </c:scaling>
        <c:axPos val="l"/>
        <c:majorTickMark val="none"/>
        <c:tickLblPos val="nextTo"/>
        <c:crossAx val="136444928"/>
        <c:crosses val="autoZero"/>
        <c:auto val="1"/>
        <c:lblAlgn val="ctr"/>
        <c:lblOffset val="100"/>
      </c:catAx>
      <c:valAx>
        <c:axId val="136444928"/>
        <c:scaling>
          <c:orientation val="minMax"/>
        </c:scaling>
        <c:axPos val="b"/>
        <c:numFmt formatCode="0%" sourceLinked="1"/>
        <c:majorTickMark val="none"/>
        <c:tickLblPos val="nextTo"/>
        <c:crossAx val="136443392"/>
        <c:crosses val="autoZero"/>
        <c:crossBetween val="between"/>
      </c:valAx>
      <c:spPr>
        <a:ln>
          <a:solidFill>
            <a:schemeClr val="bg1">
              <a:lumMod val="50000"/>
            </a:schemeClr>
          </a:solidFill>
        </a:ln>
      </c:spPr>
    </c:plotArea>
    <c:legend>
      <c:legendPos val="b"/>
      <c:legendEntry>
        <c:idx val="3"/>
        <c:delete val="1"/>
      </c:legendEntry>
      <c:layout>
        <c:manualLayout>
          <c:xMode val="edge"/>
          <c:yMode val="edge"/>
          <c:x val="0.25645475354307534"/>
          <c:y val="0.93936746225728007"/>
          <c:w val="0.69613893621658862"/>
          <c:h val="6.0632403723958804E-2"/>
        </c:manualLayout>
      </c:layout>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9"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21/11/2012</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9"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9"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11" name="Picture 10" descr="mco-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9384"/>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4"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45"/>
          <p:cNvGrpSpPr/>
          <p:nvPr userDrawn="1"/>
        </p:nvGrpSpPr>
        <p:grpSpPr>
          <a:xfrm>
            <a:off x="0" y="0"/>
            <a:ext cx="9144000" cy="6876000"/>
            <a:chOff x="0" y="0"/>
            <a:chExt cx="9144000" cy="6876000"/>
          </a:xfrm>
        </p:grpSpPr>
        <p:sp>
          <p:nvSpPr>
            <p:cNvPr id="48" name="Rectangle 4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9" name="Rectangle 4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50" name="Rectangle 4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8" name="TextBox 17"/>
          <p:cNvSpPr txBox="1"/>
          <p:nvPr userDrawn="1"/>
        </p:nvSpPr>
        <p:spPr>
          <a:xfrm>
            <a:off x="798362" y="3980093"/>
            <a:ext cx="2657514"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9" name="TextBox 18"/>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3"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cxnSp>
        <p:nvCxnSpPr>
          <p:cNvPr id="24" name="Straight Connector 23"/>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McLean &amp; Company</a:t>
            </a:r>
            <a:endParaRPr lang="en-CA" sz="1000" dirty="0"/>
          </a:p>
        </p:txBody>
      </p:sp>
      <p:sp>
        <p:nvSpPr>
          <p:cNvPr id="9" name="Rectangle 8"/>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0" algn="l"/>
            <a:fld id="{FF20F8B6-5AB9-41C4-A82C-4155E8A92B2C}" type="slidenum">
              <a:rPr lang="en-CA" sz="1000" smtClean="0"/>
              <a:pPr marL="176213"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694" r:id="rId15"/>
    <p:sldLayoutId id="2147483702"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 id="2147483712" r:id="rId25"/>
    <p:sldLayoutId id="2147483713" r:id="rId26"/>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hr.mcleanco.com/research/ss/hr-empower-to-engage/hr-storyboard-empower-to-engage?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6.xml"/><Relationship Id="rId13" Type="http://schemas.openxmlformats.org/officeDocument/2006/relationships/hyperlink" Target="http://hr.mcleanco.com/research/ss/hr-empower-to-engage/hr-storyboard-empower-to-engage?utm_source=SS_Sample&amp;utm_medium=Collateral&amp;utm_campaign=Collateral" TargetMode="External"/><Relationship Id="rId3" Type="http://schemas.openxmlformats.org/officeDocument/2006/relationships/tags" Target="../tags/tag30.xml"/><Relationship Id="rId7" Type="http://schemas.openxmlformats.org/officeDocument/2006/relationships/tags" Target="../tags/tag34.xml"/><Relationship Id="rId12" Type="http://schemas.openxmlformats.org/officeDocument/2006/relationships/image" Target="../media/image6.wmf"/><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11" Type="http://schemas.openxmlformats.org/officeDocument/2006/relationships/image" Target="../media/image5.wmf"/><Relationship Id="rId5" Type="http://schemas.openxmlformats.org/officeDocument/2006/relationships/tags" Target="../tags/tag32.xml"/><Relationship Id="rId10" Type="http://schemas.openxmlformats.org/officeDocument/2006/relationships/hyperlink" Target="http://www.familiesandwork.org/" TargetMode="External"/><Relationship Id="rId4" Type="http://schemas.openxmlformats.org/officeDocument/2006/relationships/tags" Target="../tags/tag31.xml"/><Relationship Id="rId9" Type="http://schemas.openxmlformats.org/officeDocument/2006/relationships/notesSlide" Target="../notesSlides/notesSlide10.xml"/><Relationship Id="rId14" Type="http://schemas.openxmlformats.org/officeDocument/2006/relationships/image" Target="../media/image4.png"/></Relationships>
</file>

<file path=ppt/slides/_rels/slide11.xml.rels><?xml version="1.0" encoding="UTF-8" standalone="yes"?>
<Relationships xmlns="http://schemas.openxmlformats.org/package/2006/relationships"><Relationship Id="rId8" Type="http://schemas.openxmlformats.org/officeDocument/2006/relationships/hyperlink" Target="http://hr.mcleanco.com/research/ss/hr-identify-flight-risks" TargetMode="External"/><Relationship Id="rId3" Type="http://schemas.openxmlformats.org/officeDocument/2006/relationships/tags" Target="../tags/tag37.xml"/><Relationship Id="rId7" Type="http://schemas.openxmlformats.org/officeDocument/2006/relationships/chart" Target="../charts/chart5.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10.emf"/><Relationship Id="rId11" Type="http://schemas.openxmlformats.org/officeDocument/2006/relationships/image" Target="../media/image4.png"/><Relationship Id="rId5" Type="http://schemas.openxmlformats.org/officeDocument/2006/relationships/notesSlide" Target="../notesSlides/notesSlide11.xml"/><Relationship Id="rId10" Type="http://schemas.openxmlformats.org/officeDocument/2006/relationships/hyperlink" Target="http://hr.mcleanco.com/research/ss/hr-empower-to-engage/hr-storyboard-empower-to-engage?utm_source=SS_Sample&amp;utm_medium=Collateral&amp;utm_campaign=Collateral" TargetMode="External"/><Relationship Id="rId4" Type="http://schemas.openxmlformats.org/officeDocument/2006/relationships/slideLayout" Target="../slideLayouts/slideLayout4.xml"/><Relationship Id="rId9"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hyperlink" Target="hr.mcleanco.com" TargetMode="External"/><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hyperlink" Target="http://hr.mcleanco.com/research/ss/hr-empower-to-engage/hr-storyboard-empower-to-engage?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hr.mcleanco.com/research/ss/hr-empower-to-engage/hr-storyboard-empower-to-engage?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hyperlink" Target="http://hr.mcleanco.com/research/ss/hr-empower-to-engage/hr-storyboard-empower-to-engage?utm_source=SS_Sample&amp;utm_medium=Collateral&amp;utm_campaign=Collateral" TargetMode="Externa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hr.mcleanco.com/research/ss/hr-empower-to-engage/hr-storyboard-empower-to-engage?utm_source=SS_Sample&amp;utm_medium=Collateral&amp;utm_campaign=Collateral" TargetMode="Externa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hyperlink" Target="http://hr.mcleanco.com/research/ss/hr-empower-to-engage/hr-storyboard-empower-to-engage?utm_source=SS_Sample&amp;utm_medium=Collateral&amp;utm_campaign=Collateral" TargetMode="External"/><Relationship Id="rId5" Type="http://schemas.openxmlformats.org/officeDocument/2006/relationships/image" Target="../media/image6.wmf"/><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hyperlink" Target="http://hr.mcleanco.com/research/ss/hr-empower-to-engage/hr-storyboard-empower-to-engage?utm_source=SS_Sample&amp;utm_medium=Collateral&amp;utm_campaign=Collateral" TargetMode="Externa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notesSlide" Target="../notesSlides/notesSlide7.xml"/><Relationship Id="rId3" Type="http://schemas.openxmlformats.org/officeDocument/2006/relationships/tags" Target="../tags/tag3.xml"/><Relationship Id="rId21" Type="http://schemas.openxmlformats.org/officeDocument/2006/relationships/hyperlink" Target="http://hr.mcleanco.com/research/ss/hr-empower-to-engage/hr-storyboard-empower-to-engage?utm_source=SS_Sample&amp;utm_medium=Collateral&amp;utm_campaign=Collateral" TargetMode="Externa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slideLayout" Target="../slideLayouts/slideLayout6.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oleObject" Target="../embeddings/oleObject1.bin"/><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image" Target="../media/image9.jpeg"/><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hyperlink" Target="http://hr.mcleanco.com/research/ss/hr-empower-to-engage/hr-storyboard-empower-to-engage?utm_source=SS_Sample&amp;utm_medium=Collateral&amp;utm_campaign=Collateral" TargetMode="External"/><Relationship Id="rId3" Type="http://schemas.openxmlformats.org/officeDocument/2006/relationships/slideLayout" Target="../slideLayouts/slideLayout6.xml"/><Relationship Id="rId7" Type="http://schemas.openxmlformats.org/officeDocument/2006/relationships/chart" Target="../charts/chart3.xml"/><Relationship Id="rId2" Type="http://schemas.openxmlformats.org/officeDocument/2006/relationships/tags" Target="../tags/tag17.xml"/><Relationship Id="rId1" Type="http://schemas.openxmlformats.org/officeDocument/2006/relationships/vmlDrawing" Target="../drawings/vmlDrawing2.vml"/><Relationship Id="rId6" Type="http://schemas.openxmlformats.org/officeDocument/2006/relationships/chart" Target="../charts/chart2.xml"/><Relationship Id="rId5" Type="http://schemas.openxmlformats.org/officeDocument/2006/relationships/oleObject" Target="../embeddings/oleObject2.bin"/><Relationship Id="rId4" Type="http://schemas.openxmlformats.org/officeDocument/2006/relationships/notesSlide" Target="../notesSlides/notesSlide8.xml"/><Relationship Id="rId9"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tags" Target="../tags/tag24.xml"/><Relationship Id="rId13" Type="http://schemas.openxmlformats.org/officeDocument/2006/relationships/notesSlide" Target="../notesSlides/notesSlide9.xml"/><Relationship Id="rId3" Type="http://schemas.openxmlformats.org/officeDocument/2006/relationships/tags" Target="../tags/tag19.xml"/><Relationship Id="rId7" Type="http://schemas.openxmlformats.org/officeDocument/2006/relationships/tags" Target="../tags/tag23.xml"/><Relationship Id="rId12" Type="http://schemas.openxmlformats.org/officeDocument/2006/relationships/slideLayout" Target="../slideLayouts/slideLayout6.xml"/><Relationship Id="rId17" Type="http://schemas.openxmlformats.org/officeDocument/2006/relationships/image" Target="../media/image4.png"/><Relationship Id="rId2" Type="http://schemas.openxmlformats.org/officeDocument/2006/relationships/tags" Target="../tags/tag18.xml"/><Relationship Id="rId16" Type="http://schemas.openxmlformats.org/officeDocument/2006/relationships/hyperlink" Target="http://hr.mcleanco.com/research/ss/hr-empower-to-engage/hr-storyboard-empower-to-engage?utm_source=SS_Sample&amp;utm_medium=Collateral&amp;utm_campaign=Collateral" TargetMode="External"/><Relationship Id="rId1" Type="http://schemas.openxmlformats.org/officeDocument/2006/relationships/vmlDrawing" Target="../drawings/vmlDrawing3.vml"/><Relationship Id="rId6" Type="http://schemas.openxmlformats.org/officeDocument/2006/relationships/tags" Target="../tags/tag22.xml"/><Relationship Id="rId11" Type="http://schemas.openxmlformats.org/officeDocument/2006/relationships/tags" Target="../tags/tag27.xml"/><Relationship Id="rId5" Type="http://schemas.openxmlformats.org/officeDocument/2006/relationships/tags" Target="../tags/tag21.xml"/><Relationship Id="rId15" Type="http://schemas.openxmlformats.org/officeDocument/2006/relationships/chart" Target="../charts/chart4.xml"/><Relationship Id="rId10" Type="http://schemas.openxmlformats.org/officeDocument/2006/relationships/tags" Target="../tags/tag26.xml"/><Relationship Id="rId4" Type="http://schemas.openxmlformats.org/officeDocument/2006/relationships/tags" Target="../tags/tag20.xml"/><Relationship Id="rId9" Type="http://schemas.openxmlformats.org/officeDocument/2006/relationships/tags" Target="../tags/tag25.xml"/><Relationship Id="rId1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CA" dirty="0" smtClean="0"/>
              <a:t>Empower to Engage</a:t>
            </a:r>
          </a:p>
          <a:p>
            <a:endParaRPr lang="en-CA" dirty="0"/>
          </a:p>
        </p:txBody>
      </p:sp>
      <p:sp>
        <p:nvSpPr>
          <p:cNvPr id="9" name="Text Placeholder 8"/>
          <p:cNvSpPr>
            <a:spLocks noGrp="1"/>
          </p:cNvSpPr>
          <p:nvPr>
            <p:ph type="body" sz="quarter" idx="16"/>
          </p:nvPr>
        </p:nvSpPr>
        <p:spPr/>
        <p:txBody>
          <a:bodyPr/>
          <a:lstStyle/>
          <a:p>
            <a:r>
              <a:rPr lang="en-CA" dirty="0"/>
              <a:t>Tap the potential of the number one driver of employee engagement.</a:t>
            </a:r>
          </a:p>
          <a:p>
            <a:endParaRPr lang="en-CA" dirty="0"/>
          </a:p>
        </p:txBody>
      </p:sp>
      <p:pic>
        <p:nvPicPr>
          <p:cNvPr id="5" name="Picture 4" descr="sample-titlebar-mco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Empowerment positively impacts individuals as well as the organization</a:t>
            </a:r>
            <a:endParaRPr lang="en-US" dirty="0"/>
          </a:p>
        </p:txBody>
      </p:sp>
      <p:cxnSp>
        <p:nvCxnSpPr>
          <p:cNvPr id="4" name="Straight Connector 3"/>
          <p:cNvCxnSpPr/>
          <p:nvPr>
            <p:custDataLst>
              <p:tags r:id="rId1"/>
            </p:custDataLst>
          </p:nvPr>
        </p:nvCxnSpPr>
        <p:spPr>
          <a:xfrm>
            <a:off x="3050832" y="2840449"/>
            <a:ext cx="5805644" cy="0"/>
          </a:xfrm>
          <a:prstGeom prst="line">
            <a:avLst/>
          </a:prstGeom>
          <a:ln w="19050">
            <a:solidFill>
              <a:srgbClr val="C77709"/>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custDataLst>
              <p:tags r:id="rId2"/>
            </p:custDataLst>
          </p:nvPr>
        </p:nvCxnSpPr>
        <p:spPr>
          <a:xfrm>
            <a:off x="254570" y="2840449"/>
            <a:ext cx="2409218" cy="17678"/>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Chevron 5"/>
          <p:cNvSpPr/>
          <p:nvPr>
            <p:custDataLst>
              <p:tags r:id="rId3"/>
            </p:custDataLst>
          </p:nvPr>
        </p:nvSpPr>
        <p:spPr>
          <a:xfrm>
            <a:off x="2807804" y="3083185"/>
            <a:ext cx="207024" cy="369332"/>
          </a:xfrm>
          <a:prstGeom prst="chevron">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hevron 6"/>
          <p:cNvSpPr/>
          <p:nvPr>
            <p:custDataLst>
              <p:tags r:id="rId4"/>
            </p:custDataLst>
          </p:nvPr>
        </p:nvSpPr>
        <p:spPr>
          <a:xfrm>
            <a:off x="2807804" y="3839269"/>
            <a:ext cx="207024" cy="369332"/>
          </a:xfrm>
          <a:prstGeom prst="chevron">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hevron 7"/>
          <p:cNvSpPr/>
          <p:nvPr/>
        </p:nvSpPr>
        <p:spPr>
          <a:xfrm>
            <a:off x="2807804" y="4607840"/>
            <a:ext cx="207024" cy="369332"/>
          </a:xfrm>
          <a:prstGeom prst="chevron">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066012" y="4424625"/>
            <a:ext cx="5826468" cy="1092607"/>
          </a:xfrm>
          <a:prstGeom prst="rect">
            <a:avLst/>
          </a:prstGeom>
          <a:noFill/>
        </p:spPr>
        <p:txBody>
          <a:bodyPr wrap="square" rtlCol="0">
            <a:spAutoFit/>
          </a:bodyPr>
          <a:lstStyle/>
          <a:p>
            <a:pPr algn="l">
              <a:spcAft>
                <a:spcPts val="600"/>
              </a:spcAft>
            </a:pPr>
            <a:r>
              <a:rPr lang="en-US" sz="1200" i="1" dirty="0" smtClean="0"/>
              <a:t>    Especially in today's knowledge driven economy, employee empowerment is critical to success. If you want the real benefits of your employees, you must free them to make decisions. In turn, this frees management to focus on larger strategic goals and initiatives.</a:t>
            </a:r>
          </a:p>
          <a:p>
            <a:pPr algn="l">
              <a:spcAft>
                <a:spcPts val="600"/>
              </a:spcAft>
            </a:pPr>
            <a:r>
              <a:rPr lang="en-US" sz="1200" dirty="0" smtClean="0"/>
              <a:t>	– Paul Craig, Sales Manager of Image Source, Xerox sales agency</a:t>
            </a:r>
          </a:p>
        </p:txBody>
      </p:sp>
      <p:sp>
        <p:nvSpPr>
          <p:cNvPr id="10" name="TextBox 9"/>
          <p:cNvSpPr txBox="1"/>
          <p:nvPr/>
        </p:nvSpPr>
        <p:spPr>
          <a:xfrm>
            <a:off x="3054188" y="2948461"/>
            <a:ext cx="5826468" cy="646331"/>
          </a:xfrm>
          <a:prstGeom prst="rect">
            <a:avLst/>
          </a:prstGeom>
          <a:noFill/>
        </p:spPr>
        <p:txBody>
          <a:bodyPr wrap="square" rtlCol="0">
            <a:spAutoFit/>
          </a:bodyPr>
          <a:lstStyle/>
          <a:p>
            <a:pPr algn="l"/>
            <a:r>
              <a:rPr lang="en-US" sz="1200" dirty="0" smtClean="0"/>
              <a:t>Job autonomy has a strong statistical significance with less negative spillover from work to life, greater life satisfaction, and better mental health</a:t>
            </a:r>
            <a:r>
              <a:rPr lang="en-US" sz="1200" b="1" dirty="0" smtClean="0"/>
              <a:t> </a:t>
            </a:r>
            <a:r>
              <a:rPr lang="en-US" sz="1200" dirty="0" smtClean="0"/>
              <a:t>(Source: study conducted by The </a:t>
            </a:r>
            <a:r>
              <a:rPr lang="en-US" sz="1200" dirty="0" smtClean="0">
                <a:hlinkClick r:id="rId10"/>
              </a:rPr>
              <a:t>Families and Work Institute</a:t>
            </a:r>
            <a:r>
              <a:rPr lang="en-US" sz="1200" dirty="0" smtClean="0"/>
              <a:t>).</a:t>
            </a:r>
          </a:p>
        </p:txBody>
      </p:sp>
      <p:sp>
        <p:nvSpPr>
          <p:cNvPr id="15" name="TextBox 14"/>
          <p:cNvSpPr txBox="1"/>
          <p:nvPr/>
        </p:nvSpPr>
        <p:spPr>
          <a:xfrm>
            <a:off x="287524" y="2514382"/>
            <a:ext cx="2376264" cy="338554"/>
          </a:xfrm>
          <a:prstGeom prst="rect">
            <a:avLst/>
          </a:prstGeom>
          <a:noFill/>
        </p:spPr>
        <p:txBody>
          <a:bodyPr wrap="square" rtlCol="0">
            <a:spAutoFit/>
          </a:bodyPr>
          <a:lstStyle/>
          <a:p>
            <a:r>
              <a:rPr lang="en-US" sz="1600" dirty="0" smtClean="0"/>
              <a:t>Benefit</a:t>
            </a:r>
            <a:endParaRPr lang="en-US" sz="1600" dirty="0"/>
          </a:p>
        </p:txBody>
      </p:sp>
      <p:sp>
        <p:nvSpPr>
          <p:cNvPr id="16" name="TextBox 15"/>
          <p:cNvSpPr txBox="1"/>
          <p:nvPr>
            <p:custDataLst>
              <p:tags r:id="rId5"/>
            </p:custDataLst>
          </p:nvPr>
        </p:nvSpPr>
        <p:spPr>
          <a:xfrm>
            <a:off x="254570" y="2960948"/>
            <a:ext cx="2553234" cy="2246769"/>
          </a:xfrm>
          <a:prstGeom prst="rect">
            <a:avLst/>
          </a:prstGeom>
          <a:noFill/>
        </p:spPr>
        <p:txBody>
          <a:bodyPr wrap="square" rtlCol="0">
            <a:spAutoFit/>
          </a:bodyPr>
          <a:lstStyle/>
          <a:p>
            <a:pPr marL="342900" indent="-342900" algn="l">
              <a:buFont typeface="+mj-lt"/>
              <a:buAutoNum type="arabicPeriod"/>
            </a:pPr>
            <a:r>
              <a:rPr lang="en-US" sz="1400" b="1" dirty="0" smtClean="0"/>
              <a:t>Employees are happier at work and home.</a:t>
            </a:r>
          </a:p>
          <a:p>
            <a:pPr marL="342900" indent="-342900" algn="l">
              <a:buFont typeface="+mj-lt"/>
              <a:buAutoNum type="arabicPeriod"/>
            </a:pPr>
            <a:endParaRPr lang="en-US" sz="1400" b="1" dirty="0" smtClean="0"/>
          </a:p>
          <a:p>
            <a:pPr marL="342900" indent="-342900" algn="l">
              <a:buFont typeface="+mj-lt"/>
              <a:buAutoNum type="arabicPeriod"/>
            </a:pPr>
            <a:endParaRPr lang="en-US" sz="800" b="1" dirty="0" smtClean="0"/>
          </a:p>
          <a:p>
            <a:pPr marL="342900" indent="-342900" algn="l">
              <a:buFont typeface="+mj-lt"/>
              <a:buAutoNum type="arabicPeriod"/>
            </a:pPr>
            <a:r>
              <a:rPr lang="en-US" sz="1400" b="1" dirty="0" smtClean="0"/>
              <a:t>Employees have insight </a:t>
            </a:r>
          </a:p>
          <a:p>
            <a:pPr marL="342900" indent="-342900" algn="l"/>
            <a:r>
              <a:rPr lang="en-US" sz="1400" b="1" dirty="0" smtClean="0"/>
              <a:t>	that managers don’t.</a:t>
            </a:r>
          </a:p>
          <a:p>
            <a:pPr marL="342900" indent="-342900" algn="l">
              <a:buFont typeface="+mj-lt"/>
              <a:buAutoNum type="arabicPeriod" startAt="3"/>
            </a:pPr>
            <a:endParaRPr lang="en-US" sz="1400" b="1" dirty="0" smtClean="0"/>
          </a:p>
          <a:p>
            <a:pPr marL="342900" indent="-342900" algn="l">
              <a:buFont typeface="+mj-lt"/>
              <a:buAutoNum type="arabicPeriod" startAt="3"/>
            </a:pPr>
            <a:endParaRPr lang="en-US" sz="600" b="1" dirty="0" smtClean="0"/>
          </a:p>
          <a:p>
            <a:pPr marL="342900" indent="-342900" algn="l">
              <a:buFont typeface="+mj-lt"/>
              <a:buAutoNum type="arabicPeriod" startAt="3"/>
            </a:pPr>
            <a:r>
              <a:rPr lang="en-US" sz="1400" b="1" dirty="0" smtClean="0"/>
              <a:t>Managers have more time to focus on strategic issues.</a:t>
            </a:r>
          </a:p>
        </p:txBody>
      </p:sp>
      <p:sp>
        <p:nvSpPr>
          <p:cNvPr id="17" name="TextBox 16"/>
          <p:cNvSpPr txBox="1"/>
          <p:nvPr>
            <p:custDataLst>
              <p:tags r:id="rId6"/>
            </p:custDataLst>
          </p:nvPr>
        </p:nvSpPr>
        <p:spPr>
          <a:xfrm>
            <a:off x="3014828" y="2514382"/>
            <a:ext cx="5841646" cy="338554"/>
          </a:xfrm>
          <a:prstGeom prst="rect">
            <a:avLst/>
          </a:prstGeom>
          <a:noFill/>
        </p:spPr>
        <p:txBody>
          <a:bodyPr wrap="square" rtlCol="0">
            <a:spAutoFit/>
          </a:bodyPr>
          <a:lstStyle/>
          <a:p>
            <a:r>
              <a:rPr lang="en-US" sz="1600" dirty="0" smtClean="0"/>
              <a:t>Why?</a:t>
            </a:r>
            <a:endParaRPr lang="en-US" sz="1600" dirty="0"/>
          </a:p>
        </p:txBody>
      </p:sp>
      <p:sp>
        <p:nvSpPr>
          <p:cNvPr id="18" name="Text Placeholder 1"/>
          <p:cNvSpPr>
            <a:spLocks noGrp="1"/>
          </p:cNvSpPr>
          <p:nvPr>
            <p:ph type="body" sz="quarter" idx="4294967295"/>
          </p:nvPr>
        </p:nvSpPr>
        <p:spPr>
          <a:xfrm>
            <a:off x="257176" y="1362075"/>
            <a:ext cx="8620124" cy="1022809"/>
          </a:xfrm>
          <a:prstGeom prst="rect">
            <a:avLst/>
          </a:prstGeom>
        </p:spPr>
        <p:txBody>
          <a:bodyPr/>
          <a:lstStyle/>
          <a:p>
            <a:pPr marL="0" indent="0" algn="ctr">
              <a:spcBef>
                <a:spcPts val="0"/>
              </a:spcBef>
              <a:buNone/>
            </a:pPr>
            <a:r>
              <a:rPr lang="en-US" sz="1600" b="0" i="1" dirty="0" smtClean="0">
                <a:latin typeface="+mj-lt"/>
              </a:rPr>
              <a:t>Employees will not take responsibility for their actions if the boss is looking over their shoulders all the time. They will not take the initiative to work that extra hour,</a:t>
            </a:r>
          </a:p>
          <a:p>
            <a:pPr marL="0" indent="0" algn="ctr">
              <a:spcBef>
                <a:spcPts val="0"/>
              </a:spcBef>
              <a:buNone/>
            </a:pPr>
            <a:r>
              <a:rPr lang="en-US" sz="1600" b="0" i="1" dirty="0" smtClean="0">
                <a:latin typeface="+mj-lt"/>
              </a:rPr>
              <a:t>make that extra call or squeeze that little bit more out of a negotiation</a:t>
            </a:r>
            <a:r>
              <a:rPr lang="en-US" sz="1600" b="0" i="1" dirty="0" smtClean="0"/>
              <a:t>.</a:t>
            </a:r>
            <a:r>
              <a:rPr lang="en-US" sz="1600" dirty="0" smtClean="0"/>
              <a:t>            </a:t>
            </a:r>
            <a:r>
              <a:rPr lang="en-US" sz="1600" b="0" dirty="0" smtClean="0"/>
              <a:t> </a:t>
            </a:r>
          </a:p>
          <a:p>
            <a:pPr marL="0" indent="0" algn="ctr">
              <a:spcBef>
                <a:spcPts val="0"/>
              </a:spcBef>
              <a:buNone/>
            </a:pPr>
            <a:r>
              <a:rPr lang="en-US" sz="1600" dirty="0" smtClean="0"/>
              <a:t>                                                                                             </a:t>
            </a:r>
            <a:r>
              <a:rPr lang="en-US" sz="1600" b="0" dirty="0" smtClean="0">
                <a:latin typeface="+mj-lt"/>
              </a:rPr>
              <a:t>– Richard Branson</a:t>
            </a:r>
          </a:p>
          <a:p>
            <a:endParaRPr lang="en-US" sz="1600" b="0" dirty="0"/>
          </a:p>
        </p:txBody>
      </p:sp>
      <p:pic>
        <p:nvPicPr>
          <p:cNvPr id="22" name="Picture 21" descr="quote2.wmf"/>
          <p:cNvPicPr>
            <a:picLocks noChangeAspect="1"/>
          </p:cNvPicPr>
          <p:nvPr/>
        </p:nvPicPr>
        <p:blipFill>
          <a:blip r:embed="rId11" cstate="print"/>
          <a:stretch>
            <a:fillRect/>
          </a:stretch>
        </p:blipFill>
        <p:spPr>
          <a:xfrm>
            <a:off x="4572000" y="5016812"/>
            <a:ext cx="179050" cy="127893"/>
          </a:xfrm>
          <a:prstGeom prst="rect">
            <a:avLst/>
          </a:prstGeom>
        </p:spPr>
      </p:pic>
      <p:pic>
        <p:nvPicPr>
          <p:cNvPr id="23" name="Picture 22" descr="quote1.wmf"/>
          <p:cNvPicPr>
            <a:picLocks noChangeAspect="1"/>
          </p:cNvPicPr>
          <p:nvPr/>
        </p:nvPicPr>
        <p:blipFill>
          <a:blip r:embed="rId12" cstate="print"/>
          <a:stretch>
            <a:fillRect/>
          </a:stretch>
        </p:blipFill>
        <p:spPr>
          <a:xfrm>
            <a:off x="3095836" y="4440748"/>
            <a:ext cx="179050" cy="127893"/>
          </a:xfrm>
          <a:prstGeom prst="rect">
            <a:avLst/>
          </a:prstGeom>
        </p:spPr>
      </p:pic>
      <p:sp>
        <p:nvSpPr>
          <p:cNvPr id="24" name="TextBox 23"/>
          <p:cNvSpPr txBox="1"/>
          <p:nvPr>
            <p:custDataLst>
              <p:tags r:id="rId7"/>
            </p:custDataLst>
          </p:nvPr>
        </p:nvSpPr>
        <p:spPr>
          <a:xfrm>
            <a:off x="3095836" y="3718773"/>
            <a:ext cx="5769640" cy="646331"/>
          </a:xfrm>
          <a:prstGeom prst="rect">
            <a:avLst/>
          </a:prstGeom>
          <a:noFill/>
        </p:spPr>
        <p:txBody>
          <a:bodyPr wrap="square" rtlCol="0">
            <a:spAutoFit/>
          </a:bodyPr>
          <a:lstStyle/>
          <a:p>
            <a:pPr algn="l">
              <a:spcAft>
                <a:spcPts val="600"/>
              </a:spcAft>
            </a:pPr>
            <a:r>
              <a:rPr lang="en-US" sz="1200" dirty="0" smtClean="0"/>
              <a:t>Fifty-nine percent of workers spot problems that their organization’s management don’t know about (Source: survey of 700 private sector workers, commissioned by HCL Technologies).</a:t>
            </a:r>
          </a:p>
        </p:txBody>
      </p:sp>
      <p:pic>
        <p:nvPicPr>
          <p:cNvPr id="25" name="Picture 24" descr="quote2.wmf"/>
          <p:cNvPicPr>
            <a:picLocks noChangeAspect="1"/>
          </p:cNvPicPr>
          <p:nvPr/>
        </p:nvPicPr>
        <p:blipFill>
          <a:blip r:embed="rId11" cstate="print"/>
          <a:stretch>
            <a:fillRect/>
          </a:stretch>
        </p:blipFill>
        <p:spPr>
          <a:xfrm>
            <a:off x="8159735" y="1928359"/>
            <a:ext cx="336701" cy="240501"/>
          </a:xfrm>
          <a:prstGeom prst="rect">
            <a:avLst/>
          </a:prstGeom>
        </p:spPr>
      </p:pic>
      <p:pic>
        <p:nvPicPr>
          <p:cNvPr id="26" name="Picture 25" descr="quote1.wmf"/>
          <p:cNvPicPr>
            <a:picLocks noChangeAspect="1"/>
          </p:cNvPicPr>
          <p:nvPr/>
        </p:nvPicPr>
        <p:blipFill>
          <a:blip r:embed="rId12" cstate="print"/>
          <a:stretch>
            <a:fillRect/>
          </a:stretch>
        </p:blipFill>
        <p:spPr>
          <a:xfrm>
            <a:off x="287524" y="1316291"/>
            <a:ext cx="336701" cy="240501"/>
          </a:xfrm>
          <a:prstGeom prst="rect">
            <a:avLst/>
          </a:prstGeom>
        </p:spPr>
      </p:pic>
      <p:pic>
        <p:nvPicPr>
          <p:cNvPr id="19" name="Picture 9">
            <a:hlinkClick r:id="rId13"/>
          </p:cNvPr>
          <p:cNvPicPr>
            <a:picLocks noChangeAspect="1" noChangeArrowheads="1"/>
          </p:cNvPicPr>
          <p:nvPr/>
        </p:nvPicPr>
        <p:blipFill>
          <a:blip r:embed="rId1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3875" name="Picture 3" hidden="1"/>
          <p:cNvPicPr>
            <a:picLocks noChangeAspect="1" noChangeArrowheads="1"/>
          </p:cNvPicPr>
          <p:nvPr>
            <p:custDataLst>
              <p:tags r:id="rId1"/>
            </p:custDataLst>
          </p:nvPr>
        </p:nvPicPr>
        <p:blipFill>
          <a:blip r:embed="rId6"/>
          <a:srcRect/>
          <a:stretch>
            <a:fillRect/>
          </a:stretch>
        </p:blipFill>
        <p:spPr bwMode="auto">
          <a:xfrm>
            <a:off x="0" y="0"/>
            <a:ext cx="158750" cy="158750"/>
          </a:xfrm>
          <a:prstGeom prst="rect">
            <a:avLst/>
          </a:prstGeom>
          <a:noFill/>
        </p:spPr>
      </p:pic>
      <p:sp>
        <p:nvSpPr>
          <p:cNvPr id="18" name="Rectangle 17" hidden="1"/>
          <p:cNvSpPr/>
          <p:nvPr>
            <p:custDataLst>
              <p:tags r:id="rId2"/>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200" dirty="0">
              <a:latin typeface="Arial"/>
              <a:sym typeface="Arial"/>
            </a:endParaRPr>
          </a:p>
        </p:txBody>
      </p:sp>
      <p:sp>
        <p:nvSpPr>
          <p:cNvPr id="3" name="Title 2"/>
          <p:cNvSpPr>
            <a:spLocks noGrp="1"/>
          </p:cNvSpPr>
          <p:nvPr>
            <p:ph type="title"/>
            <p:custDataLst>
              <p:tags r:id="rId3"/>
            </p:custDataLst>
          </p:nvPr>
        </p:nvSpPr>
        <p:spPr/>
        <p:txBody>
          <a:bodyPr/>
          <a:lstStyle/>
          <a:p>
            <a:r>
              <a:rPr lang="en-US" dirty="0" smtClean="0"/>
              <a:t>Despite increased understanding of the importance of empowerment, there is still much room for improvement</a:t>
            </a:r>
            <a:endParaRPr lang="en-US" dirty="0"/>
          </a:p>
        </p:txBody>
      </p:sp>
      <p:graphicFrame>
        <p:nvGraphicFramePr>
          <p:cNvPr id="33" name="Chart 32"/>
          <p:cNvGraphicFramePr/>
          <p:nvPr/>
        </p:nvGraphicFramePr>
        <p:xfrm>
          <a:off x="3671900" y="2128790"/>
          <a:ext cx="4968552" cy="2592288"/>
        </p:xfrm>
        <a:graphic>
          <a:graphicData uri="http://schemas.openxmlformats.org/drawingml/2006/chart">
            <c:chart xmlns:c="http://schemas.openxmlformats.org/drawingml/2006/chart" xmlns:r="http://schemas.openxmlformats.org/officeDocument/2006/relationships" r:id="rId7"/>
          </a:graphicData>
        </a:graphic>
      </p:graphicFrame>
      <p:sp>
        <p:nvSpPr>
          <p:cNvPr id="37" name="Text Placeholder 36"/>
          <p:cNvSpPr>
            <a:spLocks noGrp="1"/>
          </p:cNvSpPr>
          <p:nvPr>
            <p:ph type="body" sz="quarter" idx="19"/>
          </p:nvPr>
        </p:nvSpPr>
        <p:spPr>
          <a:xfrm>
            <a:off x="251520" y="1124744"/>
            <a:ext cx="8589776" cy="657225"/>
          </a:xfrm>
        </p:spPr>
        <p:txBody>
          <a:bodyPr/>
          <a:lstStyle/>
          <a:p>
            <a:r>
              <a:rPr lang="en-US" dirty="0" smtClean="0"/>
              <a:t>“Disengaged” and </a:t>
            </a:r>
            <a:r>
              <a:rPr lang="en-US" dirty="0" smtClean="0"/>
              <a:t>“Indifferent” </a:t>
            </a:r>
            <a:r>
              <a:rPr lang="en-US" dirty="0" smtClean="0"/>
              <a:t>employees are significantly disempowered – this is likely a strong contributor to their disengagement.</a:t>
            </a:r>
            <a:endParaRPr lang="en-US" dirty="0"/>
          </a:p>
        </p:txBody>
      </p:sp>
      <p:sp>
        <p:nvSpPr>
          <p:cNvPr id="9" name="Chevron 8"/>
          <p:cNvSpPr/>
          <p:nvPr/>
        </p:nvSpPr>
        <p:spPr>
          <a:xfrm>
            <a:off x="359532" y="2024844"/>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3" name="Rounded Rectangle 12"/>
          <p:cNvSpPr/>
          <p:nvPr/>
        </p:nvSpPr>
        <p:spPr>
          <a:xfrm>
            <a:off x="328291" y="5265204"/>
            <a:ext cx="8491536" cy="1033658"/>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60000" algn="l"/>
            <a:r>
              <a:rPr lang="en-US" sz="1200" dirty="0" smtClean="0">
                <a:solidFill>
                  <a:schemeClr val="tx1"/>
                </a:solidFill>
              </a:rPr>
              <a:t>Disengaged employees not only have a negative impact on their own productivity levels and commitment to the organization, but also have a negative impact on their peers’ engagement levels. For an example demonstrating how one disengaged employee cost his organization $207,000, see the solution set, </a:t>
            </a:r>
            <a:r>
              <a:rPr lang="en-US" sz="1200" i="1" dirty="0" smtClean="0">
                <a:solidFill>
                  <a:schemeClr val="tx1"/>
                </a:solidFill>
                <a:hlinkClick r:id="rId8"/>
              </a:rPr>
              <a:t>Identify &amp; Reengage the Disengaged</a:t>
            </a:r>
            <a:r>
              <a:rPr lang="en-US" sz="1200" dirty="0" smtClean="0">
                <a:solidFill>
                  <a:schemeClr val="tx1"/>
                </a:solidFill>
              </a:rPr>
              <a:t>.</a:t>
            </a:r>
            <a:endParaRPr lang="en-US" sz="1200" dirty="0">
              <a:solidFill>
                <a:schemeClr val="tx1"/>
              </a:solidFill>
            </a:endParaRPr>
          </a:p>
        </p:txBody>
      </p:sp>
      <p:sp>
        <p:nvSpPr>
          <p:cNvPr id="16" name="TextBox 15"/>
          <p:cNvSpPr txBox="1"/>
          <p:nvPr/>
        </p:nvSpPr>
        <p:spPr>
          <a:xfrm>
            <a:off x="5652120" y="4329100"/>
            <a:ext cx="1548172" cy="246221"/>
          </a:xfrm>
          <a:prstGeom prst="rect">
            <a:avLst/>
          </a:prstGeom>
          <a:noFill/>
        </p:spPr>
        <p:txBody>
          <a:bodyPr wrap="square" rtlCol="0">
            <a:spAutoFit/>
          </a:bodyPr>
          <a:lstStyle/>
          <a:p>
            <a:r>
              <a:rPr lang="en-US" sz="1000" b="1" dirty="0" smtClean="0"/>
              <a:t>% Respondents</a:t>
            </a:r>
            <a:endParaRPr lang="en-US" sz="1000" b="1" dirty="0"/>
          </a:p>
        </p:txBody>
      </p:sp>
      <p:sp>
        <p:nvSpPr>
          <p:cNvPr id="17" name="TextBox 16"/>
          <p:cNvSpPr txBox="1"/>
          <p:nvPr/>
        </p:nvSpPr>
        <p:spPr>
          <a:xfrm>
            <a:off x="5796136" y="4865094"/>
            <a:ext cx="1857028" cy="400110"/>
          </a:xfrm>
          <a:prstGeom prst="rect">
            <a:avLst/>
          </a:prstGeom>
          <a:noFill/>
        </p:spPr>
        <p:txBody>
          <a:bodyPr wrap="square" rtlCol="0">
            <a:spAutoFit/>
          </a:bodyPr>
          <a:lstStyle/>
          <a:p>
            <a:r>
              <a:rPr lang="en-US" sz="1000" dirty="0" smtClean="0">
                <a:solidFill>
                  <a:srgbClr val="333333"/>
                </a:solidFill>
              </a:rPr>
              <a:t>Source: McLean &amp; Company  </a:t>
            </a:r>
          </a:p>
          <a:p>
            <a:r>
              <a:rPr lang="en-US" sz="1000" i="1" dirty="0" smtClean="0">
                <a:solidFill>
                  <a:srgbClr val="333333"/>
                </a:solidFill>
              </a:rPr>
              <a:t>N = 1216</a:t>
            </a:r>
            <a:endParaRPr lang="en-US" sz="1000" i="1" dirty="0"/>
          </a:p>
        </p:txBody>
      </p:sp>
      <p:sp>
        <p:nvSpPr>
          <p:cNvPr id="15" name="Rectangle 14"/>
          <p:cNvSpPr/>
          <p:nvPr/>
        </p:nvSpPr>
        <p:spPr>
          <a:xfrm>
            <a:off x="719572" y="1976641"/>
            <a:ext cx="2916324" cy="3108543"/>
          </a:xfrm>
          <a:prstGeom prst="rect">
            <a:avLst/>
          </a:prstGeom>
        </p:spPr>
        <p:txBody>
          <a:bodyPr wrap="square">
            <a:spAutoFit/>
          </a:bodyPr>
          <a:lstStyle/>
          <a:p>
            <a:pPr algn="l"/>
            <a:r>
              <a:rPr lang="en-US" sz="1400" dirty="0" smtClean="0"/>
              <a:t>Disempowerment and disengagement go hand in hand. These “double threat” employees are a major management concern because they’re likely to be less productive than their peers, and can significantly hurt team morale.</a:t>
            </a:r>
          </a:p>
          <a:p>
            <a:pPr algn="l"/>
            <a:endParaRPr lang="en-US" sz="1400" dirty="0" smtClean="0"/>
          </a:p>
          <a:p>
            <a:pPr algn="l"/>
            <a:r>
              <a:rPr lang="en-US" sz="1400" dirty="0" smtClean="0"/>
              <a:t>Considering that two-thirds of employees are disempowered, the negative impact on overall engagement could be disastrous and shouldn’t be ignored. Managers must take note.</a:t>
            </a:r>
          </a:p>
        </p:txBody>
      </p:sp>
      <p:pic>
        <p:nvPicPr>
          <p:cNvPr id="19" name="Picture 18" descr="info-tech-insight.png"/>
          <p:cNvPicPr>
            <a:picLocks noChangeAspect="1"/>
          </p:cNvPicPr>
          <p:nvPr/>
        </p:nvPicPr>
        <p:blipFill>
          <a:blip r:embed="rId9" cstate="print"/>
          <a:stretch>
            <a:fillRect/>
          </a:stretch>
        </p:blipFill>
        <p:spPr>
          <a:xfrm>
            <a:off x="328291" y="5265205"/>
            <a:ext cx="1236905" cy="1033657"/>
          </a:xfrm>
          <a:prstGeom prst="rect">
            <a:avLst/>
          </a:prstGeom>
        </p:spPr>
      </p:pic>
      <p:pic>
        <p:nvPicPr>
          <p:cNvPr id="14" name="Picture 9">
            <a:hlinkClick r:id="rId10"/>
          </p:cNvPr>
          <p:cNvPicPr>
            <a:picLocks noChangeAspect="1" noChangeArrowheads="1"/>
          </p:cNvPicPr>
          <p:nvPr/>
        </p:nvPicPr>
        <p:blipFill>
          <a:blip r:embed="rId11"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McLean &amp; Company Helps HR Professionals To:</a:t>
            </a:r>
            <a:endParaRPr lang="en-CA" dirty="0"/>
          </a:p>
        </p:txBody>
      </p:sp>
      <p:sp>
        <p:nvSpPr>
          <p:cNvPr id="4" name="Text Placeholder 3"/>
          <p:cNvSpPr>
            <a:spLocks noGrp="1"/>
          </p:cNvSpPr>
          <p:nvPr>
            <p:ph type="body" sz="quarter" idx="16"/>
          </p:nvPr>
        </p:nvSpPr>
        <p:spPr>
          <a:xfrm>
            <a:off x="7092280" y="6093296"/>
            <a:ext cx="1800200" cy="360040"/>
          </a:xfrm>
        </p:spPr>
        <p:txBody>
          <a:bodyPr/>
          <a:lstStyle/>
          <a:p>
            <a:pPr algn="r">
              <a:buNone/>
            </a:pPr>
            <a:r>
              <a:rPr lang="en-CA" sz="1400" b="1" dirty="0" smtClean="0">
                <a:hlinkClick r:id="rId3" action="ppaction://hlinkfile"/>
              </a:rPr>
              <a:t>hr.mcleanco.com</a:t>
            </a:r>
            <a:endParaRPr lang="en-CA" sz="1400" dirty="0"/>
          </a:p>
        </p:txBody>
      </p:sp>
      <p:sp>
        <p:nvSpPr>
          <p:cNvPr id="21" name="Rectangle 20"/>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Empower management to apply HR best practices</a:t>
            </a:r>
            <a:br>
              <a:rPr lang="en-CA" sz="1400" dirty="0" smtClean="0"/>
            </a:br>
            <a:endParaRPr lang="en-CA" sz="1400" dirty="0" smtClean="0"/>
          </a:p>
          <a:p>
            <a:pPr marL="342900" indent="-342900" algn="l">
              <a:buFont typeface="Wingdings" pitchFamily="2" charset="2"/>
              <a:buChar char="ü"/>
            </a:pPr>
            <a:r>
              <a:rPr lang="en-CA" sz="1400" dirty="0" smtClean="0"/>
              <a:t>Develop effective talent acquisition &amp; retention strategies</a:t>
            </a:r>
            <a:br>
              <a:rPr lang="en-CA" sz="1400" dirty="0" smtClean="0"/>
            </a:br>
            <a:endParaRPr lang="en-CA" sz="1400" dirty="0" smtClean="0"/>
          </a:p>
          <a:p>
            <a:pPr marL="342900" indent="-342900" algn="l">
              <a:buFont typeface="Wingdings" pitchFamily="2" charset="2"/>
              <a:buChar char="ü"/>
            </a:pPr>
            <a:r>
              <a:rPr lang="en-CA" sz="1400" dirty="0" smtClean="0"/>
              <a:t>Build a high performance</a:t>
            </a:r>
            <a:br>
              <a:rPr lang="en-CA" sz="1400" dirty="0" smtClean="0"/>
            </a:br>
            <a:r>
              <a:rPr lang="en-CA" sz="1400" dirty="0" smtClean="0"/>
              <a:t>culture</a:t>
            </a:r>
          </a:p>
          <a:p>
            <a:endParaRPr lang="en-CA" sz="1400" dirty="0"/>
          </a:p>
        </p:txBody>
      </p:sp>
      <p:sp>
        <p:nvSpPr>
          <p:cNvPr id="22" name="Rectangle 21"/>
          <p:cNvSpPr/>
          <p:nvPr/>
        </p:nvSpPr>
        <p:spPr>
          <a:xfrm>
            <a:off x="3095836" y="1628800"/>
            <a:ext cx="3018680" cy="1815882"/>
          </a:xfrm>
          <a:prstGeom prst="rect">
            <a:avLst/>
          </a:prstGeom>
        </p:spPr>
        <p:txBody>
          <a:bodyPr wrap="square">
            <a:spAutoFit/>
          </a:bodyPr>
          <a:lstStyle/>
          <a:p>
            <a:pPr marL="342900" indent="-342900" algn="l">
              <a:buFont typeface="Wingdings" pitchFamily="2" charset="2"/>
              <a:buChar char="ü"/>
            </a:pPr>
            <a:r>
              <a:rPr lang="en-CA" sz="1400" dirty="0" smtClean="0"/>
              <a:t>Maintain a progressive set of HR policies &amp; procedures</a:t>
            </a:r>
            <a:br>
              <a:rPr lang="en-CA" sz="1400" dirty="0" smtClean="0"/>
            </a:br>
            <a:endParaRPr lang="en-CA" sz="1400" dirty="0" smtClean="0"/>
          </a:p>
          <a:p>
            <a:pPr marL="342900" indent="-342900" algn="l">
              <a:buFont typeface="Wingdings" pitchFamily="2" charset="2"/>
              <a:buChar char="ü"/>
            </a:pPr>
            <a:r>
              <a:rPr lang="en-CA" sz="1400" dirty="0" smtClean="0"/>
              <a:t>Demonstrate the business impact of HR</a:t>
            </a:r>
            <a:br>
              <a:rPr lang="en-CA" sz="1400" dirty="0" smtClean="0"/>
            </a:br>
            <a:endParaRPr lang="en-CA" sz="1400" dirty="0" smtClean="0"/>
          </a:p>
          <a:p>
            <a:pPr marL="342900" indent="-342900" algn="l">
              <a:buFont typeface="Wingdings" pitchFamily="2" charset="2"/>
              <a:buChar char="ü"/>
            </a:pPr>
            <a:r>
              <a:rPr lang="en-CA" sz="1400" dirty="0" smtClean="0"/>
              <a:t>Stay abreast of HR trends</a:t>
            </a:r>
            <a:br>
              <a:rPr lang="en-CA" sz="1400" dirty="0" smtClean="0"/>
            </a:br>
            <a:r>
              <a:rPr lang="en-CA" sz="1400" dirty="0" smtClean="0"/>
              <a:t>&amp; technologies</a:t>
            </a:r>
            <a:endParaRPr lang="en-CA" sz="1400" dirty="0"/>
          </a:p>
        </p:txBody>
      </p:sp>
      <p:pic>
        <p:nvPicPr>
          <p:cNvPr id="1033"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pic>
        <p:nvPicPr>
          <p:cNvPr id="30" name="Picture 29" descr="report_thumbnail-mco.png"/>
          <p:cNvPicPr>
            <a:picLocks noChangeAspect="1"/>
          </p:cNvPicPr>
          <p:nvPr/>
        </p:nvPicPr>
        <p:blipFill>
          <a:blip r:embed="rId6" cstate="print"/>
          <a:stretch>
            <a:fillRect/>
          </a:stretch>
        </p:blipFill>
        <p:spPr>
          <a:xfrm>
            <a:off x="6330448" y="1592796"/>
            <a:ext cx="2454020" cy="2138747"/>
          </a:xfrm>
          <a:prstGeom prst="rect">
            <a:avLst/>
          </a:prstGeom>
        </p:spPr>
      </p:pic>
      <p:sp>
        <p:nvSpPr>
          <p:cNvPr id="14"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CA" b="1" dirty="0" smtClean="0"/>
              <a:t>Sign up for free trial membership to get practical</a:t>
            </a:r>
          </a:p>
          <a:p>
            <a:r>
              <a:rPr lang="en-CA" b="1" dirty="0" smtClean="0"/>
              <a:t>solutions for your HR challenges</a:t>
            </a:r>
            <a:endParaRPr lang="en-CA" b="1" dirty="0"/>
          </a:p>
        </p:txBody>
      </p:sp>
      <p:pic>
        <p:nvPicPr>
          <p:cNvPr id="15" name="Picture 14" descr="green_button.png">
            <a:hlinkClick r:id="rId4"/>
          </p:cNvPr>
          <p:cNvPicPr>
            <a:picLocks noChangeAspect="1"/>
          </p:cNvPicPr>
          <p:nvPr/>
        </p:nvPicPr>
        <p:blipFill>
          <a:blip r:embed="rId7" cstate="print"/>
          <a:stretch>
            <a:fillRect/>
          </a:stretch>
        </p:blipFill>
        <p:spPr>
          <a:xfrm>
            <a:off x="2471738" y="4476933"/>
            <a:ext cx="4200525" cy="619125"/>
          </a:xfrm>
          <a:prstGeom prst="rect">
            <a:avLst/>
          </a:prstGeom>
        </p:spPr>
      </p:pic>
      <p:sp>
        <p:nvSpPr>
          <p:cNvPr id="16" name="Text Placeholder 41"/>
          <p:cNvSpPr txBox="1">
            <a:spLocks/>
          </p:cNvSpPr>
          <p:nvPr/>
        </p:nvSpPr>
        <p:spPr bwMode="auto">
          <a:xfrm>
            <a:off x="2051720" y="5233017"/>
            <a:ext cx="5040560" cy="825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eaLnBrk="0" hangingPunct="0"/>
            <a:r>
              <a:rPr lang="en-CA" dirty="0" smtClean="0"/>
              <a:t>"McLean &amp; Company provides practical research, tools and advice covering the entire spectrum of HR &amp; Leadership issues to ensure you experience measurable, positive results."</a:t>
            </a:r>
            <a:endParaRPr kumimoji="0" lang="en-CA" sz="1200" b="0" i="1" u="none" strike="noStrike" kern="1200" cap="none" spc="0" normalizeH="0" baseline="0" noProof="0" dirty="0" smtClean="0">
              <a:ln>
                <a:noFill/>
              </a:ln>
              <a:solidFill>
                <a:schemeClr val="tx1"/>
              </a:solidFill>
              <a:effectLst/>
              <a:uLnTx/>
              <a:uFillTx/>
              <a:latin typeface="+mj-lt"/>
              <a:ea typeface="+mn-ea"/>
              <a:cs typeface="+mn-cs"/>
            </a:endParaRPr>
          </a:p>
          <a:p>
            <a:pPr marL="361950" marR="0" lvl="1" indent="-180975" algn="ctr" defTabSz="914400" rtl="0" eaLnBrk="0" fontAlgn="base" latinLnBrk="0" hangingPunct="0">
              <a:lnSpc>
                <a:spcPts val="1350"/>
              </a:lnSpc>
              <a:spcBef>
                <a:spcPts val="500"/>
              </a:spcBef>
              <a:spcAft>
                <a:spcPct val="0"/>
              </a:spcAft>
              <a:buClr>
                <a:schemeClr val="accent2"/>
              </a:buClr>
              <a:buSzPct val="100000"/>
              <a:buFont typeface="Arial" pitchFamily="34" charset="0"/>
              <a:buNone/>
              <a:tabLst/>
              <a:defRPr/>
            </a:pPr>
            <a:r>
              <a:rPr kumimoji="0" lang="en-CA" sz="1000" b="0" i="0" u="none" strike="noStrike" kern="1200" cap="none" spc="0" normalizeH="0" baseline="0" noProof="0" dirty="0" smtClean="0">
                <a:ln>
                  <a:noFill/>
                </a:ln>
                <a:solidFill>
                  <a:schemeClr val="tx1"/>
                </a:solidFill>
                <a:effectLst/>
                <a:uLnTx/>
                <a:uFillTx/>
                <a:latin typeface="+mn-lt"/>
                <a:ea typeface="+mn-ea"/>
                <a:cs typeface="+mn-cs"/>
              </a:rPr>
              <a:t>- Rob Garmaise, VP of Customer Experience</a:t>
            </a: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Text Placeholder 3"/>
          <p:cNvSpPr>
            <a:spLocks noGrp="1"/>
          </p:cNvSpPr>
          <p:nvPr>
            <p:ph type="body" sz="quarter" idx="16"/>
          </p:nvPr>
        </p:nvSpPr>
        <p:spPr>
          <a:xfrm>
            <a:off x="287524" y="6093296"/>
            <a:ext cx="2375756" cy="326554"/>
          </a:xfrm>
        </p:spPr>
        <p:txBody>
          <a:bodyPr/>
          <a:lstStyle/>
          <a:p>
            <a:pPr>
              <a:buNone/>
            </a:pPr>
            <a:r>
              <a:rPr lang="en-CA" b="1" dirty="0" smtClean="0"/>
              <a:t>Toll Free: </a:t>
            </a:r>
            <a:r>
              <a:rPr lang="en-CA" dirty="0" smtClean="0"/>
              <a:t>1-877-281-0480</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9"/>
          </p:nvPr>
        </p:nvSpPr>
        <p:spPr>
          <a:xfrm>
            <a:off x="257176" y="1268760"/>
            <a:ext cx="8620124" cy="900100"/>
          </a:xfrm>
        </p:spPr>
        <p:txBody>
          <a:bodyPr/>
          <a:lstStyle/>
          <a:p>
            <a:r>
              <a:rPr lang="en-US" dirty="0" smtClean="0"/>
              <a:t>Employee empowerment is the biggest driver of engagement, yet only one- third of employees are empowered. How to empower, and how much to empower, depends on the scenario – it is not a one-size-fits-all proposal. </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20" name="TextBox 19"/>
          <p:cNvSpPr txBox="1"/>
          <p:nvPr/>
        </p:nvSpPr>
        <p:spPr>
          <a:xfrm>
            <a:off x="4860032" y="2312876"/>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sp>
        <p:nvSpPr>
          <p:cNvPr id="26" name="Text Placeholder 11"/>
          <p:cNvSpPr>
            <a:spLocks noGrp="1"/>
          </p:cNvSpPr>
          <p:nvPr>
            <p:ph type="body" sz="quarter" idx="23"/>
          </p:nvPr>
        </p:nvSpPr>
        <p:spPr>
          <a:xfrm>
            <a:off x="4716016" y="2636912"/>
            <a:ext cx="4176464" cy="2808312"/>
          </a:xfrm>
        </p:spPr>
        <p:txBody>
          <a:bodyPr/>
          <a:lstStyle/>
          <a:p>
            <a:pPr>
              <a:spcBef>
                <a:spcPts val="1200"/>
              </a:spcBef>
            </a:pPr>
            <a:r>
              <a:rPr lang="en-CA" dirty="0" smtClean="0"/>
              <a:t>Recognize and demonstrate the organizational and individual benefits that come with empowering employees.</a:t>
            </a:r>
          </a:p>
          <a:p>
            <a:pPr lvl="0">
              <a:spcBef>
                <a:spcPts val="1200"/>
              </a:spcBef>
            </a:pPr>
            <a:r>
              <a:rPr lang="en-CA" dirty="0" smtClean="0"/>
              <a:t>Understand how organizational support of empowerment and the employee’s capacity affect the degree to which you can empower each of your employees.</a:t>
            </a:r>
            <a:endParaRPr lang="en-US" dirty="0" smtClean="0"/>
          </a:p>
          <a:p>
            <a:pPr>
              <a:spcBef>
                <a:spcPts val="1200"/>
              </a:spcBef>
            </a:pPr>
            <a:r>
              <a:rPr lang="en-CA" dirty="0" smtClean="0"/>
              <a:t>Start successfully empowering your employees while offering them the support they need to reach their goals and the organization’s objectives.</a:t>
            </a:r>
          </a:p>
          <a:p>
            <a:pPr>
              <a:spcBef>
                <a:spcPts val="1200"/>
              </a:spcBef>
            </a:pPr>
            <a:endParaRPr lang="en-CA" dirty="0" smtClean="0"/>
          </a:p>
          <a:p>
            <a:pPr>
              <a:spcBef>
                <a:spcPts val="1200"/>
              </a:spcBef>
            </a:pPr>
            <a:endParaRPr lang="en-CA" dirty="0"/>
          </a:p>
        </p:txBody>
      </p:sp>
      <p:sp>
        <p:nvSpPr>
          <p:cNvPr id="9" name="Text Placeholder 9"/>
          <p:cNvSpPr txBox="1">
            <a:spLocks/>
          </p:cNvSpPr>
          <p:nvPr/>
        </p:nvSpPr>
        <p:spPr bwMode="auto">
          <a:xfrm>
            <a:off x="249303" y="2636912"/>
            <a:ext cx="4034665" cy="23762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lvl="0" indent="-174625" algn="l" eaLnBrk="0" hangingPunct="0">
              <a:spcBef>
                <a:spcPts val="1200"/>
              </a:spcBef>
              <a:buClr>
                <a:schemeClr val="tx1"/>
              </a:buClr>
              <a:buSzPct val="120000"/>
              <a:buFont typeface="Wingdings" pitchFamily="2" charset="2"/>
              <a:buChar char="ü"/>
            </a:pPr>
            <a:r>
              <a:rPr lang="en-CA" sz="1400" dirty="0" smtClean="0"/>
              <a:t>HR professionals seeking to educate their management team on the topic of employee empowerment. This deck is directed towards managers. Pass it on to your management team.</a:t>
            </a:r>
          </a:p>
          <a:p>
            <a:pPr marL="174625" indent="-174625" algn="l" eaLnBrk="0" hangingPunct="0">
              <a:spcBef>
                <a:spcPts val="1200"/>
              </a:spcBef>
              <a:buClr>
                <a:schemeClr val="tx1"/>
              </a:buClr>
              <a:buSzPct val="120000"/>
              <a:buFont typeface="Wingdings" pitchFamily="2" charset="2"/>
              <a:buChar char="ü"/>
            </a:pPr>
            <a:r>
              <a:rPr lang="en-CA" sz="1400" dirty="0" smtClean="0"/>
              <a:t>Managers interested in the topic of employee empowerment who are looking for ways to empower their employees, even if employee empowerment isn’t supported by the organization.</a:t>
            </a:r>
            <a:endParaRPr kumimoji="0" lang="en-CA" sz="14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0" fontAlgn="base" latinLnBrk="0" hangingPunct="0">
              <a:lnSpc>
                <a:spcPct val="100000"/>
              </a:lnSpc>
              <a:spcBef>
                <a:spcPts val="1200"/>
              </a:spcBef>
              <a:spcAft>
                <a:spcPct val="0"/>
              </a:spcAft>
              <a:buClr>
                <a:schemeClr val="tx1"/>
              </a:buClr>
              <a:buSzPct val="120000"/>
              <a:buFont typeface="Wingdings" pitchFamily="2" charset="2"/>
              <a:buChar char="ü"/>
              <a:tabLst/>
              <a:defRPr/>
            </a:pPr>
            <a:endParaRPr kumimoji="0" lang="en-CA" sz="1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Text Placeholder 11"/>
          <p:cNvSpPr>
            <a:spLocks noGrp="1"/>
          </p:cNvSpPr>
          <p:nvPr>
            <p:ph type="body" sz="quarter" idx="4294967295"/>
          </p:nvPr>
        </p:nvSpPr>
        <p:spPr>
          <a:xfrm>
            <a:off x="249302" y="2316656"/>
            <a:ext cx="4034666" cy="303997"/>
          </a:xfrm>
          <a:prstGeom prst="rect">
            <a:avLst/>
          </a:prstGeom>
        </p:spPr>
        <p:txBody>
          <a:bodyPr/>
          <a:lstStyle/>
          <a:p>
            <a:pPr>
              <a:buNone/>
            </a:pPr>
            <a:r>
              <a:rPr lang="en-CA" sz="1400" b="1" dirty="0" smtClean="0"/>
              <a:t>This Research is Designed For:</a:t>
            </a:r>
            <a:endParaRPr lang="en-CA" sz="1400" b="1" dirty="0"/>
          </a:p>
        </p:txBody>
      </p:sp>
      <p:pic>
        <p:nvPicPr>
          <p:cNvPr id="8"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a:xfrm>
            <a:off x="249302" y="1227383"/>
            <a:ext cx="8627997" cy="5153945"/>
          </a:xfrm>
        </p:spPr>
        <p:txBody>
          <a:bodyPr/>
          <a:lstStyle/>
          <a:p>
            <a:pPr marL="182880" lvl="0" indent="-182880">
              <a:spcBef>
                <a:spcPts val="600"/>
              </a:spcBef>
            </a:pPr>
            <a:r>
              <a:rPr lang="en-US" dirty="0" smtClean="0"/>
              <a:t>Effective employee empowerment is the </a:t>
            </a:r>
            <a:r>
              <a:rPr lang="en-US" b="1" dirty="0" smtClean="0"/>
              <a:t>biggest driver of employee engagement</a:t>
            </a:r>
            <a:r>
              <a:rPr lang="en-US" dirty="0" smtClean="0"/>
              <a:t>, a current hot topic in the HR world. Empowerment has a significant impact on an organization’s customer service, profitability, productivity, and retention. </a:t>
            </a:r>
          </a:p>
          <a:p>
            <a:pPr marL="182880" indent="-182880">
              <a:spcBef>
                <a:spcPts val="600"/>
              </a:spcBef>
            </a:pPr>
            <a:r>
              <a:rPr lang="en-US" dirty="0" smtClean="0"/>
              <a:t>Despite this, many </a:t>
            </a:r>
            <a:r>
              <a:rPr lang="en-US" b="1" dirty="0" smtClean="0"/>
              <a:t>managers are reluctant to give up control </a:t>
            </a:r>
            <a:r>
              <a:rPr lang="en-US" dirty="0" smtClean="0"/>
              <a:t>due to low trust in employee ability to make the right decisions. On the other side of the continuum, many managers delegate all responsibilities with little to no boundaries in an attempt to empower. </a:t>
            </a:r>
          </a:p>
          <a:p>
            <a:pPr marL="182880" indent="-182880">
              <a:spcBef>
                <a:spcPts val="600"/>
              </a:spcBef>
            </a:pPr>
            <a:r>
              <a:rPr lang="en-US" dirty="0" smtClean="0"/>
              <a:t>The effectiveness of employee empowerment is </a:t>
            </a:r>
            <a:r>
              <a:rPr lang="en-US" b="1" dirty="0" smtClean="0"/>
              <a:t>tied closely to the strength of the employee-manager relationship</a:t>
            </a:r>
            <a:r>
              <a:rPr lang="en-US" dirty="0" smtClean="0"/>
              <a:t>, which is thus integral to empowerment success.</a:t>
            </a:r>
          </a:p>
          <a:p>
            <a:pPr marL="182880" indent="-182880">
              <a:spcBef>
                <a:spcPts val="600"/>
              </a:spcBef>
            </a:pPr>
            <a:r>
              <a:rPr lang="en-US" dirty="0" smtClean="0"/>
              <a:t>Disempowerment and disengagement go hand in hand. Only </a:t>
            </a:r>
            <a:r>
              <a:rPr lang="en-US" b="1" dirty="0" smtClean="0"/>
              <a:t>3% of disengaged employees are empowered</a:t>
            </a:r>
            <a:r>
              <a:rPr lang="en-US" dirty="0" smtClean="0"/>
              <a:t>.</a:t>
            </a:r>
          </a:p>
          <a:p>
            <a:pPr marL="182880" indent="-182880">
              <a:spcBef>
                <a:spcPts val="600"/>
              </a:spcBef>
            </a:pPr>
            <a:r>
              <a:rPr lang="en-US" dirty="0" smtClean="0"/>
              <a:t>There are some cases in which empowerment isn’t appropriate. Allow employees only the </a:t>
            </a:r>
            <a:r>
              <a:rPr lang="en-US" b="1" dirty="0" smtClean="0"/>
              <a:t>degree of empowerment that they can handle</a:t>
            </a:r>
            <a:r>
              <a:rPr lang="en-US" dirty="0" smtClean="0"/>
              <a:t> and to the </a:t>
            </a:r>
            <a:r>
              <a:rPr lang="en-US" b="1" dirty="0" smtClean="0"/>
              <a:t>extent the organization will tolerate</a:t>
            </a:r>
            <a:r>
              <a:rPr lang="en-US" dirty="0" smtClean="0"/>
              <a:t>. Empowerment levels vary significantly by organization. </a:t>
            </a:r>
          </a:p>
          <a:p>
            <a:pPr marL="182880" indent="-182880">
              <a:spcBef>
                <a:spcPts val="600"/>
              </a:spcBef>
            </a:pPr>
            <a:r>
              <a:rPr lang="en-US" dirty="0" smtClean="0"/>
              <a:t>“A” performers and those employees over 54 years old are the most likely to be empowered.</a:t>
            </a:r>
          </a:p>
          <a:p>
            <a:pPr marL="182880" indent="-182880">
              <a:spcBef>
                <a:spcPts val="600"/>
              </a:spcBef>
              <a:defRPr/>
            </a:pPr>
            <a:r>
              <a:rPr lang="en-US" dirty="0" smtClean="0"/>
              <a:t>Use opportunities in which you have empowered employees to coach your staff using the GROW model.</a:t>
            </a:r>
          </a:p>
          <a:p>
            <a:pPr marL="182880" indent="-182880">
              <a:spcBef>
                <a:spcPts val="600"/>
              </a:spcBef>
              <a:defRPr/>
            </a:pPr>
            <a:r>
              <a:rPr lang="en-US" dirty="0" smtClean="0"/>
              <a:t>Many </a:t>
            </a:r>
            <a:r>
              <a:rPr lang="en-US" b="1" dirty="0" smtClean="0"/>
              <a:t>well-known organizations </a:t>
            </a:r>
            <a:r>
              <a:rPr lang="en-US" dirty="0" smtClean="0"/>
              <a:t>have successfully empowered their employees, leading to strong business results, including 3M, Google, Best Buy, </a:t>
            </a:r>
            <a:r>
              <a:rPr lang="en-US" dirty="0" err="1" smtClean="0"/>
              <a:t>Zappos</a:t>
            </a:r>
            <a:r>
              <a:rPr lang="en-US" dirty="0" smtClean="0"/>
              <a:t>, and Whole Foods.</a:t>
            </a:r>
          </a:p>
          <a:p>
            <a:pPr marL="182880" indent="-182880">
              <a:spcBef>
                <a:spcPts val="600"/>
              </a:spcBef>
              <a:defRPr/>
            </a:pPr>
            <a:r>
              <a:rPr lang="en-US" dirty="0" smtClean="0"/>
              <a:t>As a manager, you are responsible for fostering an environment in which employees can be empowered and for providing them with appropriate opportunities. However, </a:t>
            </a:r>
            <a:r>
              <a:rPr lang="en-US" b="1" dirty="0" smtClean="0"/>
              <a:t>empowerment is not something you give the employee </a:t>
            </a:r>
            <a:r>
              <a:rPr lang="en-US" dirty="0" smtClean="0"/>
              <a:t>– they must take the initiative and be willing.</a:t>
            </a:r>
          </a:p>
          <a:p>
            <a:pPr marL="182880" indent="-182880">
              <a:spcBef>
                <a:spcPts val="200"/>
              </a:spcBef>
              <a:defRPr/>
            </a:pPr>
            <a:endParaRPr lang="en-US" dirty="0" smtClean="0"/>
          </a:p>
          <a:p>
            <a:pPr marL="0" lvl="0" indent="0" algn="ctr">
              <a:spcBef>
                <a:spcPts val="0"/>
              </a:spcBef>
              <a:buNone/>
              <a:defRPr/>
            </a:pPr>
            <a:r>
              <a:rPr lang="en-US" i="1" dirty="0" smtClean="0">
                <a:latin typeface="+mj-lt"/>
              </a:rPr>
              <a:t>In the past, work was defined primarily by putting in time, and secondarily on getting results.</a:t>
            </a:r>
          </a:p>
          <a:p>
            <a:pPr marL="0" lvl="0" indent="0" algn="ctr">
              <a:spcBef>
                <a:spcPts val="0"/>
              </a:spcBef>
              <a:buNone/>
              <a:defRPr/>
            </a:pPr>
            <a:r>
              <a:rPr lang="en-US" i="1" dirty="0" smtClean="0">
                <a:latin typeface="+mj-lt"/>
              </a:rPr>
              <a:t>We need to flip that model. NO matter what kind of business you’re in, it’s time to throw away</a:t>
            </a:r>
          </a:p>
          <a:p>
            <a:pPr marL="0" lvl="0" indent="0" algn="ctr">
              <a:spcBef>
                <a:spcPts val="0"/>
              </a:spcBef>
              <a:buNone/>
              <a:defRPr/>
            </a:pPr>
            <a:r>
              <a:rPr lang="en-US" i="1" dirty="0" smtClean="0">
                <a:latin typeface="+mj-lt"/>
              </a:rPr>
              <a:t>the tardy slips, time clocks and outdated industrial-age thinking. </a:t>
            </a:r>
          </a:p>
          <a:p>
            <a:pPr marL="0" lvl="0" indent="0" algn="ctr">
              <a:spcBef>
                <a:spcPts val="0"/>
              </a:spcBef>
              <a:buNone/>
              <a:defRPr/>
            </a:pPr>
            <a:endParaRPr lang="en-US" dirty="0" smtClean="0"/>
          </a:p>
          <a:p>
            <a:pPr marL="0" lvl="0" indent="0" algn="ctr">
              <a:spcBef>
                <a:spcPts val="0"/>
              </a:spcBef>
              <a:buNone/>
              <a:defRPr/>
            </a:pPr>
            <a:r>
              <a:rPr lang="en-US" dirty="0" smtClean="0"/>
              <a:t>– Cali Ressler, former HR Executive at Best Buy, who invented ROWE (Results Only Work Environment)</a:t>
            </a:r>
          </a:p>
          <a:p>
            <a:pPr marL="182880" indent="-182880">
              <a:spcBef>
                <a:spcPts val="600"/>
              </a:spcBef>
              <a:defRPr/>
            </a:pPr>
            <a:endParaRPr lang="en-US" dirty="0" smtClean="0"/>
          </a:p>
        </p:txBody>
      </p:sp>
      <p:pic>
        <p:nvPicPr>
          <p:cNvPr id="5" name="Picture 4" descr="quote2.wmf"/>
          <p:cNvPicPr>
            <a:picLocks noChangeAspect="1"/>
          </p:cNvPicPr>
          <p:nvPr/>
        </p:nvPicPr>
        <p:blipFill>
          <a:blip r:embed="rId3" cstate="print"/>
          <a:stretch>
            <a:fillRect/>
          </a:stretch>
        </p:blipFill>
        <p:spPr>
          <a:xfrm>
            <a:off x="6986208" y="5669309"/>
            <a:ext cx="179050" cy="127893"/>
          </a:xfrm>
          <a:prstGeom prst="rect">
            <a:avLst/>
          </a:prstGeom>
        </p:spPr>
      </p:pic>
      <p:pic>
        <p:nvPicPr>
          <p:cNvPr id="13" name="Picture 12" descr="quote1.wmf"/>
          <p:cNvPicPr>
            <a:picLocks noChangeAspect="1"/>
          </p:cNvPicPr>
          <p:nvPr/>
        </p:nvPicPr>
        <p:blipFill>
          <a:blip r:embed="rId4" cstate="print"/>
          <a:stretch>
            <a:fillRect/>
          </a:stretch>
        </p:blipFill>
        <p:spPr>
          <a:xfrm>
            <a:off x="1079612" y="5173315"/>
            <a:ext cx="179050" cy="127893"/>
          </a:xfrm>
          <a:prstGeom prst="rect">
            <a:avLst/>
          </a:prstGeom>
        </p:spPr>
      </p:pic>
      <p:pic>
        <p:nvPicPr>
          <p:cNvPr id="6" name="Picture 9">
            <a:hlinkClick r:id="rId5"/>
          </p:cNvPr>
          <p:cNvPicPr>
            <a:picLocks noChangeAspect="1" noChangeArrowheads="1"/>
          </p:cNvPicPr>
          <p:nvPr/>
        </p:nvPicPr>
        <p:blipFill>
          <a:blip r:embed="rId6"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hevron 8"/>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0" name="Chevron 9"/>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2" name="Text Placeholder 11"/>
          <p:cNvSpPr>
            <a:spLocks noGrp="1"/>
          </p:cNvSpPr>
          <p:nvPr>
            <p:ph type="body" sz="quarter" idx="15"/>
          </p:nvPr>
        </p:nvSpPr>
        <p:spPr/>
        <p:txBody>
          <a:bodyPr/>
          <a:lstStyle/>
          <a:p>
            <a:r>
              <a:rPr lang="en-CA" dirty="0" smtClean="0"/>
              <a:t>Make the Case</a:t>
            </a:r>
          </a:p>
        </p:txBody>
      </p:sp>
      <p:sp>
        <p:nvSpPr>
          <p:cNvPr id="13" name="Text Placeholder 12"/>
          <p:cNvSpPr>
            <a:spLocks noGrp="1"/>
          </p:cNvSpPr>
          <p:nvPr>
            <p:ph type="body" sz="quarter" idx="18"/>
          </p:nvPr>
        </p:nvSpPr>
        <p:spPr/>
        <p:txBody>
          <a:bodyPr/>
          <a:lstStyle/>
          <a:p>
            <a:r>
              <a:rPr lang="en-CA" b="1" dirty="0" smtClean="0"/>
              <a:t>Make the case</a:t>
            </a:r>
          </a:p>
          <a:p>
            <a:r>
              <a:rPr lang="en-CA" dirty="0" smtClean="0"/>
              <a:t>Understand the factors that affect empowerment</a:t>
            </a:r>
          </a:p>
          <a:p>
            <a:r>
              <a:rPr lang="en-CA" dirty="0" smtClean="0"/>
              <a:t>Start empowering</a:t>
            </a:r>
          </a:p>
          <a:p>
            <a:r>
              <a:rPr lang="en-CA" dirty="0" smtClean="0"/>
              <a:t>Provide support during and after</a:t>
            </a:r>
          </a:p>
          <a:p>
            <a:r>
              <a:rPr lang="en-CA" dirty="0" smtClean="0"/>
              <a:t>Play your role</a:t>
            </a:r>
          </a:p>
          <a:p>
            <a:endParaRPr lang="en-CA" dirty="0" smtClean="0"/>
          </a:p>
          <a:p>
            <a:endParaRPr lang="en-CA" dirty="0"/>
          </a:p>
        </p:txBody>
      </p:sp>
      <p:sp>
        <p:nvSpPr>
          <p:cNvPr id="14" name="Text Placeholder 13"/>
          <p:cNvSpPr>
            <a:spLocks noGrp="1"/>
          </p:cNvSpPr>
          <p:nvPr>
            <p:ph type="body" sz="quarter" idx="21"/>
          </p:nvPr>
        </p:nvSpPr>
        <p:spPr/>
        <p:txBody>
          <a:bodyPr/>
          <a:lstStyle/>
          <a:p>
            <a:r>
              <a:rPr lang="en-US" dirty="0" smtClean="0"/>
              <a:t>A significant percentage of employees are not empowered in their roles.</a:t>
            </a:r>
          </a:p>
          <a:p>
            <a:r>
              <a:rPr lang="en-US" dirty="0" smtClean="0"/>
              <a:t>Employee empowerment is the number one driver of employee engagement, and is becoming more and more important.</a:t>
            </a:r>
          </a:p>
          <a:p>
            <a:r>
              <a:rPr lang="en-US" dirty="0" smtClean="0"/>
              <a:t>Beyond engagement, empowerment improves retention, productivity, customer service, and employee happiness.</a:t>
            </a:r>
          </a:p>
          <a:p>
            <a:pPr>
              <a:buNone/>
            </a:pPr>
            <a:endParaRPr lang="en-CA" dirty="0"/>
          </a:p>
        </p:txBody>
      </p:sp>
      <p:pic>
        <p:nvPicPr>
          <p:cNvPr id="7" name="Picture 2"/>
          <p:cNvPicPr>
            <a:picLocks noChangeAspect="1" noChangeArrowheads="1"/>
          </p:cNvPicPr>
          <p:nvPr/>
        </p:nvPicPr>
        <p:blipFill>
          <a:blip r:embed="rId3" cstate="print"/>
          <a:srcRect/>
          <a:stretch>
            <a:fillRect/>
          </a:stretch>
        </p:blipFill>
        <p:spPr bwMode="auto">
          <a:xfrm>
            <a:off x="0" y="1007925"/>
            <a:ext cx="8855967" cy="1773003"/>
          </a:xfrm>
          <a:prstGeom prst="rect">
            <a:avLst/>
          </a:prstGeom>
          <a:noFill/>
          <a:ln w="9525">
            <a:noFill/>
            <a:miter lim="800000"/>
            <a:headEnd/>
            <a:tailEnd/>
          </a:ln>
        </p:spPr>
      </p:pic>
      <p:pic>
        <p:nvPicPr>
          <p:cNvPr id="8"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r>
              <a:rPr lang="en-US" dirty="0" smtClean="0"/>
              <a:t>Empowerment is the degree to which employees have accountability and control over their work within a supported environment.  </a:t>
            </a:r>
          </a:p>
          <a:p>
            <a:endParaRPr lang="en-US" dirty="0"/>
          </a:p>
        </p:txBody>
      </p:sp>
      <p:sp>
        <p:nvSpPr>
          <p:cNvPr id="3" name="Title 2"/>
          <p:cNvSpPr>
            <a:spLocks noGrp="1"/>
          </p:cNvSpPr>
          <p:nvPr>
            <p:ph type="title"/>
          </p:nvPr>
        </p:nvSpPr>
        <p:spPr/>
        <p:txBody>
          <a:bodyPr/>
          <a:lstStyle/>
          <a:p>
            <a:pPr lvl="0"/>
            <a:r>
              <a:rPr lang="en-US" dirty="0" smtClean="0"/>
              <a:t>Understand the definition of empowerment and acknowledge that two-thirds of your employees could be disempowered</a:t>
            </a:r>
            <a:endParaRPr lang="en-US" dirty="0"/>
          </a:p>
        </p:txBody>
      </p:sp>
      <p:sp>
        <p:nvSpPr>
          <p:cNvPr id="4" name="Text Placeholder 3"/>
          <p:cNvSpPr>
            <a:spLocks noGrp="1"/>
          </p:cNvSpPr>
          <p:nvPr>
            <p:ph type="body" sz="quarter" idx="16"/>
          </p:nvPr>
        </p:nvSpPr>
        <p:spPr>
          <a:xfrm>
            <a:off x="249303" y="2175555"/>
            <a:ext cx="4358701" cy="3917741"/>
          </a:xfrm>
        </p:spPr>
        <p:txBody>
          <a:bodyPr/>
          <a:lstStyle/>
          <a:p>
            <a:pPr marL="0" indent="0">
              <a:buNone/>
            </a:pPr>
            <a:r>
              <a:rPr lang="en-US" sz="1400" b="1" dirty="0" smtClean="0"/>
              <a:t>Empowerment is not…</a:t>
            </a:r>
          </a:p>
          <a:p>
            <a:pPr lvl="0"/>
            <a:r>
              <a:rPr lang="en-US" b="1" dirty="0" smtClean="0"/>
              <a:t>Delegation without support: </a:t>
            </a:r>
            <a:r>
              <a:rPr lang="en-US" dirty="0" smtClean="0"/>
              <a:t>Delegating is an example of empowering, but empowerment is a broader concept. The manager has a role beyond simply delegating.</a:t>
            </a:r>
          </a:p>
          <a:p>
            <a:pPr lvl="0"/>
            <a:r>
              <a:rPr lang="en-US" b="1" dirty="0" smtClean="0"/>
              <a:t>Giving up all power: </a:t>
            </a:r>
            <a:r>
              <a:rPr lang="en-US" dirty="0" smtClean="0"/>
              <a:t>Empowerment is the sharing of power between the manager and employee.</a:t>
            </a:r>
          </a:p>
          <a:p>
            <a:pPr lvl="0"/>
            <a:r>
              <a:rPr lang="en-US" b="1" dirty="0" smtClean="0"/>
              <a:t>Something that a manager bestows to the employee: </a:t>
            </a:r>
            <a:r>
              <a:rPr lang="en-US" dirty="0" smtClean="0"/>
              <a:t>The relationship is a partnership where the manager and employee share power depending on the scenario. Employees shouldn’t wait around to be empowered, but a manager does need to create a culture where employees feel comfortable and enabled to do their work and behave in an autonomous manner.</a:t>
            </a:r>
          </a:p>
          <a:p>
            <a:pPr lvl="0"/>
            <a:r>
              <a:rPr lang="en-US" b="1" dirty="0" smtClean="0"/>
              <a:t>A process that happens only when a manager gives a green light: </a:t>
            </a:r>
            <a:r>
              <a:rPr lang="en-US" dirty="0" smtClean="0"/>
              <a:t>The manager shouldn’t have to formally delegate a task to the employee in order for the employee to feel empowered to do it. Empowered employees will always think about better ways to do things, even if the manager hasn’t asked them to.</a:t>
            </a:r>
          </a:p>
        </p:txBody>
      </p:sp>
      <p:graphicFrame>
        <p:nvGraphicFramePr>
          <p:cNvPr id="5" name="Chart 4"/>
          <p:cNvGraphicFramePr/>
          <p:nvPr/>
        </p:nvGraphicFramePr>
        <p:xfrm>
          <a:off x="4896036" y="2728084"/>
          <a:ext cx="36576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5651150" y="2221123"/>
            <a:ext cx="3025306" cy="523220"/>
          </a:xfrm>
          <a:prstGeom prst="rect">
            <a:avLst/>
          </a:prstGeom>
        </p:spPr>
        <p:txBody>
          <a:bodyPr wrap="square">
            <a:spAutoFit/>
          </a:bodyPr>
          <a:lstStyle/>
          <a:p>
            <a:r>
              <a:rPr lang="en-US" sz="1400" b="1" dirty="0" smtClean="0"/>
              <a:t>Only 34% of employees are empowered</a:t>
            </a:r>
            <a:endParaRPr lang="en-US" sz="1400" b="1" dirty="0"/>
          </a:p>
        </p:txBody>
      </p:sp>
      <p:sp>
        <p:nvSpPr>
          <p:cNvPr id="8" name="TextBox 7"/>
          <p:cNvSpPr txBox="1"/>
          <p:nvPr/>
        </p:nvSpPr>
        <p:spPr>
          <a:xfrm>
            <a:off x="5148064" y="5409220"/>
            <a:ext cx="3528392" cy="830997"/>
          </a:xfrm>
          <a:prstGeom prst="rect">
            <a:avLst/>
          </a:prstGeom>
          <a:noFill/>
        </p:spPr>
        <p:txBody>
          <a:bodyPr wrap="square" rtlCol="0">
            <a:spAutoFit/>
          </a:bodyPr>
          <a:lstStyle/>
          <a:p>
            <a:r>
              <a:rPr lang="en-US" sz="1200" i="1" dirty="0" smtClean="0">
                <a:latin typeface="+mj-lt"/>
              </a:rPr>
              <a:t>Empowerment is allowing employees to be mini-CEOs for their piece of the process.</a:t>
            </a:r>
          </a:p>
          <a:p>
            <a:endParaRPr lang="en-US" sz="1200" dirty="0" smtClean="0">
              <a:latin typeface="+mn-lt"/>
            </a:endParaRPr>
          </a:p>
          <a:p>
            <a:r>
              <a:rPr lang="en-US" sz="1200" dirty="0" smtClean="0">
                <a:latin typeface="+mn-lt"/>
              </a:rPr>
              <a:t>-VP, Professional Services</a:t>
            </a:r>
            <a:endParaRPr lang="en-US" sz="1200" dirty="0">
              <a:latin typeface="+mn-lt"/>
            </a:endParaRPr>
          </a:p>
        </p:txBody>
      </p:sp>
      <p:pic>
        <p:nvPicPr>
          <p:cNvPr id="9" name="Picture 8" descr="quote2.wmf"/>
          <p:cNvPicPr>
            <a:picLocks noChangeAspect="1"/>
          </p:cNvPicPr>
          <p:nvPr/>
        </p:nvPicPr>
        <p:blipFill>
          <a:blip r:embed="rId4" cstate="print"/>
          <a:stretch>
            <a:fillRect/>
          </a:stretch>
        </p:blipFill>
        <p:spPr>
          <a:xfrm>
            <a:off x="8173370" y="5661248"/>
            <a:ext cx="179050" cy="127893"/>
          </a:xfrm>
          <a:prstGeom prst="rect">
            <a:avLst/>
          </a:prstGeom>
        </p:spPr>
      </p:pic>
      <p:pic>
        <p:nvPicPr>
          <p:cNvPr id="10" name="Picture 9" descr="quote1.wmf"/>
          <p:cNvPicPr>
            <a:picLocks noChangeAspect="1"/>
          </p:cNvPicPr>
          <p:nvPr/>
        </p:nvPicPr>
        <p:blipFill>
          <a:blip r:embed="rId5" cstate="print"/>
          <a:stretch>
            <a:fillRect/>
          </a:stretch>
        </p:blipFill>
        <p:spPr>
          <a:xfrm>
            <a:off x="5041022" y="5445224"/>
            <a:ext cx="179050" cy="127893"/>
          </a:xfrm>
          <a:prstGeom prst="rect">
            <a:avLst/>
          </a:prstGeom>
        </p:spPr>
      </p:pic>
      <p:pic>
        <p:nvPicPr>
          <p:cNvPr id="11" name="Picture 9">
            <a:hlinkClick r:id="rId6"/>
          </p:cNvPr>
          <p:cNvPicPr>
            <a:picLocks noChangeAspect="1" noChangeArrowheads="1"/>
          </p:cNvPicPr>
          <p:nvPr/>
        </p:nvPicPr>
        <p:blipFill>
          <a:blip r:embed="rId7"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empowerment is now crucial – there is more to do with increasingly less daily oversight</a:t>
            </a:r>
            <a:endParaRPr lang="en-US" dirty="0"/>
          </a:p>
        </p:txBody>
      </p:sp>
      <p:sp>
        <p:nvSpPr>
          <p:cNvPr id="3" name="Text Placeholder 2"/>
          <p:cNvSpPr>
            <a:spLocks noGrp="1"/>
          </p:cNvSpPr>
          <p:nvPr>
            <p:ph type="body" sz="quarter" idx="16"/>
          </p:nvPr>
        </p:nvSpPr>
        <p:spPr>
          <a:xfrm>
            <a:off x="249303" y="1124743"/>
            <a:ext cx="3494605" cy="4660639"/>
          </a:xfrm>
        </p:spPr>
        <p:txBody>
          <a:bodyPr/>
          <a:lstStyle/>
          <a:p>
            <a:pPr marL="274320" lvl="0" indent="-274320" algn="ctr">
              <a:spcBef>
                <a:spcPts val="0"/>
              </a:spcBef>
              <a:buNone/>
            </a:pPr>
            <a:r>
              <a:rPr lang="en-US" sz="1600" b="1" dirty="0" smtClean="0"/>
              <a:t>Why Now?</a:t>
            </a:r>
          </a:p>
          <a:p>
            <a:pPr marL="274320" lvl="0" indent="-274320">
              <a:spcBef>
                <a:spcPts val="0"/>
              </a:spcBef>
              <a:buNone/>
            </a:pPr>
            <a:r>
              <a:rPr lang="en-US" sz="1400" dirty="0" smtClean="0"/>
              <a:t>	</a:t>
            </a:r>
          </a:p>
          <a:p>
            <a:pPr marL="274320" lvl="0" indent="-274320">
              <a:spcBef>
                <a:spcPts val="0"/>
              </a:spcBef>
              <a:buNone/>
            </a:pPr>
            <a:r>
              <a:rPr lang="en-US" sz="1400" dirty="0" smtClean="0"/>
              <a:t>	Recent rounds of downsizing have dramatically cut middle management ranks. </a:t>
            </a:r>
            <a:r>
              <a:rPr lang="en-US" sz="1400" b="1" dirty="0" smtClean="0"/>
              <a:t>Fewer managers now oversee more employees </a:t>
            </a:r>
            <a:r>
              <a:rPr lang="en-US" sz="1400" dirty="0" smtClean="0"/>
              <a:t>than they did twenty, ten, or even five years ago. </a:t>
            </a:r>
          </a:p>
          <a:p>
            <a:pPr marL="274320" lvl="0" indent="-274320">
              <a:spcBef>
                <a:spcPts val="0"/>
              </a:spcBef>
              <a:buNone/>
            </a:pPr>
            <a:r>
              <a:rPr lang="en-US" sz="1400" dirty="0" smtClean="0"/>
              <a:t>	</a:t>
            </a:r>
          </a:p>
          <a:p>
            <a:pPr marL="274320" lvl="0" indent="-274320">
              <a:spcBef>
                <a:spcPts val="0"/>
              </a:spcBef>
              <a:buNone/>
            </a:pPr>
            <a:r>
              <a:rPr lang="en-US" sz="1400" dirty="0" smtClean="0"/>
              <a:t>	</a:t>
            </a:r>
            <a:r>
              <a:rPr lang="en-US" sz="1400" b="1" dirty="0" smtClean="0"/>
              <a:t>Fewer informed “eyes” </a:t>
            </a:r>
            <a:r>
              <a:rPr lang="en-US" sz="1400" dirty="0" smtClean="0"/>
              <a:t>on a higher number of moving parts means that </a:t>
            </a:r>
            <a:r>
              <a:rPr lang="en-US" sz="1400" b="1" dirty="0" smtClean="0"/>
              <a:t>errors and omissions will increase </a:t>
            </a:r>
            <a:r>
              <a:rPr lang="en-US" sz="1400" dirty="0" smtClean="0"/>
              <a:t>if employees on the ground are uninformed and unsure where to look for answers. </a:t>
            </a:r>
          </a:p>
          <a:p>
            <a:pPr marL="274320" lvl="0" indent="-274320">
              <a:spcBef>
                <a:spcPts val="0"/>
              </a:spcBef>
              <a:buNone/>
            </a:pPr>
            <a:r>
              <a:rPr lang="en-US" sz="1400" dirty="0" smtClean="0"/>
              <a:t>	</a:t>
            </a:r>
          </a:p>
          <a:p>
            <a:pPr marL="274320" lvl="0" indent="-274320">
              <a:spcBef>
                <a:spcPts val="0"/>
              </a:spcBef>
              <a:buNone/>
            </a:pPr>
            <a:r>
              <a:rPr lang="en-US" sz="1400" dirty="0" smtClean="0"/>
              <a:t>	</a:t>
            </a:r>
            <a:r>
              <a:rPr lang="en-US" sz="1400" b="1" dirty="0" smtClean="0"/>
              <a:t>Fewer management-level decision makers </a:t>
            </a:r>
            <a:r>
              <a:rPr lang="en-US" sz="1400" dirty="0" smtClean="0"/>
              <a:t>means an increase in critical decision delays and hurried decision-making if front-line staff don’t have the ability and authority to make those decisions as needed.</a:t>
            </a:r>
          </a:p>
        </p:txBody>
      </p:sp>
      <p:sp>
        <p:nvSpPr>
          <p:cNvPr id="4" name="TextBox 3"/>
          <p:cNvSpPr txBox="1"/>
          <p:nvPr/>
        </p:nvSpPr>
        <p:spPr>
          <a:xfrm>
            <a:off x="683568" y="5858108"/>
            <a:ext cx="7812868" cy="523220"/>
          </a:xfrm>
          <a:prstGeom prst="rect">
            <a:avLst/>
          </a:prstGeom>
          <a:noFill/>
        </p:spPr>
        <p:txBody>
          <a:bodyPr wrap="square" rtlCol="0">
            <a:spAutoFit/>
          </a:bodyPr>
          <a:lstStyle/>
          <a:p>
            <a:pPr lvl="0"/>
            <a:r>
              <a:rPr lang="en-US" sz="1400" i="1" dirty="0" smtClean="0">
                <a:latin typeface="+mj-lt"/>
              </a:rPr>
              <a:t>This era doesn’t call for better management. It calls for a renaissance of self-direction. </a:t>
            </a:r>
          </a:p>
          <a:p>
            <a:pPr lvl="0"/>
            <a:r>
              <a:rPr lang="en-US" sz="1400" dirty="0" smtClean="0"/>
              <a:t>– Daniel Pink, bestselling author</a:t>
            </a:r>
          </a:p>
        </p:txBody>
      </p:sp>
      <p:sp>
        <p:nvSpPr>
          <p:cNvPr id="5" name="Text Placeholder 2"/>
          <p:cNvSpPr txBox="1">
            <a:spLocks/>
          </p:cNvSpPr>
          <p:nvPr/>
        </p:nvSpPr>
        <p:spPr bwMode="auto">
          <a:xfrm>
            <a:off x="3815916" y="1124744"/>
            <a:ext cx="5063601" cy="4660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defTabSz="914400" rtl="0" eaLnBrk="0" fontAlgn="base" latinLnBrk="0" hangingPunct="0">
              <a:lnSpc>
                <a:spcPct val="100000"/>
              </a:lnSpc>
              <a:spcBef>
                <a:spcPts val="0"/>
              </a:spcBef>
              <a:spcAft>
                <a:spcPct val="0"/>
              </a:spcAft>
              <a:buClr>
                <a:schemeClr val="tx1"/>
              </a:buClr>
              <a:buSzPct val="120000"/>
              <a:buFont typeface="Arial" pitchFamily="34" charset="0"/>
              <a:buNone/>
              <a:tabLst/>
              <a:defRPr/>
            </a:pPr>
            <a:r>
              <a:rPr kumimoji="0" lang="en-US" sz="1600" b="1" i="0" u="none" strike="noStrike" kern="1200" cap="none" spc="0" normalizeH="0" baseline="0" noProof="0" dirty="0" smtClean="0">
                <a:ln>
                  <a:noFill/>
                </a:ln>
                <a:solidFill>
                  <a:schemeClr val="tx1"/>
                </a:solidFill>
                <a:effectLst/>
                <a:uLnTx/>
                <a:uFillTx/>
                <a:latin typeface="+mn-lt"/>
                <a:ea typeface="+mn-ea"/>
                <a:cs typeface="+mn-cs"/>
              </a:rPr>
              <a:t>Times Have Changed</a:t>
            </a:r>
          </a:p>
          <a:p>
            <a:pPr marL="274320" lvl="0" indent="-274320" algn="l" eaLnBrk="0" hangingPunct="0">
              <a:spcBef>
                <a:spcPts val="0"/>
              </a:spcBef>
              <a:buClr>
                <a:schemeClr val="tx1"/>
              </a:buClr>
              <a:buSzPct val="120000"/>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p>
          <a:p>
            <a:pPr marL="274320" lvl="0" indent="-274320" algn="l" eaLnBrk="0" hangingPunct="0">
              <a:spcBef>
                <a:spcPts val="0"/>
              </a:spcBef>
              <a:buClr>
                <a:schemeClr val="tx1"/>
              </a:buClr>
              <a:buSzPct val="120000"/>
            </a:pPr>
            <a:r>
              <a:rPr lang="en-US" sz="1400" dirty="0" smtClean="0">
                <a:latin typeface="+mn-lt"/>
              </a:rPr>
              <a:t>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“Bodies in seats” is no longer a valid measure of </a:t>
            </a:r>
            <a:r>
              <a:rPr lang="en-US" sz="1400" b="1" dirty="0" smtClean="0">
                <a:latin typeface="+mn-lt"/>
              </a:rPr>
              <a:t>employee productivity</a:t>
            </a:r>
            <a:r>
              <a:rPr lang="en-US" sz="1400" b="1" dirty="0" smtClean="0"/>
              <a:t> </a:t>
            </a:r>
            <a:r>
              <a:rPr lang="en-US" sz="1400" dirty="0" smtClean="0"/>
              <a:t>(and never really was)</a:t>
            </a:r>
            <a:r>
              <a:rPr lang="en-US" sz="1400" b="1" dirty="0" smtClean="0">
                <a:latin typeface="+mn-lt"/>
              </a:rPr>
              <a:t>. </a:t>
            </a:r>
            <a:r>
              <a:rPr lang="en-US" sz="1400" dirty="0" smtClean="0">
                <a:latin typeface="+mn-lt"/>
              </a:rPr>
              <a:t>Quality of outputs, delivered on time and on spec, is the new yardstick of success. Goal achievement is far more important than how employees get there.</a:t>
            </a:r>
            <a:endParaRPr lang="en-US" sz="1400" noProof="0" dirty="0" smtClean="0">
              <a:latin typeface="+mn-lt"/>
            </a:endParaRPr>
          </a:p>
          <a:p>
            <a:pPr marL="274320" marR="0" lvl="0" indent="-274320" algn="l" defTabSz="914400" rtl="0" eaLnBrk="0" fontAlgn="base" latinLnBrk="0" hangingPunct="0">
              <a:lnSpc>
                <a:spcPct val="100000"/>
              </a:lnSpc>
              <a:spcBef>
                <a:spcPts val="0"/>
              </a:spcBef>
              <a:spcAft>
                <a:spcPct val="0"/>
              </a:spcAft>
              <a:buClr>
                <a:schemeClr val="tx1"/>
              </a:buClr>
              <a:buSzPct val="120000"/>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p>
          <a:p>
            <a:pPr marL="274320" marR="0" lvl="0" indent="-274320" algn="l" defTabSz="914400" rtl="0" eaLnBrk="0" fontAlgn="base" latinLnBrk="0" hangingPunct="0">
              <a:lnSpc>
                <a:spcPct val="100000"/>
              </a:lnSpc>
              <a:spcBef>
                <a:spcPts val="0"/>
              </a:spcBef>
              <a:spcAft>
                <a:spcPct val="0"/>
              </a:spcAft>
              <a:buClr>
                <a:schemeClr val="tx1"/>
              </a:buClr>
              <a:buSzPct val="120000"/>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Myths </a:t>
            </a:r>
            <a:r>
              <a:rPr lang="en-US" sz="1400" b="1" dirty="0" smtClean="0">
                <a:latin typeface="+mn-lt"/>
              </a:rPr>
              <a:t>about </a:t>
            </a:r>
            <a:r>
              <a:rPr kumimoji="0" lang="en-US" sz="1400" b="1" i="0" u="none" strike="noStrike" kern="1200" cap="none" spc="0" normalizeH="0" noProof="0" dirty="0" smtClean="0">
                <a:ln>
                  <a:noFill/>
                </a:ln>
                <a:solidFill>
                  <a:schemeClr val="tx1"/>
                </a:solidFill>
                <a:effectLst/>
                <a:uLnTx/>
                <a:uFillTx/>
                <a:latin typeface="+mn-lt"/>
                <a:ea typeface="+mn-ea"/>
                <a:cs typeface="+mn-cs"/>
              </a:rPr>
              <a:t>extrinsic motivators like money have been busted </a:t>
            </a:r>
            <a:r>
              <a:rPr kumimoji="0" lang="en-US" sz="1400" b="0" i="0" u="none" strike="noStrike" kern="1200" cap="none" spc="0" normalizeH="0" noProof="0" dirty="0" smtClean="0">
                <a:ln>
                  <a:noFill/>
                </a:ln>
                <a:solidFill>
                  <a:schemeClr val="tx1"/>
                </a:solidFill>
                <a:effectLst/>
                <a:uLnTx/>
                <a:uFillTx/>
                <a:latin typeface="+mn-lt"/>
                <a:ea typeface="+mn-ea"/>
                <a:cs typeface="+mn-cs"/>
              </a:rPr>
              <a:t>by extensive research. Intrinsic motivators like autonomy, professional pride, and trust are the true drivers of individual and business performance. In fact, </a:t>
            </a:r>
            <a:r>
              <a:rPr kumimoji="0" lang="en-US" sz="1400" i="0" u="none" strike="noStrike" kern="1200" cap="none" spc="0" normalizeH="0" noProof="0" dirty="0" smtClean="0">
                <a:ln>
                  <a:noFill/>
                </a:ln>
                <a:solidFill>
                  <a:schemeClr val="tx1"/>
                </a:solidFill>
                <a:effectLst/>
                <a:uLnTx/>
                <a:uFillTx/>
                <a:latin typeface="+mn-lt"/>
                <a:ea typeface="+mn-ea"/>
                <a:cs typeface="+mn-cs"/>
              </a:rPr>
              <a:t>compensation and benefits have a very low impact on employee engagement compared </a:t>
            </a:r>
            <a:r>
              <a:rPr kumimoji="0" lang="en-US" sz="1400" b="0" i="0" u="none" strike="noStrike" kern="1200" cap="none" spc="0" normalizeH="0" noProof="0" dirty="0" smtClean="0">
                <a:ln>
                  <a:noFill/>
                </a:ln>
                <a:solidFill>
                  <a:schemeClr val="tx1"/>
                </a:solidFill>
                <a:effectLst/>
                <a:uLnTx/>
                <a:uFillTx/>
                <a:latin typeface="+mn-lt"/>
                <a:ea typeface="+mn-ea"/>
                <a:cs typeface="+mn-cs"/>
              </a:rPr>
              <a:t>to all other drivers of engagement.</a:t>
            </a:r>
          </a:p>
          <a:p>
            <a:pPr marL="274320" marR="0" lvl="0" indent="-274320" algn="l" defTabSz="914400" rtl="0" eaLnBrk="0" fontAlgn="base" latinLnBrk="0" hangingPunct="0">
              <a:lnSpc>
                <a:spcPct val="100000"/>
              </a:lnSpc>
              <a:spcBef>
                <a:spcPts val="0"/>
              </a:spcBef>
              <a:spcAft>
                <a:spcPct val="0"/>
              </a:spcAft>
              <a:buClr>
                <a:schemeClr val="tx1"/>
              </a:buClr>
              <a:buSzPct val="120000"/>
              <a:tabLst/>
              <a:defRPr/>
            </a:pPr>
            <a:r>
              <a:rPr lang="en-US" sz="1400" baseline="0" dirty="0" smtClean="0">
                <a:latin typeface="+mn-lt"/>
              </a:rPr>
              <a:t>	</a:t>
            </a:r>
          </a:p>
          <a:p>
            <a:pPr marL="274320" lvl="0" indent="-274320" algn="l" eaLnBrk="0" hangingPunct="0">
              <a:spcBef>
                <a:spcPts val="0"/>
              </a:spcBef>
              <a:buClr>
                <a:schemeClr val="tx1"/>
              </a:buClr>
              <a:buSzPct val="120000"/>
              <a:defRPr/>
            </a:pPr>
            <a:r>
              <a:rPr lang="en-US" sz="1400" dirty="0" smtClean="0">
                <a:latin typeface="+mn-lt"/>
              </a:rPr>
              <a:t>	</a:t>
            </a:r>
            <a:r>
              <a:rPr lang="en-US" sz="1400" b="1" dirty="0" smtClean="0">
                <a:latin typeface="+mn-lt"/>
              </a:rPr>
              <a:t>Rigid, vertical hierarchies based on a “command and control” management style create obstacles</a:t>
            </a:r>
            <a:r>
              <a:rPr lang="en-US" sz="1400" dirty="0" smtClean="0">
                <a:latin typeface="+mn-lt"/>
              </a:rPr>
              <a:t> for survival and growth. </a:t>
            </a:r>
            <a:r>
              <a:rPr lang="en-US" sz="1400" baseline="0" dirty="0" smtClean="0">
                <a:latin typeface="+mn-lt"/>
              </a:rPr>
              <a:t>Organizations that are not flexible and responsive to change</a:t>
            </a:r>
            <a:r>
              <a:rPr lang="en-US" sz="1400" dirty="0" smtClean="0">
                <a:latin typeface="+mn-lt"/>
              </a:rPr>
              <a:t> will be left in the dust by their competition. </a:t>
            </a: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7" name="Straight Connector 6"/>
          <p:cNvCxnSpPr/>
          <p:nvPr/>
        </p:nvCxnSpPr>
        <p:spPr>
          <a:xfrm rot="16200000" flipH="1">
            <a:off x="1835696" y="3645023"/>
            <a:ext cx="3816424" cy="1"/>
          </a:xfrm>
          <a:prstGeom prst="line">
            <a:avLst/>
          </a:prstGeom>
          <a:ln>
            <a:prstDash val="sysDot"/>
          </a:ln>
        </p:spPr>
        <p:style>
          <a:lnRef idx="1">
            <a:schemeClr val="accent1"/>
          </a:lnRef>
          <a:fillRef idx="0">
            <a:schemeClr val="accent1"/>
          </a:fillRef>
          <a:effectRef idx="0">
            <a:schemeClr val="accent1"/>
          </a:effectRef>
          <a:fontRef idx="minor">
            <a:schemeClr val="tx1"/>
          </a:fontRef>
        </p:style>
      </p:cxnSp>
      <p:pic>
        <p:nvPicPr>
          <p:cNvPr id="12" name="Picture 11" descr="quote2.wmf"/>
          <p:cNvPicPr>
            <a:picLocks noChangeAspect="1"/>
          </p:cNvPicPr>
          <p:nvPr/>
        </p:nvPicPr>
        <p:blipFill>
          <a:blip r:embed="rId3" cstate="print"/>
          <a:stretch>
            <a:fillRect/>
          </a:stretch>
        </p:blipFill>
        <p:spPr>
          <a:xfrm>
            <a:off x="8065358" y="5893395"/>
            <a:ext cx="179050" cy="127893"/>
          </a:xfrm>
          <a:prstGeom prst="rect">
            <a:avLst/>
          </a:prstGeom>
        </p:spPr>
      </p:pic>
      <p:pic>
        <p:nvPicPr>
          <p:cNvPr id="13" name="Picture 12" descr="quote1.wmf"/>
          <p:cNvPicPr>
            <a:picLocks noChangeAspect="1"/>
          </p:cNvPicPr>
          <p:nvPr/>
        </p:nvPicPr>
        <p:blipFill>
          <a:blip r:embed="rId4" cstate="print"/>
          <a:stretch>
            <a:fillRect/>
          </a:stretch>
        </p:blipFill>
        <p:spPr>
          <a:xfrm>
            <a:off x="935596" y="5857391"/>
            <a:ext cx="179050" cy="127893"/>
          </a:xfrm>
          <a:prstGeom prst="rect">
            <a:avLst/>
          </a:prstGeom>
        </p:spPr>
      </p:pic>
      <p:sp>
        <p:nvSpPr>
          <p:cNvPr id="17" name="Chevron 16"/>
          <p:cNvSpPr/>
          <p:nvPr/>
        </p:nvSpPr>
        <p:spPr>
          <a:xfrm>
            <a:off x="375000" y="1628800"/>
            <a:ext cx="128548" cy="18002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Chevron 17"/>
          <p:cNvSpPr/>
          <p:nvPr/>
        </p:nvSpPr>
        <p:spPr>
          <a:xfrm>
            <a:off x="375000" y="2924944"/>
            <a:ext cx="128548" cy="18002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Chevron 18"/>
          <p:cNvSpPr/>
          <p:nvPr/>
        </p:nvSpPr>
        <p:spPr>
          <a:xfrm>
            <a:off x="375000" y="4401108"/>
            <a:ext cx="128548" cy="18002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Chevron 19"/>
          <p:cNvSpPr/>
          <p:nvPr/>
        </p:nvSpPr>
        <p:spPr>
          <a:xfrm>
            <a:off x="3995936" y="1646801"/>
            <a:ext cx="128548" cy="18002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Chevron 20"/>
          <p:cNvSpPr/>
          <p:nvPr/>
        </p:nvSpPr>
        <p:spPr>
          <a:xfrm>
            <a:off x="3995936" y="2924944"/>
            <a:ext cx="128548" cy="18002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Chevron 21"/>
          <p:cNvSpPr/>
          <p:nvPr/>
        </p:nvSpPr>
        <p:spPr>
          <a:xfrm>
            <a:off x="3995936" y="4653136"/>
            <a:ext cx="128548" cy="18002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5" name="Picture 9">
            <a:hlinkClick r:id="rId5"/>
          </p:cNvPr>
          <p:cNvPicPr>
            <a:picLocks noChangeAspect="1" noChangeArrowheads="1"/>
          </p:cNvPicPr>
          <p:nvPr/>
        </p:nvPicPr>
        <p:blipFill>
          <a:blip r:embed="rId6"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p:nvPr>
            <p:custDataLst>
              <p:tags r:id="rId2"/>
            </p:custDataLst>
          </p:nvPr>
        </p:nvGrpSpPr>
        <p:grpSpPr>
          <a:xfrm>
            <a:off x="332116" y="2744924"/>
            <a:ext cx="5608036" cy="3360844"/>
            <a:chOff x="1738621" y="3408533"/>
            <a:chExt cx="5363355" cy="3378173"/>
          </a:xfrm>
        </p:grpSpPr>
        <p:grpSp>
          <p:nvGrpSpPr>
            <p:cNvPr id="3" name="Group 29"/>
            <p:cNvGrpSpPr>
              <a:grpSpLocks noChangeAspect="1"/>
            </p:cNvGrpSpPr>
            <p:nvPr>
              <p:custDataLst>
                <p:tags r:id="rId15"/>
              </p:custDataLst>
            </p:nvPr>
          </p:nvGrpSpPr>
          <p:grpSpPr bwMode="auto">
            <a:xfrm>
              <a:off x="1738621" y="3408533"/>
              <a:ext cx="5363355" cy="3089695"/>
              <a:chOff x="609592" y="1302684"/>
              <a:chExt cx="7924494" cy="3993337"/>
            </a:xfrm>
          </p:grpSpPr>
          <p:sp>
            <p:nvSpPr>
              <p:cNvPr id="15" name="Freeform 14"/>
              <p:cNvSpPr/>
              <p:nvPr/>
            </p:nvSpPr>
            <p:spPr>
              <a:xfrm>
                <a:off x="2917208" y="1302684"/>
                <a:ext cx="3194565" cy="1799907"/>
              </a:xfrm>
              <a:custGeom>
                <a:avLst/>
                <a:gdLst>
                  <a:gd name="connsiteX0" fmla="*/ 1600200 w 3192780"/>
                  <a:gd name="connsiteY0" fmla="*/ 0 h 1798320"/>
                  <a:gd name="connsiteX1" fmla="*/ 0 w 3192780"/>
                  <a:gd name="connsiteY1" fmla="*/ 1798320 h 1798320"/>
                  <a:gd name="connsiteX2" fmla="*/ 3192780 w 3192780"/>
                  <a:gd name="connsiteY2" fmla="*/ 1790700 h 1798320"/>
                  <a:gd name="connsiteX3" fmla="*/ 1600200 w 3192780"/>
                  <a:gd name="connsiteY3" fmla="*/ 0 h 1798320"/>
                </a:gdLst>
                <a:ahLst/>
                <a:cxnLst>
                  <a:cxn ang="0">
                    <a:pos x="connsiteX0" y="connsiteY0"/>
                  </a:cxn>
                  <a:cxn ang="0">
                    <a:pos x="connsiteX1" y="connsiteY1"/>
                  </a:cxn>
                  <a:cxn ang="0">
                    <a:pos x="connsiteX2" y="connsiteY2"/>
                  </a:cxn>
                  <a:cxn ang="0">
                    <a:pos x="connsiteX3" y="connsiteY3"/>
                  </a:cxn>
                </a:cxnLst>
                <a:rect l="l" t="t" r="r" b="b"/>
                <a:pathLst>
                  <a:path w="3192780" h="1798320">
                    <a:moveTo>
                      <a:pt x="1600200" y="0"/>
                    </a:moveTo>
                    <a:lnTo>
                      <a:pt x="0" y="1798320"/>
                    </a:lnTo>
                    <a:lnTo>
                      <a:pt x="3192780" y="1790700"/>
                    </a:lnTo>
                    <a:lnTo>
                      <a:pt x="1600200" y="0"/>
                    </a:lnTo>
                    <a:close/>
                  </a:path>
                </a:pathLst>
              </a:cu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100" dirty="0">
                  <a:solidFill>
                    <a:srgbClr val="FAFAFA"/>
                  </a:solidFill>
                  <a:ea typeface="ＭＳ Ｐゴシック" pitchFamily="28" charset="-128"/>
                </a:endParaRPr>
              </a:p>
            </p:txBody>
          </p:sp>
          <p:sp>
            <p:nvSpPr>
              <p:cNvPr id="16" name="Freeform 15"/>
              <p:cNvSpPr/>
              <p:nvPr/>
            </p:nvSpPr>
            <p:spPr>
              <a:xfrm>
                <a:off x="1006423" y="4754963"/>
                <a:ext cx="7002247" cy="479049"/>
              </a:xfrm>
              <a:custGeom>
                <a:avLst/>
                <a:gdLst>
                  <a:gd name="connsiteX0" fmla="*/ 403860 w 7002780"/>
                  <a:gd name="connsiteY0" fmla="*/ 7620 h 480060"/>
                  <a:gd name="connsiteX1" fmla="*/ 0 w 7002780"/>
                  <a:gd name="connsiteY1" fmla="*/ 480060 h 480060"/>
                  <a:gd name="connsiteX2" fmla="*/ 7002780 w 7002780"/>
                  <a:gd name="connsiteY2" fmla="*/ 480060 h 480060"/>
                  <a:gd name="connsiteX3" fmla="*/ 6576060 w 7002780"/>
                  <a:gd name="connsiteY3" fmla="*/ 0 h 480060"/>
                  <a:gd name="connsiteX4" fmla="*/ 403860 w 7002780"/>
                  <a:gd name="connsiteY4" fmla="*/ 7620 h 480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02780" h="480060">
                    <a:moveTo>
                      <a:pt x="403860" y="7620"/>
                    </a:moveTo>
                    <a:lnTo>
                      <a:pt x="0" y="480060"/>
                    </a:lnTo>
                    <a:lnTo>
                      <a:pt x="7002780" y="480060"/>
                    </a:lnTo>
                    <a:lnTo>
                      <a:pt x="6576060" y="0"/>
                    </a:lnTo>
                    <a:lnTo>
                      <a:pt x="403860" y="7620"/>
                    </a:lnTo>
                    <a:close/>
                  </a:path>
                </a:pathLst>
              </a:custGeom>
              <a:solidFill>
                <a:srgbClr val="D2D3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100" dirty="0">
                  <a:solidFill>
                    <a:srgbClr val="FAFAFA"/>
                  </a:solidFill>
                  <a:ea typeface="ＭＳ Ｐゴシック" pitchFamily="28" charset="-128"/>
                </a:endParaRPr>
              </a:p>
            </p:txBody>
          </p:sp>
          <p:sp>
            <p:nvSpPr>
              <p:cNvPr id="17" name="Freeform 16"/>
              <p:cNvSpPr/>
              <p:nvPr/>
            </p:nvSpPr>
            <p:spPr>
              <a:xfrm>
                <a:off x="1492552" y="3137304"/>
                <a:ext cx="6043878" cy="1555175"/>
              </a:xfrm>
              <a:custGeom>
                <a:avLst/>
                <a:gdLst>
                  <a:gd name="connsiteX0" fmla="*/ 1358900 w 6045200"/>
                  <a:gd name="connsiteY0" fmla="*/ 6350 h 1555750"/>
                  <a:gd name="connsiteX1" fmla="*/ 0 w 6045200"/>
                  <a:gd name="connsiteY1" fmla="*/ 1555750 h 1555750"/>
                  <a:gd name="connsiteX2" fmla="*/ 6045200 w 6045200"/>
                  <a:gd name="connsiteY2" fmla="*/ 1555750 h 1555750"/>
                  <a:gd name="connsiteX3" fmla="*/ 4660900 w 6045200"/>
                  <a:gd name="connsiteY3" fmla="*/ 0 h 1555750"/>
                  <a:gd name="connsiteX4" fmla="*/ 1358900 w 6045200"/>
                  <a:gd name="connsiteY4" fmla="*/ 6350 h 1555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5200" h="1555750">
                    <a:moveTo>
                      <a:pt x="1358900" y="6350"/>
                    </a:moveTo>
                    <a:lnTo>
                      <a:pt x="0" y="1555750"/>
                    </a:lnTo>
                    <a:lnTo>
                      <a:pt x="6045200" y="1555750"/>
                    </a:lnTo>
                    <a:lnTo>
                      <a:pt x="4660900" y="0"/>
                    </a:lnTo>
                    <a:lnTo>
                      <a:pt x="1358900" y="6350"/>
                    </a:lnTo>
                    <a:close/>
                  </a:path>
                </a:pathLst>
              </a:custGeom>
              <a:solidFill>
                <a:srgbClr val="A9B1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100" dirty="0">
                  <a:solidFill>
                    <a:srgbClr val="FAFAFA"/>
                  </a:solidFill>
                  <a:ea typeface="ＭＳ Ｐゴシック" pitchFamily="28" charset="-128"/>
                </a:endParaRPr>
              </a:p>
            </p:txBody>
          </p:sp>
          <p:sp>
            <p:nvSpPr>
              <p:cNvPr id="18" name="TextBox 16"/>
              <p:cNvSpPr txBox="1">
                <a:spLocks noChangeArrowheads="1"/>
              </p:cNvSpPr>
              <p:nvPr/>
            </p:nvSpPr>
            <p:spPr bwMode="auto">
              <a:xfrm>
                <a:off x="1190172" y="4696256"/>
                <a:ext cx="6441011" cy="599765"/>
              </a:xfrm>
              <a:prstGeom prst="rect">
                <a:avLst/>
              </a:prstGeom>
              <a:noFill/>
              <a:ln w="25400">
                <a:noFill/>
                <a:miter lim="800000"/>
                <a:headEnd/>
                <a:tailEnd/>
              </a:ln>
            </p:spPr>
            <p:txBody>
              <a:bodyPr wrap="square">
                <a:spAutoFit/>
              </a:bodyPr>
              <a:lstStyle/>
              <a:p>
                <a:pPr algn="ctr" defTabSz="912813"/>
                <a:r>
                  <a:rPr lang="en-US" sz="1200" b="1" dirty="0">
                    <a:latin typeface="+mn-lt"/>
                  </a:rPr>
                  <a:t>Retention </a:t>
                </a:r>
                <a:r>
                  <a:rPr lang="en-US" sz="1200" b="1" dirty="0" smtClean="0">
                    <a:latin typeface="+mn-lt"/>
                  </a:rPr>
                  <a:t>Drivers</a:t>
                </a:r>
              </a:p>
              <a:p>
                <a:pPr algn="ctr" defTabSz="912813"/>
                <a:r>
                  <a:rPr lang="en-US" sz="1200" dirty="0" smtClean="0">
                    <a:latin typeface="+mn-lt"/>
                  </a:rPr>
                  <a:t>Compensation         Benefits        Working conditions</a:t>
                </a:r>
                <a:endParaRPr lang="en-US" sz="1200" dirty="0">
                  <a:latin typeface="+mn-lt"/>
                </a:endParaRPr>
              </a:p>
            </p:txBody>
          </p:sp>
          <p:sp>
            <p:nvSpPr>
              <p:cNvPr id="19" name="TextBox 17"/>
              <p:cNvSpPr txBox="1">
                <a:spLocks noChangeArrowheads="1"/>
              </p:cNvSpPr>
              <p:nvPr/>
            </p:nvSpPr>
            <p:spPr bwMode="auto">
              <a:xfrm>
                <a:off x="609592" y="3151322"/>
                <a:ext cx="7924494" cy="372846"/>
              </a:xfrm>
              <a:prstGeom prst="rect">
                <a:avLst/>
              </a:prstGeom>
              <a:noFill/>
              <a:ln w="25400">
                <a:noFill/>
                <a:miter lim="800000"/>
                <a:headEnd/>
                <a:tailEnd/>
              </a:ln>
            </p:spPr>
            <p:txBody>
              <a:bodyPr>
                <a:spAutoFit/>
              </a:bodyPr>
              <a:lstStyle/>
              <a:p>
                <a:pPr algn="ctr" defTabSz="912813"/>
                <a:r>
                  <a:rPr lang="en-US" sz="1200" b="1" dirty="0">
                    <a:latin typeface="+mn-lt"/>
                  </a:rPr>
                  <a:t>Engagement Drivers</a:t>
                </a:r>
              </a:p>
            </p:txBody>
          </p:sp>
          <p:sp>
            <p:nvSpPr>
              <p:cNvPr id="20" name="TextBox 18"/>
              <p:cNvSpPr txBox="1">
                <a:spLocks noChangeArrowheads="1"/>
              </p:cNvSpPr>
              <p:nvPr/>
            </p:nvSpPr>
            <p:spPr bwMode="auto">
              <a:xfrm>
                <a:off x="1772008" y="3420720"/>
                <a:ext cx="2793224" cy="1169540"/>
              </a:xfrm>
              <a:prstGeom prst="rect">
                <a:avLst/>
              </a:prstGeom>
              <a:noFill/>
              <a:ln w="9525">
                <a:noFill/>
                <a:miter lim="800000"/>
                <a:headEnd/>
                <a:tailEnd/>
              </a:ln>
            </p:spPr>
            <p:txBody>
              <a:bodyPr wrap="square">
                <a:spAutoFit/>
              </a:bodyPr>
              <a:lstStyle/>
              <a:p>
                <a:pPr marL="227013" indent="-228600" algn="r" defTabSz="912813" eaLnBrk="0" hangingPunct="0">
                  <a:spcBef>
                    <a:spcPts val="0"/>
                  </a:spcBef>
                  <a:spcAft>
                    <a:spcPts val="0"/>
                  </a:spcAft>
                </a:pPr>
                <a:r>
                  <a:rPr lang="en-US" sz="1050" dirty="0" smtClean="0">
                    <a:latin typeface="+mn-lt"/>
                    <a:cs typeface="Tahoma" pitchFamily="34" charset="0"/>
                  </a:rPr>
                  <a:t>Development</a:t>
                </a:r>
                <a:endParaRPr lang="en-US" sz="1050" dirty="0">
                  <a:latin typeface="+mn-lt"/>
                  <a:cs typeface="Tahoma" pitchFamily="34" charset="0"/>
                </a:endParaRPr>
              </a:p>
              <a:p>
                <a:pPr marL="227013" indent="-228600" algn="r" defTabSz="912813" eaLnBrk="0" hangingPunct="0">
                  <a:spcBef>
                    <a:spcPts val="0"/>
                  </a:spcBef>
                  <a:spcAft>
                    <a:spcPts val="0"/>
                  </a:spcAft>
                </a:pPr>
                <a:r>
                  <a:rPr lang="en-US" sz="1050" dirty="0" smtClean="0">
                    <a:latin typeface="+mn-lt"/>
                    <a:cs typeface="Tahoma" pitchFamily="34" charset="0"/>
                  </a:rPr>
                  <a:t>Co-worker Relationships</a:t>
                </a:r>
              </a:p>
              <a:p>
                <a:pPr marL="227013" indent="-228600" algn="r" defTabSz="912813" eaLnBrk="0" hangingPunct="0">
                  <a:spcBef>
                    <a:spcPts val="0"/>
                  </a:spcBef>
                  <a:spcAft>
                    <a:spcPts val="0"/>
                  </a:spcAft>
                </a:pPr>
                <a:r>
                  <a:rPr lang="en-US" sz="1050" dirty="0" smtClean="0">
                    <a:latin typeface="+mn-lt"/>
                    <a:cs typeface="Tahoma" pitchFamily="34" charset="0"/>
                  </a:rPr>
                  <a:t>Manager Relationship</a:t>
                </a:r>
                <a:r>
                  <a:rPr lang="en-US" sz="1050" dirty="0" smtClean="0">
                    <a:latin typeface="+mn-lt"/>
                  </a:rPr>
                  <a:t> </a:t>
                </a:r>
              </a:p>
              <a:p>
                <a:pPr marL="227013" indent="-228600" algn="r" defTabSz="912813" eaLnBrk="0" hangingPunct="0">
                  <a:spcBef>
                    <a:spcPts val="0"/>
                  </a:spcBef>
                  <a:spcAft>
                    <a:spcPts val="0"/>
                  </a:spcAft>
                </a:pPr>
                <a:r>
                  <a:rPr lang="en-US" sz="1050" dirty="0" smtClean="0">
                    <a:latin typeface="+mn-lt"/>
                    <a:cs typeface="Tahoma" pitchFamily="34" charset="0"/>
                  </a:rPr>
                  <a:t>Rewards &amp; Recognition</a:t>
                </a:r>
              </a:p>
              <a:p>
                <a:pPr marL="227013" indent="-228600" algn="r" defTabSz="912813" eaLnBrk="0" hangingPunct="0">
                  <a:spcBef>
                    <a:spcPts val="0"/>
                  </a:spcBef>
                  <a:spcAft>
                    <a:spcPts val="0"/>
                  </a:spcAft>
                </a:pPr>
                <a:r>
                  <a:rPr lang="en-US" sz="1050" b="1" dirty="0" smtClean="0">
                    <a:latin typeface="+mn-lt"/>
                    <a:cs typeface="Tahoma" pitchFamily="34" charset="0"/>
                  </a:rPr>
                  <a:t>Employee Empowerment</a:t>
                </a:r>
              </a:p>
            </p:txBody>
          </p:sp>
          <p:sp>
            <p:nvSpPr>
              <p:cNvPr id="21" name="TextBox 19"/>
              <p:cNvSpPr txBox="1">
                <a:spLocks noChangeArrowheads="1"/>
              </p:cNvSpPr>
              <p:nvPr/>
            </p:nvSpPr>
            <p:spPr bwMode="auto">
              <a:xfrm>
                <a:off x="4451767" y="3429398"/>
                <a:ext cx="2781850" cy="1169540"/>
              </a:xfrm>
              <a:prstGeom prst="rect">
                <a:avLst/>
              </a:prstGeom>
              <a:noFill/>
              <a:ln w="9525">
                <a:noFill/>
                <a:miter lim="800000"/>
                <a:headEnd/>
                <a:tailEnd/>
              </a:ln>
            </p:spPr>
            <p:txBody>
              <a:bodyPr>
                <a:spAutoFit/>
              </a:bodyPr>
              <a:lstStyle/>
              <a:p>
                <a:pPr marL="227013" indent="-228600" algn="l" defTabSz="912813" eaLnBrk="0" hangingPunct="0">
                  <a:spcBef>
                    <a:spcPts val="0"/>
                  </a:spcBef>
                  <a:spcAft>
                    <a:spcPts val="0"/>
                  </a:spcAft>
                </a:pPr>
                <a:r>
                  <a:rPr lang="en-US" sz="1050" dirty="0">
                    <a:latin typeface="+mn-lt"/>
                    <a:cs typeface="Tahoma" pitchFamily="34" charset="0"/>
                  </a:rPr>
                  <a:t>Culture</a:t>
                </a:r>
              </a:p>
              <a:p>
                <a:pPr marL="227013" indent="-228600" algn="l" defTabSz="912813" eaLnBrk="0" hangingPunct="0">
                  <a:spcBef>
                    <a:spcPts val="0"/>
                  </a:spcBef>
                  <a:spcAft>
                    <a:spcPts val="0"/>
                  </a:spcAft>
                </a:pPr>
                <a:r>
                  <a:rPr lang="en-US" sz="1050" dirty="0">
                    <a:latin typeface="+mn-lt"/>
                    <a:cs typeface="Tahoma" pitchFamily="34" charset="0"/>
                  </a:rPr>
                  <a:t>Customer Focus</a:t>
                </a:r>
              </a:p>
              <a:p>
                <a:pPr marL="227013" indent="-228600" algn="l" defTabSz="912813" eaLnBrk="0" hangingPunct="0">
                  <a:spcBef>
                    <a:spcPts val="0"/>
                  </a:spcBef>
                  <a:spcAft>
                    <a:spcPts val="0"/>
                  </a:spcAft>
                </a:pPr>
                <a:r>
                  <a:rPr lang="en-US" sz="1050" dirty="0">
                    <a:latin typeface="+mn-lt"/>
                    <a:cs typeface="Tahoma" pitchFamily="34" charset="0"/>
                  </a:rPr>
                  <a:t>Company Potential</a:t>
                </a:r>
              </a:p>
              <a:p>
                <a:pPr marL="227013" indent="-228600" algn="l" defTabSz="912813" eaLnBrk="0" hangingPunct="0">
                  <a:spcBef>
                    <a:spcPts val="0"/>
                  </a:spcBef>
                  <a:spcAft>
                    <a:spcPts val="0"/>
                  </a:spcAft>
                </a:pPr>
                <a:r>
                  <a:rPr lang="en-US" sz="1050" dirty="0">
                    <a:latin typeface="+mn-lt"/>
                    <a:cs typeface="Tahoma" pitchFamily="34" charset="0"/>
                  </a:rPr>
                  <a:t>Department Relationships</a:t>
                </a:r>
              </a:p>
              <a:p>
                <a:pPr marL="227013" indent="-228600" algn="l" defTabSz="912813" eaLnBrk="0" hangingPunct="0">
                  <a:spcBef>
                    <a:spcPts val="0"/>
                  </a:spcBef>
                  <a:spcAft>
                    <a:spcPts val="0"/>
                  </a:spcAft>
                </a:pPr>
                <a:r>
                  <a:rPr lang="en-US" sz="1050" dirty="0">
                    <a:latin typeface="+mn-lt"/>
                    <a:cs typeface="Tahoma" pitchFamily="34" charset="0"/>
                  </a:rPr>
                  <a:t>Senior Mgmt Relationship</a:t>
                </a:r>
              </a:p>
            </p:txBody>
          </p:sp>
          <p:sp>
            <p:nvSpPr>
              <p:cNvPr id="22" name="TextBox 20"/>
              <p:cNvSpPr txBox="1">
                <a:spLocks noChangeArrowheads="1"/>
              </p:cNvSpPr>
              <p:nvPr/>
            </p:nvSpPr>
            <p:spPr bwMode="auto">
              <a:xfrm>
                <a:off x="3039273" y="2489581"/>
                <a:ext cx="1559581" cy="539787"/>
              </a:xfrm>
              <a:prstGeom prst="rect">
                <a:avLst/>
              </a:prstGeom>
              <a:noFill/>
              <a:ln w="9525">
                <a:noFill/>
                <a:miter lim="800000"/>
                <a:headEnd/>
                <a:tailEnd/>
              </a:ln>
            </p:spPr>
            <p:txBody>
              <a:bodyPr wrap="square">
                <a:spAutoFit/>
              </a:bodyPr>
              <a:lstStyle/>
              <a:p>
                <a:pPr algn="ctr" defTabSz="912813"/>
                <a:r>
                  <a:rPr lang="en-US" sz="1050" b="1" dirty="0">
                    <a:solidFill>
                      <a:schemeClr val="bg1"/>
                    </a:solidFill>
                    <a:latin typeface="+mn-lt"/>
                  </a:rPr>
                  <a:t>Job</a:t>
                </a:r>
              </a:p>
              <a:p>
                <a:pPr algn="ctr" defTabSz="912813"/>
                <a:r>
                  <a:rPr lang="en-US" sz="1050" b="1" dirty="0">
                    <a:solidFill>
                      <a:schemeClr val="bg1"/>
                    </a:solidFill>
                    <a:latin typeface="+mn-lt"/>
                  </a:rPr>
                  <a:t>Engagement</a:t>
                </a:r>
              </a:p>
            </p:txBody>
          </p:sp>
          <p:sp>
            <p:nvSpPr>
              <p:cNvPr id="23" name="TextBox 21"/>
              <p:cNvSpPr txBox="1">
                <a:spLocks noChangeArrowheads="1"/>
              </p:cNvSpPr>
              <p:nvPr/>
            </p:nvSpPr>
            <p:spPr bwMode="auto">
              <a:xfrm>
                <a:off x="4344029" y="2489581"/>
                <a:ext cx="1730224" cy="539787"/>
              </a:xfrm>
              <a:prstGeom prst="rect">
                <a:avLst/>
              </a:prstGeom>
              <a:noFill/>
              <a:ln w="9525">
                <a:noFill/>
                <a:miter lim="800000"/>
                <a:headEnd/>
                <a:tailEnd/>
              </a:ln>
            </p:spPr>
            <p:txBody>
              <a:bodyPr wrap="square">
                <a:spAutoFit/>
              </a:bodyPr>
              <a:lstStyle/>
              <a:p>
                <a:pPr algn="ctr" defTabSz="912813"/>
                <a:r>
                  <a:rPr lang="en-US" sz="1050" b="1" dirty="0" smtClean="0">
                    <a:solidFill>
                      <a:schemeClr val="bg1"/>
                    </a:solidFill>
                    <a:latin typeface="+mn-lt"/>
                  </a:rPr>
                  <a:t>Org</a:t>
                </a:r>
                <a:endParaRPr lang="en-US" sz="1050" b="1" dirty="0">
                  <a:solidFill>
                    <a:schemeClr val="bg1"/>
                  </a:solidFill>
                  <a:latin typeface="+mn-lt"/>
                </a:endParaRPr>
              </a:p>
              <a:p>
                <a:pPr algn="ctr" defTabSz="912813"/>
                <a:r>
                  <a:rPr lang="en-US" sz="1050" b="1" dirty="0">
                    <a:solidFill>
                      <a:schemeClr val="bg1"/>
                    </a:solidFill>
                    <a:latin typeface="+mn-lt"/>
                  </a:rPr>
                  <a:t>Engagement</a:t>
                </a:r>
              </a:p>
            </p:txBody>
          </p:sp>
          <p:cxnSp>
            <p:nvCxnSpPr>
              <p:cNvPr id="24" name="Straight Connector 23"/>
              <p:cNvCxnSpPr/>
              <p:nvPr/>
            </p:nvCxnSpPr>
            <p:spPr bwMode="auto">
              <a:xfrm rot="5400000">
                <a:off x="3948625" y="4113860"/>
                <a:ext cx="1096953" cy="0"/>
              </a:xfrm>
              <a:prstGeom prst="line">
                <a:avLst/>
              </a:prstGeom>
              <a:ln w="508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auto">
              <a:xfrm rot="5400000">
                <a:off x="4222109" y="2612640"/>
                <a:ext cx="549990" cy="3"/>
              </a:xfrm>
              <a:prstGeom prst="line">
                <a:avLst/>
              </a:prstGeom>
              <a:ln w="508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917208" y="3102591"/>
                <a:ext cx="3196206" cy="1"/>
              </a:xfrm>
              <a:prstGeom prst="line">
                <a:avLst/>
              </a:prstGeom>
              <a:ln w="5080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16" idx="3"/>
              </p:cNvCxnSpPr>
              <p:nvPr/>
            </p:nvCxnSpPr>
            <p:spPr>
              <a:xfrm>
                <a:off x="1492552" y="4696256"/>
                <a:ext cx="6089432" cy="58707"/>
              </a:xfrm>
              <a:prstGeom prst="line">
                <a:avLst/>
              </a:prstGeom>
              <a:ln w="5080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16" idx="2"/>
              </p:cNvCxnSpPr>
              <p:nvPr/>
            </p:nvCxnSpPr>
            <p:spPr>
              <a:xfrm flipV="1">
                <a:off x="1066075" y="5234013"/>
                <a:ext cx="6942596" cy="15236"/>
              </a:xfrm>
              <a:prstGeom prst="line">
                <a:avLst/>
              </a:prstGeom>
              <a:ln w="508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30" name="TextBox 28"/>
              <p:cNvSpPr txBox="1">
                <a:spLocks noChangeArrowheads="1"/>
              </p:cNvSpPr>
              <p:nvPr/>
            </p:nvSpPr>
            <p:spPr bwMode="auto">
              <a:xfrm>
                <a:off x="3578101" y="1605534"/>
                <a:ext cx="1911275" cy="579983"/>
              </a:xfrm>
              <a:prstGeom prst="rect">
                <a:avLst/>
              </a:prstGeom>
              <a:noFill/>
              <a:ln w="25400">
                <a:noFill/>
                <a:miter lim="800000"/>
                <a:headEnd/>
                <a:tailEnd/>
              </a:ln>
            </p:spPr>
            <p:txBody>
              <a:bodyPr anchor="ctr">
                <a:spAutoFit/>
              </a:bodyPr>
              <a:lstStyle/>
              <a:p>
                <a:pPr algn="ctr" defTabSz="912813"/>
                <a:r>
                  <a:rPr lang="en-US" sz="1100" b="1" dirty="0">
                    <a:solidFill>
                      <a:schemeClr val="bg1"/>
                    </a:solidFill>
                    <a:latin typeface="+mn-lt"/>
                  </a:rPr>
                  <a:t>Overall</a:t>
                </a:r>
              </a:p>
              <a:p>
                <a:pPr algn="ctr" defTabSz="912813"/>
                <a:r>
                  <a:rPr lang="en-US" sz="1100" b="1" dirty="0">
                    <a:solidFill>
                      <a:schemeClr val="bg1"/>
                    </a:solidFill>
                    <a:latin typeface="+mn-lt"/>
                  </a:rPr>
                  <a:t>Engagement </a:t>
                </a:r>
              </a:p>
            </p:txBody>
          </p:sp>
        </p:grpSp>
        <p:sp>
          <p:nvSpPr>
            <p:cNvPr id="13" name="TextBox 16"/>
            <p:cNvSpPr txBox="1">
              <a:spLocks noChangeArrowheads="1"/>
            </p:cNvSpPr>
            <p:nvPr>
              <p:custDataLst>
                <p:tags r:id="rId16"/>
              </p:custDataLst>
            </p:nvPr>
          </p:nvSpPr>
          <p:spPr bwMode="auto">
            <a:xfrm>
              <a:off x="2627784" y="6498230"/>
              <a:ext cx="3413989" cy="288476"/>
            </a:xfrm>
            <a:prstGeom prst="rect">
              <a:avLst/>
            </a:prstGeom>
            <a:noFill/>
            <a:ln w="25400">
              <a:noFill/>
              <a:miter lim="800000"/>
              <a:headEnd/>
              <a:tailEnd/>
            </a:ln>
          </p:spPr>
          <p:txBody>
            <a:bodyPr wrap="square">
              <a:spAutoFit/>
            </a:bodyPr>
            <a:lstStyle/>
            <a:p>
              <a:pPr algn="ctr" defTabSz="912813"/>
              <a:r>
                <a:rPr lang="en-US" sz="1200" b="1" dirty="0" smtClean="0">
                  <a:latin typeface="+mn-lt"/>
                </a:rPr>
                <a:t>Personal Disposition</a:t>
              </a:r>
              <a:endParaRPr lang="en-US" sz="1200" b="1" dirty="0">
                <a:latin typeface="+mn-lt"/>
              </a:endParaRPr>
            </a:p>
          </p:txBody>
        </p:sp>
      </p:grpSp>
      <p:pic>
        <p:nvPicPr>
          <p:cNvPr id="50" name="Picture 49" descr="graph-slide7.jpg"/>
          <p:cNvPicPr>
            <a:picLocks noChangeAspect="1"/>
          </p:cNvPicPr>
          <p:nvPr/>
        </p:nvPicPr>
        <p:blipFill>
          <a:blip r:embed="rId19" cstate="print">
            <a:clrChange>
              <a:clrFrom>
                <a:srgbClr val="FFFFFF"/>
              </a:clrFrom>
              <a:clrTo>
                <a:srgbClr val="FFFFFF">
                  <a:alpha val="0"/>
                </a:srgbClr>
              </a:clrTo>
            </a:clrChange>
          </a:blip>
          <a:stretch>
            <a:fillRect/>
          </a:stretch>
        </p:blipFill>
        <p:spPr>
          <a:xfrm>
            <a:off x="4761031" y="2082913"/>
            <a:ext cx="4054335" cy="3147014"/>
          </a:xfrm>
          <a:prstGeom prst="rect">
            <a:avLst/>
          </a:prstGeom>
        </p:spPr>
      </p:pic>
      <p:graphicFrame>
        <p:nvGraphicFramePr>
          <p:cNvPr id="39" name="Object 38" hidden="1"/>
          <p:cNvGraphicFramePr>
            <a:graphicFrameLocks noChangeAspect="1"/>
          </p:cNvGraphicFramePr>
          <p:nvPr/>
        </p:nvGraphicFramePr>
        <p:xfrm>
          <a:off x="0" y="0"/>
          <a:ext cx="158750" cy="158750"/>
        </p:xfrm>
        <a:graphic>
          <a:graphicData uri="http://schemas.openxmlformats.org/presentationml/2006/ole">
            <p:oleObj spid="_x0000_s325634" name="think-cell Slide" r:id="rId20" imgW="360" imgH="360" progId="">
              <p:embed/>
            </p:oleObj>
          </a:graphicData>
        </a:graphic>
      </p:graphicFrame>
      <p:sp>
        <p:nvSpPr>
          <p:cNvPr id="34" name="Rectangle 33" hidden="1"/>
          <p:cNvSpPr/>
          <p:nvPr>
            <p:custDataLst>
              <p:tags r:id="rId3"/>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200" dirty="0">
              <a:latin typeface="Arial"/>
              <a:sym typeface="Arial"/>
            </a:endParaRPr>
          </a:p>
        </p:txBody>
      </p:sp>
      <p:sp>
        <p:nvSpPr>
          <p:cNvPr id="54" name="Freeform 53"/>
          <p:cNvSpPr/>
          <p:nvPr>
            <p:custDataLst>
              <p:tags r:id="rId4"/>
            </p:custDataLst>
          </p:nvPr>
        </p:nvSpPr>
        <p:spPr bwMode="auto">
          <a:xfrm>
            <a:off x="206352" y="5809927"/>
            <a:ext cx="5769804" cy="440891"/>
          </a:xfrm>
          <a:custGeom>
            <a:avLst/>
            <a:gdLst>
              <a:gd name="connsiteX0" fmla="*/ 502920 w 8153400"/>
              <a:gd name="connsiteY0" fmla="*/ 0 h 571500"/>
              <a:gd name="connsiteX1" fmla="*/ 0 w 8153400"/>
              <a:gd name="connsiteY1" fmla="*/ 571500 h 571500"/>
              <a:gd name="connsiteX2" fmla="*/ 8153400 w 8153400"/>
              <a:gd name="connsiteY2" fmla="*/ 571500 h 571500"/>
              <a:gd name="connsiteX3" fmla="*/ 7627620 w 8153400"/>
              <a:gd name="connsiteY3" fmla="*/ 7620 h 571500"/>
              <a:gd name="connsiteX4" fmla="*/ 502920 w 8153400"/>
              <a:gd name="connsiteY4" fmla="*/ 0 h 571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3400" h="571500">
                <a:moveTo>
                  <a:pt x="502920" y="0"/>
                </a:moveTo>
                <a:lnTo>
                  <a:pt x="0" y="571500"/>
                </a:lnTo>
                <a:lnTo>
                  <a:pt x="8153400" y="571500"/>
                </a:lnTo>
                <a:lnTo>
                  <a:pt x="7627620" y="7620"/>
                </a:lnTo>
                <a:lnTo>
                  <a:pt x="502920" y="0"/>
                </a:lnTo>
                <a:close/>
              </a:path>
            </a:pathLst>
          </a:custGeom>
          <a:solidFill>
            <a:schemeClr val="bg1">
              <a:lumMod val="6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100" dirty="0">
              <a:solidFill>
                <a:srgbClr val="FAFAFA"/>
              </a:solidFill>
              <a:ea typeface="ＭＳ Ｐゴシック" pitchFamily="28" charset="-128"/>
            </a:endParaRPr>
          </a:p>
        </p:txBody>
      </p:sp>
      <p:sp>
        <p:nvSpPr>
          <p:cNvPr id="7" name="Title 6"/>
          <p:cNvSpPr>
            <a:spLocks noGrp="1"/>
          </p:cNvSpPr>
          <p:nvPr>
            <p:ph type="title"/>
            <p:custDataLst>
              <p:tags r:id="rId5"/>
            </p:custDataLst>
          </p:nvPr>
        </p:nvSpPr>
        <p:spPr/>
        <p:txBody>
          <a:bodyPr/>
          <a:lstStyle/>
          <a:p>
            <a:pPr lvl="0"/>
            <a:r>
              <a:rPr lang="en-US" dirty="0" smtClean="0"/>
              <a:t>Additionally, employee empowerment is a driver of employee engagement, currently a hot topic in the world of HR</a:t>
            </a:r>
            <a:endParaRPr lang="en-US" dirty="0"/>
          </a:p>
        </p:txBody>
      </p:sp>
      <p:sp>
        <p:nvSpPr>
          <p:cNvPr id="46" name="TextBox 45"/>
          <p:cNvSpPr txBox="1"/>
          <p:nvPr>
            <p:custDataLst>
              <p:tags r:id="rId6"/>
            </p:custDataLst>
          </p:nvPr>
        </p:nvSpPr>
        <p:spPr>
          <a:xfrm>
            <a:off x="301908" y="1844824"/>
            <a:ext cx="2808752" cy="2462213"/>
          </a:xfrm>
          <a:prstGeom prst="rect">
            <a:avLst/>
          </a:prstGeom>
          <a:noFill/>
        </p:spPr>
        <p:txBody>
          <a:bodyPr wrap="square" rtlCol="0">
            <a:spAutoFit/>
          </a:bodyPr>
          <a:lstStyle/>
          <a:p>
            <a:pPr marL="182880" indent="-182880" algn="l" eaLnBrk="1" hangingPunct="1">
              <a:buFont typeface="Arial" pitchFamily="34" charset="0"/>
              <a:buChar char="•"/>
            </a:pPr>
            <a:r>
              <a:rPr lang="en-US" sz="1400" dirty="0" smtClean="0"/>
              <a:t>Employees have a better understanding of how they contribute to the organization’s                 mission and goals.</a:t>
            </a:r>
          </a:p>
          <a:p>
            <a:pPr marL="182880" indent="-182880" algn="l" eaLnBrk="1" hangingPunct="1">
              <a:buFont typeface="Arial" pitchFamily="34" charset="0"/>
              <a:buChar char="•"/>
            </a:pPr>
            <a:r>
              <a:rPr lang="en-US" sz="1400" dirty="0" smtClean="0"/>
              <a:t>Employees feel responsible</a:t>
            </a:r>
            <a:br>
              <a:rPr lang="en-US" sz="1400" dirty="0" smtClean="0"/>
            </a:br>
            <a:r>
              <a:rPr lang="en-US" sz="1400" dirty="0" smtClean="0"/>
              <a:t>for and invested in the</a:t>
            </a:r>
            <a:br>
              <a:rPr lang="en-US" sz="1400" dirty="0" smtClean="0"/>
            </a:br>
            <a:r>
              <a:rPr lang="en-US" sz="1400" dirty="0" smtClean="0"/>
              <a:t>organization’s </a:t>
            </a:r>
          </a:p>
          <a:p>
            <a:pPr marL="182880" indent="-182880" algn="l" eaLnBrk="1" hangingPunct="1"/>
            <a:r>
              <a:rPr lang="en-US" sz="1400" dirty="0" smtClean="0"/>
              <a:t>    success.</a:t>
            </a:r>
          </a:p>
          <a:p>
            <a:pPr marL="182880" indent="-182880" algn="l" eaLnBrk="1" hangingPunct="1">
              <a:buFont typeface="Arial" pitchFamily="34" charset="0"/>
              <a:buChar char="•"/>
            </a:pPr>
            <a:r>
              <a:rPr lang="en-US" sz="1400" dirty="0" smtClean="0"/>
              <a:t>Employees can               leverage their                 strengths.</a:t>
            </a:r>
          </a:p>
        </p:txBody>
      </p:sp>
      <p:cxnSp>
        <p:nvCxnSpPr>
          <p:cNvPr id="42" name="Straight Connector 41"/>
          <p:cNvCxnSpPr/>
          <p:nvPr>
            <p:custDataLst>
              <p:tags r:id="rId7"/>
            </p:custDataLst>
          </p:nvPr>
        </p:nvCxnSpPr>
        <p:spPr>
          <a:xfrm rot="5400000">
            <a:off x="3115900" y="2904878"/>
            <a:ext cx="2120110" cy="1"/>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44" name="Text Placeholder 7"/>
          <p:cNvSpPr txBox="1">
            <a:spLocks/>
          </p:cNvSpPr>
          <p:nvPr>
            <p:custDataLst>
              <p:tags r:id="rId8"/>
            </p:custDataLst>
          </p:nvPr>
        </p:nvSpPr>
        <p:spPr bwMode="auto">
          <a:xfrm>
            <a:off x="251520" y="1160748"/>
            <a:ext cx="4132170" cy="548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1600" b="1" dirty="0" smtClean="0"/>
              <a:t>Employee empowerment drives employee engagement…</a:t>
            </a:r>
          </a:p>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Char char="•"/>
              <a:tabLst/>
              <a:defRPr/>
            </a:pP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49" name="Bent-Up Arrow 48"/>
          <p:cNvSpPr/>
          <p:nvPr>
            <p:custDataLst>
              <p:tags r:id="rId9"/>
            </p:custDataLst>
          </p:nvPr>
        </p:nvSpPr>
        <p:spPr>
          <a:xfrm rot="5400000">
            <a:off x="521424" y="4766245"/>
            <a:ext cx="527280" cy="373070"/>
          </a:xfrm>
          <a:prstGeom prst="bentUpArrow">
            <a:avLst>
              <a:gd name="adj1" fmla="val 13764"/>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 Placeholder 7"/>
          <p:cNvSpPr txBox="1">
            <a:spLocks/>
          </p:cNvSpPr>
          <p:nvPr>
            <p:custDataLst>
              <p:tags r:id="rId10"/>
            </p:custDataLst>
          </p:nvPr>
        </p:nvSpPr>
        <p:spPr bwMode="auto">
          <a:xfrm>
            <a:off x="4680012" y="1160748"/>
            <a:ext cx="4104458" cy="548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l" eaLnBrk="1" hangingPunct="1"/>
            <a:r>
              <a:rPr lang="en-US" sz="1600" b="1" dirty="0" smtClean="0"/>
              <a:t>…and employee engagement drives key business metrics.</a:t>
            </a:r>
          </a:p>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Char char="•"/>
              <a:tabLst/>
              <a:defRPr/>
            </a:pP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31" name="Rectangle 30"/>
          <p:cNvSpPr/>
          <p:nvPr>
            <p:custDataLst>
              <p:tags r:id="rId11"/>
            </p:custDataLst>
          </p:nvPr>
        </p:nvSpPr>
        <p:spPr>
          <a:xfrm>
            <a:off x="1403648" y="5062687"/>
            <a:ext cx="1692188" cy="167240"/>
          </a:xfrm>
          <a:prstGeom prst="rect">
            <a:avLst/>
          </a:prstGeom>
          <a:no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p:cNvSpPr txBox="1"/>
          <p:nvPr>
            <p:custDataLst>
              <p:tags r:id="rId12"/>
            </p:custDataLst>
          </p:nvPr>
        </p:nvSpPr>
        <p:spPr>
          <a:xfrm>
            <a:off x="4606969" y="1736812"/>
            <a:ext cx="4208397" cy="400110"/>
          </a:xfrm>
          <a:prstGeom prst="rect">
            <a:avLst/>
          </a:prstGeom>
          <a:noFill/>
        </p:spPr>
        <p:txBody>
          <a:bodyPr wrap="square" rtlCol="0">
            <a:spAutoFit/>
          </a:bodyPr>
          <a:lstStyle/>
          <a:p>
            <a:pPr>
              <a:defRPr sz="1200" b="0" i="0" u="none" strike="noStrike" kern="1200" baseline="0">
                <a:solidFill>
                  <a:srgbClr val="333333"/>
                </a:solidFill>
                <a:latin typeface="+mn-lt"/>
                <a:ea typeface="+mn-ea"/>
                <a:cs typeface="+mn-cs"/>
              </a:defRPr>
            </a:pPr>
            <a:r>
              <a:rPr lang="en-US" sz="1000" b="1" dirty="0" smtClean="0">
                <a:solidFill>
                  <a:srgbClr val="333333"/>
                </a:solidFill>
              </a:rPr>
              <a:t>Difference between top and bottom quartile of engaged workforces. Engaged workforces in the top quartile have: </a:t>
            </a:r>
          </a:p>
        </p:txBody>
      </p:sp>
      <p:sp>
        <p:nvSpPr>
          <p:cNvPr id="45" name="TextBox 44"/>
          <p:cNvSpPr txBox="1"/>
          <p:nvPr>
            <p:custDataLst>
              <p:tags r:id="rId13"/>
            </p:custDataLst>
          </p:nvPr>
        </p:nvSpPr>
        <p:spPr>
          <a:xfrm>
            <a:off x="5972423" y="5301208"/>
            <a:ext cx="2848049" cy="1021556"/>
          </a:xfrm>
          <a:prstGeom prst="roundRect">
            <a:avLst/>
          </a:prstGeom>
          <a:solidFill>
            <a:schemeClr val="accent2">
              <a:lumMod val="20000"/>
              <a:lumOff val="80000"/>
            </a:schemeClr>
          </a:solidFill>
        </p:spPr>
        <p:txBody>
          <a:bodyPr wrap="square" lIns="45720" tIns="0" rIns="45720" bIns="0" rtlCol="0">
            <a:spAutoFit/>
          </a:bodyPr>
          <a:lstStyle/>
          <a:p>
            <a:pPr algn="l" defTabSz="912813">
              <a:defRPr/>
            </a:pPr>
            <a:r>
              <a:rPr lang="en-CA" sz="1200" dirty="0" smtClean="0"/>
              <a:t>Out of a selection of HR areas, </a:t>
            </a:r>
            <a:r>
              <a:rPr lang="en-CA" sz="1200" b="1" dirty="0" smtClean="0"/>
              <a:t>Employee Engagement was allocated the highest percentage of resources </a:t>
            </a:r>
            <a:r>
              <a:rPr lang="en-US" sz="1200" dirty="0" smtClean="0"/>
              <a:t>for 2011 at an average of 20%.</a:t>
            </a:r>
          </a:p>
        </p:txBody>
      </p:sp>
      <p:sp>
        <p:nvSpPr>
          <p:cNvPr id="51" name="Text Box 2"/>
          <p:cNvSpPr txBox="1">
            <a:spLocks noChangeArrowheads="1"/>
          </p:cNvSpPr>
          <p:nvPr>
            <p:custDataLst>
              <p:tags r:id="rId14"/>
            </p:custDataLst>
          </p:nvPr>
        </p:nvSpPr>
        <p:spPr bwMode="auto">
          <a:xfrm>
            <a:off x="6926262" y="6105768"/>
            <a:ext cx="1951038" cy="246221"/>
          </a:xfrm>
          <a:prstGeom prst="rect">
            <a:avLst/>
          </a:prstGeom>
          <a:noFill/>
          <a:ln w="9525" algn="ctr">
            <a:noFill/>
            <a:miter lim="800000"/>
            <a:headEnd/>
            <a:tailEnd/>
          </a:ln>
        </p:spPr>
        <p:txBody>
          <a:bodyPr wrap="square">
            <a:spAutoFit/>
          </a:bodyPr>
          <a:lstStyle/>
          <a:p>
            <a:pPr algn="l">
              <a:spcBef>
                <a:spcPct val="50000"/>
              </a:spcBef>
            </a:pPr>
            <a:r>
              <a:rPr lang="en-US" sz="1000" dirty="0">
                <a:latin typeface="+mn-lt"/>
              </a:rPr>
              <a:t>Source: </a:t>
            </a:r>
            <a:r>
              <a:rPr lang="en-US" sz="1000" dirty="0" smtClean="0">
                <a:latin typeface="+mn-lt"/>
              </a:rPr>
              <a:t>McLean &amp; Company</a:t>
            </a:r>
            <a:endParaRPr lang="en-US" sz="1000" dirty="0">
              <a:latin typeface="+mn-lt"/>
            </a:endParaRPr>
          </a:p>
        </p:txBody>
      </p:sp>
      <p:pic>
        <p:nvPicPr>
          <p:cNvPr id="35" name="Picture 9">
            <a:hlinkClick r:id="rId21"/>
          </p:cNvPr>
          <p:cNvPicPr>
            <a:picLocks noChangeAspect="1" noChangeArrowheads="1"/>
          </p:cNvPicPr>
          <p:nvPr/>
        </p:nvPicPr>
        <p:blipFill>
          <a:blip r:embed="rId22"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blinds(horizontal)">
                                      <p:cBhvr>
                                        <p:cTn id="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Object 38" hidden="1"/>
          <p:cNvGraphicFramePr>
            <a:graphicFrameLocks noChangeAspect="1"/>
          </p:cNvGraphicFramePr>
          <p:nvPr/>
        </p:nvGraphicFramePr>
        <p:xfrm>
          <a:off x="0" y="0"/>
          <a:ext cx="158750" cy="158750"/>
        </p:xfrm>
        <a:graphic>
          <a:graphicData uri="http://schemas.openxmlformats.org/presentationml/2006/ole">
            <p:oleObj spid="_x0000_s138242" name="think-cell Slide" r:id="rId5" imgW="360" imgH="360" progId="">
              <p:embed/>
            </p:oleObj>
          </a:graphicData>
        </a:graphic>
      </p:graphicFrame>
      <p:sp>
        <p:nvSpPr>
          <p:cNvPr id="7" name="Title 6"/>
          <p:cNvSpPr>
            <a:spLocks noGrp="1"/>
          </p:cNvSpPr>
          <p:nvPr>
            <p:ph type="title"/>
            <p:custDataLst>
              <p:tags r:id="rId2"/>
            </p:custDataLst>
          </p:nvPr>
        </p:nvSpPr>
        <p:spPr/>
        <p:txBody>
          <a:bodyPr/>
          <a:lstStyle/>
          <a:p>
            <a:pPr lvl="0">
              <a:defRPr/>
            </a:pPr>
            <a:r>
              <a:rPr lang="en-US" dirty="0" smtClean="0"/>
              <a:t>Compared to other drivers, employee empowerment has the largest impact on engagement levels</a:t>
            </a:r>
            <a:endParaRPr lang="en-US" dirty="0"/>
          </a:p>
        </p:txBody>
      </p:sp>
      <p:sp>
        <p:nvSpPr>
          <p:cNvPr id="11" name="Text Placeholder 1"/>
          <p:cNvSpPr txBox="1">
            <a:spLocks/>
          </p:cNvSpPr>
          <p:nvPr/>
        </p:nvSpPr>
        <p:spPr>
          <a:xfrm>
            <a:off x="257176" y="1232756"/>
            <a:ext cx="8620124" cy="657225"/>
          </a:xfrm>
          <a:prstGeom prst="rect">
            <a:avLst/>
          </a:prstGeom>
        </p:spPr>
        <p:txBody>
          <a:bodyPr/>
          <a:lstStyle/>
          <a:p>
            <a:pPr algn="l" eaLnBrk="0" hangingPunct="0">
              <a:spcBef>
                <a:spcPct val="20000"/>
              </a:spcBef>
              <a:buClr>
                <a:schemeClr val="tx1"/>
              </a:buClr>
              <a:buSzPct val="120000"/>
            </a:pPr>
            <a:endParaRPr lang="en-US" sz="1600" dirty="0" smtClean="0"/>
          </a:p>
        </p:txBody>
      </p:sp>
      <p:sp>
        <p:nvSpPr>
          <p:cNvPr id="28" name="Rectangle 27"/>
          <p:cNvSpPr/>
          <p:nvPr/>
        </p:nvSpPr>
        <p:spPr>
          <a:xfrm>
            <a:off x="287526" y="1088740"/>
            <a:ext cx="8589774" cy="830997"/>
          </a:xfrm>
          <a:prstGeom prst="rect">
            <a:avLst/>
          </a:prstGeom>
        </p:spPr>
        <p:txBody>
          <a:bodyPr wrap="square">
            <a:spAutoFit/>
          </a:bodyPr>
          <a:lstStyle/>
          <a:p>
            <a:pPr algn="l">
              <a:spcBef>
                <a:spcPts val="600"/>
              </a:spcBef>
            </a:pPr>
            <a:r>
              <a:rPr lang="en-US" sz="1600" b="1" dirty="0" smtClean="0"/>
              <a:t>Employee empowerment not only has the highest correlation with engagement, but it also has the steepest incline, which means that it is the most impactful driver on employee engagement.</a:t>
            </a:r>
          </a:p>
        </p:txBody>
      </p:sp>
      <p:sp>
        <p:nvSpPr>
          <p:cNvPr id="21" name="Chevron 20"/>
          <p:cNvSpPr/>
          <p:nvPr/>
        </p:nvSpPr>
        <p:spPr>
          <a:xfrm>
            <a:off x="4824028" y="2882179"/>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nvGrpSpPr>
          <p:cNvPr id="23" name="Group 22"/>
          <p:cNvGrpSpPr/>
          <p:nvPr/>
        </p:nvGrpSpPr>
        <p:grpSpPr>
          <a:xfrm>
            <a:off x="287526" y="1813671"/>
            <a:ext cx="4408142" cy="2983481"/>
            <a:chOff x="257176" y="1931134"/>
            <a:chExt cx="4979695" cy="3766118"/>
          </a:xfrm>
        </p:grpSpPr>
        <p:graphicFrame>
          <p:nvGraphicFramePr>
            <p:cNvPr id="18" name="Chart 17"/>
            <p:cNvGraphicFramePr/>
            <p:nvPr/>
          </p:nvGraphicFramePr>
          <p:xfrm>
            <a:off x="257176" y="1931134"/>
            <a:ext cx="4979695" cy="3766118"/>
          </p:xfrm>
          <a:graphic>
            <a:graphicData uri="http://schemas.openxmlformats.org/drawingml/2006/chart">
              <c:chart xmlns:c="http://schemas.openxmlformats.org/drawingml/2006/chart" xmlns:r="http://schemas.openxmlformats.org/officeDocument/2006/relationships" r:id="rId6"/>
            </a:graphicData>
          </a:graphic>
        </p:graphicFrame>
        <p:sp>
          <p:nvSpPr>
            <p:cNvPr id="19" name="Oval 18"/>
            <p:cNvSpPr/>
            <p:nvPr/>
          </p:nvSpPr>
          <p:spPr>
            <a:xfrm>
              <a:off x="3974228" y="2110922"/>
              <a:ext cx="1082268" cy="432047"/>
            </a:xfrm>
            <a:prstGeom prst="ellipse">
              <a:avLst/>
            </a:prstGeom>
            <a:solidFill>
              <a:srgbClr val="FF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
            <p:cNvSpPr txBox="1"/>
            <p:nvPr/>
          </p:nvSpPr>
          <p:spPr>
            <a:xfrm>
              <a:off x="702453" y="2043156"/>
              <a:ext cx="514230" cy="278855"/>
            </a:xfrm>
            <a:prstGeom prst="rect">
              <a:avLst/>
            </a:prstGeom>
            <a:solidFill>
              <a:schemeClr val="bg2"/>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000" dirty="0" smtClean="0"/>
                <a:t>High</a:t>
              </a:r>
              <a:endParaRPr lang="en-US" sz="1000" dirty="0"/>
            </a:p>
          </p:txBody>
        </p:sp>
        <p:sp>
          <p:nvSpPr>
            <p:cNvPr id="13" name="TextBox 1"/>
            <p:cNvSpPr txBox="1"/>
            <p:nvPr/>
          </p:nvSpPr>
          <p:spPr>
            <a:xfrm>
              <a:off x="702453" y="3392161"/>
              <a:ext cx="524467" cy="278894"/>
            </a:xfrm>
            <a:prstGeom prst="rect">
              <a:avLst/>
            </a:prstGeom>
            <a:solidFill>
              <a:srgbClr val="FFFFFF"/>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000" dirty="0" smtClean="0"/>
                <a:t>Med</a:t>
              </a:r>
              <a:endParaRPr lang="en-US" sz="1000" dirty="0"/>
            </a:p>
          </p:txBody>
        </p:sp>
        <p:sp>
          <p:nvSpPr>
            <p:cNvPr id="14" name="TextBox 1"/>
            <p:cNvSpPr txBox="1"/>
            <p:nvPr/>
          </p:nvSpPr>
          <p:spPr>
            <a:xfrm>
              <a:off x="708841" y="4653139"/>
              <a:ext cx="524467" cy="278894"/>
            </a:xfrm>
            <a:prstGeom prst="rect">
              <a:avLst/>
            </a:prstGeom>
            <a:solidFill>
              <a:srgbClr val="FFFFFF"/>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000" dirty="0" smtClean="0"/>
                <a:t>Low</a:t>
              </a:r>
              <a:endParaRPr lang="en-US" sz="1000" dirty="0"/>
            </a:p>
          </p:txBody>
        </p:sp>
        <p:sp>
          <p:nvSpPr>
            <p:cNvPr id="15" name="TextBox 1"/>
            <p:cNvSpPr txBox="1"/>
            <p:nvPr/>
          </p:nvSpPr>
          <p:spPr>
            <a:xfrm>
              <a:off x="4716306" y="5033202"/>
              <a:ext cx="502879" cy="278855"/>
            </a:xfrm>
            <a:prstGeom prst="rect">
              <a:avLst/>
            </a:prstGeom>
            <a:solidFill>
              <a:schemeClr val="bg2"/>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000" dirty="0" smtClean="0"/>
                <a:t>High</a:t>
              </a:r>
              <a:endParaRPr lang="en-US" sz="1000" dirty="0"/>
            </a:p>
          </p:txBody>
        </p:sp>
        <p:sp>
          <p:nvSpPr>
            <p:cNvPr id="16" name="TextBox 1"/>
            <p:cNvSpPr txBox="1"/>
            <p:nvPr/>
          </p:nvSpPr>
          <p:spPr>
            <a:xfrm>
              <a:off x="2982213" y="5033202"/>
              <a:ext cx="561020" cy="278894"/>
            </a:xfrm>
            <a:prstGeom prst="rect">
              <a:avLst/>
            </a:prstGeom>
            <a:solidFill>
              <a:srgbClr val="FFFFFF"/>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t>Med</a:t>
              </a:r>
              <a:endParaRPr lang="en-US" sz="1000" dirty="0"/>
            </a:p>
          </p:txBody>
        </p:sp>
        <p:sp>
          <p:nvSpPr>
            <p:cNvPr id="17" name="TextBox 1"/>
            <p:cNvSpPr txBox="1"/>
            <p:nvPr/>
          </p:nvSpPr>
          <p:spPr>
            <a:xfrm>
              <a:off x="1192635" y="5033202"/>
              <a:ext cx="612033" cy="282137"/>
            </a:xfrm>
            <a:prstGeom prst="rect">
              <a:avLst/>
            </a:prstGeom>
            <a:solidFill>
              <a:srgbClr val="FFFFFF"/>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sz="1000" dirty="0" smtClean="0"/>
                <a:t>Low</a:t>
              </a:r>
              <a:endParaRPr lang="en-US" sz="1000" dirty="0"/>
            </a:p>
          </p:txBody>
        </p:sp>
      </p:grpSp>
      <p:sp>
        <p:nvSpPr>
          <p:cNvPr id="24" name="TextBox 23"/>
          <p:cNvSpPr txBox="1"/>
          <p:nvPr/>
        </p:nvSpPr>
        <p:spPr>
          <a:xfrm>
            <a:off x="5184068" y="5537844"/>
            <a:ext cx="3708412" cy="907941"/>
          </a:xfrm>
          <a:prstGeom prst="rect">
            <a:avLst/>
          </a:prstGeom>
          <a:solidFill>
            <a:schemeClr val="accent2">
              <a:lumMod val="20000"/>
              <a:lumOff val="80000"/>
            </a:schemeClr>
          </a:solidFill>
          <a:ln>
            <a:solidFill>
              <a:schemeClr val="tx1"/>
            </a:solidFill>
          </a:ln>
        </p:spPr>
        <p:txBody>
          <a:bodyPr wrap="square" rtlCol="0">
            <a:spAutoFit/>
          </a:bodyPr>
          <a:lstStyle/>
          <a:p>
            <a:pPr marL="182880" algn="l">
              <a:spcBef>
                <a:spcPts val="0"/>
              </a:spcBef>
            </a:pPr>
            <a:endParaRPr lang="en-US" sz="200" b="1" dirty="0" smtClean="0"/>
          </a:p>
          <a:p>
            <a:pPr marL="182880" algn="l">
              <a:spcBef>
                <a:spcPts val="0"/>
              </a:spcBef>
            </a:pPr>
            <a:r>
              <a:rPr lang="en-US" sz="1000" b="1" dirty="0" smtClean="0"/>
              <a:t>*Incline </a:t>
            </a:r>
            <a:r>
              <a:rPr lang="en-US" sz="1000" dirty="0" smtClean="0"/>
              <a:t>is magnitude of the relationship. The steeper the incline, the greater the increase in engagement when the driver is improved by one point.</a:t>
            </a:r>
          </a:p>
          <a:p>
            <a:pPr marL="182880" algn="l">
              <a:spcBef>
                <a:spcPts val="0"/>
              </a:spcBef>
            </a:pPr>
            <a:r>
              <a:rPr lang="en-US" sz="1000" b="1" dirty="0" smtClean="0"/>
              <a:t>*Correlation </a:t>
            </a:r>
            <a:r>
              <a:rPr lang="en-US" sz="1000" dirty="0" smtClean="0"/>
              <a:t>is the degree of the relationship between each driver and engagement.</a:t>
            </a:r>
          </a:p>
        </p:txBody>
      </p:sp>
      <p:graphicFrame>
        <p:nvGraphicFramePr>
          <p:cNvPr id="25" name="Chart 24"/>
          <p:cNvGraphicFramePr/>
          <p:nvPr/>
        </p:nvGraphicFramePr>
        <p:xfrm>
          <a:off x="5184068" y="1840156"/>
          <a:ext cx="3509446" cy="2713021"/>
        </p:xfrm>
        <a:graphic>
          <a:graphicData uri="http://schemas.openxmlformats.org/drawingml/2006/chart">
            <c:chart xmlns:c="http://schemas.openxmlformats.org/drawingml/2006/chart" xmlns:r="http://schemas.openxmlformats.org/officeDocument/2006/relationships" r:id="rId7"/>
          </a:graphicData>
        </a:graphic>
      </p:graphicFrame>
      <p:sp>
        <p:nvSpPr>
          <p:cNvPr id="26" name="TextBox 25"/>
          <p:cNvSpPr txBox="1"/>
          <p:nvPr/>
        </p:nvSpPr>
        <p:spPr>
          <a:xfrm>
            <a:off x="5364089" y="1840156"/>
            <a:ext cx="3096343" cy="307777"/>
          </a:xfrm>
          <a:prstGeom prst="rect">
            <a:avLst/>
          </a:prstGeom>
          <a:noFill/>
        </p:spPr>
        <p:txBody>
          <a:bodyPr wrap="square" rtlCol="0">
            <a:spAutoFit/>
          </a:bodyPr>
          <a:lstStyle/>
          <a:p>
            <a:r>
              <a:rPr lang="en-US" sz="1400" dirty="0" smtClean="0"/>
              <a:t>Overall impact on engagement</a:t>
            </a:r>
            <a:endParaRPr lang="en-US" sz="1400" dirty="0"/>
          </a:p>
        </p:txBody>
      </p:sp>
      <p:sp>
        <p:nvSpPr>
          <p:cNvPr id="32" name="Chevron 31"/>
          <p:cNvSpPr/>
          <p:nvPr/>
        </p:nvSpPr>
        <p:spPr>
          <a:xfrm>
            <a:off x="359532" y="4940397"/>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solidFill>
                <a:schemeClr val="tx1"/>
              </a:solidFill>
            </a:endParaRPr>
          </a:p>
        </p:txBody>
      </p:sp>
      <p:sp>
        <p:nvSpPr>
          <p:cNvPr id="33" name="TextBox 32"/>
          <p:cNvSpPr txBox="1"/>
          <p:nvPr/>
        </p:nvSpPr>
        <p:spPr>
          <a:xfrm>
            <a:off x="667002" y="4832280"/>
            <a:ext cx="4028666" cy="1569660"/>
          </a:xfrm>
          <a:prstGeom prst="rect">
            <a:avLst/>
          </a:prstGeom>
          <a:noFill/>
        </p:spPr>
        <p:txBody>
          <a:bodyPr wrap="square" rtlCol="0">
            <a:spAutoFit/>
          </a:bodyPr>
          <a:lstStyle/>
          <a:p>
            <a:pPr algn="l"/>
            <a:r>
              <a:rPr lang="en-US" sz="1200" b="1" dirty="0" smtClean="0"/>
              <a:t>Why does empowerment have the biggest impact on engagement?</a:t>
            </a:r>
          </a:p>
          <a:p>
            <a:pPr algn="l"/>
            <a:r>
              <a:rPr lang="en-US" sz="1200" dirty="0" smtClean="0"/>
              <a:t>Empowerment is one of the most personal drivers of engagement – it leverages and validates an employee’s ability. Additionally, it heavily impacts a lot of other engagement drivers. Empowered employees likely have a strong relationship with their manager, trust senior management, and feel more recognized and rewarded.</a:t>
            </a:r>
            <a:endParaRPr lang="en-US" sz="1200" dirty="0"/>
          </a:p>
        </p:txBody>
      </p:sp>
      <p:sp>
        <p:nvSpPr>
          <p:cNvPr id="34" name="Chevron 33"/>
          <p:cNvSpPr/>
          <p:nvPr/>
        </p:nvSpPr>
        <p:spPr>
          <a:xfrm>
            <a:off x="4824028" y="4940397"/>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solidFill>
                <a:schemeClr val="tx1"/>
              </a:solidFill>
            </a:endParaRPr>
          </a:p>
        </p:txBody>
      </p:sp>
      <p:sp>
        <p:nvSpPr>
          <p:cNvPr id="35" name="TextBox 34"/>
          <p:cNvSpPr txBox="1"/>
          <p:nvPr/>
        </p:nvSpPr>
        <p:spPr>
          <a:xfrm>
            <a:off x="5184068" y="4832280"/>
            <a:ext cx="3402377" cy="646331"/>
          </a:xfrm>
          <a:prstGeom prst="rect">
            <a:avLst/>
          </a:prstGeom>
          <a:noFill/>
        </p:spPr>
        <p:txBody>
          <a:bodyPr wrap="square" rtlCol="0">
            <a:spAutoFit/>
          </a:bodyPr>
          <a:lstStyle/>
          <a:p>
            <a:pPr algn="l"/>
            <a:r>
              <a:rPr lang="en-US" sz="1200" b="1" dirty="0" smtClean="0"/>
              <a:t>What does this mean to you?</a:t>
            </a:r>
          </a:p>
          <a:p>
            <a:pPr algn="l"/>
            <a:r>
              <a:rPr lang="en-US" sz="1200" dirty="0" smtClean="0"/>
              <a:t>The more you empower your employees, the more likely they are to be engaged.</a:t>
            </a:r>
            <a:endParaRPr lang="en-US" sz="1200" dirty="0"/>
          </a:p>
        </p:txBody>
      </p:sp>
      <p:sp>
        <p:nvSpPr>
          <p:cNvPr id="37" name="TextBox 36"/>
          <p:cNvSpPr txBox="1"/>
          <p:nvPr/>
        </p:nvSpPr>
        <p:spPr>
          <a:xfrm>
            <a:off x="5184068" y="5481228"/>
            <a:ext cx="257186" cy="1015663"/>
          </a:xfrm>
          <a:prstGeom prst="rect">
            <a:avLst/>
          </a:prstGeom>
          <a:noFill/>
        </p:spPr>
        <p:txBody>
          <a:bodyPr wrap="square" rtlCol="0">
            <a:spAutoFit/>
          </a:bodyPr>
          <a:lstStyle/>
          <a:p>
            <a:r>
              <a:rPr lang="en-US" sz="1000" dirty="0" smtClean="0"/>
              <a:t>Legend</a:t>
            </a:r>
            <a:endParaRPr lang="en-US" sz="1000" dirty="0"/>
          </a:p>
        </p:txBody>
      </p:sp>
      <p:cxnSp>
        <p:nvCxnSpPr>
          <p:cNvPr id="40" name="Straight Connector 39"/>
          <p:cNvCxnSpPr/>
          <p:nvPr/>
        </p:nvCxnSpPr>
        <p:spPr>
          <a:xfrm rot="5400000">
            <a:off x="4950042" y="6003286"/>
            <a:ext cx="9001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7" name="Picture 9">
            <a:hlinkClick r:id="rId8"/>
          </p:cNvPr>
          <p:cNvPicPr>
            <a:picLocks noChangeAspect="1" noChangeArrowheads="1"/>
          </p:cNvPicPr>
          <p:nvPr/>
        </p:nvPicPr>
        <p:blipFill>
          <a:blip r:embed="rId9"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p:cNvGraphicFramePr>
            <a:graphicFrameLocks noChangeAspect="1"/>
          </p:cNvGraphicFramePr>
          <p:nvPr/>
        </p:nvGraphicFramePr>
        <p:xfrm>
          <a:off x="0" y="0"/>
          <a:ext cx="158750" cy="158750"/>
        </p:xfrm>
        <a:graphic>
          <a:graphicData uri="http://schemas.openxmlformats.org/presentationml/2006/ole">
            <p:oleObj spid="_x0000_s804866" name="think-cell Slide" r:id="rId14" imgW="360" imgH="360" progId="">
              <p:embed/>
            </p:oleObj>
          </a:graphicData>
        </a:graphic>
      </p:graphicFrame>
      <p:sp>
        <p:nvSpPr>
          <p:cNvPr id="17" name="Rectangle 16" hidden="1"/>
          <p:cNvSpPr/>
          <p:nvPr>
            <p:custDataLst>
              <p:tags r:id="rId2"/>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200" dirty="0">
              <a:latin typeface="Arial"/>
              <a:sym typeface="Arial"/>
            </a:endParaRPr>
          </a:p>
        </p:txBody>
      </p:sp>
      <p:sp>
        <p:nvSpPr>
          <p:cNvPr id="7" name="Title 6"/>
          <p:cNvSpPr>
            <a:spLocks noGrp="1"/>
          </p:cNvSpPr>
          <p:nvPr>
            <p:ph type="title"/>
            <p:custDataLst>
              <p:tags r:id="rId3"/>
            </p:custDataLst>
          </p:nvPr>
        </p:nvSpPr>
        <p:spPr>
          <a:xfrm>
            <a:off x="230696" y="260648"/>
            <a:ext cx="8625780" cy="864096"/>
          </a:xfrm>
        </p:spPr>
        <p:txBody>
          <a:bodyPr/>
          <a:lstStyle/>
          <a:p>
            <a:r>
              <a:rPr lang="en-US" dirty="0" smtClean="0"/>
              <a:t>Beyond engagement, empowerment has countless additional benefits to the organization</a:t>
            </a:r>
            <a:endParaRPr lang="en-CA" dirty="0"/>
          </a:p>
        </p:txBody>
      </p:sp>
      <p:cxnSp>
        <p:nvCxnSpPr>
          <p:cNvPr id="25" name="Straight Connector 24"/>
          <p:cNvCxnSpPr/>
          <p:nvPr>
            <p:custDataLst>
              <p:tags r:id="rId4"/>
            </p:custDataLst>
          </p:nvPr>
        </p:nvCxnSpPr>
        <p:spPr>
          <a:xfrm>
            <a:off x="3311860" y="1431102"/>
            <a:ext cx="5544616" cy="0"/>
          </a:xfrm>
          <a:prstGeom prst="line">
            <a:avLst/>
          </a:prstGeom>
          <a:ln w="19050">
            <a:solidFill>
              <a:srgbClr val="C7770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custDataLst>
              <p:tags r:id="rId5"/>
            </p:custDataLst>
          </p:nvPr>
        </p:nvCxnSpPr>
        <p:spPr>
          <a:xfrm>
            <a:off x="254570" y="1431102"/>
            <a:ext cx="2841266"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87524" y="1110226"/>
            <a:ext cx="2628292" cy="338554"/>
          </a:xfrm>
          <a:prstGeom prst="rect">
            <a:avLst/>
          </a:prstGeom>
          <a:noFill/>
        </p:spPr>
        <p:txBody>
          <a:bodyPr wrap="square" rtlCol="0">
            <a:spAutoFit/>
          </a:bodyPr>
          <a:lstStyle/>
          <a:p>
            <a:r>
              <a:rPr lang="en-US" sz="1600" dirty="0" smtClean="0"/>
              <a:t>Benefit</a:t>
            </a:r>
            <a:endParaRPr lang="en-US" sz="1600" dirty="0"/>
          </a:p>
        </p:txBody>
      </p:sp>
      <p:sp>
        <p:nvSpPr>
          <p:cNvPr id="31" name="Chevron 30"/>
          <p:cNvSpPr/>
          <p:nvPr>
            <p:custDataLst>
              <p:tags r:id="rId6"/>
            </p:custDataLst>
          </p:nvPr>
        </p:nvSpPr>
        <p:spPr>
          <a:xfrm>
            <a:off x="3095836" y="1520788"/>
            <a:ext cx="207024" cy="369332"/>
          </a:xfrm>
          <a:prstGeom prst="chevron">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Chevron 31"/>
          <p:cNvSpPr/>
          <p:nvPr>
            <p:custDataLst>
              <p:tags r:id="rId7"/>
            </p:custDataLst>
          </p:nvPr>
        </p:nvSpPr>
        <p:spPr>
          <a:xfrm>
            <a:off x="3095836" y="2060848"/>
            <a:ext cx="207024" cy="369332"/>
          </a:xfrm>
          <a:prstGeom prst="chevron">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Chevron 32"/>
          <p:cNvSpPr/>
          <p:nvPr/>
        </p:nvSpPr>
        <p:spPr>
          <a:xfrm>
            <a:off x="3095836" y="2665365"/>
            <a:ext cx="207024" cy="369332"/>
          </a:xfrm>
          <a:prstGeom prst="chevron">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p:cNvSpPr txBox="1"/>
          <p:nvPr>
            <p:custDataLst>
              <p:tags r:id="rId8"/>
            </p:custDataLst>
          </p:nvPr>
        </p:nvSpPr>
        <p:spPr>
          <a:xfrm>
            <a:off x="254569" y="1516720"/>
            <a:ext cx="3048291" cy="2277547"/>
          </a:xfrm>
          <a:prstGeom prst="rect">
            <a:avLst/>
          </a:prstGeom>
          <a:noFill/>
        </p:spPr>
        <p:txBody>
          <a:bodyPr wrap="square" rtlCol="0">
            <a:spAutoFit/>
          </a:bodyPr>
          <a:lstStyle/>
          <a:p>
            <a:pPr marL="342900" indent="-342900" algn="l">
              <a:buFont typeface="+mj-lt"/>
              <a:buAutoNum type="arabicPeriod"/>
            </a:pPr>
            <a:r>
              <a:rPr lang="en-US" sz="1400" b="1" dirty="0" smtClean="0"/>
              <a:t>Improved customer service</a:t>
            </a:r>
            <a:endParaRPr lang="en-US" sz="1400" dirty="0" smtClean="0"/>
          </a:p>
          <a:p>
            <a:pPr marL="342900" indent="-342900" algn="l">
              <a:buFont typeface="+mj-lt"/>
              <a:buAutoNum type="arabicPeriod"/>
            </a:pPr>
            <a:endParaRPr lang="en-US" sz="1400" dirty="0" smtClean="0"/>
          </a:p>
          <a:p>
            <a:pPr marL="342900" indent="-342900" algn="l">
              <a:buFont typeface="+mj-lt"/>
              <a:buAutoNum type="arabicPeriod"/>
            </a:pPr>
            <a:endParaRPr lang="en-US" sz="400" dirty="0" smtClean="0"/>
          </a:p>
          <a:p>
            <a:pPr marL="342900" indent="-342900" algn="l">
              <a:buFont typeface="+mj-lt"/>
              <a:buAutoNum type="arabicPeriod"/>
            </a:pPr>
            <a:r>
              <a:rPr lang="en-US" sz="1400" b="1" dirty="0" smtClean="0"/>
              <a:t>Increased revenue and profitability</a:t>
            </a:r>
          </a:p>
          <a:p>
            <a:pPr marL="342900" indent="-342900" algn="l">
              <a:buFont typeface="+mj-lt"/>
              <a:buAutoNum type="arabicPeriod"/>
            </a:pPr>
            <a:endParaRPr lang="en-US" sz="1400" b="1" dirty="0" smtClean="0"/>
          </a:p>
          <a:p>
            <a:pPr marL="342900" indent="-342900" algn="l">
              <a:buFont typeface="+mj-lt"/>
              <a:buAutoNum type="arabicPeriod"/>
            </a:pPr>
            <a:endParaRPr lang="en-US" sz="400" b="1" dirty="0" smtClean="0"/>
          </a:p>
          <a:p>
            <a:pPr marL="342900" indent="-342900" algn="l">
              <a:buFont typeface="+mj-lt"/>
              <a:buAutoNum type="arabicPeriod"/>
            </a:pPr>
            <a:r>
              <a:rPr lang="en-US" sz="1400" b="1" dirty="0" smtClean="0"/>
              <a:t>Increased productivity</a:t>
            </a:r>
          </a:p>
          <a:p>
            <a:pPr marL="342900" indent="-342900" algn="l">
              <a:buFont typeface="+mj-lt"/>
              <a:buAutoNum type="arabicPeriod"/>
            </a:pPr>
            <a:endParaRPr lang="en-US" sz="1400" dirty="0" smtClean="0"/>
          </a:p>
          <a:p>
            <a:pPr marL="342900" indent="-342900" algn="l">
              <a:buFont typeface="+mj-lt"/>
              <a:buAutoNum type="arabicPeriod"/>
            </a:pPr>
            <a:endParaRPr lang="en-US" sz="800" dirty="0" smtClean="0"/>
          </a:p>
          <a:p>
            <a:pPr marL="342900" lvl="0" indent="-342900" algn="l">
              <a:buFont typeface="+mj-lt"/>
              <a:buAutoNum type="arabicPeriod" startAt="4"/>
            </a:pPr>
            <a:r>
              <a:rPr lang="en-US" sz="1400" b="1" dirty="0" smtClean="0"/>
              <a:t>Improved retention</a:t>
            </a:r>
          </a:p>
          <a:p>
            <a:pPr marL="342900" indent="-342900" algn="l">
              <a:buFont typeface="+mj-lt"/>
              <a:buAutoNum type="arabicPeriod" startAt="4"/>
            </a:pPr>
            <a:endParaRPr lang="en-US" sz="1400" dirty="0" smtClean="0"/>
          </a:p>
        </p:txBody>
      </p:sp>
      <p:sp>
        <p:nvSpPr>
          <p:cNvPr id="41" name="TextBox 40"/>
          <p:cNvSpPr txBox="1"/>
          <p:nvPr/>
        </p:nvSpPr>
        <p:spPr>
          <a:xfrm>
            <a:off x="3311860" y="1448780"/>
            <a:ext cx="5553616" cy="461665"/>
          </a:xfrm>
          <a:prstGeom prst="rect">
            <a:avLst/>
          </a:prstGeom>
          <a:noFill/>
        </p:spPr>
        <p:txBody>
          <a:bodyPr wrap="square" rtlCol="0">
            <a:spAutoFit/>
          </a:bodyPr>
          <a:lstStyle/>
          <a:p>
            <a:pPr algn="l">
              <a:spcAft>
                <a:spcPts val="600"/>
              </a:spcAft>
            </a:pPr>
            <a:r>
              <a:rPr lang="en-US" sz="1200" dirty="0" smtClean="0"/>
              <a:t>Armed with knowledge and a specific level of authority, employees can solve problems and better serve customers.</a:t>
            </a:r>
          </a:p>
        </p:txBody>
      </p:sp>
      <p:sp>
        <p:nvSpPr>
          <p:cNvPr id="42" name="TextBox 41"/>
          <p:cNvSpPr txBox="1"/>
          <p:nvPr/>
        </p:nvSpPr>
        <p:spPr>
          <a:xfrm>
            <a:off x="3311860" y="1916832"/>
            <a:ext cx="5553616" cy="646331"/>
          </a:xfrm>
          <a:prstGeom prst="rect">
            <a:avLst/>
          </a:prstGeom>
          <a:noFill/>
        </p:spPr>
        <p:txBody>
          <a:bodyPr wrap="square" rtlCol="0">
            <a:spAutoFit/>
          </a:bodyPr>
          <a:lstStyle/>
          <a:p>
            <a:pPr algn="l">
              <a:spcAft>
                <a:spcPts val="600"/>
              </a:spcAft>
            </a:pPr>
            <a:r>
              <a:rPr lang="en-US" sz="1200" dirty="0" smtClean="0"/>
              <a:t>Creating an atmosphere that encourages empowerment at HCL Technologies led to increased revenue of 360% and increased operating profit of 340%, according to Vineet Nayar, CEO.</a:t>
            </a:r>
          </a:p>
        </p:txBody>
      </p:sp>
      <p:graphicFrame>
        <p:nvGraphicFramePr>
          <p:cNvPr id="44" name="Chart 43"/>
          <p:cNvGraphicFramePr/>
          <p:nvPr/>
        </p:nvGraphicFramePr>
        <p:xfrm>
          <a:off x="158750" y="3609020"/>
          <a:ext cx="4629274" cy="2961405"/>
        </p:xfrm>
        <a:graphic>
          <a:graphicData uri="http://schemas.openxmlformats.org/drawingml/2006/chart">
            <c:chart xmlns:c="http://schemas.openxmlformats.org/drawingml/2006/chart" xmlns:r="http://schemas.openxmlformats.org/officeDocument/2006/relationships" r:id="rId15"/>
          </a:graphicData>
        </a:graphic>
      </p:graphicFrame>
      <p:sp>
        <p:nvSpPr>
          <p:cNvPr id="46" name="Rectangle 45"/>
          <p:cNvSpPr/>
          <p:nvPr/>
        </p:nvSpPr>
        <p:spPr>
          <a:xfrm>
            <a:off x="503546" y="4065640"/>
            <a:ext cx="4114800" cy="155448"/>
          </a:xfrm>
          <a:prstGeom prst="rect">
            <a:avLst/>
          </a:prstGeom>
          <a:solidFill>
            <a:schemeClr val="accent1">
              <a:alpha val="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7" name="Table 46"/>
          <p:cNvGraphicFramePr>
            <a:graphicFrameLocks noGrp="1"/>
          </p:cNvGraphicFramePr>
          <p:nvPr/>
        </p:nvGraphicFramePr>
        <p:xfrm>
          <a:off x="5400092" y="4351983"/>
          <a:ext cx="3044880" cy="1469868"/>
        </p:xfrm>
        <a:graphic>
          <a:graphicData uri="http://schemas.openxmlformats.org/drawingml/2006/table">
            <a:tbl>
              <a:tblPr firstRow="1" bandRow="1">
                <a:tableStyleId>{5C22544A-7EE6-4342-B048-85BDC9FD1C3A}</a:tableStyleId>
              </a:tblPr>
              <a:tblGrid>
                <a:gridCol w="894080"/>
                <a:gridCol w="2150800"/>
              </a:tblGrid>
              <a:tr h="213354">
                <a:tc>
                  <a:txBody>
                    <a:bodyPr/>
                    <a:lstStyle/>
                    <a:p>
                      <a:r>
                        <a:rPr lang="en-US" sz="1000" dirty="0" smtClean="0"/>
                        <a:t>Correlation</a:t>
                      </a:r>
                      <a:endParaRPr lang="en-US" sz="1000" dirty="0"/>
                    </a:p>
                  </a:txBody>
                  <a:tcPr/>
                </a:tc>
                <a:tc>
                  <a:txBody>
                    <a:bodyPr/>
                    <a:lstStyle/>
                    <a:p>
                      <a:r>
                        <a:rPr lang="en-US" sz="1000" dirty="0" smtClean="0"/>
                        <a:t>Interpretation</a:t>
                      </a:r>
                    </a:p>
                  </a:txBody>
                  <a:tcPr/>
                </a:tc>
              </a:tr>
              <a:tr h="2506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smtClean="0">
                          <a:solidFill>
                            <a:schemeClr val="dk1"/>
                          </a:solidFill>
                          <a:latin typeface="+mn-lt"/>
                          <a:ea typeface="+mn-ea"/>
                          <a:cs typeface="+mn-cs"/>
                        </a:rPr>
                        <a:t>0.0 to 0.2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smtClean="0">
                          <a:solidFill>
                            <a:schemeClr val="dk1"/>
                          </a:solidFill>
                          <a:latin typeface="+mn-lt"/>
                          <a:ea typeface="+mn-ea"/>
                          <a:cs typeface="+mn-cs"/>
                        </a:rPr>
                        <a:t>Very weak to negligible correlation</a:t>
                      </a:r>
                    </a:p>
                  </a:txBody>
                  <a:tcPr/>
                </a:tc>
              </a:tr>
              <a:tr h="213354">
                <a:tc>
                  <a:txBody>
                    <a:bodyPr/>
                    <a:lstStyle/>
                    <a:p>
                      <a:r>
                        <a:rPr lang="en-US" sz="1000" dirty="0" smtClean="0"/>
                        <a:t>0.2 to 0.4</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smtClean="0">
                          <a:solidFill>
                            <a:schemeClr val="dk1"/>
                          </a:solidFill>
                          <a:latin typeface="+mn-lt"/>
                          <a:ea typeface="+mn-ea"/>
                          <a:cs typeface="+mn-cs"/>
                        </a:rPr>
                        <a:t>Weak, low correlation</a:t>
                      </a:r>
                    </a:p>
                  </a:txBody>
                  <a:tcPr/>
                </a:tc>
              </a:tr>
              <a:tr h="213354">
                <a:tc>
                  <a:txBody>
                    <a:bodyPr/>
                    <a:lstStyle/>
                    <a:p>
                      <a:r>
                        <a:rPr lang="en-US" sz="1000" dirty="0" smtClean="0"/>
                        <a:t>0.4 to 0.7</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smtClean="0">
                          <a:solidFill>
                            <a:schemeClr val="dk1"/>
                          </a:solidFill>
                          <a:latin typeface="+mn-lt"/>
                          <a:ea typeface="+mn-ea"/>
                          <a:cs typeface="+mn-cs"/>
                        </a:rPr>
                        <a:t>Moderate correlation</a:t>
                      </a:r>
                    </a:p>
                  </a:txBody>
                  <a:tcPr/>
                </a:tc>
              </a:tr>
              <a:tr h="213354">
                <a:tc>
                  <a:txBody>
                    <a:bodyPr/>
                    <a:lstStyle/>
                    <a:p>
                      <a:r>
                        <a:rPr lang="en-US" sz="1000" dirty="0" smtClean="0"/>
                        <a:t>0.7 to 0.9</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smtClean="0">
                          <a:solidFill>
                            <a:schemeClr val="dk1"/>
                          </a:solidFill>
                          <a:latin typeface="+mn-lt"/>
                          <a:ea typeface="+mn-ea"/>
                          <a:cs typeface="+mn-cs"/>
                        </a:rPr>
                        <a:t>Strong, high correlation</a:t>
                      </a:r>
                    </a:p>
                  </a:txBody>
                  <a:tcPr/>
                </a:tc>
              </a:tr>
              <a:tr h="213354">
                <a:tc>
                  <a:txBody>
                    <a:bodyPr/>
                    <a:lstStyle/>
                    <a:p>
                      <a:r>
                        <a:rPr lang="en-US" sz="1000" dirty="0" smtClean="0"/>
                        <a:t>0.9 to 1.0</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smtClean="0">
                          <a:solidFill>
                            <a:schemeClr val="dk1"/>
                          </a:solidFill>
                          <a:latin typeface="+mn-lt"/>
                          <a:ea typeface="+mn-ea"/>
                          <a:cs typeface="+mn-cs"/>
                        </a:rPr>
                        <a:t>Very strong correlation</a:t>
                      </a:r>
                    </a:p>
                  </a:txBody>
                  <a:tcPr/>
                </a:tc>
              </a:tr>
            </a:tbl>
          </a:graphicData>
        </a:graphic>
      </p:graphicFrame>
      <p:sp>
        <p:nvSpPr>
          <p:cNvPr id="49" name="TextBox 48"/>
          <p:cNvSpPr txBox="1"/>
          <p:nvPr/>
        </p:nvSpPr>
        <p:spPr>
          <a:xfrm>
            <a:off x="3311860" y="3212976"/>
            <a:ext cx="5544615" cy="461665"/>
          </a:xfrm>
          <a:prstGeom prst="rect">
            <a:avLst/>
          </a:prstGeom>
          <a:noFill/>
          <a:ln w="6350">
            <a:solidFill>
              <a:schemeClr val="tx1"/>
            </a:solidFill>
          </a:ln>
        </p:spPr>
        <p:txBody>
          <a:bodyPr wrap="square" rtlCol="0">
            <a:spAutoFit/>
          </a:bodyPr>
          <a:lstStyle/>
          <a:p>
            <a:pPr algn="l"/>
            <a:r>
              <a:rPr lang="en-US" sz="1200" dirty="0" smtClean="0"/>
              <a:t>Empowerment levels are strongly related to employee retention. Of all drivers, empowerment has the second greatest correlation with intent to stay.</a:t>
            </a:r>
            <a:endParaRPr lang="en-US" dirty="0"/>
          </a:p>
        </p:txBody>
      </p:sp>
      <p:sp>
        <p:nvSpPr>
          <p:cNvPr id="51" name="Chevron 50"/>
          <p:cNvSpPr/>
          <p:nvPr>
            <p:custDataLst>
              <p:tags r:id="rId9"/>
            </p:custDataLst>
          </p:nvPr>
        </p:nvSpPr>
        <p:spPr>
          <a:xfrm>
            <a:off x="3095836" y="3239688"/>
            <a:ext cx="207024" cy="369332"/>
          </a:xfrm>
          <a:prstGeom prst="chevron">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p:cNvSpPr txBox="1"/>
          <p:nvPr>
            <p:custDataLst>
              <p:tags r:id="rId10"/>
            </p:custDataLst>
          </p:nvPr>
        </p:nvSpPr>
        <p:spPr>
          <a:xfrm>
            <a:off x="3491880" y="1110226"/>
            <a:ext cx="5364594" cy="338554"/>
          </a:xfrm>
          <a:prstGeom prst="rect">
            <a:avLst/>
          </a:prstGeom>
          <a:noFill/>
        </p:spPr>
        <p:txBody>
          <a:bodyPr wrap="square" rtlCol="0">
            <a:spAutoFit/>
          </a:bodyPr>
          <a:lstStyle/>
          <a:p>
            <a:r>
              <a:rPr lang="en-US" sz="1600" dirty="0" smtClean="0"/>
              <a:t>Why?</a:t>
            </a:r>
            <a:endParaRPr lang="en-US" sz="1600" dirty="0"/>
          </a:p>
        </p:txBody>
      </p:sp>
      <p:sp>
        <p:nvSpPr>
          <p:cNvPr id="54" name="TextBox 53"/>
          <p:cNvSpPr txBox="1"/>
          <p:nvPr/>
        </p:nvSpPr>
        <p:spPr>
          <a:xfrm>
            <a:off x="5328084" y="4113076"/>
            <a:ext cx="3188896" cy="276999"/>
          </a:xfrm>
          <a:prstGeom prst="rect">
            <a:avLst/>
          </a:prstGeom>
          <a:noFill/>
        </p:spPr>
        <p:txBody>
          <a:bodyPr wrap="square" rtlCol="0">
            <a:spAutoFit/>
          </a:bodyPr>
          <a:lstStyle/>
          <a:p>
            <a:r>
              <a:rPr lang="en-US" sz="1200" dirty="0" smtClean="0"/>
              <a:t>What do these correlation numbers mean?</a:t>
            </a:r>
            <a:endParaRPr lang="en-US" sz="1200" dirty="0"/>
          </a:p>
        </p:txBody>
      </p:sp>
      <p:sp>
        <p:nvSpPr>
          <p:cNvPr id="56" name="TextBox 55"/>
          <p:cNvSpPr txBox="1"/>
          <p:nvPr/>
        </p:nvSpPr>
        <p:spPr>
          <a:xfrm>
            <a:off x="1830052" y="6273316"/>
            <a:ext cx="2685120" cy="246221"/>
          </a:xfrm>
          <a:prstGeom prst="rect">
            <a:avLst/>
          </a:prstGeom>
          <a:noFill/>
        </p:spPr>
        <p:txBody>
          <a:bodyPr wrap="square" rtlCol="0">
            <a:spAutoFit/>
          </a:bodyPr>
          <a:lstStyle/>
          <a:p>
            <a:r>
              <a:rPr lang="en-US" sz="1000" dirty="0" smtClean="0">
                <a:solidFill>
                  <a:srgbClr val="333333"/>
                </a:solidFill>
              </a:rPr>
              <a:t>Source: McLean &amp; Company; </a:t>
            </a:r>
            <a:r>
              <a:rPr lang="en-US" sz="1000" i="1" dirty="0" smtClean="0">
                <a:solidFill>
                  <a:srgbClr val="333333"/>
                </a:solidFill>
              </a:rPr>
              <a:t>N = 1018</a:t>
            </a:r>
            <a:endParaRPr lang="en-US" sz="1000" i="1" dirty="0"/>
          </a:p>
        </p:txBody>
      </p:sp>
      <p:sp>
        <p:nvSpPr>
          <p:cNvPr id="26" name="TextBox 25"/>
          <p:cNvSpPr txBox="1"/>
          <p:nvPr>
            <p:custDataLst>
              <p:tags r:id="rId11"/>
            </p:custDataLst>
          </p:nvPr>
        </p:nvSpPr>
        <p:spPr>
          <a:xfrm>
            <a:off x="3311860" y="2528900"/>
            <a:ext cx="5568796" cy="646331"/>
          </a:xfrm>
          <a:prstGeom prst="rect">
            <a:avLst/>
          </a:prstGeom>
          <a:noFill/>
        </p:spPr>
        <p:txBody>
          <a:bodyPr wrap="square" rtlCol="0">
            <a:spAutoFit/>
          </a:bodyPr>
          <a:lstStyle/>
          <a:p>
            <a:pPr algn="l" eaLnBrk="1" hangingPunct="1"/>
            <a:r>
              <a:rPr lang="en-US" sz="1200" dirty="0" smtClean="0"/>
              <a:t>Empowered employees are invested in the organization’s success, and therefore, spend less time on non-work related activities. Plus, managers trust their staff to do their job and aren’t doing employees’ jobs on top of their own.</a:t>
            </a:r>
          </a:p>
        </p:txBody>
      </p:sp>
      <p:sp>
        <p:nvSpPr>
          <p:cNvPr id="24" name="Bent Arrow 23"/>
          <p:cNvSpPr/>
          <p:nvPr/>
        </p:nvSpPr>
        <p:spPr>
          <a:xfrm rot="10800000">
            <a:off x="4680013" y="3674640"/>
            <a:ext cx="548640" cy="870481"/>
          </a:xfrm>
          <a:prstGeom prst="bentArrow">
            <a:avLst>
              <a:gd name="adj1" fmla="val 13326"/>
              <a:gd name="adj2" fmla="val 20622"/>
              <a:gd name="adj3" fmla="val 25000"/>
              <a:gd name="adj4" fmla="val 43750"/>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29" name="Picture 9">
            <a:hlinkClick r:id="rId16"/>
          </p:cNvPr>
          <p:cNvPicPr>
            <a:picLocks noChangeAspect="1" noChangeArrowheads="1"/>
          </p:cNvPicPr>
          <p:nvPr/>
        </p:nvPicPr>
        <p:blipFill>
          <a:blip r:embed="rId17"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129&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0&quot;/&gt;&lt;/m_mruColor&gt;&lt;m_mapectfillschemeMRU&gt;&lt;key val=&quot;1&quot;/&gt;&lt;elem&gt;&lt;m_nPartnerID val=&quot;530&quot;/&gt;&lt;m_nIndex val=&quot;0&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458"/>
  <p:tag name="ISPRING_SCORM_RATE_SLIDES" val="0"/>
  <p:tag name="ISPRING_SCORM_RATE_QUIZZES" val="0"/>
  <p:tag name="ISPRING_SCORM_PASSING_SCORE" val="0.0000000000"/>
  <p:tag name="ISPRING_RESOURCE_PATHS_HASH_2" val="12b1a85a8ac68d11e2ed415b9fabfc2bf6cdd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8wCEJaYNEUiaQIgNRRexW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1lVk_nrX6Eq2cpIA83Dp3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yDZUtnqcEkeB9y05lhhun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GxUrpBY3lEiS9LROWqQTO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QwGEwA0riUupzLm.UtXo2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WHr8oWFxoUWpHCrh.20B2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qtKfTgh30ES0uWNP6F5x5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b4dCCa9eUESnKk.53L5gY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iI1fcm1HECy314mXIdCd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KGOYDlSOyE6TtVOL3fjng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STaPS37A502cnBzQbJbur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3mfDRRzQXEK2_J3IIeRsi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IA_ejiMkCUqNpZNaURh7H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aNHvt9jwWUSgtCKBclR_c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zfQDdIWULEeSjdbDOL1h6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7kj_iZp.IkaQuoR0c5bvV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JdkNlmVAFEiF8uWDwdiEr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j80jyO9CMku1AqUoOYrUk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qzrDcf0OkUCf2DABN3PH7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3mfDRRzQXEK2_J3IIeRsi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IA_ejiMkCUqNpZNaURh7H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gD_BrXq.EUmINCNGg.s_x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aNHvt9jwWUSgtCKBclR_c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zfQDdIWULEeSjdbDOL1h6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7kj_iZp.IkaQuoR0c5bvV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j80jyO9CMku1AqUoOYrUk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qzrDcf0OkUCf2DABN3PH7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lQykVyfZmUuknpqh.LKtc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EI3OfisTy0SwGgraTTOJL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bIzEgm5DJEWbbH68FAOWJ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b4dCCa9eUESnKk.53L5gY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tHOcJCoD7Ue3hbLzbZCsY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nESQGZWi0WQH7wBekayf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I2u8fzDiSUGbxJuYhlgzf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igU8qshM.UaIz0yerEIuWg"/>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1894</Words>
  <Application>Microsoft Office PowerPoint</Application>
  <PresentationFormat>On-screen Show (4:3)</PresentationFormat>
  <Paragraphs>216</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think-cell Slide</vt:lpstr>
      <vt:lpstr>Slide 1</vt:lpstr>
      <vt:lpstr>Introduction</vt:lpstr>
      <vt:lpstr>Executive Summary</vt:lpstr>
      <vt:lpstr>Slide 4</vt:lpstr>
      <vt:lpstr>Understand the definition of empowerment and acknowledge that two-thirds of your employees could be disempowered</vt:lpstr>
      <vt:lpstr>Employee empowerment is now crucial – there is more to do with increasingly less daily oversight</vt:lpstr>
      <vt:lpstr>Additionally, employee empowerment is a driver of employee engagement, currently a hot topic in the world of HR</vt:lpstr>
      <vt:lpstr>Compared to other drivers, employee empowerment has the largest impact on engagement levels</vt:lpstr>
      <vt:lpstr>Beyond engagement, empowerment has countless additional benefits to the organization</vt:lpstr>
      <vt:lpstr>Empowerment positively impacts individuals as well as the organization</vt:lpstr>
      <vt:lpstr>Despite increased understanding of the importance of empowerment, there is still much room for improvement</vt:lpstr>
      <vt:lpstr>McLean &amp; Company Helps HR Professionals To: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2012-11-21T15:18:25Z</dcterms:created>
  <dcterms:modified xsi:type="dcterms:W3CDTF">2012-11-21T15:18:28Z</dcterms:modified>
  <cp:contentType/>
</cp:coreProperties>
</file>