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6C0D915-3D8A-401D-AE21-512DF913A1FC}" type="datetimeFigureOut">
              <a:rPr lang="en-US" smtClean="0"/>
              <a:t>2/13/2012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B288326-C3E9-4BBE-88F4-4B5713BBF84A}"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0D915-3D8A-401D-AE21-512DF913A1FC}"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88326-C3E9-4BBE-88F4-4B5713BBF8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0D915-3D8A-401D-AE21-512DF913A1FC}"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88326-C3E9-4BBE-88F4-4B5713BBF8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C0D915-3D8A-401D-AE21-512DF913A1FC}"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88326-C3E9-4BBE-88F4-4B5713BBF8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C0D915-3D8A-401D-AE21-512DF913A1FC}"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88326-C3E9-4BBE-88F4-4B5713BBF84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6C0D915-3D8A-401D-AE21-512DF913A1FC}" type="datetimeFigureOut">
              <a:rPr lang="en-US" smtClean="0"/>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88326-C3E9-4BBE-88F4-4B5713BBF84A}"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C0D915-3D8A-401D-AE21-512DF913A1FC}" type="datetimeFigureOut">
              <a:rPr lang="en-US" smtClean="0"/>
              <a:t>2/13/2012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288326-C3E9-4BBE-88F4-4B5713BBF84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C0D915-3D8A-401D-AE21-512DF913A1FC}" type="datetimeFigureOut">
              <a:rPr lang="en-US" smtClean="0"/>
              <a:t>2/13/2012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288326-C3E9-4BBE-88F4-4B5713BBF8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0D915-3D8A-401D-AE21-512DF913A1FC}" type="datetimeFigureOut">
              <a:rPr lang="en-US" smtClean="0"/>
              <a:t>2/13/2012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288326-C3E9-4BBE-88F4-4B5713BBF8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6C0D915-3D8A-401D-AE21-512DF913A1FC}" type="datetimeFigureOut">
              <a:rPr lang="en-US" smtClean="0"/>
              <a:t>2/13/2012</a:t>
            </a:fld>
            <a:endParaRPr lang="en-US"/>
          </a:p>
        </p:txBody>
      </p:sp>
      <p:sp>
        <p:nvSpPr>
          <p:cNvPr id="7" name="Slide Number Placeholder 6"/>
          <p:cNvSpPr>
            <a:spLocks noGrp="1"/>
          </p:cNvSpPr>
          <p:nvPr>
            <p:ph type="sldNum" sz="quarter" idx="12"/>
          </p:nvPr>
        </p:nvSpPr>
        <p:spPr/>
        <p:txBody>
          <a:bodyPr/>
          <a:lstStyle/>
          <a:p>
            <a:fld id="{EB288326-C3E9-4BBE-88F4-4B5713BBF84A}"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0D915-3D8A-401D-AE21-512DF913A1FC}" type="datetimeFigureOut">
              <a:rPr lang="en-US" smtClean="0"/>
              <a:t>2/13/2012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B288326-C3E9-4BBE-88F4-4B5713BBF84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6C0D915-3D8A-401D-AE21-512DF913A1FC}" type="datetimeFigureOut">
              <a:rPr lang="en-US" smtClean="0"/>
              <a:t>2/13/2012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B288326-C3E9-4BBE-88F4-4B5713BBF84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copyright.gov/title17/92chap3.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Copyright…</a:t>
            </a:r>
            <a:endParaRPr lang="en-US" dirty="0"/>
          </a:p>
        </p:txBody>
      </p:sp>
      <p:sp>
        <p:nvSpPr>
          <p:cNvPr id="3" name="Subtitle 2"/>
          <p:cNvSpPr>
            <a:spLocks noGrp="1"/>
          </p:cNvSpPr>
          <p:nvPr>
            <p:ph type="subTitle" idx="1"/>
          </p:nvPr>
        </p:nvSpPr>
        <p:spPr/>
        <p:txBody>
          <a:bodyPr/>
          <a:lstStyle/>
          <a:p>
            <a:r>
              <a:rPr lang="en-US" dirty="0" smtClean="0"/>
              <a:t>What is that?</a:t>
            </a:r>
            <a:endParaRPr lang="en-US" dirty="0"/>
          </a:p>
        </p:txBody>
      </p:sp>
    </p:spTree>
    <p:extLst>
      <p:ext uri="{BB962C8B-B14F-4D97-AF65-F5344CB8AC3E}">
        <p14:creationId xmlns:p14="http://schemas.microsoft.com/office/powerpoint/2010/main" val="2556976857"/>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what to do…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safest course is always to get permission from the copyright owner before using copyrighted material. The Copyright Office cannot give permission.</a:t>
            </a:r>
          </a:p>
          <a:p>
            <a:r>
              <a:rPr lang="en-US" dirty="0" smtClean="0"/>
              <a:t>When it is impracticable to obtain permission, use of copyrighted material should be avoided unless the doctrine of fair use would clearly apply to the situation. The Copyright Office can neither determine if a certain use may be considered fair use nor advise on possible copyright violations. If there is any doubt consult an attorney. </a:t>
            </a:r>
            <a:endParaRPr lang="en-US" dirty="0"/>
          </a:p>
        </p:txBody>
      </p:sp>
    </p:spTree>
    <p:extLst>
      <p:ext uri="{BB962C8B-B14F-4D97-AF65-F5344CB8AC3E}">
        <p14:creationId xmlns:p14="http://schemas.microsoft.com/office/powerpoint/2010/main" val="190846551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Questions??? Comments...</a:t>
            </a:r>
            <a:endParaRPr lang="en-US" sz="3600" dirty="0"/>
          </a:p>
        </p:txBody>
      </p:sp>
      <p:sp>
        <p:nvSpPr>
          <p:cNvPr id="5" name="Text Placeholder 4"/>
          <p:cNvSpPr>
            <a:spLocks noGrp="1"/>
          </p:cNvSpPr>
          <p:nvPr>
            <p:ph type="body" idx="1"/>
          </p:nvPr>
        </p:nvSpPr>
        <p:spPr/>
        <p:txBody>
          <a:bodyPr/>
          <a:lstStyle/>
          <a:p>
            <a:r>
              <a:rPr lang="en-US" dirty="0" smtClean="0"/>
              <a:t>Please contact Tracy Ponder at</a:t>
            </a:r>
          </a:p>
          <a:p>
            <a:r>
              <a:rPr lang="en-US" dirty="0" smtClean="0"/>
              <a:t>417.447.8173</a:t>
            </a:r>
          </a:p>
          <a:p>
            <a:r>
              <a:rPr lang="en-US" smtClean="0"/>
              <a:t>pondert@otc.edu</a:t>
            </a:r>
            <a:endParaRPr lang="en-US"/>
          </a:p>
        </p:txBody>
      </p:sp>
    </p:spTree>
    <p:extLst>
      <p:ext uri="{BB962C8B-B14F-4D97-AF65-F5344CB8AC3E}">
        <p14:creationId xmlns:p14="http://schemas.microsoft.com/office/powerpoint/2010/main" val="4093050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idx="1"/>
          </p:nvPr>
        </p:nvSpPr>
        <p:spPr/>
        <p:txBody>
          <a:bodyPr/>
          <a:lstStyle/>
          <a:p>
            <a:r>
              <a:rPr lang="en-US" dirty="0" smtClean="0"/>
              <a:t>What is copyright</a:t>
            </a:r>
          </a:p>
          <a:p>
            <a:r>
              <a:rPr lang="en-US" dirty="0" smtClean="0"/>
              <a:t>What can be copyrighted</a:t>
            </a:r>
          </a:p>
          <a:p>
            <a:r>
              <a:rPr lang="en-US" dirty="0" smtClean="0"/>
              <a:t>How long does copyright last</a:t>
            </a:r>
          </a:p>
          <a:p>
            <a:r>
              <a:rPr lang="en-US" dirty="0" smtClean="0"/>
              <a:t>What is public domain</a:t>
            </a:r>
          </a:p>
          <a:p>
            <a:r>
              <a:rPr lang="en-US" dirty="0" smtClean="0"/>
              <a:t>What is fair use</a:t>
            </a:r>
            <a:endParaRPr lang="en-US" dirty="0"/>
          </a:p>
        </p:txBody>
      </p:sp>
    </p:spTree>
    <p:extLst>
      <p:ext uri="{BB962C8B-B14F-4D97-AF65-F5344CB8AC3E}">
        <p14:creationId xmlns:p14="http://schemas.microsoft.com/office/powerpoint/2010/main" val="361323106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Copyright…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form on intellectual property. A copyright is the exclusive right given to the author of a work to reproduce, distribute, display, license or perform the work. This will include words, music, video, sound, pictures, architecture, etc.</a:t>
            </a:r>
          </a:p>
          <a:p>
            <a:r>
              <a:rPr lang="en-US" dirty="0" smtClean="0"/>
              <a:t>Copyright allows authors, musicians, artists, etc. to make money on their labor. It also prevents others from taking their work for free and prevents people from altering the work without permission.</a:t>
            </a:r>
            <a:endParaRPr lang="en-US" dirty="0"/>
          </a:p>
        </p:txBody>
      </p:sp>
    </p:spTree>
    <p:extLst>
      <p:ext uri="{BB962C8B-B14F-4D97-AF65-F5344CB8AC3E}">
        <p14:creationId xmlns:p14="http://schemas.microsoft.com/office/powerpoint/2010/main" val="1317210373"/>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be copyrighted…</a:t>
            </a:r>
            <a:endParaRPr lang="en-US" dirty="0"/>
          </a:p>
        </p:txBody>
      </p:sp>
      <p:sp>
        <p:nvSpPr>
          <p:cNvPr id="3" name="Content Placeholder 2"/>
          <p:cNvSpPr>
            <a:spLocks noGrp="1"/>
          </p:cNvSpPr>
          <p:nvPr>
            <p:ph idx="1"/>
          </p:nvPr>
        </p:nvSpPr>
        <p:spPr/>
        <p:txBody>
          <a:bodyPr>
            <a:normAutofit lnSpcReduction="10000"/>
          </a:bodyPr>
          <a:lstStyle/>
          <a:p>
            <a:r>
              <a:rPr lang="en-US" dirty="0" smtClean="0"/>
              <a:t>Literary Works</a:t>
            </a:r>
          </a:p>
          <a:p>
            <a:r>
              <a:rPr lang="en-US" dirty="0" smtClean="0"/>
              <a:t>Musical Works</a:t>
            </a:r>
          </a:p>
          <a:p>
            <a:r>
              <a:rPr lang="en-US" dirty="0" smtClean="0"/>
              <a:t>Dramatic Works</a:t>
            </a:r>
          </a:p>
          <a:p>
            <a:r>
              <a:rPr lang="en-US" dirty="0" smtClean="0"/>
              <a:t>Choreographic Works</a:t>
            </a:r>
          </a:p>
          <a:p>
            <a:r>
              <a:rPr lang="en-US" dirty="0" smtClean="0"/>
              <a:t>Pictorial, Graphic and Sculptural Works</a:t>
            </a:r>
          </a:p>
          <a:p>
            <a:r>
              <a:rPr lang="en-US" dirty="0" smtClean="0"/>
              <a:t>Motion Pictures and AV</a:t>
            </a:r>
          </a:p>
          <a:p>
            <a:r>
              <a:rPr lang="en-US" dirty="0" smtClean="0"/>
              <a:t>Sound Recordings</a:t>
            </a:r>
          </a:p>
          <a:p>
            <a:r>
              <a:rPr lang="en-US" dirty="0" smtClean="0"/>
              <a:t>Architectural Works</a:t>
            </a:r>
          </a:p>
        </p:txBody>
      </p:sp>
    </p:spTree>
    <p:extLst>
      <p:ext uri="{BB962C8B-B14F-4D97-AF65-F5344CB8AC3E}">
        <p14:creationId xmlns:p14="http://schemas.microsoft.com/office/powerpoint/2010/main" val="115455087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Copyright not protect…</a:t>
            </a:r>
            <a:endParaRPr lang="en-US" dirty="0"/>
          </a:p>
        </p:txBody>
      </p:sp>
      <p:sp>
        <p:nvSpPr>
          <p:cNvPr id="3" name="Content Placeholder 2"/>
          <p:cNvSpPr>
            <a:spLocks noGrp="1"/>
          </p:cNvSpPr>
          <p:nvPr>
            <p:ph idx="1"/>
          </p:nvPr>
        </p:nvSpPr>
        <p:spPr/>
        <p:txBody>
          <a:bodyPr/>
          <a:lstStyle/>
          <a:p>
            <a:r>
              <a:rPr lang="en-US" dirty="0" smtClean="0"/>
              <a:t>Copyright does not protect facts, ideas, systems or methods of operation.</a:t>
            </a:r>
            <a:endParaRPr lang="en-US" dirty="0"/>
          </a:p>
        </p:txBody>
      </p:sp>
    </p:spTree>
    <p:extLst>
      <p:ext uri="{BB962C8B-B14F-4D97-AF65-F5344CB8AC3E}">
        <p14:creationId xmlns:p14="http://schemas.microsoft.com/office/powerpoint/2010/main" val="866594137"/>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long does copyright last…</a:t>
            </a:r>
            <a:endParaRPr lang="en-US" dirty="0"/>
          </a:p>
        </p:txBody>
      </p:sp>
      <p:sp>
        <p:nvSpPr>
          <p:cNvPr id="3" name="Content Placeholder 2"/>
          <p:cNvSpPr>
            <a:spLocks noGrp="1"/>
          </p:cNvSpPr>
          <p:nvPr>
            <p:ph idx="1"/>
          </p:nvPr>
        </p:nvSpPr>
        <p:spPr>
          <a:xfrm>
            <a:off x="1043492" y="2323652"/>
            <a:ext cx="6777317" cy="3619948"/>
          </a:xfrm>
        </p:spPr>
        <p:txBody>
          <a:bodyPr>
            <a:normAutofit fontScale="85000" lnSpcReduction="20000"/>
          </a:bodyPr>
          <a:lstStyle/>
          <a:p>
            <a:r>
              <a:rPr lang="en-US" dirty="0" smtClean="0"/>
              <a:t>The term of copyright for a particular work depends on several factors; this includes on whether it has been published and when.</a:t>
            </a:r>
          </a:p>
          <a:p>
            <a:pPr lvl="1"/>
            <a:r>
              <a:rPr lang="en-US" sz="2100" dirty="0" smtClean="0"/>
              <a:t>Works created after January 1</a:t>
            </a:r>
            <a:r>
              <a:rPr lang="en-US" sz="2100" baseline="30000" dirty="0" smtClean="0"/>
              <a:t>st</a:t>
            </a:r>
            <a:r>
              <a:rPr lang="en-US" sz="2100" dirty="0" smtClean="0"/>
              <a:t> 1978, copyright protection lasts for the life of the author plus an additional 70  years</a:t>
            </a:r>
          </a:p>
          <a:p>
            <a:pPr lvl="1"/>
            <a:r>
              <a:rPr lang="en-US" sz="2100" dirty="0" smtClean="0"/>
              <a:t>For an anonymous work, a pseudonymous work, or a work for hire, the copyright will last for the term of 95 years from the year it was first published or a term of 120 years from the year of creation, depending on what comes first</a:t>
            </a:r>
          </a:p>
          <a:p>
            <a:pPr lvl="1"/>
            <a:r>
              <a:rPr lang="en-US" sz="2100" dirty="0" smtClean="0"/>
              <a:t>For works published prior to 1978, the term will vary depending on several factors, see </a:t>
            </a:r>
            <a:r>
              <a:rPr lang="en-US" sz="2100" dirty="0" smtClean="0">
                <a:hlinkClick r:id="rId2"/>
              </a:rPr>
              <a:t>Chapter 3 </a:t>
            </a:r>
            <a:r>
              <a:rPr lang="en-US" sz="2100" dirty="0" smtClean="0"/>
              <a:t>of the Copyright Act.</a:t>
            </a:r>
            <a:endParaRPr lang="en-US" sz="2100" dirty="0"/>
          </a:p>
        </p:txBody>
      </p:sp>
    </p:spTree>
    <p:extLst>
      <p:ext uri="{BB962C8B-B14F-4D97-AF65-F5344CB8AC3E}">
        <p14:creationId xmlns:p14="http://schemas.microsoft.com/office/powerpoint/2010/main" val="165222817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public domain…</a:t>
            </a:r>
            <a:endParaRPr lang="en-US" dirty="0"/>
          </a:p>
        </p:txBody>
      </p:sp>
      <p:sp>
        <p:nvSpPr>
          <p:cNvPr id="3" name="Content Placeholder 2"/>
          <p:cNvSpPr>
            <a:spLocks noGrp="1"/>
          </p:cNvSpPr>
          <p:nvPr>
            <p:ph idx="1"/>
          </p:nvPr>
        </p:nvSpPr>
        <p:spPr/>
        <p:txBody>
          <a:bodyPr/>
          <a:lstStyle/>
          <a:p>
            <a:r>
              <a:rPr lang="en-US" dirty="0" smtClean="0"/>
              <a:t>Public domain is generally defined as consisting of works that are either ineligible for copyright protection or with expired copyrights. Works in public domain may be used freely without the permission of the author or former copyright owner. Everything published before 1923 is in the public domain. </a:t>
            </a:r>
            <a:endParaRPr lang="en-US" dirty="0"/>
          </a:p>
        </p:txBody>
      </p:sp>
    </p:spTree>
    <p:extLst>
      <p:ext uri="{BB962C8B-B14F-4D97-AF65-F5344CB8AC3E}">
        <p14:creationId xmlns:p14="http://schemas.microsoft.com/office/powerpoint/2010/main" val="14031735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fair use…</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general sense, a fair use is any copying of copyrighted material done for a limited and transformative purpose; such as the use of material for criticism, comment, news reporting and teaching.</a:t>
            </a:r>
          </a:p>
          <a:p>
            <a:r>
              <a:rPr lang="en-US" dirty="0" smtClean="0"/>
              <a:t>Limitations do apply. This includes consideration of the purpose, nature, amount and substantiality. As well as the effect of the use on potential value of work. </a:t>
            </a:r>
          </a:p>
          <a:p>
            <a:pPr marL="68580" indent="0">
              <a:buNone/>
            </a:pPr>
            <a:endParaRPr lang="en-US" dirty="0"/>
          </a:p>
        </p:txBody>
      </p:sp>
    </p:spTree>
    <p:extLst>
      <p:ext uri="{BB962C8B-B14F-4D97-AF65-F5344CB8AC3E}">
        <p14:creationId xmlns:p14="http://schemas.microsoft.com/office/powerpoint/2010/main" val="2008484089"/>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fair use cont.…</a:t>
            </a:r>
            <a:endParaRPr lang="en-US" dirty="0"/>
          </a:p>
        </p:txBody>
      </p:sp>
      <p:sp>
        <p:nvSpPr>
          <p:cNvPr id="3" name="Content Placeholder 2"/>
          <p:cNvSpPr>
            <a:spLocks noGrp="1"/>
          </p:cNvSpPr>
          <p:nvPr>
            <p:ph idx="1"/>
          </p:nvPr>
        </p:nvSpPr>
        <p:spPr/>
        <p:txBody>
          <a:bodyPr/>
          <a:lstStyle/>
          <a:p>
            <a:r>
              <a:rPr lang="en-US" dirty="0" smtClean="0"/>
              <a:t>The distinction between fair use and infringement may be unclear and not easily defined. There is no specific number of words, lines, or not that may safely be taken without permission. Acknowledging the source of the copyrighted material does not substitute for obtaining permission. </a:t>
            </a:r>
            <a:endParaRPr lang="en-US" dirty="0"/>
          </a:p>
        </p:txBody>
      </p:sp>
    </p:spTree>
    <p:extLst>
      <p:ext uri="{BB962C8B-B14F-4D97-AF65-F5344CB8AC3E}">
        <p14:creationId xmlns:p14="http://schemas.microsoft.com/office/powerpoint/2010/main" val="562453711"/>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60</TotalTime>
  <Words>574</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Copyright…</vt:lpstr>
      <vt:lpstr>Agenda </vt:lpstr>
      <vt:lpstr>What is Copyright…</vt:lpstr>
      <vt:lpstr>What can be copyrighted…</vt:lpstr>
      <vt:lpstr>What does Copyright not protect…</vt:lpstr>
      <vt:lpstr>How long does copyright last…</vt:lpstr>
      <vt:lpstr>What is public domain…</vt:lpstr>
      <vt:lpstr>What is fair use…</vt:lpstr>
      <vt:lpstr>What is fair use cont.…</vt:lpstr>
      <vt:lpstr>What to do, what to do…</vt:lpstr>
      <vt:lpstr>Questions??? Comments...</vt:lpstr>
    </vt:vector>
  </TitlesOfParts>
  <Company>Ozarks Technical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dc:title>
  <dc:creator>pondert</dc:creator>
  <cp:lastModifiedBy>PONDER, TRACY M.</cp:lastModifiedBy>
  <cp:revision>9</cp:revision>
  <dcterms:created xsi:type="dcterms:W3CDTF">2011-09-20T16:31:31Z</dcterms:created>
  <dcterms:modified xsi:type="dcterms:W3CDTF">2012-02-13T21:32:09Z</dcterms:modified>
</cp:coreProperties>
</file>