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170" name="Group 2"/>
          <p:cNvGrpSpPr>
            <a:grpSpLocks/>
          </p:cNvGrpSpPr>
          <p:nvPr/>
        </p:nvGrpSpPr>
        <p:grpSpPr bwMode="auto">
          <a:xfrm>
            <a:off x="3800475" y="1789113"/>
            <a:ext cx="5340350" cy="5056187"/>
            <a:chOff x="2394" y="1127"/>
            <a:chExt cx="3364" cy="3185"/>
          </a:xfrm>
        </p:grpSpPr>
        <p:sp>
          <p:nvSpPr>
            <p:cNvPr id="7171"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172"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7173"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174"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175"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176"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177"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178"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179"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180"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181"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182"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en-US"/>
            </a:p>
          </p:txBody>
        </p:sp>
        <p:sp>
          <p:nvSpPr>
            <p:cNvPr id="7183"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7184"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185"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186"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187"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188"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189"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190"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191"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7192"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193"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194"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195"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en-US"/>
            </a:p>
          </p:txBody>
        </p:sp>
        <p:sp>
          <p:nvSpPr>
            <p:cNvPr id="7196"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7197"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en-US"/>
            </a:p>
          </p:txBody>
        </p:sp>
        <p:sp>
          <p:nvSpPr>
            <p:cNvPr id="7198"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199"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200"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en-US"/>
            </a:p>
          </p:txBody>
        </p:sp>
        <p:sp>
          <p:nvSpPr>
            <p:cNvPr id="7201"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202"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7203"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7204"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grpSp>
      <p:sp>
        <p:nvSpPr>
          <p:cNvPr id="7205" name="Rectangle 37"/>
          <p:cNvSpPr>
            <a:spLocks noGrp="1" noChangeArrowheads="1"/>
          </p:cNvSpPr>
          <p:nvPr>
            <p:ph type="dt" sz="half" idx="2"/>
          </p:nvPr>
        </p:nvSpPr>
        <p:spPr/>
        <p:txBody>
          <a:bodyPr/>
          <a:lstStyle>
            <a:lvl1pPr>
              <a:defRPr/>
            </a:lvl1pPr>
          </a:lstStyle>
          <a:p>
            <a:endParaRPr lang="en-US"/>
          </a:p>
        </p:txBody>
      </p:sp>
      <p:sp>
        <p:nvSpPr>
          <p:cNvPr id="7206" name="Rectangle 38"/>
          <p:cNvSpPr>
            <a:spLocks noGrp="1" noChangeArrowheads="1"/>
          </p:cNvSpPr>
          <p:nvPr>
            <p:ph type="ftr" sz="quarter" idx="3"/>
          </p:nvPr>
        </p:nvSpPr>
        <p:spPr/>
        <p:txBody>
          <a:bodyPr/>
          <a:lstStyle>
            <a:lvl1pPr>
              <a:defRPr/>
            </a:lvl1pPr>
          </a:lstStyle>
          <a:p>
            <a:endParaRPr lang="en-US"/>
          </a:p>
        </p:txBody>
      </p:sp>
      <p:sp>
        <p:nvSpPr>
          <p:cNvPr id="7207"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208"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7209" name="Rectangle 41"/>
          <p:cNvSpPr>
            <a:spLocks noGrp="1" noChangeArrowheads="1"/>
          </p:cNvSpPr>
          <p:nvPr>
            <p:ph type="sldNum" sz="quarter" idx="4"/>
          </p:nvPr>
        </p:nvSpPr>
        <p:spPr/>
        <p:txBody>
          <a:bodyPr/>
          <a:lstStyle>
            <a:lvl1pPr>
              <a:defRPr/>
            </a:lvl1pPr>
          </a:lstStyle>
          <a:p>
            <a:fld id="{3A387D8C-4612-458C-886C-9009169F635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50C1AD-5D31-48D0-A0A8-75FDF421BE2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D3AB5CD-0F8A-47E4-887F-0792B462BDD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30725"/>
          </a:xfrm>
        </p:spPr>
        <p:txBody>
          <a:bodyPr/>
          <a:lstStyle/>
          <a:p>
            <a:endParaRPr lang="en-US"/>
          </a:p>
        </p:txBody>
      </p:sp>
      <p:sp>
        <p:nvSpPr>
          <p:cNvPr id="5" name="Date Placeholder 4"/>
          <p:cNvSpPr>
            <a:spLocks noGrp="1"/>
          </p:cNvSpPr>
          <p:nvPr>
            <p:ph type="dt" sz="half" idx="10"/>
          </p:nvPr>
        </p:nvSpPr>
        <p:spPr>
          <a:xfrm>
            <a:off x="457200" y="6278563"/>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78563"/>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78563"/>
            <a:ext cx="2133600" cy="457200"/>
          </a:xfrm>
        </p:spPr>
        <p:txBody>
          <a:bodyPr/>
          <a:lstStyle>
            <a:lvl1pPr>
              <a:defRPr/>
            </a:lvl1pPr>
          </a:lstStyle>
          <a:p>
            <a:fld id="{7FA5B5C5-A6E4-480B-8E12-71A9023E3AB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30725"/>
          </a:xfrm>
        </p:spPr>
        <p:txBody>
          <a:bodyPr/>
          <a:lstStyle/>
          <a:p>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78563"/>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78563"/>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78563"/>
            <a:ext cx="2133600" cy="457200"/>
          </a:xfrm>
        </p:spPr>
        <p:txBody>
          <a:bodyPr/>
          <a:lstStyle>
            <a:lvl1pPr>
              <a:defRPr/>
            </a:lvl1pPr>
          </a:lstStyle>
          <a:p>
            <a:fld id="{5204848B-8B5D-451B-9EE6-221C0706078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5EB9FC-CAF8-45C7-B85F-AEFE0AFDC92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8F5BE1-8A23-4CFA-B949-758638C901B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CEF62F5-EDFE-4A39-A20A-218288FD2C1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5C585F1-A21B-4D37-98C3-1A3932B9665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73D4D2C-3FB6-4D8E-A505-24AF3EF5A84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8F6B69A-2C1C-44EF-B1E5-7ADFCAF3CEA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851C41A-D99A-48B1-B053-08C0B5900DD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9344079-629B-411B-BC9A-ACC7123A9DA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3800475" y="1789113"/>
            <a:ext cx="5340350" cy="5056187"/>
            <a:chOff x="2394" y="1127"/>
            <a:chExt cx="3364" cy="3185"/>
          </a:xfrm>
        </p:grpSpPr>
        <p:sp>
          <p:nvSpPr>
            <p:cNvPr id="6147"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6148"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6149"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6150"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6151"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6152"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6153"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6154"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6155"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6156"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6157"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6158"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en-US"/>
            </a:p>
          </p:txBody>
        </p:sp>
        <p:sp>
          <p:nvSpPr>
            <p:cNvPr id="6159"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6160"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6161"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6162"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6163"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6164"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6165"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6166"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6167"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6168"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6169"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6170"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6171"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en-US"/>
            </a:p>
          </p:txBody>
        </p:sp>
        <p:sp>
          <p:nvSpPr>
            <p:cNvPr id="6172"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6173"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en-US"/>
            </a:p>
          </p:txBody>
        </p:sp>
        <p:sp>
          <p:nvSpPr>
            <p:cNvPr id="6174"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6175"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6176"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en-US"/>
            </a:p>
          </p:txBody>
        </p:sp>
        <p:sp>
          <p:nvSpPr>
            <p:cNvPr id="6177"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6178"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6179"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6180"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grpSp>
      <p:sp>
        <p:nvSpPr>
          <p:cNvPr id="6181"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82"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83"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6184"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6185"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D074F5D9-6614-493D-9BA8-263AD54E7A7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firstgov.gov/" TargetMode="External"/><Relationship Id="rId2" Type="http://schemas.openxmlformats.org/officeDocument/2006/relationships/hyperlink" Target="http://promo.net/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reativecommons.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Copyright Basics</a:t>
            </a:r>
          </a:p>
        </p:txBody>
      </p:sp>
      <p:sp>
        <p:nvSpPr>
          <p:cNvPr id="2051" name="Rectangle 3"/>
          <p:cNvSpPr>
            <a:spLocks noGrp="1" noChangeArrowheads="1"/>
          </p:cNvSpPr>
          <p:nvPr>
            <p:ph type="subTitle" idx="1"/>
          </p:nvPr>
        </p:nvSpPr>
        <p:spPr/>
        <p:txBody>
          <a:bodyPr/>
          <a:lstStyle/>
          <a:p>
            <a:r>
              <a:rPr lang="en-US"/>
              <a:t>Michael Lorenzen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Public Domain Examples</a:t>
            </a:r>
          </a:p>
        </p:txBody>
      </p:sp>
      <p:sp>
        <p:nvSpPr>
          <p:cNvPr id="22531" name="Rectangle 3"/>
          <p:cNvSpPr>
            <a:spLocks noGrp="1" noChangeArrowheads="1"/>
          </p:cNvSpPr>
          <p:nvPr>
            <p:ph type="body" idx="1"/>
          </p:nvPr>
        </p:nvSpPr>
        <p:spPr/>
        <p:txBody>
          <a:bodyPr/>
          <a:lstStyle/>
          <a:p>
            <a:pPr>
              <a:lnSpc>
                <a:spcPct val="90000"/>
              </a:lnSpc>
            </a:pPr>
            <a:r>
              <a:rPr lang="en-US" sz="2800"/>
              <a:t>Project Gutenberg (many sites including </a:t>
            </a:r>
            <a:r>
              <a:rPr lang="en-US" sz="2800">
                <a:hlinkClick r:id="rId2"/>
              </a:rPr>
              <a:t>http://promo.net/pg/</a:t>
            </a:r>
            <a:r>
              <a:rPr lang="en-US" sz="2800"/>
              <a:t>) places classics in the public domain online which are scanned by volunteers.</a:t>
            </a:r>
          </a:p>
          <a:p>
            <a:pPr>
              <a:lnSpc>
                <a:spcPct val="90000"/>
              </a:lnSpc>
            </a:pPr>
            <a:r>
              <a:rPr lang="en-US" sz="2800"/>
              <a:t>The US Federal Government search engine FirstGov (</a:t>
            </a:r>
            <a:r>
              <a:rPr lang="en-US" sz="2800">
                <a:hlinkClick r:id="rId3"/>
              </a:rPr>
              <a:t>http://www.firstgov.gov/</a:t>
            </a:r>
            <a:r>
              <a:rPr lang="en-US" sz="2800"/>
              <a:t>) indexes public domain government info.</a:t>
            </a:r>
          </a:p>
          <a:p>
            <a:pPr>
              <a:lnSpc>
                <a:spcPct val="90000"/>
              </a:lnSpc>
            </a:pPr>
            <a:r>
              <a:rPr lang="en-US" sz="2800"/>
              <a:t>Most works published prior to 1923 are not online and are unlikely to be put online in the future do to the costs of scanning and hosting and the difficulty of profiting from this work.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p:txBody>
          <a:bodyPr/>
          <a:lstStyle/>
          <a:p>
            <a:r>
              <a:rPr lang="en-US"/>
              <a:t>What is Fair Use?</a:t>
            </a:r>
          </a:p>
        </p:txBody>
      </p:sp>
      <p:sp>
        <p:nvSpPr>
          <p:cNvPr id="23557" name="Rectangle 5"/>
          <p:cNvSpPr>
            <a:spLocks noGrp="1" noChangeArrowheads="1"/>
          </p:cNvSpPr>
          <p:nvPr>
            <p:ph type="body" sz="half" idx="1"/>
          </p:nvPr>
        </p:nvSpPr>
        <p:spPr/>
        <p:txBody>
          <a:bodyPr/>
          <a:lstStyle/>
          <a:p>
            <a:pPr>
              <a:lnSpc>
                <a:spcPct val="90000"/>
              </a:lnSpc>
            </a:pPr>
            <a:r>
              <a:rPr lang="en-US" sz="2400"/>
              <a:t>Use of material for criticism, comment, news reporting, teaching, scholarship, and research.</a:t>
            </a:r>
          </a:p>
          <a:p>
            <a:pPr>
              <a:lnSpc>
                <a:spcPct val="90000"/>
              </a:lnSpc>
            </a:pPr>
            <a:r>
              <a:rPr lang="en-US" sz="2400"/>
              <a:t>Limitations apply.  This includes consideration of the purpose, nature, amount and substantiality, and the effect of the use on potential value of work.</a:t>
            </a:r>
          </a:p>
        </p:txBody>
      </p:sp>
      <p:pic>
        <p:nvPicPr>
          <p:cNvPr id="23559" name="Picture 7" descr="j0234657"/>
          <p:cNvPicPr>
            <a:picLocks noGrp="1" noChangeAspect="1" noChangeArrowheads="1"/>
          </p:cNvPicPr>
          <p:nvPr>
            <p:ph type="clipArt" sz="half" idx="2"/>
          </p:nvPr>
        </p:nvPicPr>
        <p:blipFill>
          <a:blip r:embed="rId2"/>
          <a:srcRect/>
          <a:stretch>
            <a:fillRect/>
          </a:stretch>
        </p:blipFill>
        <p:spPr>
          <a:xfrm>
            <a:off x="4876800" y="1676400"/>
            <a:ext cx="3962400" cy="43434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More Fair Use</a:t>
            </a:r>
          </a:p>
        </p:txBody>
      </p:sp>
      <p:sp>
        <p:nvSpPr>
          <p:cNvPr id="25603" name="Rectangle 3"/>
          <p:cNvSpPr>
            <a:spLocks noGrp="1" noChangeArrowheads="1"/>
          </p:cNvSpPr>
          <p:nvPr>
            <p:ph type="body" idx="1"/>
          </p:nvPr>
        </p:nvSpPr>
        <p:spPr/>
        <p:txBody>
          <a:bodyPr/>
          <a:lstStyle/>
          <a:p>
            <a:pPr>
              <a:lnSpc>
                <a:spcPct val="90000"/>
              </a:lnSpc>
            </a:pPr>
            <a:r>
              <a:rPr lang="en-US" sz="2800"/>
              <a:t>You can use excerpts from a book to write a review of it.  However, you can’t reproduce whole chapters of the book for reviewing purposes without permission.</a:t>
            </a:r>
          </a:p>
          <a:p>
            <a:pPr>
              <a:lnSpc>
                <a:spcPct val="90000"/>
              </a:lnSpc>
            </a:pPr>
            <a:r>
              <a:rPr lang="en-US" sz="2800"/>
              <a:t>A class dealing with film studies can screen a movie without payment for study purposes.  However, no admission can be charged and only students in the class can attend the screening.</a:t>
            </a:r>
          </a:p>
          <a:p>
            <a:pPr>
              <a:lnSpc>
                <a:spcPct val="90000"/>
              </a:lnSpc>
            </a:pPr>
            <a:r>
              <a:rPr lang="en-US" sz="2800"/>
              <a:t>Difficult area that can get people in trouble.  Consult an attorney if you are in doubt…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Alternatives to Copyright</a:t>
            </a:r>
          </a:p>
        </p:txBody>
      </p:sp>
      <p:sp>
        <p:nvSpPr>
          <p:cNvPr id="26627" name="Rectangle 3"/>
          <p:cNvSpPr>
            <a:spLocks noGrp="1" noChangeArrowheads="1"/>
          </p:cNvSpPr>
          <p:nvPr>
            <p:ph type="body" idx="1"/>
          </p:nvPr>
        </p:nvSpPr>
        <p:spPr/>
        <p:txBody>
          <a:bodyPr/>
          <a:lstStyle/>
          <a:p>
            <a:r>
              <a:rPr lang="en-US" sz="2800"/>
              <a:t>Licenses – Creators can retain copyright but allow people to use content under certain terms.  For example, the copyright can give schools to use content for free and without permission. Example: (</a:t>
            </a:r>
            <a:r>
              <a:rPr lang="en-US" sz="2800">
                <a:hlinkClick r:id="rId2"/>
              </a:rPr>
              <a:t>http://www.creativecommons.org/</a:t>
            </a:r>
            <a:r>
              <a:rPr lang="en-US" sz="2800"/>
              <a:t>)</a:t>
            </a:r>
          </a:p>
          <a:p>
            <a:r>
              <a:rPr lang="en-US" sz="2800"/>
              <a:t>Open License – Others can use but must credit original source.  Further, any version that others create must also have the open license and be useable by others as well.  Example: (http://www.wikipedia.org/).</a:t>
            </a:r>
          </a:p>
          <a:p>
            <a:endParaRPr 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Copyright in the News</a:t>
            </a:r>
          </a:p>
        </p:txBody>
      </p:sp>
      <p:sp>
        <p:nvSpPr>
          <p:cNvPr id="27651" name="Rectangle 3"/>
          <p:cNvSpPr>
            <a:spLocks noGrp="1" noChangeArrowheads="1"/>
          </p:cNvSpPr>
          <p:nvPr>
            <p:ph type="body" sz="half" idx="1"/>
          </p:nvPr>
        </p:nvSpPr>
        <p:spPr/>
        <p:txBody>
          <a:bodyPr/>
          <a:lstStyle/>
          <a:p>
            <a:pPr>
              <a:lnSpc>
                <a:spcPct val="90000"/>
              </a:lnSpc>
            </a:pPr>
            <a:r>
              <a:rPr lang="en-US" sz="2400"/>
              <a:t>Many object to recent extensions of copyright terms.  Recent legislation extended copyright terms keeping pre-1923 as the beginning of the public domain.  Disney and other corporations lobbied for this but it also erodes the concept of public domain as content is staying protected longer.</a:t>
            </a:r>
          </a:p>
        </p:txBody>
      </p:sp>
      <p:pic>
        <p:nvPicPr>
          <p:cNvPr id="27653" name="Picture 5" descr="BD18218_"/>
          <p:cNvPicPr>
            <a:picLocks noGrp="1" noChangeAspect="1" noChangeArrowheads="1"/>
          </p:cNvPicPr>
          <p:nvPr>
            <p:ph type="clipArt" sz="half" idx="2"/>
          </p:nvPr>
        </p:nvPicPr>
        <p:blipFill>
          <a:blip r:embed="rId2"/>
          <a:srcRect/>
          <a:stretch>
            <a:fillRect/>
          </a:stretch>
        </p:blipFill>
        <p:spPr>
          <a:xfrm>
            <a:off x="4848225" y="1600200"/>
            <a:ext cx="3638550" cy="4530725"/>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MP3 Files</a:t>
            </a:r>
          </a:p>
        </p:txBody>
      </p:sp>
      <p:sp>
        <p:nvSpPr>
          <p:cNvPr id="29699" name="Rectangle 3"/>
          <p:cNvSpPr>
            <a:spLocks noGrp="1" noChangeArrowheads="1"/>
          </p:cNvSpPr>
          <p:nvPr>
            <p:ph type="body" idx="1"/>
          </p:nvPr>
        </p:nvSpPr>
        <p:spPr/>
        <p:txBody>
          <a:bodyPr/>
          <a:lstStyle/>
          <a:p>
            <a:pPr>
              <a:lnSpc>
                <a:spcPct val="90000"/>
              </a:lnSpc>
            </a:pPr>
            <a:r>
              <a:rPr lang="en-US"/>
              <a:t>And of course, the widespread piracy of music and movies has resulted in a crackdown by the respective industries.  </a:t>
            </a:r>
          </a:p>
          <a:p>
            <a:pPr>
              <a:lnSpc>
                <a:spcPct val="90000"/>
              </a:lnSpc>
            </a:pPr>
            <a:r>
              <a:rPr lang="en-US"/>
              <a:t>The whole MP3 issue (and the bad attitudes which consumers have towards copyright) has convinced many publishers to distribute content in copy protected or non-computerized forms.  Print is not dying…it is making a comeback.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lstStyle/>
          <a:p>
            <a:r>
              <a:rPr lang="en-US" i="1" dirty="0"/>
              <a:t> </a:t>
            </a:r>
            <a:r>
              <a:rPr lang="en-US" i="1" dirty="0" smtClean="0"/>
              <a:t>Library Instruction. Michael </a:t>
            </a:r>
            <a:r>
              <a:rPr lang="en-US" i="1" dirty="0" err="1" smtClean="0"/>
              <a:t>Lorenzen</a:t>
            </a:r>
            <a:r>
              <a:rPr lang="en-US" i="1" dirty="0" smtClean="0"/>
              <a:t>. 2002.  21 April 2009. &lt;www.libraryinstruction.com/</a:t>
            </a:r>
            <a:r>
              <a:rPr lang="en-US" b="1" i="1" dirty="0" smtClean="0"/>
              <a:t>copyright</a:t>
            </a:r>
            <a:r>
              <a:rPr lang="en-US" i="1" dirty="0" smtClean="0"/>
              <a:t>/</a:t>
            </a:r>
            <a:r>
              <a:rPr lang="en-US" b="1" i="1" dirty="0" smtClean="0"/>
              <a:t>copyright</a:t>
            </a:r>
            <a:r>
              <a:rPr lang="en-US" i="1" dirty="0" smtClean="0"/>
              <a:t>.</a:t>
            </a:r>
            <a:r>
              <a:rPr lang="en-US" b="1" i="1" dirty="0" smtClean="0"/>
              <a:t>ppt&gt;.</a:t>
            </a:r>
            <a:r>
              <a:rPr lang="en-US" i="1"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Agenda</a:t>
            </a:r>
          </a:p>
        </p:txBody>
      </p:sp>
      <p:sp>
        <p:nvSpPr>
          <p:cNvPr id="9219" name="Rectangle 3"/>
          <p:cNvSpPr>
            <a:spLocks noGrp="1" noChangeArrowheads="1"/>
          </p:cNvSpPr>
          <p:nvPr>
            <p:ph type="body" idx="1"/>
          </p:nvPr>
        </p:nvSpPr>
        <p:spPr/>
        <p:txBody>
          <a:bodyPr/>
          <a:lstStyle/>
          <a:p>
            <a:pPr>
              <a:lnSpc>
                <a:spcPct val="90000"/>
              </a:lnSpc>
            </a:pPr>
            <a:r>
              <a:rPr lang="en-US"/>
              <a:t>What is Copyright?</a:t>
            </a:r>
          </a:p>
          <a:p>
            <a:pPr>
              <a:lnSpc>
                <a:spcPct val="90000"/>
              </a:lnSpc>
            </a:pPr>
            <a:r>
              <a:rPr lang="en-US"/>
              <a:t>What Can Be Copyrighted?</a:t>
            </a:r>
          </a:p>
          <a:p>
            <a:pPr>
              <a:lnSpc>
                <a:spcPct val="90000"/>
              </a:lnSpc>
            </a:pPr>
            <a:r>
              <a:rPr lang="en-US"/>
              <a:t>How Long Does Copyright Last?</a:t>
            </a:r>
          </a:p>
          <a:p>
            <a:pPr>
              <a:lnSpc>
                <a:spcPct val="90000"/>
              </a:lnSpc>
            </a:pPr>
            <a:r>
              <a:rPr lang="en-US"/>
              <a:t>What is in the Public Domain?</a:t>
            </a:r>
          </a:p>
          <a:p>
            <a:pPr>
              <a:lnSpc>
                <a:spcPct val="90000"/>
              </a:lnSpc>
            </a:pPr>
            <a:r>
              <a:rPr lang="en-US"/>
              <a:t>What is Fair Use?</a:t>
            </a:r>
          </a:p>
          <a:p>
            <a:pPr>
              <a:lnSpc>
                <a:spcPct val="90000"/>
              </a:lnSpc>
            </a:pPr>
            <a:r>
              <a:rPr lang="en-US"/>
              <a:t>Alternatives to Copyright</a:t>
            </a:r>
          </a:p>
          <a:p>
            <a:pPr>
              <a:lnSpc>
                <a:spcPct val="90000"/>
              </a:lnSpc>
            </a:pPr>
            <a:r>
              <a:rPr lang="en-US"/>
              <a:t>Copyright in the News (MP3s, Copyright Extension)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r>
              <a:rPr lang="en-US"/>
              <a:t>What is Copyright?</a:t>
            </a:r>
          </a:p>
        </p:txBody>
      </p:sp>
      <p:sp>
        <p:nvSpPr>
          <p:cNvPr id="10245" name="Rectangle 5"/>
          <p:cNvSpPr>
            <a:spLocks noGrp="1" noChangeArrowheads="1"/>
          </p:cNvSpPr>
          <p:nvPr>
            <p:ph type="body" sz="half" idx="1"/>
          </p:nvPr>
        </p:nvSpPr>
        <p:spPr/>
        <p:txBody>
          <a:bodyPr/>
          <a:lstStyle/>
          <a:p>
            <a:pPr>
              <a:lnSpc>
                <a:spcPct val="90000"/>
              </a:lnSpc>
            </a:pPr>
            <a:r>
              <a:rPr lang="en-US" sz="2800"/>
              <a:t>Copyright allows authors, musicians, artists, etc. to make money off of their labor.  It prevents others from taking there work for free. It also prevents people from altering the work without permission.</a:t>
            </a:r>
          </a:p>
        </p:txBody>
      </p:sp>
      <p:pic>
        <p:nvPicPr>
          <p:cNvPr id="10247" name="Picture 7" descr="j0195384"/>
          <p:cNvPicPr>
            <a:picLocks noGrp="1" noChangeAspect="1" noChangeArrowheads="1"/>
          </p:cNvPicPr>
          <p:nvPr>
            <p:ph type="clipArt" sz="half" idx="2"/>
          </p:nvPr>
        </p:nvPicPr>
        <p:blipFill>
          <a:blip r:embed="rId2"/>
          <a:srcRect/>
          <a:stretch>
            <a:fillRect/>
          </a:stretch>
        </p:blipFill>
        <p:spPr>
          <a:xfrm>
            <a:off x="4876800" y="1981200"/>
            <a:ext cx="3505200" cy="36576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If There is No Copyright…</a:t>
            </a:r>
          </a:p>
        </p:txBody>
      </p:sp>
      <p:sp>
        <p:nvSpPr>
          <p:cNvPr id="12291" name="Rectangle 3"/>
          <p:cNvSpPr>
            <a:spLocks noGrp="1" noChangeArrowheads="1"/>
          </p:cNvSpPr>
          <p:nvPr>
            <p:ph type="body" idx="1"/>
          </p:nvPr>
        </p:nvSpPr>
        <p:spPr/>
        <p:txBody>
          <a:bodyPr/>
          <a:lstStyle/>
          <a:p>
            <a:r>
              <a:rPr lang="en-US" sz="2800"/>
              <a:t>The main motive for creative endeavors (money) disappears.  If authors can’t make a living writing, most will not write.  If a record company can’t profit from a band, they will sign fewer bands and cut loose the money losers.    </a:t>
            </a:r>
          </a:p>
          <a:p>
            <a:r>
              <a:rPr lang="en-US" sz="2800"/>
              <a:t>If copyright exists but can’t be enforced, the above still happens eventually.  The end result is less creative content and hard to pirate distribution methods become preferred like print and closed databases.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What Can Be Protected?</a:t>
            </a:r>
          </a:p>
        </p:txBody>
      </p:sp>
      <p:sp>
        <p:nvSpPr>
          <p:cNvPr id="13315" name="Rectangle 3"/>
          <p:cNvSpPr>
            <a:spLocks noGrp="1" noChangeArrowheads="1"/>
          </p:cNvSpPr>
          <p:nvPr>
            <p:ph type="body" idx="1"/>
          </p:nvPr>
        </p:nvSpPr>
        <p:spPr/>
        <p:txBody>
          <a:bodyPr/>
          <a:lstStyle/>
          <a:p>
            <a:pPr>
              <a:lnSpc>
                <a:spcPct val="90000"/>
              </a:lnSpc>
            </a:pPr>
            <a:r>
              <a:rPr lang="en-US"/>
              <a:t>Literary Works</a:t>
            </a:r>
          </a:p>
          <a:p>
            <a:pPr>
              <a:lnSpc>
                <a:spcPct val="90000"/>
              </a:lnSpc>
            </a:pPr>
            <a:r>
              <a:rPr lang="en-US"/>
              <a:t>Musical Works</a:t>
            </a:r>
          </a:p>
          <a:p>
            <a:pPr>
              <a:lnSpc>
                <a:spcPct val="90000"/>
              </a:lnSpc>
            </a:pPr>
            <a:r>
              <a:rPr lang="en-US"/>
              <a:t>Dramatic Works</a:t>
            </a:r>
          </a:p>
          <a:p>
            <a:pPr>
              <a:lnSpc>
                <a:spcPct val="90000"/>
              </a:lnSpc>
            </a:pPr>
            <a:r>
              <a:rPr lang="en-US"/>
              <a:t>Choreographic Work</a:t>
            </a:r>
          </a:p>
          <a:p>
            <a:pPr>
              <a:lnSpc>
                <a:spcPct val="90000"/>
              </a:lnSpc>
            </a:pPr>
            <a:r>
              <a:rPr lang="en-US"/>
              <a:t>Pictorial, Graphic, and Sculptural Works</a:t>
            </a:r>
          </a:p>
          <a:p>
            <a:pPr>
              <a:lnSpc>
                <a:spcPct val="90000"/>
              </a:lnSpc>
            </a:pPr>
            <a:r>
              <a:rPr lang="en-US"/>
              <a:t>Motion Pictures and AV</a:t>
            </a:r>
          </a:p>
          <a:p>
            <a:pPr>
              <a:lnSpc>
                <a:spcPct val="90000"/>
              </a:lnSpc>
            </a:pPr>
            <a:r>
              <a:rPr lang="en-US"/>
              <a:t>Sound Recordings</a:t>
            </a:r>
          </a:p>
          <a:p>
            <a:pPr>
              <a:lnSpc>
                <a:spcPct val="90000"/>
              </a:lnSpc>
            </a:pPr>
            <a:r>
              <a:rPr lang="en-US"/>
              <a:t>Architectural Works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r>
              <a:rPr lang="en-US" sz="4000"/>
              <a:t>What Does Copyright Give </a:t>
            </a:r>
            <a:br>
              <a:rPr lang="en-US" sz="4000"/>
            </a:br>
            <a:r>
              <a:rPr lang="en-US" sz="4000"/>
              <a:t>Rights Holders?</a:t>
            </a:r>
          </a:p>
        </p:txBody>
      </p:sp>
      <p:sp>
        <p:nvSpPr>
          <p:cNvPr id="16390" name="Rectangle 6"/>
          <p:cNvSpPr>
            <a:spLocks noGrp="1" noChangeArrowheads="1"/>
          </p:cNvSpPr>
          <p:nvPr>
            <p:ph type="body" sz="half" idx="2"/>
          </p:nvPr>
        </p:nvSpPr>
        <p:spPr/>
        <p:txBody>
          <a:bodyPr/>
          <a:lstStyle/>
          <a:p>
            <a:r>
              <a:rPr lang="en-US" sz="2400"/>
              <a:t>Right to reproduce the work.</a:t>
            </a:r>
          </a:p>
          <a:p>
            <a:r>
              <a:rPr lang="en-US" sz="2400"/>
              <a:t>Right to prepare derivative works.</a:t>
            </a:r>
          </a:p>
          <a:p>
            <a:r>
              <a:rPr lang="en-US" sz="2400"/>
              <a:t>Right to distribute copies for sale.</a:t>
            </a:r>
          </a:p>
          <a:p>
            <a:r>
              <a:rPr lang="en-US" sz="2400"/>
              <a:t>Right to perform AV works publicly.</a:t>
            </a:r>
          </a:p>
          <a:p>
            <a:r>
              <a:rPr lang="en-US" sz="2400"/>
              <a:t>Right to display musical and artistic works publicly.</a:t>
            </a:r>
          </a:p>
        </p:txBody>
      </p:sp>
      <p:pic>
        <p:nvPicPr>
          <p:cNvPr id="16391" name="Picture 7" descr="j0195812"/>
          <p:cNvPicPr>
            <a:picLocks noGrp="1" noChangeAspect="1" noChangeArrowheads="1"/>
          </p:cNvPicPr>
          <p:nvPr>
            <p:ph type="clipArt" sz="half" idx="1"/>
          </p:nvPr>
        </p:nvPicPr>
        <p:blipFill>
          <a:blip r:embed="rId2"/>
          <a:srcRect/>
          <a:stretch>
            <a:fillRect/>
          </a:stretch>
        </p:blipFill>
        <p:spPr>
          <a:xfrm>
            <a:off x="457200" y="1828800"/>
            <a:ext cx="3810000" cy="40386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a:t>How Long Does Copyright Last?</a:t>
            </a:r>
          </a:p>
        </p:txBody>
      </p:sp>
      <p:sp>
        <p:nvSpPr>
          <p:cNvPr id="18435" name="Rectangle 3"/>
          <p:cNvSpPr>
            <a:spLocks noGrp="1" noChangeArrowheads="1"/>
          </p:cNvSpPr>
          <p:nvPr>
            <p:ph type="body" idx="1"/>
          </p:nvPr>
        </p:nvSpPr>
        <p:spPr/>
        <p:txBody>
          <a:bodyPr/>
          <a:lstStyle/>
          <a:p>
            <a:r>
              <a:rPr lang="en-US"/>
              <a:t>A copyright last for life plus 70 years for individuals for anything on or after 1978.</a:t>
            </a:r>
          </a:p>
          <a:p>
            <a:r>
              <a:rPr lang="en-US"/>
              <a:t>A copyright lasts for 95 years for corporate authors after publication for anything on or after 1978. (It is 120 years after creation if not published.)</a:t>
            </a:r>
          </a:p>
          <a:p>
            <a:r>
              <a:rPr lang="en-US"/>
              <a:t>Works published before 1978 and after 1923 are protected for 95 years.</a:t>
            </a:r>
          </a:p>
          <a:p>
            <a:endParaRPr lang="en-US"/>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p:txBody>
          <a:bodyPr/>
          <a:lstStyle/>
          <a:p>
            <a:r>
              <a:rPr lang="en-US"/>
              <a:t>Copyright is Automatic</a:t>
            </a:r>
          </a:p>
        </p:txBody>
      </p:sp>
      <p:sp>
        <p:nvSpPr>
          <p:cNvPr id="19461" name="Rectangle 5"/>
          <p:cNvSpPr>
            <a:spLocks noGrp="1" noChangeArrowheads="1"/>
          </p:cNvSpPr>
          <p:nvPr>
            <p:ph type="body" sz="half" idx="1"/>
          </p:nvPr>
        </p:nvSpPr>
        <p:spPr/>
        <p:txBody>
          <a:bodyPr/>
          <a:lstStyle/>
          <a:p>
            <a:r>
              <a:rPr lang="en-US" sz="2400"/>
              <a:t>There is no need to include a copyright notice. (©, 2003).  However, it is a good idea to do so due to ignorance.</a:t>
            </a:r>
          </a:p>
          <a:p>
            <a:r>
              <a:rPr lang="en-US" sz="2400"/>
              <a:t>The copyright is in force when the work is “fixed” which includes saving to disk or writing it on paper.</a:t>
            </a:r>
          </a:p>
        </p:txBody>
      </p:sp>
      <p:pic>
        <p:nvPicPr>
          <p:cNvPr id="19463" name="Picture 7" descr="j0196400"/>
          <p:cNvPicPr>
            <a:picLocks noGrp="1" noChangeAspect="1" noChangeArrowheads="1"/>
          </p:cNvPicPr>
          <p:nvPr>
            <p:ph type="clipArt" sz="half" idx="2"/>
          </p:nvPr>
        </p:nvPicPr>
        <p:blipFill>
          <a:blip r:embed="rId2"/>
          <a:srcRect/>
          <a:stretch>
            <a:fillRect/>
          </a:stretch>
        </p:blipFill>
        <p:spPr>
          <a:xfrm>
            <a:off x="4572000" y="1752600"/>
            <a:ext cx="4267200" cy="41148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Public Domain</a:t>
            </a:r>
          </a:p>
        </p:txBody>
      </p:sp>
      <p:sp>
        <p:nvSpPr>
          <p:cNvPr id="21507" name="Rectangle 3"/>
          <p:cNvSpPr>
            <a:spLocks noGrp="1" noChangeArrowheads="1"/>
          </p:cNvSpPr>
          <p:nvPr>
            <p:ph type="body" idx="1"/>
          </p:nvPr>
        </p:nvSpPr>
        <p:spPr/>
        <p:txBody>
          <a:bodyPr/>
          <a:lstStyle/>
          <a:p>
            <a:pPr>
              <a:lnSpc>
                <a:spcPct val="90000"/>
              </a:lnSpc>
            </a:pPr>
            <a:r>
              <a:rPr lang="en-US"/>
              <a:t>Anything in the public domain is useable by anyone in any way that they want.  No one owns it.</a:t>
            </a:r>
          </a:p>
          <a:p>
            <a:pPr>
              <a:lnSpc>
                <a:spcPct val="90000"/>
              </a:lnSpc>
            </a:pPr>
            <a:r>
              <a:rPr lang="en-US"/>
              <a:t>Everything published before 1923 is in the public domain.</a:t>
            </a:r>
          </a:p>
          <a:p>
            <a:pPr>
              <a:lnSpc>
                <a:spcPct val="90000"/>
              </a:lnSpc>
            </a:pPr>
            <a:r>
              <a:rPr lang="en-US"/>
              <a:t>US federal works are in the public domain.</a:t>
            </a:r>
          </a:p>
          <a:p>
            <a:pPr>
              <a:lnSpc>
                <a:spcPct val="90000"/>
              </a:lnSpc>
            </a:pPr>
            <a:r>
              <a:rPr lang="en-US"/>
              <a:t>Authors can choose to put work in the public domain by including a notice that the item is in the public domain.</a:t>
            </a:r>
          </a:p>
        </p:txBody>
      </p:sp>
    </p:spTree>
  </p:cSld>
  <p:clrMapOvr>
    <a:masterClrMapping/>
  </p:clrMapOvr>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Balance</Template>
  <TotalTime>118</TotalTime>
  <Words>854</Words>
  <Application>Microsoft PowerPoint</Application>
  <PresentationFormat>On-screen Show (4:3)</PresentationFormat>
  <Paragraphs>63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Tahoma</vt:lpstr>
      <vt:lpstr>Wingdings</vt:lpstr>
      <vt:lpstr>Balance</vt:lpstr>
      <vt:lpstr>Copyright Basics</vt:lpstr>
      <vt:lpstr>Agenda</vt:lpstr>
      <vt:lpstr>What is Copyright?</vt:lpstr>
      <vt:lpstr>If There is No Copyright…</vt:lpstr>
      <vt:lpstr>What Can Be Protected?</vt:lpstr>
      <vt:lpstr>What Does Copyright Give  Rights Holders?</vt:lpstr>
      <vt:lpstr>How Long Does Copyright Last?</vt:lpstr>
      <vt:lpstr>Copyright is Automatic</vt:lpstr>
      <vt:lpstr>Public Domain</vt:lpstr>
      <vt:lpstr>Public Domain Examples</vt:lpstr>
      <vt:lpstr>What is Fair Use?</vt:lpstr>
      <vt:lpstr>More Fair Use</vt:lpstr>
      <vt:lpstr>Alternatives to Copyright</vt:lpstr>
      <vt:lpstr>Copyright in the News</vt:lpstr>
      <vt:lpstr>MP3 Files</vt:lpstr>
      <vt:lpstr>Works Cited</vt:lpstr>
    </vt:vector>
  </TitlesOfParts>
  <Company>Central Michigan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Basics</dc:title>
  <dc:creator>Reference</dc:creator>
  <cp:lastModifiedBy>rthomas3</cp:lastModifiedBy>
  <cp:revision>14</cp:revision>
  <dcterms:created xsi:type="dcterms:W3CDTF">2003-09-29T13:30:00Z</dcterms:created>
  <dcterms:modified xsi:type="dcterms:W3CDTF">2009-04-21T17:13:04Z</dcterms:modified>
</cp:coreProperties>
</file>