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762170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225238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679088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420874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6608B6-3C68-443D-8F55-B3AD0BC9A5A8}" type="datetimeFigureOut">
              <a:rPr lang="en-US" smtClean="0"/>
              <a:t>10/9/2017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495238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6608B6-3C68-443D-8F55-B3AD0BC9A5A8}" type="datetimeFigureOut">
              <a:rPr lang="en-US" smtClean="0"/>
              <a:t>10/9/2017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955704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6608B6-3C68-443D-8F55-B3AD0BC9A5A8}" type="datetimeFigureOut">
              <a:rPr lang="en-US" smtClean="0"/>
              <a:t>10/9/2017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57290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6608B6-3C68-443D-8F55-B3AD0BC9A5A8}" type="datetimeFigureOut">
              <a:rPr lang="en-US" smtClean="0"/>
              <a:t>10/9/2017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891982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6608B6-3C68-443D-8F55-B3AD0BC9A5A8}" type="datetimeFigureOut">
              <a:rPr lang="en-US" smtClean="0"/>
              <a:t>10/9/2017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32493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10/9/2017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78548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10/9/2017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84926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6608B6-3C68-443D-8F55-B3AD0BC9A5A8}" type="datetimeFigureOut">
              <a:rPr lang="en-US" smtClean="0"/>
              <a:t>10/9/2017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3FF22-A95F-4F53-AAEF-FF7BF90C33A8}" type="slidenum">
              <a:rPr lang="en-US" smtClean="0"/>
              <a:t>‹#›</a:t>
            </a:fld>
            <a:endParaRPr lang="en-US"/>
          </a:p>
        </p:txBody>
      </p:sp>
    </p:spTree>
    <p:extLst>
      <p:ext uri="{BB962C8B-B14F-4D97-AF65-F5344CB8AC3E}">
        <p14:creationId xmlns:p14="http://schemas.microsoft.com/office/powerpoint/2010/main" val="416691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مواد و روش ها</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نتایج و بحث</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r" rtl="1"/>
            <a:r>
              <a:rPr lang="fa-IR" sz="5400" b="1" dirty="0">
                <a:solidFill>
                  <a:schemeClr val="tx1"/>
                </a:solidFill>
                <a:effectLst>
                  <a:outerShdw blurRad="38100" dist="38100" dir="2700000" algn="tl">
                    <a:srgbClr val="000000">
                      <a:alpha val="43137"/>
                    </a:srgbClr>
                  </a:outerShdw>
                </a:effectLst>
                <a:cs typeface="B Nazanin" panose="00000400000000000000" pitchFamily="2" charset="-78"/>
              </a:rPr>
              <a:t>فصل </a:t>
            </a:r>
            <a:r>
              <a:rPr lang="fa-IR" sz="5400" b="1" dirty="0" smtClean="0">
                <a:solidFill>
                  <a:schemeClr val="tx1"/>
                </a:solidFill>
                <a:effectLst>
                  <a:outerShdw blurRad="38100" dist="38100" dir="2700000" algn="tl">
                    <a:srgbClr val="000000">
                      <a:alpha val="43137"/>
                    </a:srgbClr>
                  </a:outerShdw>
                </a:effectLst>
                <a:cs typeface="B Nazanin" panose="00000400000000000000" pitchFamily="2" charset="-78"/>
              </a:rPr>
              <a:t>سوم</a:t>
            </a:r>
            <a:endParaRPr lang="fa-IR" sz="5400" b="1" dirty="0">
              <a:solidFill>
                <a:schemeClr val="tx1"/>
              </a:solidFill>
              <a:effectLst>
                <a:outerShdw blurRad="38100" dist="38100" dir="2700000" algn="tl">
                  <a:srgbClr val="000000">
                    <a:alpha val="43137"/>
                  </a:srgbClr>
                </a:outerShdw>
              </a:effectLst>
              <a:cs typeface="B Nazanin" panose="00000400000000000000" pitchFamily="2" charset="-78"/>
            </a:endParaRPr>
          </a:p>
          <a:p>
            <a:pPr algn="ctr" rtl="1"/>
            <a:r>
              <a:rPr lang="fa-IR" sz="9600" b="1" dirty="0" smtClean="0">
                <a:solidFill>
                  <a:schemeClr val="tx1"/>
                </a:solidFill>
                <a:cs typeface="B Nazanin" panose="00000400000000000000" pitchFamily="2" charset="-78"/>
              </a:rPr>
              <a:t>مواد </a:t>
            </a:r>
            <a:r>
              <a:rPr lang="fa-IR" sz="9600" b="1" dirty="0">
                <a:solidFill>
                  <a:schemeClr val="tx1"/>
                </a:solidFill>
                <a:cs typeface="B Nazanin" panose="00000400000000000000" pitchFamily="2" charset="-78"/>
              </a:rPr>
              <a:t>و روش </a:t>
            </a:r>
            <a:r>
              <a:rPr lang="fa-IR" sz="9600" b="1" dirty="0" smtClean="0">
                <a:solidFill>
                  <a:schemeClr val="tx1"/>
                </a:solidFill>
                <a:cs typeface="B Nazanin" panose="00000400000000000000" pitchFamily="2" charset="-78"/>
              </a:rPr>
              <a:t>ها</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11</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37</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14057437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مواد و روش ها</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نتایج و بحث</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just" rtl="1">
              <a:lnSpc>
                <a:spcPct val="150000"/>
              </a:lnSpc>
            </a:pPr>
            <a:r>
              <a:rPr lang="fa-IR" sz="2800" b="1" u="sng" dirty="0">
                <a:solidFill>
                  <a:schemeClr val="tx1"/>
                </a:solidFill>
                <a:cs typeface="B Nazanin" panose="00000400000000000000" pitchFamily="2" charset="-78"/>
              </a:rPr>
              <a:t>محل ها و مکان های تحقیق </a:t>
            </a:r>
            <a:endParaRPr lang="fa-IR" sz="2800" b="1" u="sng" dirty="0" smtClean="0">
              <a:solidFill>
                <a:schemeClr val="tx1"/>
              </a:solidFill>
              <a:cs typeface="B Nazanin" panose="00000400000000000000" pitchFamily="2" charset="-78"/>
            </a:endParaRPr>
          </a:p>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مطالعه حاضر 551 هکتار روی 15 فیلد در 6 ایالت آمریکا را پوشش و رنج وسیعی از انواع و اقسام خاک، شرایط و مقدار مواد آلی خاک فراهم می کند. تیپ یا نوع و بافت خاک از ماسه ای در میشیگان تا رنج سیلتی لومی در آیوا ، ایلی نویز، اوهایو و میسوری و لوم ماسه ای در آلاباما تغییر کرد. 15 فیلد در 10 منطقه عمده منابع </a:t>
            </a:r>
            <a:r>
              <a:rPr lang="fa-IR" sz="2800" dirty="0" smtClean="0">
                <a:solidFill>
                  <a:schemeClr val="tx1"/>
                </a:solidFill>
                <a:cs typeface="B Nazanin" panose="00000400000000000000" pitchFamily="2" charset="-78"/>
              </a:rPr>
              <a:t>زمین </a:t>
            </a:r>
            <a:r>
              <a:rPr lang="en-US" sz="2800" dirty="0" smtClean="0">
                <a:solidFill>
                  <a:schemeClr val="tx1"/>
                </a:solidFill>
                <a:cs typeface="B Nazanin" panose="00000400000000000000" pitchFamily="2" charset="-78"/>
              </a:rPr>
              <a:t>(MLRA)</a:t>
            </a:r>
            <a:r>
              <a:rPr lang="fa-IR" sz="2800" dirty="0" smtClean="0">
                <a:solidFill>
                  <a:schemeClr val="tx1"/>
                </a:solidFill>
                <a:cs typeface="B Nazanin" panose="00000400000000000000" pitchFamily="2" charset="-78"/>
              </a:rPr>
              <a:t> نظیر </a:t>
            </a:r>
            <a:r>
              <a:rPr lang="fa-IR" sz="2800" dirty="0">
                <a:solidFill>
                  <a:schemeClr val="tx1"/>
                </a:solidFill>
                <a:cs typeface="B Nazanin" panose="00000400000000000000" pitchFamily="2" charset="-78"/>
              </a:rPr>
              <a:t>کوهستان ماسه ای و دشت ساحلی برای آلاباما، خاک بادآورده و روان (دریفت) برای ایلی نویز و آیوا ، دشت بادآورده و روان برای میشیگان و دشت یخرفت برای میسوری و اوهایوقرار دارند. از این فیلد ها، 130 نمونه خاک زمین شناسی برای </a:t>
            </a:r>
            <a:r>
              <a:rPr lang="fa-IR" sz="2800" dirty="0" smtClean="0">
                <a:solidFill>
                  <a:schemeClr val="tx1"/>
                </a:solidFill>
                <a:cs typeface="B Nazanin" panose="00000400000000000000" pitchFamily="2" charset="-78"/>
              </a:rPr>
              <a:t>تحلیل</a:t>
            </a:r>
            <a:r>
              <a:rPr lang="en-US" sz="2800" dirty="0" smtClean="0">
                <a:solidFill>
                  <a:schemeClr val="tx1"/>
                </a:solidFill>
                <a:cs typeface="B Nazanin" panose="00000400000000000000" pitchFamily="2" charset="-78"/>
              </a:rPr>
              <a:t>CEC </a:t>
            </a:r>
            <a:r>
              <a:rPr lang="fa-IR" sz="2800" dirty="0" smtClean="0">
                <a:solidFill>
                  <a:schemeClr val="tx1"/>
                </a:solidFill>
                <a:cs typeface="B Nazanin" panose="00000400000000000000" pitchFamily="2" charset="-78"/>
              </a:rPr>
              <a:t> و </a:t>
            </a:r>
            <a:r>
              <a:rPr lang="fa-IR" sz="2800" dirty="0">
                <a:solidFill>
                  <a:schemeClr val="tx1"/>
                </a:solidFill>
                <a:cs typeface="B Nazanin" panose="00000400000000000000" pitchFamily="2" charset="-78"/>
              </a:rPr>
              <a:t>ماده آلی جمع آوری گردید.</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12</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37</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19758785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مواد و روش ها</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نتایج و بحث</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just" rtl="1">
              <a:lnSpc>
                <a:spcPct val="150000"/>
              </a:lnSpc>
            </a:pPr>
            <a:r>
              <a:rPr lang="fa-IR" sz="2800" b="1" u="sng" dirty="0">
                <a:solidFill>
                  <a:schemeClr val="tx1"/>
                </a:solidFill>
                <a:cs typeface="B Nazanin" panose="00000400000000000000" pitchFamily="2" charset="-78"/>
              </a:rPr>
              <a:t>هدایت الکتریکی پیوسته و حسگرهای نوری </a:t>
            </a:r>
            <a:endParaRPr lang="fa-IR" sz="2800" b="1" u="sng" dirty="0" smtClean="0">
              <a:solidFill>
                <a:schemeClr val="tx1"/>
              </a:solidFill>
              <a:cs typeface="B Nazanin" panose="00000400000000000000" pitchFamily="2" charset="-78"/>
            </a:endParaRPr>
          </a:p>
          <a:p>
            <a:pPr marL="457200" indent="-457200" algn="just" rtl="1">
              <a:lnSpc>
                <a:spcPct val="150000"/>
              </a:lnSpc>
              <a:buFont typeface="Wingdings" panose="05000000000000000000" pitchFamily="2" charset="2"/>
              <a:buChar char="§"/>
            </a:pPr>
            <a:r>
              <a:rPr lang="fa-IR" sz="2700" dirty="0">
                <a:cs typeface="B Nazanin" panose="00000400000000000000" pitchFamily="2" charset="-78"/>
              </a:rPr>
              <a:t>داده های </a:t>
            </a:r>
            <a:r>
              <a:rPr lang="ar-SA" sz="2700" dirty="0">
                <a:cs typeface="B Nazanin" panose="00000400000000000000" pitchFamily="2" charset="-78"/>
              </a:rPr>
              <a:t>هدایت الکتریکی خاک </a:t>
            </a:r>
            <a:r>
              <a:rPr lang="en-US" sz="2700" dirty="0">
                <a:cs typeface="B Nazanin" panose="00000400000000000000" pitchFamily="2" charset="-78"/>
              </a:rPr>
              <a:t>(EC)</a:t>
            </a:r>
            <a:r>
              <a:rPr lang="fa-IR" sz="2700" dirty="0">
                <a:cs typeface="B Nazanin" panose="00000400000000000000" pitchFamily="2" charset="-78"/>
              </a:rPr>
              <a:t> و نوری با یک ابزار طراحی و تجاری شده به منظور نقشه برداری با حسگرهای متعدد خاک جمع آوری </a:t>
            </a:r>
            <a:r>
              <a:rPr lang="fa-IR" sz="2700" dirty="0" smtClean="0">
                <a:cs typeface="B Nazanin" panose="00000400000000000000" pitchFamily="2" charset="-78"/>
              </a:rPr>
              <a:t>شدند. </a:t>
            </a:r>
            <a:r>
              <a:rPr lang="fa-IR" sz="2700" dirty="0">
                <a:cs typeface="B Nazanin" panose="00000400000000000000" pitchFamily="2" charset="-78"/>
              </a:rPr>
              <a:t>مدول های حسگر از شش الکترود </a:t>
            </a:r>
            <a:r>
              <a:rPr lang="fa-IR" sz="2700" dirty="0" smtClean="0">
                <a:cs typeface="B Nazanin" panose="00000400000000000000" pitchFamily="2" charset="-78"/>
              </a:rPr>
              <a:t>کالتر </a:t>
            </a:r>
            <a:r>
              <a:rPr lang="fa-IR" sz="2700" dirty="0">
                <a:cs typeface="B Nazanin" panose="00000400000000000000" pitchFamily="2" charset="-78"/>
              </a:rPr>
              <a:t>برای اندازه گیری </a:t>
            </a:r>
            <a:r>
              <a:rPr lang="en-US" sz="2700" dirty="0">
                <a:cs typeface="B Nazanin" panose="00000400000000000000" pitchFamily="2" charset="-78"/>
              </a:rPr>
              <a:t>EC</a:t>
            </a:r>
            <a:r>
              <a:rPr lang="fa-IR" sz="2700" dirty="0">
                <a:cs typeface="B Nazanin" panose="00000400000000000000" pitchFamily="2" charset="-78"/>
              </a:rPr>
              <a:t> و واحد ردیفی مخصوصاً پیکره بندی شده برای اندازه گیریهای نوری تشکیل می شوند. مدول </a:t>
            </a:r>
            <a:r>
              <a:rPr lang="en-US" sz="2700" dirty="0">
                <a:cs typeface="B Nazanin" panose="00000400000000000000" pitchFamily="2" charset="-78"/>
              </a:rPr>
              <a:t>EC</a:t>
            </a:r>
            <a:r>
              <a:rPr lang="fa-IR" sz="2700" dirty="0">
                <a:cs typeface="B Nazanin" panose="00000400000000000000" pitchFamily="2" charset="-78"/>
              </a:rPr>
              <a:t> با سنجش مستقیم </a:t>
            </a:r>
            <a:r>
              <a:rPr lang="en-US" sz="2700" dirty="0">
                <a:cs typeface="B Nazanin" panose="00000400000000000000" pitchFamily="2" charset="-78"/>
              </a:rPr>
              <a:t>EC</a:t>
            </a:r>
            <a:r>
              <a:rPr lang="fa-IR" sz="2700" dirty="0">
                <a:cs typeface="B Nazanin" panose="00000400000000000000" pitchFamily="2" charset="-78"/>
              </a:rPr>
              <a:t>، تغییرپذیری خاک را شناسایی می کند. از آنجایی که این مدول در فیلد کشیده می شود، در نتیجه یک جفت الکترود کالتر یک جریان الکتریکی را به درون خاک تزریق می کنند، در حالیکه الکترودهای دیگر تغییر ولتاژ را اندازه گیری می کنند، یک جفت برای قرائت </a:t>
            </a:r>
            <a:r>
              <a:rPr lang="en-US" sz="2700" dirty="0">
                <a:cs typeface="B Nazanin" panose="00000400000000000000" pitchFamily="2" charset="-78"/>
              </a:rPr>
              <a:t>EC</a:t>
            </a:r>
            <a:r>
              <a:rPr lang="fa-IR" sz="2700" dirty="0">
                <a:cs typeface="B Nazanin" panose="00000400000000000000" pitchFamily="2" charset="-78"/>
              </a:rPr>
              <a:t> در جاهای سطحی وکم عمق </a:t>
            </a:r>
            <a:r>
              <a:rPr lang="en-US" sz="2700" dirty="0">
                <a:cs typeface="B Nazanin" panose="00000400000000000000" pitchFamily="2" charset="-78"/>
              </a:rPr>
              <a:t>(0-30cm)</a:t>
            </a:r>
            <a:r>
              <a:rPr lang="fa-IR" sz="2700" dirty="0">
                <a:cs typeface="B Nazanin" panose="00000400000000000000" pitchFamily="2" charset="-78"/>
              </a:rPr>
              <a:t> و یک جفت برای قرائت </a:t>
            </a:r>
            <a:r>
              <a:rPr lang="en-US" sz="2700" dirty="0">
                <a:cs typeface="B Nazanin" panose="00000400000000000000" pitchFamily="2" charset="-78"/>
              </a:rPr>
              <a:t>EC</a:t>
            </a:r>
            <a:r>
              <a:rPr lang="fa-IR" sz="2700" dirty="0">
                <a:cs typeface="B Nazanin" panose="00000400000000000000" pitchFamily="2" charset="-78"/>
              </a:rPr>
              <a:t> در جاهای عمیق (</a:t>
            </a:r>
            <a:r>
              <a:rPr lang="en-US" sz="2700" dirty="0">
                <a:cs typeface="B Nazanin" panose="00000400000000000000" pitchFamily="2" charset="-78"/>
              </a:rPr>
              <a:t>0-90cm</a:t>
            </a:r>
            <a:r>
              <a:rPr lang="fa-IR" sz="2700" dirty="0">
                <a:cs typeface="B Nazanin" panose="00000400000000000000" pitchFamily="2" charset="-78"/>
              </a:rPr>
              <a:t>). </a:t>
            </a:r>
            <a:endParaRPr lang="en-US" sz="2700" dirty="0">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13</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37</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3111022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مواد و روش ها</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نتایج و بحث</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b" anchorCtr="0"/>
          <a:lstStyle/>
          <a:p>
            <a:pPr algn="ctr" rtl="1">
              <a:lnSpc>
                <a:spcPct val="150000"/>
              </a:lnSpc>
            </a:pPr>
            <a:r>
              <a:rPr lang="fa-IR" sz="2800" dirty="0">
                <a:solidFill>
                  <a:schemeClr val="tx1"/>
                </a:solidFill>
                <a:cs typeface="B Nazanin" panose="00000400000000000000" pitchFamily="2" charset="-78"/>
              </a:rPr>
              <a:t>شکل 1. </a:t>
            </a:r>
            <a:r>
              <a:rPr lang="en-US" sz="2800" dirty="0" err="1">
                <a:solidFill>
                  <a:schemeClr val="tx1"/>
                </a:solidFill>
                <a:cs typeface="B Nazanin" panose="00000400000000000000" pitchFamily="2" charset="-78"/>
              </a:rPr>
              <a:t>Veris</a:t>
            </a:r>
            <a:r>
              <a:rPr lang="en-US" sz="2800" dirty="0">
                <a:solidFill>
                  <a:schemeClr val="tx1"/>
                </a:solidFill>
                <a:cs typeface="B Nazanin" panose="00000400000000000000" pitchFamily="2" charset="-78"/>
              </a:rPr>
              <a:t> </a:t>
            </a:r>
            <a:r>
              <a:rPr lang="en-US" sz="2800" dirty="0" err="1">
                <a:solidFill>
                  <a:schemeClr val="tx1"/>
                </a:solidFill>
                <a:cs typeface="B Nazanin" panose="00000400000000000000" pitchFamily="2" charset="-78"/>
              </a:rPr>
              <a:t>OpticMapper</a:t>
            </a:r>
            <a:r>
              <a:rPr lang="en-US" sz="2800" dirty="0">
                <a:solidFill>
                  <a:schemeClr val="tx1"/>
                </a:solidFill>
                <a:cs typeface="B Nazanin" panose="00000400000000000000" pitchFamily="2" charset="-78"/>
              </a:rPr>
              <a:t> </a:t>
            </a:r>
            <a:r>
              <a:rPr lang="fa-IR" sz="2800" dirty="0" smtClean="0">
                <a:solidFill>
                  <a:schemeClr val="tx1"/>
                </a:solidFill>
                <a:cs typeface="B Nazanin" panose="00000400000000000000" pitchFamily="2" charset="-78"/>
              </a:rPr>
              <a:t> با </a:t>
            </a:r>
            <a:r>
              <a:rPr lang="fa-IR" sz="2800" dirty="0">
                <a:solidFill>
                  <a:schemeClr val="tx1"/>
                </a:solidFill>
                <a:cs typeface="B Nazanin" panose="00000400000000000000" pitchFamily="2" charset="-78"/>
              </a:rPr>
              <a:t>حس گرهای نوری و </a:t>
            </a:r>
            <a:r>
              <a:rPr lang="en-US" sz="2800" dirty="0" smtClean="0">
                <a:solidFill>
                  <a:schemeClr val="tx1"/>
                </a:solidFill>
                <a:cs typeface="B Nazanin" panose="00000400000000000000" pitchFamily="2" charset="-78"/>
              </a:rPr>
              <a:t>EC</a:t>
            </a:r>
            <a:r>
              <a:rPr lang="fa-IR" sz="2800" dirty="0" smtClean="0">
                <a:solidFill>
                  <a:schemeClr val="tx1"/>
                </a:solidFill>
                <a:cs typeface="B Nazanin" panose="00000400000000000000" pitchFamily="2" charset="-78"/>
              </a:rPr>
              <a:t> خاک</a:t>
            </a:r>
          </a:p>
          <a:p>
            <a:pPr algn="ctr" rtl="1">
              <a:lnSpc>
                <a:spcPct val="150000"/>
              </a:lnSpc>
            </a:pPr>
            <a:endParaRPr lang="fa-IR" sz="2800" dirty="0">
              <a:solidFill>
                <a:schemeClr val="tx1"/>
              </a:solidFill>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14</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37</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pic>
        <p:nvPicPr>
          <p:cNvPr id="28" name="Picture 27"/>
          <p:cNvPicPr/>
          <p:nvPr/>
        </p:nvPicPr>
        <p:blipFill>
          <a:blip r:embed="rId2"/>
          <a:stretch>
            <a:fillRect/>
          </a:stretch>
        </p:blipFill>
        <p:spPr>
          <a:xfrm>
            <a:off x="683934" y="1122014"/>
            <a:ext cx="8204922" cy="3655300"/>
          </a:xfrm>
          <a:prstGeom prst="rect">
            <a:avLst/>
          </a:prstGeom>
        </p:spPr>
      </p:pic>
    </p:spTree>
    <p:extLst>
      <p:ext uri="{BB962C8B-B14F-4D97-AF65-F5344CB8AC3E}">
        <p14:creationId xmlns:p14="http://schemas.microsoft.com/office/powerpoint/2010/main" val="5625096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TotalTime>
  <Words>358</Words>
  <Application>Microsoft Office PowerPoint</Application>
  <PresentationFormat>Widescreen</PresentationFormat>
  <Paragraphs>35</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 Nazanin</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vector>
  </TitlesOfParts>
  <Company>madsg.com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Khastkhodaei;madsg.com</dc:creator>
  <dc:description>madsg.com</dc:description>
  <cp:lastModifiedBy>8p</cp:lastModifiedBy>
  <cp:revision>27</cp:revision>
  <dcterms:created xsi:type="dcterms:W3CDTF">2014-08-21T14:23:12Z</dcterms:created>
  <dcterms:modified xsi:type="dcterms:W3CDTF">2017-10-09T07:48:45Z</dcterms:modified>
</cp:coreProperties>
</file>