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074" autoAdjust="0"/>
    <p:restoredTop sz="94660"/>
  </p:normalViewPr>
  <p:slideViewPr>
    <p:cSldViewPr snapToGrid="0">
      <p:cViewPr varScale="1">
        <p:scale>
          <a:sx n="70" d="100"/>
          <a:sy n="70" d="100"/>
        </p:scale>
        <p:origin x="9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10/18/2017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10/18/2017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10/18/2017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10/18/2017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چالشها و امنیت </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750832" y="3119258"/>
            <a:ext cx="1764394"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حملات امنیتی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lvl="1" algn="just" rtl="1">
              <a:lnSpc>
                <a:spcPct val="150000"/>
              </a:lnSpc>
            </a:pPr>
            <a:r>
              <a:rPr lang="fa-IR" sz="2800" b="1" u="sng" dirty="0">
                <a:solidFill>
                  <a:schemeClr val="tx1"/>
                </a:solidFill>
                <a:cs typeface="B Nazanin" panose="00000400000000000000" pitchFamily="2" charset="-78"/>
              </a:rPr>
              <a:t>1)	حملات امنیتی در لایه فیزیکی </a:t>
            </a:r>
            <a:r>
              <a:rPr lang="en-US" sz="2800" b="1" u="sng" dirty="0">
                <a:solidFill>
                  <a:schemeClr val="tx1"/>
                </a:solidFill>
                <a:cs typeface="B Nazanin" panose="00000400000000000000" pitchFamily="2" charset="-78"/>
              </a:rPr>
              <a:t>WMN </a:t>
            </a: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تیپ های مختلفی از حملات وجود دارد که می توانند بر لایه فیزیکی </a:t>
            </a:r>
            <a:r>
              <a:rPr lang="en-US" sz="2800" dirty="0">
                <a:solidFill>
                  <a:schemeClr val="tx1"/>
                </a:solidFill>
                <a:cs typeface="B Nazanin" panose="00000400000000000000" pitchFamily="2" charset="-78"/>
              </a:rPr>
              <a:t>WMN </a:t>
            </a:r>
            <a:r>
              <a:rPr lang="fa-IR" sz="2800" dirty="0">
                <a:solidFill>
                  <a:schemeClr val="tx1"/>
                </a:solidFill>
                <a:cs typeface="B Nazanin" panose="00000400000000000000" pitchFamily="2" charset="-78"/>
              </a:rPr>
              <a:t>اثرگذار باشند. اولاً، از آنجایی که مسیریاب های </a:t>
            </a:r>
            <a:r>
              <a:rPr lang="fa-IR" sz="2800" dirty="0" smtClean="0">
                <a:solidFill>
                  <a:schemeClr val="tx1"/>
                </a:solidFill>
                <a:cs typeface="B Nazanin" panose="00000400000000000000" pitchFamily="2" charset="-78"/>
              </a:rPr>
              <a:t>مش (</a:t>
            </a:r>
            <a:r>
              <a:rPr lang="fa-IR" sz="2800" dirty="0">
                <a:solidFill>
                  <a:schemeClr val="tx1"/>
                </a:solidFill>
                <a:cs typeface="B Nazanin" panose="00000400000000000000" pitchFamily="2" charset="-78"/>
              </a:rPr>
              <a:t>روتر) می توانند در یک منطقه خارجی نصب شوند، در نتیجه مهاجم به سادگی می تواند سخت افزار چنین گرهی را تخریب نماید. همچنین، مسیریاب های مش بی سیم می توانند مداخله کنند و اطلاعات حساس را می توان از آن ها استخراج نمود. به علاوه، لایه فیزیکی می تواند متاثر از کاربرد دستگاههای </a:t>
            </a:r>
            <a:r>
              <a:rPr lang="fa-IR" sz="2800" dirty="0" smtClean="0">
                <a:solidFill>
                  <a:schemeClr val="tx1"/>
                </a:solidFill>
                <a:cs typeface="B Nazanin" panose="00000400000000000000" pitchFamily="2" charset="-78"/>
              </a:rPr>
              <a:t>جمینگ (</a:t>
            </a:r>
            <a:r>
              <a:rPr lang="fa-IR" sz="2800" dirty="0">
                <a:solidFill>
                  <a:schemeClr val="tx1"/>
                </a:solidFill>
                <a:cs typeface="B Nazanin" panose="00000400000000000000" pitchFamily="2" charset="-78"/>
              </a:rPr>
              <a:t>پارازیت) رادیویی واقع شود که در کانال های فیزیکی مداخله کرده و دسترس پذیری شبکه را مختل می نمایند.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19</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44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8" y="3413103"/>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کلیات </a:t>
            </a:r>
            <a:r>
              <a:rPr lang="en-US" sz="2400" dirty="0" smtClean="0">
                <a:cs typeface="B Nazanin" panose="00000400000000000000" pitchFamily="2" charset="-78"/>
              </a:rPr>
              <a:t>WMN</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اقدامات متقابل </a:t>
            </a:r>
            <a:endParaRPr lang="en-US" sz="2200" dirty="0">
              <a:cs typeface="B Nazanin" panose="00000400000000000000" pitchFamily="2" charset="-78"/>
            </a:endParaRPr>
          </a:p>
        </p:txBody>
      </p:sp>
    </p:spTree>
    <p:extLst>
      <p:ext uri="{BB962C8B-B14F-4D97-AF65-F5344CB8AC3E}">
        <p14:creationId xmlns:p14="http://schemas.microsoft.com/office/powerpoint/2010/main" val="16720258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چالشها و امنیت </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750832" y="3119258"/>
            <a:ext cx="1764394"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حملات امنیتی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lvl="1" algn="just" rtl="1">
              <a:lnSpc>
                <a:spcPct val="150000"/>
              </a:lnSpc>
            </a:pPr>
            <a:r>
              <a:rPr lang="fa-IR" sz="2800" b="1" u="sng" dirty="0" smtClean="0">
                <a:solidFill>
                  <a:schemeClr val="tx1"/>
                </a:solidFill>
                <a:cs typeface="B Nazanin" panose="00000400000000000000" pitchFamily="2" charset="-78"/>
              </a:rPr>
              <a:t>2)</a:t>
            </a:r>
            <a:r>
              <a:rPr lang="fa-IR" sz="2800" b="1" u="sng" dirty="0">
                <a:solidFill>
                  <a:schemeClr val="tx1"/>
                </a:solidFill>
                <a:cs typeface="B Nazanin" panose="00000400000000000000" pitchFamily="2" charset="-78"/>
              </a:rPr>
              <a:t>	حملات امنیتی در لایه </a:t>
            </a:r>
            <a:r>
              <a:rPr lang="en-US" sz="2800" b="1" u="sng" dirty="0">
                <a:solidFill>
                  <a:schemeClr val="tx1"/>
                </a:solidFill>
                <a:cs typeface="B Nazanin" panose="00000400000000000000" pitchFamily="2" charset="-78"/>
              </a:rPr>
              <a:t>MAC WMN </a:t>
            </a: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حملات متفاوت گوناگونی نیز در لایه </a:t>
            </a:r>
            <a:r>
              <a:rPr lang="en-US" sz="2800" dirty="0">
                <a:solidFill>
                  <a:schemeClr val="tx1"/>
                </a:solidFill>
                <a:cs typeface="B Nazanin" panose="00000400000000000000" pitchFamily="2" charset="-78"/>
              </a:rPr>
              <a:t>MAC </a:t>
            </a:r>
            <a:r>
              <a:rPr lang="en-US" sz="2800" dirty="0" smtClean="0">
                <a:solidFill>
                  <a:schemeClr val="tx1"/>
                </a:solidFill>
                <a:cs typeface="B Nazanin" panose="00000400000000000000" pitchFamily="2" charset="-78"/>
              </a:rPr>
              <a:t>WMN</a:t>
            </a:r>
            <a:r>
              <a:rPr lang="fa-IR" sz="2800" dirty="0" smtClean="0">
                <a:solidFill>
                  <a:schemeClr val="tx1"/>
                </a:solidFill>
                <a:cs typeface="B Nazanin" panose="00000400000000000000" pitchFamily="2" charset="-78"/>
              </a:rPr>
              <a:t>ها </a:t>
            </a:r>
            <a:r>
              <a:rPr lang="fa-IR" sz="2800" dirty="0">
                <a:solidFill>
                  <a:schemeClr val="tx1"/>
                </a:solidFill>
                <a:cs typeface="B Nazanin" panose="00000400000000000000" pitchFamily="2" charset="-78"/>
              </a:rPr>
              <a:t>رخ می </a:t>
            </a:r>
            <a:r>
              <a:rPr lang="fa-IR" sz="2800" dirty="0" smtClean="0">
                <a:solidFill>
                  <a:schemeClr val="tx1"/>
                </a:solidFill>
                <a:cs typeface="B Nazanin" panose="00000400000000000000" pitchFamily="2" charset="-78"/>
              </a:rPr>
              <a:t>دهد </a:t>
            </a:r>
            <a:r>
              <a:rPr lang="fa-IR" sz="2800" dirty="0">
                <a:solidFill>
                  <a:schemeClr val="tx1"/>
                </a:solidFill>
                <a:cs typeface="B Nazanin" panose="00000400000000000000" pitchFamily="2" charset="-78"/>
              </a:rPr>
              <a:t>که عبارتند از:</a:t>
            </a:r>
          </a:p>
          <a:p>
            <a:pPr marL="914400" lvl="1" indent="-457200" algn="just" rtl="1">
              <a:lnSpc>
                <a:spcPct val="150000"/>
              </a:lnSpc>
              <a:buFont typeface="Arial" panose="020B0604020202020204" pitchFamily="34" charset="0"/>
              <a:buChar char="•"/>
            </a:pPr>
            <a:r>
              <a:rPr lang="fa-IR" sz="2800" dirty="0">
                <a:solidFill>
                  <a:schemeClr val="tx1"/>
                </a:solidFill>
                <a:cs typeface="B Nazanin" panose="00000400000000000000" pitchFamily="2" charset="-78"/>
              </a:rPr>
              <a:t>استراق سمع غیر </a:t>
            </a:r>
            <a:r>
              <a:rPr lang="fa-IR" sz="2800" dirty="0" smtClean="0">
                <a:solidFill>
                  <a:schemeClr val="tx1"/>
                </a:solidFill>
                <a:cs typeface="B Nazanin" panose="00000400000000000000" pitchFamily="2" charset="-78"/>
              </a:rPr>
              <a:t>فعال</a:t>
            </a:r>
          </a:p>
          <a:p>
            <a:pPr marL="914400" lvl="1" indent="-457200" algn="just" rtl="1">
              <a:lnSpc>
                <a:spcPct val="150000"/>
              </a:lnSpc>
              <a:buFont typeface="Arial" panose="020B0604020202020204" pitchFamily="34" charset="0"/>
              <a:buChar char="•"/>
            </a:pPr>
            <a:r>
              <a:rPr lang="fa-IR" sz="2800" dirty="0" smtClean="0">
                <a:solidFill>
                  <a:schemeClr val="tx1"/>
                </a:solidFill>
                <a:cs typeface="B Nazanin" panose="00000400000000000000" pitchFamily="2" charset="-78"/>
              </a:rPr>
              <a:t>حمله </a:t>
            </a:r>
            <a:r>
              <a:rPr lang="fa-IR" sz="2800" dirty="0">
                <a:solidFill>
                  <a:schemeClr val="tx1"/>
                </a:solidFill>
                <a:cs typeface="B Nazanin" panose="00000400000000000000" pitchFamily="2" charset="-78"/>
              </a:rPr>
              <a:t>جمینگ(پخش پارازیت) </a:t>
            </a:r>
            <a:endParaRPr lang="fa-IR" sz="2800" dirty="0" smtClean="0">
              <a:solidFill>
                <a:schemeClr val="tx1"/>
              </a:solidFill>
              <a:cs typeface="B Nazanin" panose="00000400000000000000" pitchFamily="2" charset="-78"/>
            </a:endParaRPr>
          </a:p>
          <a:p>
            <a:pPr marL="914400" lvl="1" indent="-457200" algn="just" rtl="1">
              <a:lnSpc>
                <a:spcPct val="150000"/>
              </a:lnSpc>
              <a:buFont typeface="Arial" panose="020B0604020202020204" pitchFamily="34" charset="0"/>
              <a:buChar char="•"/>
            </a:pPr>
            <a:r>
              <a:rPr lang="fa-IR" sz="2800" dirty="0" smtClean="0">
                <a:solidFill>
                  <a:schemeClr val="tx1"/>
                </a:solidFill>
                <a:cs typeface="B Nazanin" panose="00000400000000000000" pitchFamily="2" charset="-78"/>
              </a:rPr>
              <a:t>حمله </a:t>
            </a:r>
            <a:r>
              <a:rPr lang="en-US" sz="2800" dirty="0" smtClean="0">
                <a:solidFill>
                  <a:schemeClr val="tx1"/>
                </a:solidFill>
                <a:cs typeface="B Nazanin" panose="00000400000000000000" pitchFamily="2" charset="-78"/>
              </a:rPr>
              <a:t>CTS</a:t>
            </a:r>
            <a:endParaRPr lang="fa-IR" sz="2800" dirty="0" smtClean="0">
              <a:solidFill>
                <a:schemeClr val="tx1"/>
              </a:solidFill>
              <a:cs typeface="B Nazanin" panose="00000400000000000000" pitchFamily="2" charset="-78"/>
            </a:endParaRPr>
          </a:p>
          <a:p>
            <a:pPr marL="914400" lvl="1" indent="-457200" algn="just" rtl="1">
              <a:lnSpc>
                <a:spcPct val="150000"/>
              </a:lnSpc>
              <a:buFont typeface="Arial" panose="020B0604020202020204" pitchFamily="34" charset="0"/>
              <a:buChar char="•"/>
            </a:pPr>
            <a:r>
              <a:rPr lang="en-US" sz="2800" dirty="0" smtClean="0">
                <a:solidFill>
                  <a:schemeClr val="tx1"/>
                </a:solidFill>
                <a:cs typeface="B Nazanin" panose="00000400000000000000" pitchFamily="2" charset="-78"/>
              </a:rPr>
              <a:t>CTS </a:t>
            </a:r>
            <a:r>
              <a:rPr lang="en-US" sz="2800" dirty="0">
                <a:solidFill>
                  <a:schemeClr val="tx1"/>
                </a:solidFill>
                <a:cs typeface="B Nazanin" panose="00000400000000000000" pitchFamily="2" charset="-78"/>
              </a:rPr>
              <a:t>Corrupt </a:t>
            </a:r>
            <a:r>
              <a:rPr lang="en-US" sz="2800" dirty="0" smtClean="0">
                <a:solidFill>
                  <a:schemeClr val="tx1"/>
                </a:solidFill>
                <a:cs typeface="B Nazanin" panose="00000400000000000000" pitchFamily="2" charset="-78"/>
              </a:rPr>
              <a:t>Jamming</a:t>
            </a:r>
            <a:endParaRPr lang="fa-IR" sz="2800" dirty="0" smtClean="0">
              <a:solidFill>
                <a:schemeClr val="tx1"/>
              </a:solidFill>
              <a:cs typeface="B Nazanin" panose="00000400000000000000" pitchFamily="2" charset="-78"/>
            </a:endParaRPr>
          </a:p>
          <a:p>
            <a:pPr marL="914400" lvl="1" indent="-457200" algn="just" rtl="1">
              <a:lnSpc>
                <a:spcPct val="150000"/>
              </a:lnSpc>
              <a:buFont typeface="Arial" panose="020B0604020202020204" pitchFamily="34" charset="0"/>
              <a:buChar char="•"/>
            </a:pPr>
            <a:r>
              <a:rPr lang="fa-IR" sz="2800" dirty="0" smtClean="0">
                <a:solidFill>
                  <a:schemeClr val="tx1"/>
                </a:solidFill>
                <a:cs typeface="B Nazanin" panose="00000400000000000000" pitchFamily="2" charset="-78"/>
              </a:rPr>
              <a:t>حمله </a:t>
            </a:r>
            <a:r>
              <a:rPr lang="fa-IR" sz="2800" dirty="0">
                <a:solidFill>
                  <a:schemeClr val="tx1"/>
                </a:solidFill>
                <a:cs typeface="B Nazanin" panose="00000400000000000000" pitchFamily="2" charset="-78"/>
              </a:rPr>
              <a:t>سیلابی </a:t>
            </a:r>
            <a:endParaRPr lang="fa-IR" sz="2800" dirty="0" smtClean="0">
              <a:solidFill>
                <a:schemeClr val="tx1"/>
              </a:solidFill>
              <a:cs typeface="B Nazanin" panose="00000400000000000000" pitchFamily="2" charset="-78"/>
            </a:endParaRPr>
          </a:p>
          <a:p>
            <a:pPr marL="914400" lvl="1" indent="-457200" algn="just" rtl="1">
              <a:lnSpc>
                <a:spcPct val="150000"/>
              </a:lnSpc>
              <a:buFont typeface="Arial" panose="020B0604020202020204" pitchFamily="34" charset="0"/>
              <a:buChar char="•"/>
            </a:pPr>
            <a:r>
              <a:rPr lang="fa-IR" sz="2800" dirty="0" smtClean="0">
                <a:solidFill>
                  <a:schemeClr val="tx1"/>
                </a:solidFill>
                <a:cs typeface="B Nazanin" panose="00000400000000000000" pitchFamily="2" charset="-78"/>
              </a:rPr>
              <a:t> </a:t>
            </a:r>
            <a:r>
              <a:rPr lang="fa-IR" sz="2800" dirty="0">
                <a:solidFill>
                  <a:schemeClr val="tx1"/>
                </a:solidFill>
                <a:cs typeface="B Nazanin" panose="00000400000000000000" pitchFamily="2" charset="-78"/>
              </a:rPr>
              <a:t>کلاهبرداری </a:t>
            </a:r>
            <a:r>
              <a:rPr lang="en-US" sz="2800" dirty="0" smtClean="0">
                <a:solidFill>
                  <a:schemeClr val="tx1"/>
                </a:solidFill>
                <a:cs typeface="B Nazanin" panose="00000400000000000000" pitchFamily="2" charset="-78"/>
              </a:rPr>
              <a:t>MAC</a:t>
            </a:r>
            <a:endParaRPr lang="en-US" sz="2800" dirty="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20</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44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8" y="3413103"/>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کلیات </a:t>
            </a:r>
            <a:r>
              <a:rPr lang="en-US" sz="2400" dirty="0" smtClean="0">
                <a:cs typeface="B Nazanin" panose="00000400000000000000" pitchFamily="2" charset="-78"/>
              </a:rPr>
              <a:t>WMN</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اقدامات متقابل </a:t>
            </a:r>
            <a:endParaRPr lang="en-US" sz="2200" dirty="0">
              <a:cs typeface="B Nazanin" panose="00000400000000000000" pitchFamily="2" charset="-78"/>
            </a:endParaRPr>
          </a:p>
        </p:txBody>
      </p:sp>
    </p:spTree>
    <p:extLst>
      <p:ext uri="{BB962C8B-B14F-4D97-AF65-F5344CB8AC3E}">
        <p14:creationId xmlns:p14="http://schemas.microsoft.com/office/powerpoint/2010/main" val="13360696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چالشها و امنیت </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750832" y="3119258"/>
            <a:ext cx="1764394"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حملات امنیتی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lvl="1" algn="just" rtl="1">
              <a:lnSpc>
                <a:spcPct val="150000"/>
              </a:lnSpc>
            </a:pPr>
            <a:r>
              <a:rPr lang="fa-IR" sz="2800" b="1" u="sng" dirty="0" smtClean="0">
                <a:solidFill>
                  <a:schemeClr val="tx1"/>
                </a:solidFill>
                <a:cs typeface="B Nazanin" panose="00000400000000000000" pitchFamily="2" charset="-78"/>
              </a:rPr>
              <a:t>3)</a:t>
            </a:r>
            <a:r>
              <a:rPr lang="fa-IR" sz="2800" b="1" u="sng" dirty="0">
                <a:solidFill>
                  <a:schemeClr val="tx1"/>
                </a:solidFill>
                <a:cs typeface="B Nazanin" panose="00000400000000000000" pitchFamily="2" charset="-78"/>
              </a:rPr>
              <a:t>	حملات امنیتی در لایه شبکه </a:t>
            </a:r>
            <a:r>
              <a:rPr lang="en-US" sz="2800" b="1" u="sng" dirty="0">
                <a:solidFill>
                  <a:schemeClr val="tx1"/>
                </a:solidFill>
                <a:cs typeface="B Nazanin" panose="00000400000000000000" pitchFamily="2" charset="-78"/>
              </a:rPr>
              <a:t>WMN </a:t>
            </a: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یک مهاجم می تواند لایه شبکه </a:t>
            </a:r>
            <a:r>
              <a:rPr lang="en-US" sz="2800" dirty="0">
                <a:solidFill>
                  <a:schemeClr val="tx1"/>
                </a:solidFill>
                <a:cs typeface="B Nazanin" panose="00000400000000000000" pitchFamily="2" charset="-78"/>
              </a:rPr>
              <a:t>WMN </a:t>
            </a:r>
            <a:r>
              <a:rPr lang="fa-IR" sz="2800" dirty="0">
                <a:solidFill>
                  <a:schemeClr val="tx1"/>
                </a:solidFill>
                <a:cs typeface="B Nazanin" panose="00000400000000000000" pitchFamily="2" charset="-78"/>
              </a:rPr>
              <a:t>را نیز هدف قرار دهد. این حملات را می توان به دو طبقه تقسیم نمود: حملات سطح کنترل ( یا مسیریابی) و سطح داده ها ( یا ارسال مسیر). حملات صورت گرفته به سطح کنترل، تابعیت مسیریابی شبکه و حملات صورت گرفته به سطح داده ها، تابعیت ارسال مسیر شبکه را هدف قرار می دهند</a:t>
            </a:r>
            <a:r>
              <a:rPr lang="fa-IR" sz="2800" dirty="0" smtClean="0">
                <a:solidFill>
                  <a:schemeClr val="tx1"/>
                </a:solidFill>
                <a:cs typeface="B Nazanin" panose="00000400000000000000" pitchFamily="2" charset="-78"/>
              </a:rPr>
              <a:t>.</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حملات اصلی سطح کنترل به صورت زیر متمایز شده اند: حمله پوشینگ - سرریز جدول مسیریابی - حمله سیبیل - حمله بیزانتین - حمله سوراخ کرم - حمله سینک هول(یا سیاهچاله) - حمله خاکستری چاله - حمله محرومیت از خواب - افشای محل - حمله تزریق خطای مسیر </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21</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44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8" y="3413103"/>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کلیات </a:t>
            </a:r>
            <a:r>
              <a:rPr lang="en-US" sz="2400" dirty="0" smtClean="0">
                <a:cs typeface="B Nazanin" panose="00000400000000000000" pitchFamily="2" charset="-78"/>
              </a:rPr>
              <a:t>WMN</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اقدامات متقابل </a:t>
            </a:r>
            <a:endParaRPr lang="en-US" sz="2200" dirty="0">
              <a:cs typeface="B Nazanin" panose="00000400000000000000" pitchFamily="2" charset="-78"/>
            </a:endParaRPr>
          </a:p>
        </p:txBody>
      </p:sp>
    </p:spTree>
    <p:extLst>
      <p:ext uri="{BB962C8B-B14F-4D97-AF65-F5344CB8AC3E}">
        <p14:creationId xmlns:p14="http://schemas.microsoft.com/office/powerpoint/2010/main" val="6022688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چالشها و امنیت </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750832" y="3119258"/>
            <a:ext cx="1764394"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حملات امنیتی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lvl="1" algn="just" rtl="1">
              <a:lnSpc>
                <a:spcPct val="150000"/>
              </a:lnSpc>
            </a:pPr>
            <a:r>
              <a:rPr lang="fa-IR" sz="2800" b="1" u="sng" dirty="0" smtClean="0">
                <a:solidFill>
                  <a:schemeClr val="tx1"/>
                </a:solidFill>
                <a:cs typeface="B Nazanin" panose="00000400000000000000" pitchFamily="2" charset="-78"/>
              </a:rPr>
              <a:t>4)</a:t>
            </a:r>
            <a:r>
              <a:rPr lang="fa-IR" sz="2800" b="1" u="sng" dirty="0">
                <a:solidFill>
                  <a:schemeClr val="tx1"/>
                </a:solidFill>
                <a:cs typeface="B Nazanin" panose="00000400000000000000" pitchFamily="2" charset="-78"/>
              </a:rPr>
              <a:t>	حملات امنیتی در لایه انتقال </a:t>
            </a:r>
            <a:r>
              <a:rPr lang="en-US" sz="2800" b="1" u="sng" dirty="0">
                <a:solidFill>
                  <a:schemeClr val="tx1"/>
                </a:solidFill>
                <a:cs typeface="B Nazanin" panose="00000400000000000000" pitchFamily="2" charset="-78"/>
              </a:rPr>
              <a:t>WMN</a:t>
            </a:r>
          </a:p>
          <a:p>
            <a:pPr marL="457200" indent="-457200" algn="just" rtl="1">
              <a:lnSpc>
                <a:spcPct val="150000"/>
              </a:lnSpc>
              <a:buFont typeface="Wingdings" panose="05000000000000000000" pitchFamily="2" charset="2"/>
              <a:buChar char="§"/>
            </a:pPr>
            <a:r>
              <a:rPr lang="fa-IR" sz="2600" dirty="0">
                <a:solidFill>
                  <a:schemeClr val="tx1"/>
                </a:solidFill>
                <a:cs typeface="B Nazanin" panose="00000400000000000000" pitchFamily="2" charset="-78"/>
              </a:rPr>
              <a:t>حملات ممکن در این لایه عبارتنداز حملات سیلابی و ناهمزمانی  ه عبارتی قطع کانکشن و اتصال موجود. در حمله یلابی، گره بدخواه یا خرابکار به کرار درخواست های کانکشن یا اتصال جدیدی می دهد تا زمانی که منابع مورد نیاز هر کانکشن به پایان رسیده یا به حد ماکسیمم برسند. در حمله ناهمزمانی، گره خرابکار به کرار پیام های کلاهبرداری برای یک میزبان نهایی ارسال نموده و سبب می گردد میزبان خواستار انتقال و ارسال مجدد فریم های از دست رفته شود. در صورت زمان بندی درست، یک مهاجم می تواند توانایی میزبان های نهایی برای مبادله موفق داده ها را تحلیل برده یا حتی از آن پیشگیری نماید و بدین طریق سبب گردد انرژی خود را هدر داشته و تلاش کنند از شرایط خطایی بیرون بیایند که هیچ گاه واقعاً وجود ندارند.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22</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44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8" y="3413103"/>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کلیات </a:t>
            </a:r>
            <a:r>
              <a:rPr lang="en-US" sz="2400" dirty="0" smtClean="0">
                <a:cs typeface="B Nazanin" panose="00000400000000000000" pitchFamily="2" charset="-78"/>
              </a:rPr>
              <a:t>WMN</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اقدامات متقابل </a:t>
            </a:r>
            <a:endParaRPr lang="en-US" sz="2200" dirty="0">
              <a:cs typeface="B Nazanin" panose="00000400000000000000" pitchFamily="2" charset="-78"/>
            </a:endParaRPr>
          </a:p>
        </p:txBody>
      </p:sp>
    </p:spTree>
    <p:extLst>
      <p:ext uri="{BB962C8B-B14F-4D97-AF65-F5344CB8AC3E}">
        <p14:creationId xmlns:p14="http://schemas.microsoft.com/office/powerpoint/2010/main" val="27734064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68</Words>
  <Application>Microsoft Office PowerPoint</Application>
  <PresentationFormat>Widescreen</PresentationFormat>
  <Paragraphs>43</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30</cp:revision>
  <dcterms:created xsi:type="dcterms:W3CDTF">2014-08-21T14:23:12Z</dcterms:created>
  <dcterms:modified xsi:type="dcterms:W3CDTF">2017-10-18T07:54:45Z</dcterms:modified>
</cp:coreProperties>
</file>