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lnSpc>
                <a:spcPct val="150000"/>
              </a:lnSpc>
            </a:pPr>
            <a:r>
              <a:rPr lang="fa-IR" sz="2800" b="1" u="sng" dirty="0">
                <a:solidFill>
                  <a:schemeClr val="tx1"/>
                </a:solidFill>
                <a:cs typeface="B Nazanin" panose="00000400000000000000" pitchFamily="2" charset="-78"/>
              </a:rPr>
              <a:t>منطقه مورد مطالعه</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تصفیه خانه فاضلاب شهر وسچود در گدانسک همه روزه تقریبا 90 هزار متر مکعب فاضلاب شهری دریافت میکند. این فاضلاب ورودی به تصفیه خانه شامل فاضلاب خانگی و صنعتی میباشد برای مثال فاضلاب صنایعی همچون تولید مواد </a:t>
            </a:r>
            <a:r>
              <a:rPr lang="fa-IR" sz="2800" dirty="0" smtClean="0">
                <a:solidFill>
                  <a:schemeClr val="tx1"/>
                </a:solidFill>
                <a:cs typeface="B Nazanin" panose="00000400000000000000" pitchFamily="2" charset="-78"/>
              </a:rPr>
              <a:t>غذایی، </a:t>
            </a:r>
            <a:r>
              <a:rPr lang="fa-IR" sz="2800" dirty="0">
                <a:solidFill>
                  <a:schemeClr val="tx1"/>
                </a:solidFill>
                <a:cs typeface="B Nazanin" panose="00000400000000000000" pitchFamily="2" charset="-78"/>
              </a:rPr>
              <a:t>صنایع گاز و الکترونیک، و همچنین صنایع شیمیایی</a:t>
            </a:r>
            <a:r>
              <a:rPr lang="fa-IR" sz="2800"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در ماه های اخیر این تصفیه خانه مورد مدرنیزه سازی قرار گرفت تا از حذف آلاینده های مواد آلی و غذایی اطمینان حاصل شود چرا که این فاضلاب در نهایت به آبهای خلیج ساحلی گدانسک تخلیه میشود. در نوامبر سال 1999 اقدامات اولیه آن انجام شد. برنامه و پروسه این عملیات در شکل 1 آمده است.</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725338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000" dirty="0">
                <a:solidFill>
                  <a:schemeClr val="tx1"/>
                </a:solidFill>
                <a:cs typeface="B Nazanin" panose="00000400000000000000" pitchFamily="2" charset="-78"/>
              </a:rPr>
              <a:t>شکل 1. طرح پروسه خط تصفیه خانه فاضلاب شهر وسچود در گدانسک</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 name="Picture 1"/>
          <p:cNvPicPr>
            <a:picLocks noChangeAspect="1"/>
          </p:cNvPicPr>
          <p:nvPr/>
        </p:nvPicPr>
        <p:blipFill>
          <a:blip r:embed="rId2"/>
          <a:stretch>
            <a:fillRect/>
          </a:stretch>
        </p:blipFill>
        <p:spPr>
          <a:xfrm>
            <a:off x="702876" y="542440"/>
            <a:ext cx="8218080" cy="5302883"/>
          </a:xfrm>
          <a:prstGeom prst="rect">
            <a:avLst/>
          </a:prstGeom>
        </p:spPr>
      </p:pic>
    </p:spTree>
    <p:extLst>
      <p:ext uri="{BB962C8B-B14F-4D97-AF65-F5344CB8AC3E}">
        <p14:creationId xmlns:p14="http://schemas.microsoft.com/office/powerpoint/2010/main" val="2953440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تصفیه خانه بیولوژیکی شامل راکتورهای </a:t>
            </a:r>
            <a:r>
              <a:rPr lang="en-US" sz="2800" dirty="0" smtClean="0">
                <a:solidFill>
                  <a:schemeClr val="tx1"/>
                </a:solidFill>
                <a:cs typeface="B Nazanin" panose="00000400000000000000" pitchFamily="2" charset="-78"/>
              </a:rPr>
              <a:t>UTC</a:t>
            </a:r>
            <a:r>
              <a:rPr lang="fa-IR" sz="2800" dirty="0" smtClean="0">
                <a:solidFill>
                  <a:schemeClr val="tx1"/>
                </a:solidFill>
                <a:cs typeface="B Nazanin" panose="00000400000000000000" pitchFamily="2" charset="-78"/>
              </a:rPr>
              <a:t> اصلاح </a:t>
            </a:r>
            <a:r>
              <a:rPr lang="fa-IR" sz="2800" dirty="0">
                <a:solidFill>
                  <a:schemeClr val="tx1"/>
                </a:solidFill>
                <a:cs typeface="B Nazanin" panose="00000400000000000000" pitchFamily="2" charset="-78"/>
              </a:rPr>
              <a:t>شده چند فازه و تصفیه کننده جریان شعاعی ثانویه میباشد. نیتروژن دهی به نیترات ها در مکانی دو اتاقه صورت میپذیرد. مرحله دوم نیتروژن دهی به صورت انتخابی میتواند با اکسیژن یا بدون آن انجام گیرد. این انتخاب به شما این امکان را میدهد تا در صورت کمبود آمونیاک اکسیداسیون نیتروژن، میزان نیتریفیکاسیون بیوراکتور را افزایش داد. مخلوط فاضلابی که از اتاق نیتریفیکاسیون بیرون می آید در اتاق هواگیری، اکسیژن آن گرفته میشود تا برای رفتن به اتاق نیتروژن دهی آماده شود.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012643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lnSpc>
                <a:spcPct val="150000"/>
              </a:lnSpc>
            </a:pPr>
            <a:r>
              <a:rPr lang="fa-IR" sz="2800" b="1" u="sng" dirty="0" smtClean="0">
                <a:solidFill>
                  <a:schemeClr val="tx1"/>
                </a:solidFill>
                <a:cs typeface="B Nazanin" panose="00000400000000000000" pitchFamily="2" charset="-78"/>
              </a:rPr>
              <a:t>روشها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تحقیقات ما بر روی سیستم فاضلاب د رسالهای 2000 و 2001 انجام شد. نمونه هایی از فاضلاب خام که از صفحات تصفیه گذشته (نمونه </a:t>
            </a:r>
            <a:r>
              <a:rPr lang="en-US" sz="2800" dirty="0">
                <a:cs typeface="B Nazanin" panose="00000400000000000000" pitchFamily="2" charset="-78"/>
              </a:rPr>
              <a:t>A1</a:t>
            </a:r>
            <a:r>
              <a:rPr lang="fa-IR" sz="2800" dirty="0">
                <a:cs typeface="B Nazanin" panose="00000400000000000000" pitchFamily="2" charset="-78"/>
              </a:rPr>
              <a:t>) و از تصفیه مکانیکی گذشته (نمونه </a:t>
            </a:r>
            <a:r>
              <a:rPr lang="en-US" sz="2800" dirty="0">
                <a:cs typeface="B Nazanin" panose="00000400000000000000" pitchFamily="2" charset="-78"/>
              </a:rPr>
              <a:t>B2</a:t>
            </a:r>
            <a:r>
              <a:rPr lang="fa-IR" sz="2800" dirty="0">
                <a:cs typeface="B Nazanin" panose="00000400000000000000" pitchFamily="2" charset="-78"/>
              </a:rPr>
              <a:t>) و در نهایت فاضلاب تصفیه شده (نمونه </a:t>
            </a:r>
            <a:r>
              <a:rPr lang="en-US" sz="2800" dirty="0">
                <a:cs typeface="B Nazanin" panose="00000400000000000000" pitchFamily="2" charset="-78"/>
              </a:rPr>
              <a:t>C</a:t>
            </a:r>
            <a:r>
              <a:rPr lang="fa-IR" sz="2800" dirty="0">
                <a:cs typeface="B Nazanin" panose="00000400000000000000" pitchFamily="2" charset="-78"/>
              </a:rPr>
              <a:t>) برای انجام آزمایشات شیمیایی جمع آوری میشود.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2382800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333</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2017-10-25T06:53:53Z</dcterms:modified>
</cp:coreProperties>
</file>