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7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3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8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3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0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0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8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3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4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2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608B6-3C68-443D-8F55-B3AD0BC9A5A8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3FF22-A95F-4F53-AAEF-FF7BF90C3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9650278" y="542440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Flowchart: Delay 4"/>
          <p:cNvSpPr/>
          <p:nvPr/>
        </p:nvSpPr>
        <p:spPr>
          <a:xfrm rot="5400000">
            <a:off x="11672804" y="423741"/>
            <a:ext cx="635430" cy="836908"/>
          </a:xfrm>
          <a:prstGeom prst="flowChartDelay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96400" y="580439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مقدمه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9650278" y="1388039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Flowchart: Delay 9"/>
          <p:cNvSpPr/>
          <p:nvPr/>
        </p:nvSpPr>
        <p:spPr>
          <a:xfrm rot="5400000">
            <a:off x="11672804" y="1271782"/>
            <a:ext cx="635430" cy="836908"/>
          </a:xfrm>
          <a:prstGeom prst="flowChartDelay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603693" y="1422881"/>
            <a:ext cx="2014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روش و داده ها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9650278" y="2233638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Flowchart: Delay 12"/>
          <p:cNvSpPr/>
          <p:nvPr/>
        </p:nvSpPr>
        <p:spPr>
          <a:xfrm rot="5400000">
            <a:off x="11672804" y="2116579"/>
            <a:ext cx="635430" cy="836908"/>
          </a:xfrm>
          <a:prstGeom prst="flowChartDelay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996399" y="228884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نتایج و بحث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9650277" y="3079237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Flowchart: Delay 15"/>
          <p:cNvSpPr/>
          <p:nvPr/>
        </p:nvSpPr>
        <p:spPr>
          <a:xfrm rot="5400000">
            <a:off x="11667633" y="2955894"/>
            <a:ext cx="635430" cy="836908"/>
          </a:xfrm>
          <a:prstGeom prst="flowChartDelay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944730" y="311925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اهمیت </a:t>
            </a:r>
            <a:r>
              <a:rPr lang="en-US" sz="2400" dirty="0" smtClean="0">
                <a:cs typeface="B Nazanin" panose="00000400000000000000" pitchFamily="2" charset="-78"/>
              </a:rPr>
              <a:t>ASCP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9650277" y="3924836"/>
            <a:ext cx="2541724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5400000">
            <a:off x="11667634" y="3807774"/>
            <a:ext cx="635430" cy="836908"/>
          </a:xfrm>
          <a:prstGeom prst="flowChartDelay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9650278" y="4808263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Flowchart: Delay 21"/>
          <p:cNvSpPr/>
          <p:nvPr/>
        </p:nvSpPr>
        <p:spPr>
          <a:xfrm rot="5400000">
            <a:off x="11667634" y="4676575"/>
            <a:ext cx="635430" cy="836908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712264" y="4815210"/>
            <a:ext cx="1854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پیشنهادات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9486" y="232476"/>
            <a:ext cx="9293818" cy="6400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 rtl="1">
              <a:lnSpc>
                <a:spcPct val="150000"/>
              </a:lnSpc>
            </a:pPr>
            <a:r>
              <a:rPr lang="fa-IR" sz="2800" b="1" u="sng" dirty="0">
                <a:solidFill>
                  <a:schemeClr val="tx1"/>
                </a:solidFill>
                <a:cs typeface="B Nazanin" panose="00000400000000000000" pitchFamily="2" charset="-78"/>
              </a:rPr>
              <a:t> منطقه مورد </a:t>
            </a:r>
            <a:r>
              <a:rPr lang="fa-IR" sz="2800" b="1" u="sng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مطالعه</a:t>
            </a:r>
          </a:p>
          <a:p>
            <a:pPr marL="685800" indent="-6858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از نظر جغرافیایی ایران  بین 25 تا 40 درجه عرض شمالی و 44 تا 63 درجه طول شرقی با مساحت کل 1.648 میلیون کیلومتر مربع واقع شده است. شرایط اقلیمی  ایران عمدتا   خشک و نیمه خشک محسوب می شود. با این وجود، این کشور دارای طیف وسیعی از شرایط اقلیمی، فیزیو گرافی، ادافیکی و هیدرولژیکی است. میانگین بارش  درون کشوری حدود 252 میلی متر در سال است. عرض های بالا تر  و شمالی تر در غرب حدود 1600 تا 2000 میلی متر  بر سال </a:t>
            </a:r>
            <a:r>
              <a:rPr lang="en-US" sz="2800" dirty="0">
                <a:cs typeface="B Nazanin" panose="00000400000000000000" pitchFamily="2" charset="-78"/>
              </a:rPr>
              <a:t>NCCO, 2003</a:t>
            </a:r>
            <a:r>
              <a:rPr lang="fa-IR" sz="2800" dirty="0">
                <a:cs typeface="B Nazanin" panose="00000400000000000000" pitchFamily="2" charset="-78"/>
              </a:rPr>
              <a:t> دریافت می کنند  در حالی که بخش های مرکزی و شرقی کشور کم تر از  120 میلی متر بارندگی را دریافت می کنند</a:t>
            </a:r>
            <a:r>
              <a:rPr lang="fa-IR" sz="2800" dirty="0" smtClean="0">
                <a:cs typeface="B Nazanin" panose="00000400000000000000" pitchFamily="2" charset="-78"/>
              </a:rPr>
              <a:t>.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3" name="Action Button: Back or Previous 32">
            <a:hlinkClick r:id="" action="ppaction://hlinkshowjump?jump=previousslide" highlightClick="1"/>
          </p:cNvPr>
          <p:cNvSpPr/>
          <p:nvPr/>
        </p:nvSpPr>
        <p:spPr>
          <a:xfrm>
            <a:off x="9650277" y="5866752"/>
            <a:ext cx="609609" cy="51144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259887" y="5827363"/>
            <a:ext cx="100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a-I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ction Button: Forward or Next 34">
            <a:hlinkClick r:id="" action="ppaction://hlinkshowjump?jump=nextslide" highlightClick="1"/>
          </p:cNvPr>
          <p:cNvSpPr/>
          <p:nvPr/>
        </p:nvSpPr>
        <p:spPr>
          <a:xfrm>
            <a:off x="11355077" y="5866752"/>
            <a:ext cx="650929" cy="511444"/>
          </a:xfrm>
          <a:prstGeom prst="actionButtonForwardNex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 rot="16200000">
            <a:off x="9411575" y="1712728"/>
            <a:ext cx="384236" cy="25821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541783" y="3947224"/>
            <a:ext cx="2025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محدودیت ها</a:t>
            </a:r>
            <a:endParaRPr lang="en-US" sz="2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8938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9650278" y="542440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Flowchart: Delay 4"/>
          <p:cNvSpPr/>
          <p:nvPr/>
        </p:nvSpPr>
        <p:spPr>
          <a:xfrm rot="5400000">
            <a:off x="11672804" y="423741"/>
            <a:ext cx="635430" cy="836908"/>
          </a:xfrm>
          <a:prstGeom prst="flowChartDelay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96400" y="580439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مقدمه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9650278" y="1388039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Flowchart: Delay 9"/>
          <p:cNvSpPr/>
          <p:nvPr/>
        </p:nvSpPr>
        <p:spPr>
          <a:xfrm rot="5400000">
            <a:off x="11672804" y="1271782"/>
            <a:ext cx="635430" cy="836908"/>
          </a:xfrm>
          <a:prstGeom prst="flowChartDelay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603693" y="1422881"/>
            <a:ext cx="2014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روش و داده ها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9650278" y="2233638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Flowchart: Delay 12"/>
          <p:cNvSpPr/>
          <p:nvPr/>
        </p:nvSpPr>
        <p:spPr>
          <a:xfrm rot="5400000">
            <a:off x="11672804" y="2116579"/>
            <a:ext cx="635430" cy="836908"/>
          </a:xfrm>
          <a:prstGeom prst="flowChartDelay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996399" y="228884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نتایج و بحث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9650277" y="3079237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Flowchart: Delay 15"/>
          <p:cNvSpPr/>
          <p:nvPr/>
        </p:nvSpPr>
        <p:spPr>
          <a:xfrm rot="5400000">
            <a:off x="11667633" y="2955894"/>
            <a:ext cx="635430" cy="836908"/>
          </a:xfrm>
          <a:prstGeom prst="flowChartDelay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944730" y="311925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اهمیت </a:t>
            </a:r>
            <a:r>
              <a:rPr lang="en-US" sz="2400" dirty="0" smtClean="0">
                <a:cs typeface="B Nazanin" panose="00000400000000000000" pitchFamily="2" charset="-78"/>
              </a:rPr>
              <a:t>ASCP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9650277" y="3924836"/>
            <a:ext cx="2541724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5400000">
            <a:off x="11667634" y="3807774"/>
            <a:ext cx="635430" cy="836908"/>
          </a:xfrm>
          <a:prstGeom prst="flowChartDelay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9650278" y="4808263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Flowchart: Delay 21"/>
          <p:cNvSpPr/>
          <p:nvPr/>
        </p:nvSpPr>
        <p:spPr>
          <a:xfrm rot="5400000">
            <a:off x="11667634" y="4676575"/>
            <a:ext cx="635430" cy="836908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712264" y="4815210"/>
            <a:ext cx="1854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پیشنهادات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9486" y="232476"/>
            <a:ext cx="9293818" cy="6400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685800" indent="-6858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هر دوی تغییر پذیری مکانی و زمانی منابع آبی  به صورت ناهمگن می باشد. بخش های مرکزی، جنوبی و شرقی کشور شرایط حاد کمبود  آبی را نظر  تشدی  خشک سالی، تجربه کرده و از این رو دارای منابع آب آبی غیر قابل اطمینان برای توسعه زراعت دیم  بوده و دارای ریسک بالای تولید در نبود آبیاری می باشند. سرانه آب شیرین در ایران حدود 2000 متر مکعب در سال در سال 2000 بوده و تا سال 2030 به دلیل رشد جمعیت انتظار می رود تا 1500 متر مکعب در سال برسد.</a:t>
            </a:r>
            <a:endParaRPr lang="fa-IR" sz="2800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Action Button: Back or Previous 32">
            <a:hlinkClick r:id="" action="ppaction://hlinkshowjump?jump=previousslide" highlightClick="1"/>
          </p:cNvPr>
          <p:cNvSpPr/>
          <p:nvPr/>
        </p:nvSpPr>
        <p:spPr>
          <a:xfrm>
            <a:off x="9650277" y="5866752"/>
            <a:ext cx="609609" cy="51144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259887" y="5827363"/>
            <a:ext cx="100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a-I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ction Button: Forward or Next 34">
            <a:hlinkClick r:id="" action="ppaction://hlinkshowjump?jump=nextslide" highlightClick="1"/>
          </p:cNvPr>
          <p:cNvSpPr/>
          <p:nvPr/>
        </p:nvSpPr>
        <p:spPr>
          <a:xfrm>
            <a:off x="11355077" y="5866752"/>
            <a:ext cx="650929" cy="511444"/>
          </a:xfrm>
          <a:prstGeom prst="actionButtonForwardNex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 rot="16200000">
            <a:off x="9411575" y="1712728"/>
            <a:ext cx="384236" cy="25821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541783" y="3947224"/>
            <a:ext cx="2025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محدودیت ها</a:t>
            </a:r>
            <a:endParaRPr lang="en-US" sz="2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8728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9650278" y="542440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Flowchart: Delay 4"/>
          <p:cNvSpPr/>
          <p:nvPr/>
        </p:nvSpPr>
        <p:spPr>
          <a:xfrm rot="5400000">
            <a:off x="11672804" y="423741"/>
            <a:ext cx="635430" cy="836908"/>
          </a:xfrm>
          <a:prstGeom prst="flowChartDelay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96400" y="580439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مقدمه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9650278" y="1388039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Flowchart: Delay 9"/>
          <p:cNvSpPr/>
          <p:nvPr/>
        </p:nvSpPr>
        <p:spPr>
          <a:xfrm rot="5400000">
            <a:off x="11672804" y="1271782"/>
            <a:ext cx="635430" cy="836908"/>
          </a:xfrm>
          <a:prstGeom prst="flowChartDelay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603693" y="1422881"/>
            <a:ext cx="2014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روش و داده ها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9650278" y="2233638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Flowchart: Delay 12"/>
          <p:cNvSpPr/>
          <p:nvPr/>
        </p:nvSpPr>
        <p:spPr>
          <a:xfrm rot="5400000">
            <a:off x="11672804" y="2116579"/>
            <a:ext cx="635430" cy="836908"/>
          </a:xfrm>
          <a:prstGeom prst="flowChartDelay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996399" y="228884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نتایج و بحث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9650277" y="3079237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Flowchart: Delay 15"/>
          <p:cNvSpPr/>
          <p:nvPr/>
        </p:nvSpPr>
        <p:spPr>
          <a:xfrm rot="5400000">
            <a:off x="11667633" y="2955894"/>
            <a:ext cx="635430" cy="836908"/>
          </a:xfrm>
          <a:prstGeom prst="flowChartDelay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944730" y="311925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اهمیت </a:t>
            </a:r>
            <a:r>
              <a:rPr lang="en-US" sz="2400" dirty="0" smtClean="0">
                <a:cs typeface="B Nazanin" panose="00000400000000000000" pitchFamily="2" charset="-78"/>
              </a:rPr>
              <a:t>ASCP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9650277" y="3924836"/>
            <a:ext cx="2541724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5400000">
            <a:off x="11667634" y="3807774"/>
            <a:ext cx="635430" cy="836908"/>
          </a:xfrm>
          <a:prstGeom prst="flowChartDelay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9650278" y="4808263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Flowchart: Delay 21"/>
          <p:cNvSpPr/>
          <p:nvPr/>
        </p:nvSpPr>
        <p:spPr>
          <a:xfrm rot="5400000">
            <a:off x="11667634" y="4676575"/>
            <a:ext cx="635430" cy="836908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712264" y="4815210"/>
            <a:ext cx="1854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پیشنهادات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9486" y="232476"/>
            <a:ext cx="9293818" cy="6400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685800" indent="-6858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از کل مساحت کشور، 12 درصد آن تحت کشت است. حدود  9 میلیون هکتار از این اراضی با استفاده از شیوه های سنتی و مدرن آبیاری، آب یاری می شوند که حدود  6.5 میلیون هکتار آن دیم می باشد و بقیه آن  در هرسال  آیش داده می شود. گندم، جو، برنج و ذرت از مهم ترین غلات  اصلی کشور می باشد. تولید کل برنج ایران 2.2 میلیون تن در سال است و این در حالی است که  مصرف سالانه حدود  3 ملییون تن ( 2008) است. امروزه، بخش کشاورزی حدود 13 درصد تولید ناخالص ملی ، 20 درصد چمعیت  کاری ، 23 درصد صادرات غیر نفتی، 82 درصد  مواد خام مصرفی داخلی و 90 درصد مواد خام مورد استفادخ در صنایع فراوری غذایی شامل می شود.</a:t>
            </a:r>
            <a:endParaRPr lang="fa-IR" sz="2800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Action Button: Back or Previous 32">
            <a:hlinkClick r:id="" action="ppaction://hlinkshowjump?jump=previousslide" highlightClick="1"/>
          </p:cNvPr>
          <p:cNvSpPr/>
          <p:nvPr/>
        </p:nvSpPr>
        <p:spPr>
          <a:xfrm>
            <a:off x="9650277" y="5866752"/>
            <a:ext cx="609609" cy="51144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259887" y="5827363"/>
            <a:ext cx="100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a-I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ction Button: Forward or Next 34">
            <a:hlinkClick r:id="" action="ppaction://hlinkshowjump?jump=nextslide" highlightClick="1"/>
          </p:cNvPr>
          <p:cNvSpPr/>
          <p:nvPr/>
        </p:nvSpPr>
        <p:spPr>
          <a:xfrm>
            <a:off x="11355077" y="5866752"/>
            <a:ext cx="650929" cy="511444"/>
          </a:xfrm>
          <a:prstGeom prst="actionButtonForwardNex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 rot="16200000">
            <a:off x="9411575" y="1712728"/>
            <a:ext cx="384236" cy="25821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541783" y="3947224"/>
            <a:ext cx="2025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محدودیت ها</a:t>
            </a:r>
            <a:endParaRPr lang="en-US" sz="2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2170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9650278" y="542440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Flowchart: Delay 4"/>
          <p:cNvSpPr/>
          <p:nvPr/>
        </p:nvSpPr>
        <p:spPr>
          <a:xfrm rot="5400000">
            <a:off x="11672804" y="423741"/>
            <a:ext cx="635430" cy="836908"/>
          </a:xfrm>
          <a:prstGeom prst="flowChartDelay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96400" y="580439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مقدمه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9650278" y="1388039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Flowchart: Delay 9"/>
          <p:cNvSpPr/>
          <p:nvPr/>
        </p:nvSpPr>
        <p:spPr>
          <a:xfrm rot="5400000">
            <a:off x="11672804" y="1271782"/>
            <a:ext cx="635430" cy="836908"/>
          </a:xfrm>
          <a:prstGeom prst="flowChartDelay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603693" y="1422881"/>
            <a:ext cx="2014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روش و داده ها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9650278" y="2233638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Flowchart: Delay 12"/>
          <p:cNvSpPr/>
          <p:nvPr/>
        </p:nvSpPr>
        <p:spPr>
          <a:xfrm rot="5400000">
            <a:off x="11672804" y="2116579"/>
            <a:ext cx="635430" cy="836908"/>
          </a:xfrm>
          <a:prstGeom prst="flowChartDelay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996399" y="228884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نتایج و بحث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9650277" y="3079237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Flowchart: Delay 15"/>
          <p:cNvSpPr/>
          <p:nvPr/>
        </p:nvSpPr>
        <p:spPr>
          <a:xfrm rot="5400000">
            <a:off x="11667633" y="2955894"/>
            <a:ext cx="635430" cy="836908"/>
          </a:xfrm>
          <a:prstGeom prst="flowChartDelay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944730" y="3119258"/>
            <a:ext cx="15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اهمیت </a:t>
            </a:r>
            <a:r>
              <a:rPr lang="en-US" sz="2400" dirty="0" smtClean="0">
                <a:cs typeface="B Nazanin" panose="00000400000000000000" pitchFamily="2" charset="-78"/>
              </a:rPr>
              <a:t>ASCP</a:t>
            </a:r>
            <a:endParaRPr lang="en-US" sz="2200" dirty="0"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9650277" y="3924836"/>
            <a:ext cx="2541724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5400000">
            <a:off x="11667634" y="3807774"/>
            <a:ext cx="635430" cy="836908"/>
          </a:xfrm>
          <a:prstGeom prst="flowChartDelay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9650278" y="4808263"/>
            <a:ext cx="2541722" cy="0"/>
          </a:xfrm>
          <a:prstGeom prst="line">
            <a:avLst/>
          </a:prstGeom>
          <a:ln w="285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Flowchart: Delay 21"/>
          <p:cNvSpPr/>
          <p:nvPr/>
        </p:nvSpPr>
        <p:spPr>
          <a:xfrm rot="5400000">
            <a:off x="11667634" y="4676575"/>
            <a:ext cx="635430" cy="836908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712264" y="4815210"/>
            <a:ext cx="1854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پیشنهادات</a:t>
            </a:r>
            <a:endParaRPr lang="en-US" sz="2200" dirty="0"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9486" y="232476"/>
            <a:ext cx="9293818" cy="6400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 rtl="1">
              <a:lnSpc>
                <a:spcPct val="150000"/>
              </a:lnSpc>
            </a:pPr>
            <a:r>
              <a:rPr lang="fa-IR" sz="2800" b="1" u="sng" dirty="0">
                <a:solidFill>
                  <a:schemeClr val="tx1"/>
                </a:solidFill>
                <a:cs typeface="B Nazanin" panose="00000400000000000000" pitchFamily="2" charset="-78"/>
              </a:rPr>
              <a:t>قالب کاری  تجزیه تحلیل چند معیاره</a:t>
            </a:r>
          </a:p>
          <a:p>
            <a:pPr algn="just" rtl="1">
              <a:lnSpc>
                <a:spcPct val="150000"/>
              </a:lnSpc>
            </a:pPr>
            <a:r>
              <a:rPr lang="fa-IR" sz="2800" u="sng" dirty="0">
                <a:solidFill>
                  <a:schemeClr val="tx1"/>
                </a:solidFill>
                <a:cs typeface="B Nazanin" panose="00000400000000000000" pitchFamily="2" charset="-78"/>
              </a:rPr>
              <a:t>ساخت تابع </a:t>
            </a:r>
            <a:r>
              <a:rPr lang="fa-IR" sz="2800" u="sng" dirty="0" smtClean="0">
                <a:solidFill>
                  <a:schemeClr val="tx1"/>
                </a:solidFill>
                <a:cs typeface="B Nazanin" panose="00000400000000000000" pitchFamily="2" charset="-78"/>
              </a:rPr>
              <a:t>هدف</a:t>
            </a:r>
          </a:p>
          <a:p>
            <a:pPr marL="685800" indent="-6858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600" dirty="0">
                <a:cs typeface="B Nazanin" panose="00000400000000000000" pitchFamily="2" charset="-78"/>
              </a:rPr>
              <a:t>استفاده از رویکرد چند معیاره برای </a:t>
            </a:r>
            <a:r>
              <a:rPr lang="en-US" sz="2600" dirty="0">
                <a:cs typeface="B Nazanin" panose="00000400000000000000" pitchFamily="2" charset="-78"/>
              </a:rPr>
              <a:t>ASCP</a:t>
            </a:r>
            <a:r>
              <a:rPr lang="fa-IR" sz="2600" dirty="0">
                <a:cs typeface="B Nazanin" panose="00000400000000000000" pitchFamily="2" charset="-78"/>
              </a:rPr>
              <a:t>، موجب تسهیل تهیه گزارش از شرایط اقتصادی، کشاورزی، اقلیمی، اجتماهی و غیره می شود. ما یک مدل بهینه سازی خطی چند  منظوره را  ایجاد و آن را با برنامه نویسی خطی حل </a:t>
            </a:r>
            <a:r>
              <a:rPr lang="fa-IR" sz="2600" dirty="0" smtClean="0">
                <a:cs typeface="B Nazanin" panose="00000400000000000000" pitchFamily="2" charset="-78"/>
              </a:rPr>
              <a:t>شد (</a:t>
            </a:r>
            <a:r>
              <a:rPr lang="en-US" sz="2600" dirty="0">
                <a:cs typeface="B Nazanin" panose="00000400000000000000" pitchFamily="2" charset="-78"/>
              </a:rPr>
              <a:t>LP</a:t>
            </a:r>
            <a:r>
              <a:rPr lang="fa-IR" sz="2600" dirty="0">
                <a:cs typeface="B Nazanin" panose="00000400000000000000" pitchFamily="2" charset="-78"/>
              </a:rPr>
              <a:t>). شکل 1 قالب کاری </a:t>
            </a:r>
            <a:r>
              <a:rPr lang="en-US" sz="2600" dirty="0">
                <a:cs typeface="B Nazanin" panose="00000400000000000000" pitchFamily="2" charset="-78"/>
              </a:rPr>
              <a:t>ASCP</a:t>
            </a:r>
            <a:r>
              <a:rPr lang="fa-IR" sz="2600" dirty="0">
                <a:cs typeface="B Nazanin" panose="00000400000000000000" pitchFamily="2" charset="-78"/>
              </a:rPr>
              <a:t>  تولید شده در این مطالعه را نشان می دهد. ما از داده های سال 1990-2004 در روش </a:t>
            </a:r>
            <a:r>
              <a:rPr lang="en-US" sz="2600" dirty="0">
                <a:cs typeface="B Nazanin" panose="00000400000000000000" pitchFamily="2" charset="-78"/>
              </a:rPr>
              <a:t>LP</a:t>
            </a:r>
            <a:r>
              <a:rPr lang="fa-IR" sz="2600" dirty="0">
                <a:cs typeface="B Nazanin" panose="00000400000000000000" pitchFamily="2" charset="-78"/>
              </a:rPr>
              <a:t> به عنوان معیار مقایسه سناریوهای متعدد استفاده کردیم. روش فعلی </a:t>
            </a:r>
            <a:r>
              <a:rPr lang="en-US" sz="2600" dirty="0">
                <a:cs typeface="B Nazanin" panose="00000400000000000000" pitchFamily="2" charset="-78"/>
              </a:rPr>
              <a:t>LP</a:t>
            </a:r>
            <a:r>
              <a:rPr lang="fa-IR" sz="2600" dirty="0">
                <a:cs typeface="B Nazanin" panose="00000400000000000000" pitchFamily="2" charset="-78"/>
              </a:rPr>
              <a:t> شامل محدودیت های اجتماعی اقتصادی و زیست محیطی است  و این در حالی است که برخی از آن ها  دارای  محدودیت های آبی، زمینی و  تولید ملی هستند</a:t>
            </a:r>
            <a:r>
              <a:rPr lang="fa-IR" sz="2600" dirty="0" smtClean="0">
                <a:cs typeface="B Nazanin" panose="00000400000000000000" pitchFamily="2" charset="-78"/>
              </a:rPr>
              <a:t>.</a:t>
            </a:r>
            <a:endParaRPr lang="en-US" sz="2600" dirty="0">
              <a:cs typeface="B Nazanin" panose="00000400000000000000" pitchFamily="2" charset="-78"/>
            </a:endParaRPr>
          </a:p>
        </p:txBody>
      </p:sp>
      <p:sp>
        <p:nvSpPr>
          <p:cNvPr id="33" name="Action Button: Back or Previous 32">
            <a:hlinkClick r:id="" action="ppaction://hlinkshowjump?jump=previousslide" highlightClick="1"/>
          </p:cNvPr>
          <p:cNvSpPr/>
          <p:nvPr/>
        </p:nvSpPr>
        <p:spPr>
          <a:xfrm>
            <a:off x="9650277" y="5866752"/>
            <a:ext cx="609609" cy="511444"/>
          </a:xfrm>
          <a:prstGeom prst="actionButtonBackPreviou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259887" y="5827363"/>
            <a:ext cx="100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fa-I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Action Button: Forward or Next 34">
            <a:hlinkClick r:id="" action="ppaction://hlinkshowjump?jump=nextslide" highlightClick="1"/>
          </p:cNvPr>
          <p:cNvSpPr/>
          <p:nvPr/>
        </p:nvSpPr>
        <p:spPr>
          <a:xfrm>
            <a:off x="11355077" y="5866752"/>
            <a:ext cx="650929" cy="511444"/>
          </a:xfrm>
          <a:prstGeom prst="actionButtonForwardNex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 rot="16200000">
            <a:off x="9411575" y="1712728"/>
            <a:ext cx="384236" cy="25821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541783" y="3947224"/>
            <a:ext cx="2025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محدودیت ها</a:t>
            </a:r>
            <a:endParaRPr lang="en-US" sz="2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232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543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 Nazanin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madsg.com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Khastkhodaei;madsg.com</dc:creator>
  <dc:description>madsg.com</dc:description>
  <cp:lastModifiedBy>8p</cp:lastModifiedBy>
  <cp:revision>29</cp:revision>
  <dcterms:created xsi:type="dcterms:W3CDTF">2014-08-21T14:23:12Z</dcterms:created>
  <dcterms:modified xsi:type="dcterms:W3CDTF">2017-10-26T06:28:18Z</dcterms:modified>
</cp:coreProperties>
</file>