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و داده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اهمیت </a:t>
            </a:r>
            <a:r>
              <a:rPr lang="en-US" sz="2400" dirty="0" smtClean="0">
                <a:cs typeface="B Nazanin" panose="00000400000000000000" pitchFamily="2" charset="-78"/>
              </a:rPr>
              <a:t>ASCP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منطقه مورد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مطالعه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از نظر جغرافیایی ایران  بین 25 تا 40 درجه عرض شمالی و 44 تا 63 درجه طول شرقی با مساحت کل 1.648 میلیون کیلومتر مربع واقع شده است. شرایط اقلیمی  ایران عمدتا   خشک و نیمه خشک محسوب می شود. با این وجود، این کشور دارای طیف وسیعی از شرایط اقلیمی، فیزیو گرافی، ادافیکی و هیدرولژیکی است. میانگین بارش  درون کشوری حدود 252 میلی متر در سال است. عرض های بالا تر  و شمالی تر در غرب حدود 1600 تا 2000 میلی متر  بر سال </a:t>
            </a:r>
            <a:r>
              <a:rPr lang="en-US" sz="2800" dirty="0">
                <a:cs typeface="B Nazanin" panose="00000400000000000000" pitchFamily="2" charset="-78"/>
              </a:rPr>
              <a:t>NCCO, 2003</a:t>
            </a:r>
            <a:r>
              <a:rPr lang="fa-IR" sz="2800" dirty="0">
                <a:cs typeface="B Nazanin" panose="00000400000000000000" pitchFamily="2" charset="-78"/>
              </a:rPr>
              <a:t> دریافت می کنند  در حالی که بخش های مرکزی و شرقی کشور کم تر از  120 میلی متر بارندگی را دریافت می کنند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893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و داده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اهمیت </a:t>
            </a:r>
            <a:r>
              <a:rPr lang="en-US" sz="2400" dirty="0" smtClean="0">
                <a:cs typeface="B Nazanin" panose="00000400000000000000" pitchFamily="2" charset="-78"/>
              </a:rPr>
              <a:t>ASCP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هر دوی تغییر پذیری مکانی و زمانی منابع آبی  به صورت ناهمگن می باشد. بخش های مرکزی، جنوبی و شرقی کشور شرایط حاد کمبود  آبی را نظر  تشدی  خشک سالی، تجربه کرده و از این رو دارای منابع آب آبی غیر قابل اطمینان برای توسعه زراعت دیم  بوده و دارای ریسک بالای تولید در نبود آبیاری می باشند. سرانه آب شیرین در ایران حدود 2000 متر مکعب در سال در سال 2000 بوده و تا سال 2030 به دلیل رشد جمعیت انتظار می رود تا 1500 متر مکعب در سال برسد.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872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و داده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اهمیت </a:t>
            </a:r>
            <a:r>
              <a:rPr lang="en-US" sz="2400" dirty="0" smtClean="0">
                <a:cs typeface="B Nazanin" panose="00000400000000000000" pitchFamily="2" charset="-78"/>
              </a:rPr>
              <a:t>ASCP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از کل مساحت کشور، 12 درصد آن تحت کشت است. حدود  9 میلیون هکتار از این اراضی با استفاده از شیوه های سنتی و مدرن آبیاری، آب یاری می شوند که حدود  6.5 میلیون هکتار آن دیم می باشد و بقیه آن  در هرسال  آیش داده می شود. گندم، جو، برنج و ذرت از مهم ترین غلات  اصلی کشور می باشد. تولید کل برنج ایران 2.2 میلیون تن در سال است و این در حالی است که  مصرف سالانه حدود  3 ملییون تن ( 2008) است. امروزه، بخش کشاورزی حدود 13 درصد تولید ناخالص ملی ، 20 درصد چمعیت  کاری ، 23 درصد صادرات غیر نفتی، 82 درصد  مواد خام مصرفی داخلی و 90 درصد مواد خام مورد استفادخ در صنایع فراوری غذایی شامل می شود.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217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و داده ها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اهمیت </a:t>
            </a:r>
            <a:r>
              <a:rPr lang="en-US" sz="2400" dirty="0" smtClean="0">
                <a:cs typeface="B Nazanin" panose="00000400000000000000" pitchFamily="2" charset="-78"/>
              </a:rPr>
              <a:t>ASCP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قالب کاری  تجزیه تحلیل چند معیاره</a:t>
            </a:r>
          </a:p>
          <a:p>
            <a:pPr algn="just" rtl="1">
              <a:lnSpc>
                <a:spcPct val="150000"/>
              </a:lnSpc>
            </a:pPr>
            <a:r>
              <a:rPr lang="fa-IR" sz="2800" u="sng" dirty="0">
                <a:solidFill>
                  <a:schemeClr val="tx1"/>
                </a:solidFill>
                <a:cs typeface="B Nazanin" panose="00000400000000000000" pitchFamily="2" charset="-78"/>
              </a:rPr>
              <a:t>ساخت تابع </a:t>
            </a:r>
            <a:r>
              <a:rPr lang="fa-IR" sz="2800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هدف</a:t>
            </a:r>
          </a:p>
          <a:p>
            <a:pPr marL="685800" indent="-6858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استفاده از رویکرد چند معیاره برای </a:t>
            </a:r>
            <a:r>
              <a:rPr lang="en-US" sz="2600" dirty="0">
                <a:cs typeface="B Nazanin" panose="00000400000000000000" pitchFamily="2" charset="-78"/>
              </a:rPr>
              <a:t>ASCP</a:t>
            </a:r>
            <a:r>
              <a:rPr lang="fa-IR" sz="2600" dirty="0">
                <a:cs typeface="B Nazanin" panose="00000400000000000000" pitchFamily="2" charset="-78"/>
              </a:rPr>
              <a:t>، موجب تسهیل تهیه گزارش از شرایط اقتصادی، کشاورزی، اقلیمی، اجتماهی و غیره می شود. ما یک مدل بهینه سازی خطی چند  منظوره را  ایجاد و آن را با برنامه نویسی خطی حل </a:t>
            </a:r>
            <a:r>
              <a:rPr lang="fa-IR" sz="2600" dirty="0" smtClean="0">
                <a:cs typeface="B Nazanin" panose="00000400000000000000" pitchFamily="2" charset="-78"/>
              </a:rPr>
              <a:t>شد (</a:t>
            </a:r>
            <a:r>
              <a:rPr lang="en-US" sz="2600" dirty="0">
                <a:cs typeface="B Nazanin" panose="00000400000000000000" pitchFamily="2" charset="-78"/>
              </a:rPr>
              <a:t>LP</a:t>
            </a:r>
            <a:r>
              <a:rPr lang="fa-IR" sz="2600" dirty="0">
                <a:cs typeface="B Nazanin" panose="00000400000000000000" pitchFamily="2" charset="-78"/>
              </a:rPr>
              <a:t>). شکل 1 قالب کاری </a:t>
            </a:r>
            <a:r>
              <a:rPr lang="en-US" sz="2600" dirty="0">
                <a:cs typeface="B Nazanin" panose="00000400000000000000" pitchFamily="2" charset="-78"/>
              </a:rPr>
              <a:t>ASCP</a:t>
            </a:r>
            <a:r>
              <a:rPr lang="fa-IR" sz="2600" dirty="0">
                <a:cs typeface="B Nazanin" panose="00000400000000000000" pitchFamily="2" charset="-78"/>
              </a:rPr>
              <a:t>  تولید شده در این مطالعه را نشان می دهد. ما از داده های سال 1990-2004 در روش </a:t>
            </a:r>
            <a:r>
              <a:rPr lang="en-US" sz="2600" dirty="0">
                <a:cs typeface="B Nazanin" panose="00000400000000000000" pitchFamily="2" charset="-78"/>
              </a:rPr>
              <a:t>LP</a:t>
            </a:r>
            <a:r>
              <a:rPr lang="fa-IR" sz="2600" dirty="0">
                <a:cs typeface="B Nazanin" panose="00000400000000000000" pitchFamily="2" charset="-78"/>
              </a:rPr>
              <a:t> به عنوان معیار مقایسه سناریوهای متعدد استفاده کردیم. روش فعلی </a:t>
            </a:r>
            <a:r>
              <a:rPr lang="en-US" sz="2600" dirty="0">
                <a:cs typeface="B Nazanin" panose="00000400000000000000" pitchFamily="2" charset="-78"/>
              </a:rPr>
              <a:t>LP</a:t>
            </a:r>
            <a:r>
              <a:rPr lang="fa-IR" sz="2600" dirty="0">
                <a:cs typeface="B Nazanin" panose="00000400000000000000" pitchFamily="2" charset="-78"/>
              </a:rPr>
              <a:t> شامل محدودیت های اجتماعی اقتصادی و زیست محیطی است  و این در حالی است که برخی از آن ها  دارای  محدودیت های آبی، زمینی و  تولید ملی هستند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محدودیت ها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23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543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2017-10-26T06:28:18Z</dcterms:modified>
</cp:coreProperties>
</file>