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1" r:id="rId7"/>
    <p:sldId id="260" r:id="rId8"/>
    <p:sldId id="262" r:id="rId9"/>
    <p:sldId id="263" r:id="rId10"/>
    <p:sldId id="264" r:id="rId11"/>
    <p:sldId id="265" r:id="rId12"/>
    <p:sldId id="269" r:id="rId13"/>
    <p:sldId id="267"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CC0066"/>
    <a:srgbClr val="FF3399"/>
    <a:srgbClr val="FF6699"/>
    <a:srgbClr val="33CCCC"/>
    <a:srgbClr val="009999"/>
    <a:srgbClr val="99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C2D288-1B6E-4F51-A8A6-292BFAE334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211860-8D7A-4F39-B869-23D4416FEFE9}" type="datetimeFigureOut">
              <a:rPr lang="en-US" smtClean="0"/>
              <a:pPr/>
              <a:t>11/4/2017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C2D288-1B6E-4F51-A8A6-292BFAE33499}"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8211860-8D7A-4F39-B869-23D4416FEFE9}" type="datetimeFigureOut">
              <a:rPr lang="en-US" smtClean="0"/>
              <a:pPr/>
              <a:t>11/4/2017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EC2D288-1B6E-4F51-A8A6-292BFAE334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th/imgres?imgurl=http://www.cnq.ca/Storage.asp?StorageID=88802&amp;SiteLanguageID=1&amp;imgrefurl=http://www.cnq.ca/Page.asp?PageID=2065&amp;SiteNodeID=195&amp;usg=__DKt5jv165gV6HFbXrVBx9n8K2kk=&amp;h=960&amp;w=1280&amp;sz=230&amp;hl=th&amp;start=14&amp;um=1&amp;itbs=1&amp;tbnid=rSxe9ThwxTYPnM:&amp;tbnh=113&amp;tbnw=150&amp;prev=/images?q=business+to+business&amp;ndsp=18&amp;hl=th&amp;sa=N&amp;um=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images.google.co.th/imgres?imgurl=http://static.howstuffworks.com/gif/plastic-5.jpg&amp;imgrefurl=http://www.howstuffworks.com/plastic.htm/printable&amp;usg=__l7QMKICJmvwb8-MB--7S9JbJuks=&amp;h=267&amp;w=400&amp;sz=60&amp;hl=th&amp;start=1&amp;um=1&amp;itbs=1&amp;tbnid=TBkyS_0E1_VVoM:&amp;tbnh=83&amp;tbnw=124&amp;prev=/images?q=plastics&amp;ndsp=18&amp;hl=th&amp;sa=N&amp;um=1" TargetMode="External"/><Relationship Id="rId13" Type="http://schemas.openxmlformats.org/officeDocument/2006/relationships/image" Target="../media/image8.jpeg"/><Relationship Id="rId18" Type="http://schemas.openxmlformats.org/officeDocument/2006/relationships/hyperlink" Target="http://images.google.co.th/imgres?imgurl=http://www.khonmuang.com/cpg/albums/userpics/normal_car9.jpg&amp;imgrefurl=http://dek-d.com/board/view.php?id=766382&amp;usg=__YZwn5tCteAEmif0Buzr3CWVddKc=&amp;h=375&amp;w=544&amp;sz=45&amp;hl=th&amp;start=5&amp;um=1&amp;itbs=1&amp;tbnid=VyP8RjTXGr2EDM:&amp;tbnh=92&amp;tbnw=133&amp;prev=/images?q=car&amp;hl=th&amp;um=1" TargetMode="External"/><Relationship Id="rId26" Type="http://schemas.openxmlformats.org/officeDocument/2006/relationships/hyperlink" Target="http://images.google.co.th/imgres?imgurl=http://www.siam-shop.com/images/shop/p2884_39081101091723&amp;imgrefurl=http://www.siam-shop.com/screen_tmp.php?mode=product_more_detail&amp;product_id=23620&amp;shop_id=2884&amp;usg=__yt_F2wIfLCoyfyuqs-Ne-dprLVY=&amp;h=571&amp;w=424&amp;sz=29&amp;hl=th&amp;start=13&amp;um=1&amp;itbs=1&amp;tbnid=vCltHBFeFALVaM:&amp;tbnh=134&amp;tbnw=100&amp;prev=/images?q=lotion&amp;hl=th&amp;um=1" TargetMode="External"/><Relationship Id="rId3" Type="http://schemas.openxmlformats.org/officeDocument/2006/relationships/image" Target="../media/image3.jpeg"/><Relationship Id="rId21" Type="http://schemas.openxmlformats.org/officeDocument/2006/relationships/image" Target="../media/image12.jpeg"/><Relationship Id="rId7" Type="http://schemas.openxmlformats.org/officeDocument/2006/relationships/image" Target="../media/image5.jpeg"/><Relationship Id="rId12" Type="http://schemas.openxmlformats.org/officeDocument/2006/relationships/hyperlink" Target="http://images.google.co.th/imgres?imgurl=http://www.abc.net.au/reslib/200806/r259249_1076214.jpg&amp;imgrefurl=http://www.abc.net.au/news/stories/2008/08/28/2348532.htm?site=news&amp;usg=__dj0i68SKUd0t4vjwQ5hrAq6koRg=&amp;h=561&amp;w=840&amp;sz=108&amp;hl=th&amp;start=3&amp;um=1&amp;itbs=1&amp;tbnid=R1_XQsqjXEkH9M:&amp;tbnh=97&amp;tbnw=145&amp;prev=/images?q=car+component&amp;hl=th&amp;sa=G&amp;um=1" TargetMode="External"/><Relationship Id="rId17" Type="http://schemas.openxmlformats.org/officeDocument/2006/relationships/image" Target="../media/image10.jpeg"/><Relationship Id="rId25" Type="http://schemas.openxmlformats.org/officeDocument/2006/relationships/image" Target="../media/image14.jpeg"/><Relationship Id="rId2" Type="http://schemas.openxmlformats.org/officeDocument/2006/relationships/hyperlink" Target="http://images.google.co.th/imgres?imgurl=http://www.galleries.com/minerals/SULFIDES/CHALCOCI/chalcoci.jpg&amp;imgrefurl=http://www.galleries.com/minerals/SULFIDES/CHALCOCI/chalcoci.htm&amp;usg=__xBMWdC4iNRfKP4ZM_Y1YvtcirXY=&amp;h=360&amp;w=480&amp;sz=39&amp;hl=th&amp;start=1&amp;um=1&amp;itbs=1&amp;tbnid=lEkLHsffiqTTLM:&amp;tbnh=97&amp;tbnw=129&amp;prev=/images?q=mineral+ore&amp;hl=th&amp;um=1" TargetMode="External"/><Relationship Id="rId16" Type="http://schemas.openxmlformats.org/officeDocument/2006/relationships/hyperlink" Target="http://images.google.co.th/imgres?imgurl=http://vaiguoren.files.wordpress.com/2009/06/korean-food.jpg&amp;imgrefurl=http://travelhothit.blogspot.com/2009/11/korean-food.html&amp;usg=__wIIliEQtQ7A5H1c6DO3rlC36lR4=&amp;h=460&amp;w=690&amp;sz=52&amp;hl=th&amp;start=2&amp;um=1&amp;itbs=1&amp;tbnid=_W8vmAh2UHKL8M:&amp;tbnh=93&amp;tbnw=139&amp;prev=/images?q=food&amp;hl=th&amp;um=1" TargetMode="External"/><Relationship Id="rId20" Type="http://schemas.openxmlformats.org/officeDocument/2006/relationships/hyperlink" Target="http://images.google.co.th/imgres?imgurl=http://z.about.com/d/hotels/1/0/k/4/2/guest_room_clothes_in_closet.jpg&amp;imgrefurl=http://hotels.about.com/od/cancun/ig/Pictures-of-Azul-Blue/Clothes-Hung-by-Butler.htm&amp;usg=__dtg_LrBJfbQdPHxunIPwnOTlqL4=&amp;h=500&amp;w=439&amp;sz=52&amp;hl=th&amp;start=16&amp;um=1&amp;itbs=1&amp;tbnid=NgOo0E9gzDwcjM:&amp;tbnh=130&amp;tbnw=114&amp;prev=/images?q=clothes&amp;hl=th&amp;um=1" TargetMode="External"/><Relationship Id="rId29" Type="http://schemas.openxmlformats.org/officeDocument/2006/relationships/image" Target="../media/image16.jpeg"/><Relationship Id="rId1" Type="http://schemas.openxmlformats.org/officeDocument/2006/relationships/slideLayout" Target="../slideLayouts/slideLayout5.xml"/><Relationship Id="rId6" Type="http://schemas.openxmlformats.org/officeDocument/2006/relationships/hyperlink" Target="http://images.google.co.th/imgres?imgurl=http://www.nationalpipehanger.com/tools/fckeditor/UploadFolder/SHEET%20METAL.JPG&amp;imgrefurl=http://www.nationalpipehanger.com/pages/sheet.asp&amp;usg=__v0ct-srLdkyDiX3rEnaYqNHR5eU=&amp;h=480&amp;w=640&amp;sz=34&amp;hl=th&amp;start=19&amp;um=1&amp;itbs=1&amp;tbnid=h4lp_gtpeHOcbM:&amp;tbnh=103&amp;tbnw=137&amp;prev=/images?q=sheet+metal&amp;ndsp=18&amp;hl=th&amp;sa=N&amp;start=18&amp;um=1" TargetMode="External"/><Relationship Id="rId11" Type="http://schemas.openxmlformats.org/officeDocument/2006/relationships/image" Target="../media/image7.jpeg"/><Relationship Id="rId24" Type="http://schemas.openxmlformats.org/officeDocument/2006/relationships/hyperlink" Target="http://images.google.co.th/imgres?imgurl=http://blog.dirtysugarphotography.com/wp-content/uploads/2010/01/johnsons_shampoo1.gif&amp;imgrefurl=http://blog.dirtysugarphotography.com/&amp;usg=__aZPLwpgcR0VjhnMozNqJZkHFk7A=&amp;h=447&amp;w=350&amp;sz=73&amp;hl=th&amp;start=3&amp;um=1&amp;itbs=1&amp;tbnid=_icnOvhxGOw4gM:&amp;tbnh=127&amp;tbnw=99&amp;prev=/images?q=shampoo&amp;hl=th&amp;um=1" TargetMode="External"/><Relationship Id="rId5" Type="http://schemas.openxmlformats.org/officeDocument/2006/relationships/image" Target="../media/image4.jpeg"/><Relationship Id="rId15" Type="http://schemas.openxmlformats.org/officeDocument/2006/relationships/image" Target="../media/image9.jpeg"/><Relationship Id="rId23" Type="http://schemas.openxmlformats.org/officeDocument/2006/relationships/image" Target="../media/image13.jpeg"/><Relationship Id="rId28" Type="http://schemas.openxmlformats.org/officeDocument/2006/relationships/hyperlink" Target="http://images.google.co.th/imgres?imgurl=http://www.myhealthguardian.com/wp-content/uploads/2009/10/cosmetics-070126-1-full.jpg&amp;imgrefurl=http://www.myhealthguardian.com/women/beauty-basics/what-you-do-not-know-about-your-makeup&amp;usg=__bIlkwCu4kQSCdgBREH0g_cHeZWY=&amp;h=664&amp;w=723&amp;sz=70&amp;hl=th&amp;start=4&amp;um=1&amp;itbs=1&amp;tbnid=nLHEazvZsJ_SnM:&amp;tbnh=129&amp;tbnw=140&amp;prev=/images?q=cosmetics&amp;hl=th&amp;um=1" TargetMode="External"/><Relationship Id="rId10" Type="http://schemas.openxmlformats.org/officeDocument/2006/relationships/hyperlink" Target="http://images.google.co.th/imgres?imgurl=http://ubcome.com/UBATW/EMIL/images/tires.png&amp;imgrefurl=http://ubcome.com/UBATW/EMIL/index.html&amp;usg=__acIfSypFL0H-w1hzztDd7bLFXV4=&amp;h=399&amp;w=345&amp;sz=209&amp;hl=th&amp;start=1&amp;um=1&amp;itbs=1&amp;tbnid=aSnSLid7sWAsHM:&amp;tbnh=124&amp;tbnw=107&amp;prev=/images?q=tires&amp;hl=th&amp;um=1" TargetMode="External"/><Relationship Id="rId19" Type="http://schemas.openxmlformats.org/officeDocument/2006/relationships/image" Target="../media/image11.jpeg"/><Relationship Id="rId4" Type="http://schemas.openxmlformats.org/officeDocument/2006/relationships/hyperlink" Target="http://images.google.co.th/imgres?imgurl=http://www.corusgroup.com/file_source/Images/Functions/Education/PictureGallery/BlastFurnaceAtNight.jpg&amp;imgrefurl=http://www.corusgroup.com/en/responsibility/education/picture_gallery/ironmaking/&amp;usg=__8WnrFu30xGuAQvOj19G-_lJdb_w=&amp;h=390&amp;w=341&amp;sz=111&amp;hl=th&amp;start=3&amp;um=1&amp;itbs=1&amp;tbnid=_6Sk7MdKVxLKEM:&amp;tbnh=123&amp;tbnw=108&amp;prev=/images?q=blast+furnace&amp;hl=th&amp;um=1" TargetMode="External"/><Relationship Id="rId9" Type="http://schemas.openxmlformats.org/officeDocument/2006/relationships/image" Target="../media/image6.jpeg"/><Relationship Id="rId14" Type="http://schemas.openxmlformats.org/officeDocument/2006/relationships/hyperlink" Target="http://images.google.co.th/imgres?imgurl=http://www.rahawater.com/prodimg/chemicals.jpg&amp;imgrefurl=http://www.rahawater.com/chemicals.htm&amp;usg=__VXJmIaQjKA8aPN1ohR5f1Mkibmg=&amp;h=290&amp;w=340&amp;sz=8&amp;hl=th&amp;start=13&amp;um=1&amp;itbs=1&amp;tbnid=JCXXz_qvYTJpdM:&amp;tbnh=102&amp;tbnw=119&amp;prev=/images?q=chemicals&amp;hl=th&amp;um=1" TargetMode="External"/><Relationship Id="rId22" Type="http://schemas.openxmlformats.org/officeDocument/2006/relationships/hyperlink" Target="http://images.google.co.th/imgres?imgurl=http://www.thehindubusinessline.com/2004/09/08/images/2004090802950101.jpg&amp;imgrefurl=http://www.thehindubusinessline.com/2004/09/08/stories/2004090802950100.htm&amp;usg=__L50VK2TCHQ8KKvJhBDT28MDg9UQ=&amp;h=422&amp;w=351&amp;sz=30&amp;hl=th&amp;start=4&amp;um=1&amp;itbs=1&amp;tbnid=b4YQfkknjJO7TM:&amp;tbnh=126&amp;tbnw=105&amp;prev=/images?q=FMCG&amp;hl=th&amp;um=1" TargetMode="External"/><Relationship Id="rId27" Type="http://schemas.openxmlformats.org/officeDocument/2006/relationships/image" Target="../media/image15.jpeg"/></Relationships>
</file>

<file path=ppt/slides/_rels/slide4.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10" Type="http://schemas.openxmlformats.org/officeDocument/2006/relationships/image" Target="../media/image25.jpeg"/><Relationship Id="rId4" Type="http://schemas.openxmlformats.org/officeDocument/2006/relationships/image" Target="../media/image19.jpeg"/><Relationship Id="rId9" Type="http://schemas.openxmlformats.org/officeDocument/2006/relationships/image" Target="../media/image24.jpeg"/></Relationships>
</file>

<file path=ppt/slides/_rels/slide5.xml.rels><?xml version="1.0" encoding="UTF-8" standalone="yes"?>
<Relationships xmlns="http://schemas.openxmlformats.org/package/2006/relationships"><Relationship Id="rId8" Type="http://schemas.openxmlformats.org/officeDocument/2006/relationships/hyperlink" Target="http://images.google.co.th/imgres?imgurl=http://web.tradekorea.com/upload_file/prod/marketing/mkt_files/company/d/dwroll/img/oimg_CA00189885.jpg&amp;imgrefurl=http://www.tradekorea.com/products/2667/1/steel.html&amp;usg=__bDCXDmVzdOG6UXstcQYBuRXpIgg=&amp;h=300&amp;w=300&amp;sz=113&amp;hl=th&amp;start=48&amp;um=1&amp;itbs=1&amp;tbnid=8FRgKk_-2oYEBM:&amp;tbnh=116&amp;tbnw=116&amp;prev=/images?q=elastic+textile&amp;ndsp=18&amp;hl=th&amp;sa=N&amp;start=36&amp;um=1" TargetMode="External"/><Relationship Id="rId13" Type="http://schemas.openxmlformats.org/officeDocument/2006/relationships/image" Target="../media/image31.jpeg"/><Relationship Id="rId18" Type="http://schemas.openxmlformats.org/officeDocument/2006/relationships/hyperlink" Target="http://www.google.co.th/imgres?imgurl=http://www2.pcmag.com/media/images/299370-apple-iphone-5.jpg&amp;imgrefurl=http://www.pcmag.com/article2/0,2817,2409634,00.asp&amp;usg=__tSPMinq-vyEaIk63Q9fsFvyCzTU=&amp;h=275&amp;w=275&amp;sz=20&amp;hl=en&amp;start=6&amp;zoom=1&amp;tbnid=8396wLyPDVM5YM:&amp;tbnh=114&amp;tbnw=114&amp;ei=DxuXUPCOEMTJrAfm34Bw&amp;prev=/search?q=iphone+5&amp;um=1&amp;hl=en&amp;gbv=2&amp;tbm=isch&amp;um=1&amp;itbs=1" TargetMode="External"/><Relationship Id="rId26" Type="http://schemas.openxmlformats.org/officeDocument/2006/relationships/hyperlink" Target="http://www.google.co.th/imgres?imgurl=http://1.androidauthority.com/wp-content/uploads/2012/06/samsung-galaxy-s-iii-teardown-ifixit-chipworks-2.jpg&amp;imgrefurl=http://www.androidauthority.com/samsung-galaxy-s3-teardown-92060/&amp;usg=__O0dAe-25F3-vXj_TEBQnEhibtK8=&amp;h=450&amp;w=600&amp;sz=46&amp;hl=en&amp;start=4&amp;zoom=1&amp;tbnid=1yaSvnRDd8ZHHM:&amp;tbnh=101&amp;tbnw=135&amp;ei=pBuXUNWcKYfLrQfG9oHYBQ&amp;prev=/search?q=samsung+galaxy+s3+parts&amp;um=1&amp;hl=en&amp;gbv=2&amp;tbm=isch&amp;um=1&amp;itbs=1" TargetMode="External"/><Relationship Id="rId3" Type="http://schemas.openxmlformats.org/officeDocument/2006/relationships/image" Target="../media/image26.jpeg"/><Relationship Id="rId21" Type="http://schemas.openxmlformats.org/officeDocument/2006/relationships/image" Target="../media/image35.jpeg"/><Relationship Id="rId7" Type="http://schemas.openxmlformats.org/officeDocument/2006/relationships/image" Target="../media/image28.jpeg"/><Relationship Id="rId12" Type="http://schemas.openxmlformats.org/officeDocument/2006/relationships/hyperlink" Target="http://images.google.co.th/imgres?imgurl=http://uscopywriting.com/images/PAGE-IMAGES/color%20printing.jpg&amp;imgrefurl=http://www.uscopywriting.com/index.asp?page=Graphic-Design-Printing&amp;usg=__CHCPyFD-0jWr97r8kwImBCt2YCQ=&amp;h=282&amp;w=425&amp;sz=110&amp;hl=th&amp;start=1&amp;um=1&amp;itbs=1&amp;tbnid=r7YoCmaat0hXbM:&amp;tbnh=84&amp;tbnw=126&amp;prev=/images?q=color+printing&amp;ndsp=18&amp;hl=th&amp;sa=G&amp;um=1" TargetMode="External"/><Relationship Id="rId17" Type="http://schemas.openxmlformats.org/officeDocument/2006/relationships/image" Target="../media/image33.jpeg"/><Relationship Id="rId25" Type="http://schemas.openxmlformats.org/officeDocument/2006/relationships/image" Target="../media/image37.jpeg"/><Relationship Id="rId2" Type="http://schemas.openxmlformats.org/officeDocument/2006/relationships/hyperlink" Target="http://images.google.co.th/imgres?imgurl=http://simi.exteen.com/images/legging1.jpg&amp;imgrefurl=http://simi.exteen.com/20081112/leggings&amp;usg=__r6Fnloh-gwoPE1yzlt603nqSaec=&amp;h=300&amp;w=300&amp;sz=84&amp;hl=th&amp;start=1&amp;um=1&amp;itbs=1&amp;tbnid=uqj5Lv8CTVbw0M:&amp;tbnh=116&amp;tbnw=116&amp;prev=/images?q=legging&amp;ndsp=18&amp;hl=th&amp;sa=N&amp;um=1" TargetMode="External"/><Relationship Id="rId16" Type="http://schemas.openxmlformats.org/officeDocument/2006/relationships/hyperlink" Target="http://www.google.co.th/imgres?imgurl=http://geniusbeauty.com/wp-content/uploads/2011/06/YSL-Cruise-Collection-2012-1.jpg&amp;imgrefurl=http://geniusbeauty.com/fashion-and-wear/ysl-cruise-collection-2012/&amp;usg=__xpuzBfk6Y_m5zv6XpfBESjShzqA=&amp;h=424&amp;w=450&amp;sz=52&amp;hl=en&amp;start=5&amp;zoom=1&amp;tbnid=VQ4EPfeoyGlv8M:&amp;tbnh=120&amp;tbnw=127&amp;ei=4hqXUL6hBcfrrQf7z4C4Dg&amp;prev=/search?q=collection+2012&amp;um=1&amp;hl=en&amp;gbv=2&amp;tbm=isch&amp;um=1&amp;itbs=1" TargetMode="External"/><Relationship Id="rId20" Type="http://schemas.openxmlformats.org/officeDocument/2006/relationships/hyperlink" Target="http://www.google.co.th/imgres?imgurl=http://www.seoworms.com/wp-content/uploads/2012/08/iPhone-Parts.png&amp;imgrefurl=http://www.seoworms.com/iphone-5-anticipated-concepts/iphone-parts/&amp;usg=__gaEdRR3bxNtY_0swBNvEUfliUaY=&amp;h=414&amp;w=547&amp;sz=273&amp;hl=en&amp;start=7&amp;zoom=1&amp;tbnid=bXv-UvHpfyIc4M:&amp;tbnh=101&amp;tbnw=133&amp;ei=LRuXUJLNDsryrQfL54DoBA&amp;prev=/search?q=iphone+5+parts&amp;um=1&amp;hl=en&amp;gbv=2&amp;tbm=isch&amp;um=1&amp;itbs=1" TargetMode="External"/><Relationship Id="rId29" Type="http://schemas.openxmlformats.org/officeDocument/2006/relationships/image" Target="../media/image39.jpeg"/><Relationship Id="rId1" Type="http://schemas.openxmlformats.org/officeDocument/2006/relationships/slideLayout" Target="../slideLayouts/slideLayout2.xml"/><Relationship Id="rId6" Type="http://schemas.openxmlformats.org/officeDocument/2006/relationships/hyperlink" Target="http://images.google.co.th/imgres?imgurl=http://img.diytrade.com/cdimg/739086/8261630/0/1236870262/elastic_cord.jpg&amp;imgrefurl=http://www.diytrade.com/china/4/products/5153641/elastic_cord.html&amp;usg=__VNh0KIatPEUlJex0dNuwAGbF8UA=&amp;h=544&amp;w=800&amp;sz=53&amp;hl=th&amp;start=43&amp;um=1&amp;itbs=1&amp;tbnid=vCVd1JdmxvKxZM:&amp;tbnh=97&amp;tbnw=143&amp;prev=/images?q=elastic+textile&amp;ndsp=18&amp;hl=th&amp;sa=N&amp;start=36&amp;um=1" TargetMode="External"/><Relationship Id="rId11" Type="http://schemas.openxmlformats.org/officeDocument/2006/relationships/image" Target="../media/image30.jpeg"/><Relationship Id="rId24" Type="http://schemas.openxmlformats.org/officeDocument/2006/relationships/hyperlink" Target="http://www.google.co.th/imgres?imgurl=http://cdn2.ubergizmo.com/wp-content/uploads/2012/08/ego-gs3-case.jpg&amp;imgrefurl=http://www.ubergizmo.com/2012/08/egos-samsung-galaxy-s3-case-comes-with-usb-flash-drive/&amp;usg=__DeEoTwjW2XIjnDt-naIx8hUY3O8=&amp;h=444&amp;w=525&amp;sz=20&amp;hl=en&amp;start=13&amp;zoom=1&amp;tbnid=UBtEKsGAEybHlM:&amp;tbnh=112&amp;tbnw=132&amp;ei=hhuXUKe0JMvprQfVyIHAAg&amp;prev=/search?q=samsung+galaxy+s3+case&amp;um=1&amp;hl=en&amp;gbv=2&amp;tbm=isch&amp;um=1&amp;itbs=1" TargetMode="External"/><Relationship Id="rId5" Type="http://schemas.openxmlformats.org/officeDocument/2006/relationships/image" Target="../media/image27.jpeg"/><Relationship Id="rId15" Type="http://schemas.openxmlformats.org/officeDocument/2006/relationships/image" Target="../media/image32.jpeg"/><Relationship Id="rId23" Type="http://schemas.openxmlformats.org/officeDocument/2006/relationships/image" Target="../media/image36.jpeg"/><Relationship Id="rId28" Type="http://schemas.openxmlformats.org/officeDocument/2006/relationships/hyperlink" Target="http://www.google.co.th/imgres?imgurl=http://cdn2.ubergizmo.com/wp-content/uploads/2012/10/galaxy-s3.jpg&amp;imgrefurl=http://www.ubergizmo.com/2012/10/samsung-galaxy-s3-available-for-100-on-contract-from-sprint-and-verizon/&amp;usg=__LhN8AWk9smWCnJAMiMftAOUYjCY=&amp;h=453&amp;w=600&amp;sz=39&amp;hl=en&amp;start=2&amp;zoom=1&amp;tbnid=rQXpTqnLfJ6QHM:&amp;tbnh=102&amp;tbnw=135&amp;ei=vxuXUNSnBMHMrQeF_4DYBQ&amp;prev=/search?q=samsung+galaxy+s3&amp;um=1&amp;hl=en&amp;gbv=2&amp;tbm=isch&amp;um=1&amp;itbs=1" TargetMode="External"/><Relationship Id="rId10" Type="http://schemas.openxmlformats.org/officeDocument/2006/relationships/hyperlink" Target="http://images.google.co.th/imgres?imgurl=http://www.bluehen.com/images/Freedom_chair_files/fabrics/vellum/vellum_fabric.gif&amp;imgrefurl=http://www.bluehen.com/freedom_chair.php?faq_item=15&amp;usg=__EsVjAQpuOyjg12EpgR0P58CEK7A=&amp;h=480&amp;w=313&amp;sz=24&amp;hl=th&amp;start=42&amp;um=1&amp;itbs=1&amp;tbnid=-qpaWB6jN16IDM:&amp;tbnh=129&amp;tbnw=84&amp;prev=/images?q=elastic+textile&amp;ndsp=18&amp;hl=th&amp;sa=N&amp;start=36&amp;um=1" TargetMode="External"/><Relationship Id="rId19" Type="http://schemas.openxmlformats.org/officeDocument/2006/relationships/image" Target="../media/image34.jpeg"/><Relationship Id="rId4" Type="http://schemas.openxmlformats.org/officeDocument/2006/relationships/hyperlink" Target="http://images.google.co.th/imgres?imgurl=http://www.wizbit.net/artwork/dvd_box_cases.jpg&amp;imgrefurl=http://www.wizbit.net/12cm_cd-dvd_packaging_options_custom_dvd_box_set_manufacture.htm&amp;usg=__3juaNRgCJ2o7Zj2tuiXvTKd7mBA=&amp;h=353&amp;w=540&amp;sz=30&amp;hl=th&amp;start=1&amp;um=1&amp;itbs=1&amp;tbnid=qkt7sYBafJ8sPM:&amp;tbnh=86&amp;tbnw=132&amp;prev=/images?q=dvd+box&amp;hl=th&amp;um=1" TargetMode="External"/><Relationship Id="rId9" Type="http://schemas.openxmlformats.org/officeDocument/2006/relationships/image" Target="../media/image29.jpeg"/><Relationship Id="rId14" Type="http://schemas.openxmlformats.org/officeDocument/2006/relationships/hyperlink" Target="http://images.google.co.th/imgres?imgurl=http://www.ert.co.th/Blastmail/images/newsletter_20071201/hotnews/CD.gif&amp;imgrefurl=http://www.ert.co.th/Blastmail/images/newsletter_20071201/HotNews_01-12-07.html&amp;usg=__cfY5vO0R4eymTdTkl_AF843FPow=&amp;h=417&amp;w=300&amp;sz=59&amp;hl=th&amp;start=3&amp;um=1&amp;itbs=1&amp;tbnid=v7f-hUPDtXK2gM:&amp;tbnh=125&amp;tbnw=90&amp;prev=/images?q=dvd&amp;hl=th&amp;um=1" TargetMode="External"/><Relationship Id="rId22" Type="http://schemas.openxmlformats.org/officeDocument/2006/relationships/hyperlink" Target="http://www.google.co.th/imgres?imgurl=http://i-cdn.phonearena.com/images/articles/67410-image/iPhone-5-case-by-Case-Mate.jpg&amp;imgrefurl=http://www.phonearena.com/news/10-cool-iPhone-5-cases-2_id34557&amp;usg=__UlbpAUIN-WUN4wZoNEX7dkm-0ew=&amp;h=469&amp;w=820&amp;sz=170&amp;hl=en&amp;start=3&amp;zoom=1&amp;tbnid=JkIxQpsimHcVVM:&amp;tbnh=82&amp;tbnw=144&amp;ei=ZRuXUK3pDMXtrQeHiYHgAQ&amp;prev=/search?q=iphone+5+case&amp;um=1&amp;hl=en&amp;gbv=2&amp;tbm=isch&amp;um=1&amp;itbs=1" TargetMode="External"/><Relationship Id="rId27" Type="http://schemas.openxmlformats.org/officeDocument/2006/relationships/image" Target="../media/image38.jpeg"/><Relationship Id="rId30" Type="http://schemas.openxmlformats.org/officeDocument/2006/relationships/image" Target="../media/image40.jpeg"/></Relationships>
</file>

<file path=ppt/slides/_rels/slide6.xml.rels><?xml version="1.0" encoding="UTF-8" standalone="yes"?>
<Relationships xmlns="http://schemas.openxmlformats.org/package/2006/relationships"><Relationship Id="rId8" Type="http://schemas.openxmlformats.org/officeDocument/2006/relationships/hyperlink" Target="http://images.google.co.th/imgres?imgurl=http://www.akstrading.com/Cement.JPG&amp;imgrefurl=http://www.akstrading.com/cement.html&amp;usg=__PUxQl3NJ83__tGQSWiSUwtZi5Kg=&amp;h=460&amp;w=614&amp;sz=30&amp;hl=th&amp;start=1&amp;um=1&amp;itbs=1&amp;tbnid=GNytG6Fe_4bqHM:&amp;tbnh=102&amp;tbnw=136&amp;prev=/images?q=cement+reseller&amp;hl=th&amp;um=1" TargetMode="External"/><Relationship Id="rId3" Type="http://schemas.openxmlformats.org/officeDocument/2006/relationships/image" Target="../media/image41.jpeg"/><Relationship Id="rId7" Type="http://schemas.openxmlformats.org/officeDocument/2006/relationships/image" Target="../media/image43.jpeg"/><Relationship Id="rId2" Type="http://schemas.openxmlformats.org/officeDocument/2006/relationships/hyperlink" Target="http://images.google.co.th/imgres?imgurl=http://wiki.nectec.or.th/dpuwiki/pub/CC613Students/SutassanaReport/Hospital-cartoon.jpg&amp;imgrefurl=http://wiki.nectec.or.th/dpu/CC613Students/SutassanaReport&amp;usg=__7vxFhFe6J6yrMQoP0fBYIXqNM-o=&amp;h=290&amp;w=373&amp;sz=105&amp;hl=th&amp;start=2&amp;um=1&amp;itbs=1&amp;tbnid=cTDoL7WbalpH3M:&amp;tbnh=95&amp;tbnw=122&amp;prev=/images?q=hospital&amp;hl=th&amp;um=1" TargetMode="External"/><Relationship Id="rId1" Type="http://schemas.openxmlformats.org/officeDocument/2006/relationships/slideLayout" Target="../slideLayouts/slideLayout2.xml"/><Relationship Id="rId6" Type="http://schemas.openxmlformats.org/officeDocument/2006/relationships/hyperlink" Target="http://images.google.co.th/imgres?imgurl=http://www.engineerlive.com/media/images/large/large_Lafarge_hi.jpg&amp;imgrefurl=http://www.engineerlive.com/Process-Engineer/Plant_Management/Cement_manufacturer_achieves_&amp;lsquo;perfect_reliability&amp;rsquo;_with_drives/21155/&amp;usg=__zXOWH8xAI6aAlM1RPVHPdZmtv04=&amp;h=534&amp;w=800&amp;sz=447&amp;hl=th&amp;start=7&amp;um=1&amp;itbs=1&amp;tbnid=uxbPcOExvkkqHM:&amp;tbnh=95&amp;tbnw=143&amp;prev=/images?q=cement+manufacturer&amp;hl=th&amp;um=1" TargetMode="External"/><Relationship Id="rId11" Type="http://schemas.openxmlformats.org/officeDocument/2006/relationships/image" Target="../media/image45.jpeg"/><Relationship Id="rId5" Type="http://schemas.openxmlformats.org/officeDocument/2006/relationships/image" Target="../media/image42.jpeg"/><Relationship Id="rId10" Type="http://schemas.openxmlformats.org/officeDocument/2006/relationships/hyperlink" Target="http://images.google.co.th/imgres?imgurl=http://www.msad40.org/mvhs/library/images/Government.jpg&amp;imgrefurl=http://www.msad40.org/mvhs/library/SocialStudiesLinksMVHS.cfm&amp;usg=__aoLnYc7x2XfvALKjDDDMzf_4Tx0=&amp;h=600&amp;w=832&amp;sz=179&amp;hl=th&amp;start=7&amp;um=1&amp;itbs=1&amp;tbnid=iL2Tky6PlX-h3M:&amp;tbnh=104&amp;tbnw=144&amp;prev=/images?q=government&amp;hl=th&amp;um=1" TargetMode="External"/><Relationship Id="rId4" Type="http://schemas.openxmlformats.org/officeDocument/2006/relationships/hyperlink" Target="http://images.google.co.th/imgres?imgurl=http://school.obec.go.th/watklongsuans/pic_school.jpg&amp;imgrefurl=http://school.obec.go.th/watklongsuans/&amp;usg=__nHpoRo9V3w-mQx3Z5CP2gh6uFRs=&amp;h=386&amp;w=400&amp;sz=40&amp;hl=th&amp;start=2&amp;um=1&amp;itbs=1&amp;tbnid=jOf0Txq0DlNtTM:&amp;tbnh=120&amp;tbnw=124&amp;prev=/images?q=school&amp;hl=th&amp;um=1" TargetMode="External"/><Relationship Id="rId9" Type="http://schemas.openxmlformats.org/officeDocument/2006/relationships/image" Target="../media/image4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Business-to-Business Marketing</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Suwattana</a:t>
            </a:r>
            <a:r>
              <a:rPr lang="en-US" dirty="0" smtClean="0"/>
              <a:t>  </a:t>
            </a:r>
            <a:r>
              <a:rPr lang="en-US" dirty="0" err="1" smtClean="0"/>
              <a:t>Sawatasuk</a:t>
            </a:r>
            <a:endParaRPr lang="en-US" dirty="0"/>
          </a:p>
        </p:txBody>
      </p:sp>
      <p:pic>
        <p:nvPicPr>
          <p:cNvPr id="10242" name="Picture 2" descr="http://t2.gstatic.com/images?q=tbn:rSxe9ThwxTYPnM:http://www.cnq.ca/Storage.asp%3FStorageID%3D88802%26SiteLanguageID%3D1">
            <a:hlinkClick r:id="rId2"/>
          </p:cNvPr>
          <p:cNvPicPr>
            <a:picLocks noChangeAspect="1" noChangeArrowheads="1"/>
          </p:cNvPicPr>
          <p:nvPr/>
        </p:nvPicPr>
        <p:blipFill>
          <a:blip r:embed="rId3" cstate="print"/>
          <a:srcRect/>
          <a:stretch>
            <a:fillRect/>
          </a:stretch>
        </p:blipFill>
        <p:spPr bwMode="auto">
          <a:xfrm>
            <a:off x="1066800" y="4495800"/>
            <a:ext cx="1428750" cy="10763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B2B Buying Process </a:t>
            </a:r>
            <a:r>
              <a:rPr lang="en-US" b="0" dirty="0" smtClean="0"/>
              <a:t>(</a:t>
            </a:r>
            <a:r>
              <a:rPr lang="en-US" b="0" dirty="0" err="1" smtClean="0"/>
              <a:t>con’t</a:t>
            </a:r>
            <a:r>
              <a:rPr lang="en-US" b="0" dirty="0" smtClean="0"/>
              <a:t>)</a:t>
            </a:r>
            <a:endParaRPr lang="en-US" b="0" dirty="0"/>
          </a:p>
        </p:txBody>
      </p:sp>
      <p:sp>
        <p:nvSpPr>
          <p:cNvPr id="3" name="Content Placeholder 2"/>
          <p:cNvSpPr>
            <a:spLocks noGrp="1"/>
          </p:cNvSpPr>
          <p:nvPr>
            <p:ph idx="1"/>
          </p:nvPr>
        </p:nvSpPr>
        <p:spPr>
          <a:xfrm>
            <a:off x="502920" y="530352"/>
            <a:ext cx="8336280" cy="4187952"/>
          </a:xfrm>
        </p:spPr>
        <p:txBody>
          <a:bodyPr>
            <a:normAutofit fontScale="85000" lnSpcReduction="20000"/>
          </a:bodyPr>
          <a:lstStyle/>
          <a:p>
            <a:pPr marL="514350" indent="-514350">
              <a:buFont typeface="+mj-lt"/>
              <a:buAutoNum type="arabicPeriod" startAt="5"/>
            </a:pPr>
            <a:r>
              <a:rPr lang="en-US" b="1" dirty="0" smtClean="0">
                <a:solidFill>
                  <a:srgbClr val="008080"/>
                </a:solidFill>
              </a:rPr>
              <a:t>Order Specification: </a:t>
            </a:r>
            <a:r>
              <a:rPr lang="en-US" dirty="0" smtClean="0"/>
              <a:t>the firm places its order with its preferred supplier(s). The order includes detailed prescription of the goods, prices, delivery dates, and penalties if the order is not filled on time (for some firms). Then, the supplier will send an acknowledgement that it has received the order and fill it by specified date. </a:t>
            </a:r>
          </a:p>
          <a:p>
            <a:endParaRPr lang="en-US" b="1" dirty="0" smtClean="0">
              <a:solidFill>
                <a:srgbClr val="CC0066"/>
              </a:solidFill>
            </a:endParaRPr>
          </a:p>
          <a:p>
            <a:pPr marL="514350" indent="-514350">
              <a:buFont typeface="+mj-lt"/>
              <a:buAutoNum type="arabicPeriod" startAt="6"/>
            </a:pPr>
            <a:r>
              <a:rPr lang="en-US" b="1" dirty="0" smtClean="0">
                <a:solidFill>
                  <a:srgbClr val="CC0066"/>
                </a:solidFill>
              </a:rPr>
              <a:t>Vendor Analysis: </a:t>
            </a:r>
            <a:r>
              <a:rPr lang="en-US" dirty="0" smtClean="0"/>
              <a:t>firms analyze their vendor’s performance so they can make decisions about their next purchases. Analysis for B2B is typically more formal and objective than B2C.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Buying Process</a:t>
            </a:r>
            <a:endParaRPr lang="en-US" dirty="0"/>
          </a:p>
        </p:txBody>
      </p:sp>
      <p:sp>
        <p:nvSpPr>
          <p:cNvPr id="3" name="Content Placeholder 2"/>
          <p:cNvSpPr>
            <a:spLocks noGrp="1"/>
          </p:cNvSpPr>
          <p:nvPr>
            <p:ph idx="1"/>
          </p:nvPr>
        </p:nvSpPr>
        <p:spPr/>
        <p:txBody>
          <a:bodyPr/>
          <a:lstStyle/>
          <a:p>
            <a:r>
              <a:rPr lang="en-US" b="1" dirty="0" smtClean="0">
                <a:solidFill>
                  <a:srgbClr val="7030A0"/>
                </a:solidFill>
              </a:rPr>
              <a:t>The buying center: </a:t>
            </a:r>
            <a:r>
              <a:rPr lang="en-US" dirty="0" smtClean="0"/>
              <a:t>all the individuals and units that involved in the purchase decision  </a:t>
            </a:r>
          </a:p>
        </p:txBody>
      </p:sp>
      <p:graphicFrame>
        <p:nvGraphicFramePr>
          <p:cNvPr id="4" name="Table 3"/>
          <p:cNvGraphicFramePr>
            <a:graphicFrameLocks noGrp="1"/>
          </p:cNvGraphicFramePr>
          <p:nvPr/>
        </p:nvGraphicFramePr>
        <p:xfrm>
          <a:off x="381000" y="1910081"/>
          <a:ext cx="8458200" cy="3062736"/>
        </p:xfrm>
        <a:graphic>
          <a:graphicData uri="http://schemas.openxmlformats.org/drawingml/2006/table">
            <a:tbl>
              <a:tblPr firstRow="1" bandRow="1">
                <a:tableStyleId>{21E4AEA4-8DFA-4A89-87EB-49C32662AFE0}</a:tableStyleId>
              </a:tblPr>
              <a:tblGrid>
                <a:gridCol w="1307177"/>
                <a:gridCol w="2960023"/>
                <a:gridCol w="4191000"/>
              </a:tblGrid>
              <a:tr h="303325">
                <a:tc>
                  <a:txBody>
                    <a:bodyPr/>
                    <a:lstStyle/>
                    <a:p>
                      <a:r>
                        <a:rPr lang="en-US" sz="1200" dirty="0" smtClean="0"/>
                        <a:t>Role</a:t>
                      </a:r>
                      <a:endParaRPr lang="en-US" sz="1200" dirty="0"/>
                    </a:p>
                  </a:txBody>
                  <a:tcPr/>
                </a:tc>
                <a:tc>
                  <a:txBody>
                    <a:bodyPr/>
                    <a:lstStyle/>
                    <a:p>
                      <a:r>
                        <a:rPr lang="en-US" sz="1200" dirty="0" smtClean="0"/>
                        <a:t>The one who…</a:t>
                      </a:r>
                      <a:endParaRPr lang="en-US" sz="1200" dirty="0"/>
                    </a:p>
                  </a:txBody>
                  <a:tcPr/>
                </a:tc>
                <a:tc>
                  <a:txBody>
                    <a:bodyPr/>
                    <a:lstStyle/>
                    <a:p>
                      <a:r>
                        <a:rPr lang="en-US" sz="1200" dirty="0" smtClean="0"/>
                        <a:t>Sample of Computer Purchase</a:t>
                      </a:r>
                      <a:endParaRPr lang="en-US" sz="1200" dirty="0"/>
                    </a:p>
                  </a:txBody>
                  <a:tcPr/>
                </a:tc>
              </a:tr>
              <a:tr h="448943">
                <a:tc>
                  <a:txBody>
                    <a:bodyPr/>
                    <a:lstStyle/>
                    <a:p>
                      <a:r>
                        <a:rPr lang="en-US" sz="1200" b="1" dirty="0" smtClean="0"/>
                        <a:t>Initiator</a:t>
                      </a:r>
                      <a:endParaRPr lang="en-US" sz="1200" b="1" dirty="0"/>
                    </a:p>
                  </a:txBody>
                  <a:tcPr/>
                </a:tc>
                <a:tc>
                  <a:txBody>
                    <a:bodyPr/>
                    <a:lstStyle/>
                    <a:p>
                      <a:r>
                        <a:rPr lang="en-US" sz="1200" dirty="0" smtClean="0"/>
                        <a:t>First</a:t>
                      </a:r>
                      <a:r>
                        <a:rPr lang="en-US" sz="1200" baseline="0" dirty="0" smtClean="0"/>
                        <a:t> suggests making a purchase</a:t>
                      </a:r>
                      <a:endParaRPr lang="en-US" sz="1200" dirty="0"/>
                    </a:p>
                  </a:txBody>
                  <a:tcPr/>
                </a:tc>
                <a:tc>
                  <a:txBody>
                    <a:bodyPr/>
                    <a:lstStyle/>
                    <a:p>
                      <a:r>
                        <a:rPr lang="en-US" sz="1200" b="1" dirty="0" smtClean="0">
                          <a:solidFill>
                            <a:srgbClr val="7030A0"/>
                          </a:solidFill>
                        </a:rPr>
                        <a:t>Division general manager </a:t>
                      </a:r>
                      <a:r>
                        <a:rPr lang="en-US" sz="1200" dirty="0" smtClean="0"/>
                        <a:t>proposes to replace company’s computer</a:t>
                      </a:r>
                      <a:endParaRPr lang="en-US" sz="1200" dirty="0"/>
                    </a:p>
                  </a:txBody>
                  <a:tcPr/>
                </a:tc>
              </a:tr>
              <a:tr h="679403">
                <a:tc>
                  <a:txBody>
                    <a:bodyPr/>
                    <a:lstStyle/>
                    <a:p>
                      <a:r>
                        <a:rPr lang="en-US" sz="1200" b="1" dirty="0" smtClean="0"/>
                        <a:t>Influencers/ evaluators</a:t>
                      </a:r>
                      <a:endParaRPr lang="en-US" sz="1200" b="1" dirty="0"/>
                    </a:p>
                  </a:txBody>
                  <a:tcPr/>
                </a:tc>
                <a:tc>
                  <a:txBody>
                    <a:bodyPr/>
                    <a:lstStyle/>
                    <a:p>
                      <a:r>
                        <a:rPr lang="en-US" sz="1200" dirty="0" smtClean="0"/>
                        <a:t>Influence</a:t>
                      </a:r>
                      <a:r>
                        <a:rPr lang="en-US" sz="1200" baseline="0" dirty="0" smtClean="0"/>
                        <a:t> the buying decision and often help define specifications and provide info. for evaluating options</a:t>
                      </a:r>
                      <a:endParaRPr lang="en-US" sz="1200" dirty="0"/>
                    </a:p>
                  </a:txBody>
                  <a:tcPr/>
                </a:tc>
                <a:tc>
                  <a:txBody>
                    <a:bodyPr/>
                    <a:lstStyle/>
                    <a:p>
                      <a:r>
                        <a:rPr lang="en-US" sz="1200" b="1" dirty="0" smtClean="0">
                          <a:solidFill>
                            <a:srgbClr val="7030A0"/>
                          </a:solidFill>
                        </a:rPr>
                        <a:t>Corporate controller’s office </a:t>
                      </a:r>
                      <a:r>
                        <a:rPr lang="en-US" sz="1200" dirty="0" smtClean="0"/>
                        <a:t>and </a:t>
                      </a:r>
                      <a:r>
                        <a:rPr lang="en-US" sz="1200" b="1" dirty="0" smtClean="0">
                          <a:solidFill>
                            <a:srgbClr val="7030A0"/>
                          </a:solidFill>
                        </a:rPr>
                        <a:t>vice president</a:t>
                      </a:r>
                      <a:r>
                        <a:rPr lang="en-US" sz="1200" b="1" baseline="0" dirty="0" smtClean="0">
                          <a:solidFill>
                            <a:srgbClr val="7030A0"/>
                          </a:solidFill>
                        </a:rPr>
                        <a:t> of data processing</a:t>
                      </a:r>
                      <a:r>
                        <a:rPr lang="en-US" sz="1200" baseline="0" dirty="0" smtClean="0">
                          <a:solidFill>
                            <a:srgbClr val="7030A0"/>
                          </a:solidFill>
                        </a:rPr>
                        <a:t> </a:t>
                      </a:r>
                      <a:r>
                        <a:rPr lang="en-US" sz="1200" baseline="0" dirty="0" smtClean="0"/>
                        <a:t>have an important say in which system &amp; vendor the company will deal with</a:t>
                      </a:r>
                      <a:endParaRPr lang="en-US" sz="1200" dirty="0"/>
                    </a:p>
                  </a:txBody>
                  <a:tcPr/>
                </a:tc>
              </a:tr>
              <a:tr h="679403">
                <a:tc>
                  <a:txBody>
                    <a:bodyPr/>
                    <a:lstStyle/>
                    <a:p>
                      <a:r>
                        <a:rPr lang="en-US" sz="1200" b="1" dirty="0" smtClean="0"/>
                        <a:t>Gatekeepers</a:t>
                      </a:r>
                      <a:endParaRPr lang="en-US" sz="1200" b="1" dirty="0"/>
                    </a:p>
                  </a:txBody>
                  <a:tcPr/>
                </a:tc>
                <a:tc>
                  <a:txBody>
                    <a:bodyPr/>
                    <a:lstStyle/>
                    <a:p>
                      <a:r>
                        <a:rPr lang="en-US" sz="1200" dirty="0" smtClean="0"/>
                        <a:t>Regulate</a:t>
                      </a:r>
                      <a:r>
                        <a:rPr lang="en-US" sz="1200" baseline="0" dirty="0" smtClean="0"/>
                        <a:t> the flow of info.</a:t>
                      </a:r>
                      <a:r>
                        <a:rPr lang="en-US" sz="1200" dirty="0" smtClean="0"/>
                        <a:t> </a:t>
                      </a:r>
                      <a:endParaRPr lang="en-US" sz="1200" dirty="0"/>
                    </a:p>
                  </a:txBody>
                  <a:tcPr/>
                </a:tc>
                <a:tc>
                  <a:txBody>
                    <a:bodyPr/>
                    <a:lstStyle/>
                    <a:p>
                      <a:r>
                        <a:rPr lang="en-US" sz="1200" b="1" dirty="0" smtClean="0">
                          <a:solidFill>
                            <a:srgbClr val="7030A0"/>
                          </a:solidFill>
                        </a:rPr>
                        <a:t>Corporate department for purchasing &amp; data processing</a:t>
                      </a:r>
                      <a:r>
                        <a:rPr lang="en-US" sz="1200" b="1" dirty="0" smtClean="0"/>
                        <a:t> </a:t>
                      </a:r>
                      <a:r>
                        <a:rPr lang="en-US" sz="1200" dirty="0" smtClean="0"/>
                        <a:t>analyze company’s needs and recommend</a:t>
                      </a:r>
                      <a:r>
                        <a:rPr lang="en-US" sz="1200" baseline="0" dirty="0" smtClean="0"/>
                        <a:t> likely matches with potential vendors</a:t>
                      </a:r>
                      <a:endParaRPr lang="en-US" sz="1200" dirty="0"/>
                    </a:p>
                  </a:txBody>
                  <a:tcPr/>
                </a:tc>
              </a:tr>
              <a:tr h="628521">
                <a:tc>
                  <a:txBody>
                    <a:bodyPr/>
                    <a:lstStyle/>
                    <a:p>
                      <a:r>
                        <a:rPr lang="en-US" sz="1200" b="1" dirty="0" smtClean="0"/>
                        <a:t>Decider</a:t>
                      </a:r>
                      <a:endParaRPr lang="en-US" sz="1200" b="1" dirty="0"/>
                    </a:p>
                  </a:txBody>
                  <a:tcPr/>
                </a:tc>
                <a:tc>
                  <a:txBody>
                    <a:bodyPr/>
                    <a:lstStyle/>
                    <a:p>
                      <a:r>
                        <a:rPr lang="en-US" sz="1200" dirty="0" smtClean="0"/>
                        <a:t>Has the formal/informal power to choose or</a:t>
                      </a:r>
                      <a:r>
                        <a:rPr lang="en-US" sz="1200" baseline="0" dirty="0" smtClean="0"/>
                        <a:t> approve the selection of supplier or brand</a:t>
                      </a:r>
                      <a:endParaRPr lang="en-US" sz="1200" dirty="0"/>
                    </a:p>
                  </a:txBody>
                  <a:tcPr/>
                </a:tc>
                <a:tc>
                  <a:txBody>
                    <a:bodyPr/>
                    <a:lstStyle/>
                    <a:p>
                      <a:r>
                        <a:rPr lang="en-US" sz="1200" b="1" dirty="0" smtClean="0">
                          <a:solidFill>
                            <a:srgbClr val="7030A0"/>
                          </a:solidFill>
                        </a:rPr>
                        <a:t>Vice president of administration</a:t>
                      </a:r>
                      <a:r>
                        <a:rPr lang="en-US" sz="1200" dirty="0" smtClean="0"/>
                        <a:t>, with advice from others, selects vendor the company will deal</a:t>
                      </a:r>
                      <a:r>
                        <a:rPr lang="en-US" sz="1200" baseline="0" dirty="0" smtClean="0"/>
                        <a:t> with and system it will buy </a:t>
                      </a:r>
                      <a:endParaRPr lang="en-US" sz="1200" dirty="0"/>
                    </a:p>
                  </a:txBody>
                  <a:tcPr/>
                </a:tc>
              </a:tr>
              <a:tr h="303325">
                <a:tc>
                  <a:txBody>
                    <a:bodyPr/>
                    <a:lstStyle/>
                    <a:p>
                      <a:r>
                        <a:rPr lang="en-US" sz="1200" b="1" dirty="0" smtClean="0"/>
                        <a:t>Users</a:t>
                      </a:r>
                      <a:endParaRPr lang="en-US" sz="1200" b="1" dirty="0"/>
                    </a:p>
                  </a:txBody>
                  <a:tcPr/>
                </a:tc>
                <a:tc>
                  <a:txBody>
                    <a:bodyPr/>
                    <a:lstStyle/>
                    <a:p>
                      <a:r>
                        <a:rPr lang="en-US" sz="1200" dirty="0" smtClean="0"/>
                        <a:t>Actually</a:t>
                      </a:r>
                      <a:r>
                        <a:rPr lang="en-US" sz="1200" baseline="0" dirty="0" smtClean="0"/>
                        <a:t> use the product</a:t>
                      </a:r>
                      <a:endParaRPr lang="en-US" sz="1200" dirty="0"/>
                    </a:p>
                  </a:txBody>
                  <a:tcPr/>
                </a:tc>
                <a:tc>
                  <a:txBody>
                    <a:bodyPr/>
                    <a:lstStyle/>
                    <a:p>
                      <a:r>
                        <a:rPr lang="en-US" sz="1200" b="1" dirty="0" smtClean="0">
                          <a:solidFill>
                            <a:srgbClr val="7030A0"/>
                          </a:solidFill>
                        </a:rPr>
                        <a:t>All division employees </a:t>
                      </a:r>
                      <a:r>
                        <a:rPr lang="en-US" sz="1200" dirty="0" smtClean="0"/>
                        <a:t>use the computers</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Buying Process </a:t>
            </a:r>
            <a:r>
              <a:rPr lang="en-US" b="0" dirty="0" smtClean="0"/>
              <a:t>(</a:t>
            </a:r>
            <a:r>
              <a:rPr lang="en-US" b="0" dirty="0" err="1" smtClean="0"/>
              <a:t>con’t</a:t>
            </a:r>
            <a:r>
              <a:rPr lang="en-US" b="0" dirty="0" smtClean="0"/>
              <a:t>)</a:t>
            </a:r>
            <a:endParaRPr lang="en-US" b="0" dirty="0"/>
          </a:p>
        </p:txBody>
      </p:sp>
      <p:sp>
        <p:nvSpPr>
          <p:cNvPr id="3" name="Content Placeholder 2"/>
          <p:cNvSpPr>
            <a:spLocks noGrp="1"/>
          </p:cNvSpPr>
          <p:nvPr>
            <p:ph idx="1"/>
          </p:nvPr>
        </p:nvSpPr>
        <p:spPr/>
        <p:txBody>
          <a:bodyPr>
            <a:normAutofit lnSpcReduction="10000"/>
          </a:bodyPr>
          <a:lstStyle/>
          <a:p>
            <a:r>
              <a:rPr lang="en-US" b="1" dirty="0" smtClean="0">
                <a:solidFill>
                  <a:srgbClr val="008080"/>
                </a:solidFill>
              </a:rPr>
              <a:t>Organizational culture: </a:t>
            </a:r>
          </a:p>
          <a:p>
            <a:pPr>
              <a:buNone/>
            </a:pPr>
            <a:r>
              <a:rPr lang="en-US" sz="2600" b="1" dirty="0" smtClean="0">
                <a:solidFill>
                  <a:srgbClr val="002060"/>
                </a:solidFill>
              </a:rPr>
              <a:t>	Buying situations</a:t>
            </a:r>
          </a:p>
          <a:p>
            <a:pPr lvl="1"/>
            <a:r>
              <a:rPr lang="en-US" b="1" i="1" dirty="0" smtClean="0">
                <a:solidFill>
                  <a:srgbClr val="002060"/>
                </a:solidFill>
              </a:rPr>
              <a:t>New buy: </a:t>
            </a:r>
            <a:r>
              <a:rPr lang="en-US" dirty="0" smtClean="0"/>
              <a:t>a situation requiring the purchase of a product for the first time</a:t>
            </a:r>
          </a:p>
          <a:p>
            <a:pPr lvl="1"/>
            <a:r>
              <a:rPr lang="en-US" b="1" i="1" dirty="0" smtClean="0">
                <a:solidFill>
                  <a:srgbClr val="002060"/>
                </a:solidFill>
              </a:rPr>
              <a:t>Modified </a:t>
            </a:r>
            <a:r>
              <a:rPr lang="en-US" b="1" i="1" dirty="0" err="1" smtClean="0">
                <a:solidFill>
                  <a:srgbClr val="002060"/>
                </a:solidFill>
              </a:rPr>
              <a:t>rebuy</a:t>
            </a:r>
            <a:r>
              <a:rPr lang="en-US" b="1" i="1" dirty="0" smtClean="0">
                <a:solidFill>
                  <a:srgbClr val="002060"/>
                </a:solidFill>
              </a:rPr>
              <a:t>: </a:t>
            </a:r>
            <a:r>
              <a:rPr lang="en-US" dirty="0" smtClean="0"/>
              <a:t>a situation where the purchaser wants some change in the original good or service i.e. new color</a:t>
            </a:r>
          </a:p>
          <a:p>
            <a:pPr lvl="1"/>
            <a:r>
              <a:rPr lang="en-US" b="1" i="1" dirty="0" smtClean="0">
                <a:solidFill>
                  <a:srgbClr val="002060"/>
                </a:solidFill>
              </a:rPr>
              <a:t>Straight </a:t>
            </a:r>
            <a:r>
              <a:rPr lang="en-US" b="1" i="1" dirty="0" err="1" smtClean="0">
                <a:solidFill>
                  <a:srgbClr val="002060"/>
                </a:solidFill>
              </a:rPr>
              <a:t>rebuy</a:t>
            </a:r>
            <a:r>
              <a:rPr lang="en-US" b="1" i="1" dirty="0" smtClean="0">
                <a:solidFill>
                  <a:srgbClr val="002060"/>
                </a:solidFill>
              </a:rPr>
              <a:t>: </a:t>
            </a:r>
            <a:r>
              <a:rPr lang="en-US" dirty="0" smtClean="0"/>
              <a:t>a situation in which the purchaser reorders the same goods/services without looking for new info. or investigating other suppliers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Buying Process </a:t>
            </a:r>
            <a:r>
              <a:rPr lang="en-US" b="0" dirty="0" smtClean="0"/>
              <a:t>(</a:t>
            </a:r>
            <a:r>
              <a:rPr lang="en-US" b="0" dirty="0" err="1" smtClean="0"/>
              <a:t>con’t</a:t>
            </a:r>
            <a:r>
              <a:rPr lang="en-US" b="0" dirty="0" smtClean="0"/>
              <a:t>)</a:t>
            </a:r>
            <a:endParaRPr lang="en-US" b="0" dirty="0"/>
          </a:p>
        </p:txBody>
      </p:sp>
      <p:sp>
        <p:nvSpPr>
          <p:cNvPr id="3" name="Content Placeholder 2"/>
          <p:cNvSpPr>
            <a:spLocks noGrp="1"/>
          </p:cNvSpPr>
          <p:nvPr>
            <p:ph idx="1"/>
          </p:nvPr>
        </p:nvSpPr>
        <p:spPr/>
        <p:txBody>
          <a:bodyPr>
            <a:normAutofit/>
          </a:bodyPr>
          <a:lstStyle/>
          <a:p>
            <a:r>
              <a:rPr lang="en-US" b="1" dirty="0" smtClean="0">
                <a:solidFill>
                  <a:srgbClr val="008080"/>
                </a:solidFill>
              </a:rPr>
              <a:t>Organizational culture </a:t>
            </a:r>
          </a:p>
          <a:p>
            <a:pPr lvl="1"/>
            <a:r>
              <a:rPr lang="en-US" b="1" i="1" dirty="0" smtClean="0">
                <a:solidFill>
                  <a:srgbClr val="008080"/>
                </a:solidFill>
              </a:rPr>
              <a:t>Autocratic buying center: </a:t>
            </a:r>
            <a:r>
              <a:rPr lang="en-US" dirty="0" smtClean="0"/>
              <a:t>1 person make decision alone</a:t>
            </a:r>
            <a:endParaRPr lang="en-US" b="1" dirty="0" smtClean="0">
              <a:solidFill>
                <a:srgbClr val="008080"/>
              </a:solidFill>
            </a:endParaRPr>
          </a:p>
          <a:p>
            <a:pPr lvl="1"/>
            <a:r>
              <a:rPr lang="en-US" b="1" i="1" dirty="0" smtClean="0">
                <a:solidFill>
                  <a:srgbClr val="008080"/>
                </a:solidFill>
              </a:rPr>
              <a:t>Democratic buying center: </a:t>
            </a:r>
            <a:r>
              <a:rPr lang="en-US" dirty="0" smtClean="0"/>
              <a:t>based on majority rule</a:t>
            </a:r>
            <a:endParaRPr lang="en-US" b="1" dirty="0" smtClean="0">
              <a:solidFill>
                <a:srgbClr val="008080"/>
              </a:solidFill>
            </a:endParaRPr>
          </a:p>
          <a:p>
            <a:pPr lvl="1"/>
            <a:r>
              <a:rPr lang="en-US" b="1" i="1" dirty="0" smtClean="0">
                <a:solidFill>
                  <a:srgbClr val="008080"/>
                </a:solidFill>
              </a:rPr>
              <a:t>Consultative buying center: </a:t>
            </a:r>
            <a:r>
              <a:rPr lang="en-US" dirty="0" smtClean="0"/>
              <a:t>1 person make decision based on consultative idea </a:t>
            </a:r>
            <a:endParaRPr lang="en-US" b="1" dirty="0" smtClean="0">
              <a:solidFill>
                <a:srgbClr val="008080"/>
              </a:solidFill>
            </a:endParaRPr>
          </a:p>
          <a:p>
            <a:pPr lvl="1"/>
            <a:r>
              <a:rPr lang="en-US" b="1" i="1" dirty="0" smtClean="0">
                <a:solidFill>
                  <a:srgbClr val="008080"/>
                </a:solidFill>
              </a:rPr>
              <a:t>Consensus buying center: </a:t>
            </a:r>
            <a:r>
              <a:rPr lang="en-US" dirty="0" smtClean="0"/>
              <a:t>all members of the team must reach a collective agreement that they can support a particular purchase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Assignment (Group)</a:t>
            </a:r>
            <a:endParaRPr lang="en-US" dirty="0"/>
          </a:p>
        </p:txBody>
      </p:sp>
      <p:sp>
        <p:nvSpPr>
          <p:cNvPr id="3" name="Content Placeholder 2"/>
          <p:cNvSpPr>
            <a:spLocks noGrp="1"/>
          </p:cNvSpPr>
          <p:nvPr>
            <p:ph idx="1"/>
          </p:nvPr>
        </p:nvSpPr>
        <p:spPr/>
        <p:txBody>
          <a:bodyPr>
            <a:normAutofit/>
          </a:bodyPr>
          <a:lstStyle/>
          <a:p>
            <a:r>
              <a:rPr lang="en-US" dirty="0" smtClean="0"/>
              <a:t>Searching information of </a:t>
            </a:r>
            <a:r>
              <a:rPr lang="en-US" b="1" u="sng" dirty="0" smtClean="0"/>
              <a:t>KKUIC buying center</a:t>
            </a:r>
            <a:r>
              <a:rPr lang="en-US" b="1" dirty="0" smtClean="0"/>
              <a:t> and who responsible for each role </a:t>
            </a:r>
            <a:r>
              <a:rPr lang="en-US" dirty="0" smtClean="0"/>
              <a:t>on “</a:t>
            </a:r>
            <a:r>
              <a:rPr lang="en-US" b="1" dirty="0" smtClean="0">
                <a:solidFill>
                  <a:srgbClr val="0070C0"/>
                </a:solidFill>
              </a:rPr>
              <a:t>computers purchasing for the student common room</a:t>
            </a:r>
            <a:r>
              <a:rPr lang="en-US" dirty="0" smtClean="0"/>
              <a:t>”</a:t>
            </a:r>
          </a:p>
          <a:p>
            <a:r>
              <a:rPr lang="en-US" b="1" dirty="0" smtClean="0"/>
              <a:t>Submit:</a:t>
            </a:r>
            <a:r>
              <a:rPr lang="en-US" dirty="0" smtClean="0"/>
              <a:t> in paper</a:t>
            </a:r>
          </a:p>
          <a:p>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Business-to-Business (B2B) marketing?</a:t>
            </a:r>
            <a:endParaRPr lang="en-US" dirty="0"/>
          </a:p>
        </p:txBody>
      </p:sp>
      <p:sp>
        <p:nvSpPr>
          <p:cNvPr id="3" name="Content Placeholder 2"/>
          <p:cNvSpPr>
            <a:spLocks noGrp="1"/>
          </p:cNvSpPr>
          <p:nvPr>
            <p:ph idx="1"/>
          </p:nvPr>
        </p:nvSpPr>
        <p:spPr/>
        <p:txBody>
          <a:bodyPr/>
          <a:lstStyle/>
          <a:p>
            <a:r>
              <a:rPr lang="en-US" dirty="0" smtClean="0"/>
              <a:t>It refers to </a:t>
            </a:r>
            <a:r>
              <a:rPr lang="en-US" b="1" dirty="0" smtClean="0"/>
              <a:t>the process of buying &amp; selling goods/services </a:t>
            </a:r>
          </a:p>
          <a:p>
            <a:pPr lvl="1"/>
            <a:endParaRPr lang="en-US" b="1" dirty="0" smtClean="0"/>
          </a:p>
          <a:p>
            <a:pPr lvl="1"/>
            <a:r>
              <a:rPr lang="en-US" b="1" dirty="0" smtClean="0"/>
              <a:t>to be used in the production of other goods/services, </a:t>
            </a:r>
          </a:p>
          <a:p>
            <a:pPr lvl="1"/>
            <a:endParaRPr lang="en-US" b="1" dirty="0" smtClean="0"/>
          </a:p>
          <a:p>
            <a:pPr lvl="1"/>
            <a:r>
              <a:rPr lang="en-US" b="1" dirty="0" smtClean="0"/>
              <a:t>for consumption by the buying organization, and/or </a:t>
            </a:r>
          </a:p>
          <a:p>
            <a:pPr lvl="1"/>
            <a:endParaRPr lang="en-US" b="1" dirty="0" smtClean="0"/>
          </a:p>
          <a:p>
            <a:pPr lvl="1"/>
            <a:r>
              <a:rPr lang="en-US" b="1" dirty="0" smtClean="0"/>
              <a:t>for resale by wholesalers and retailers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B2B and B2C</a:t>
            </a:r>
            <a:endParaRPr lang="en-US" dirty="0"/>
          </a:p>
        </p:txBody>
      </p:sp>
      <p:sp>
        <p:nvSpPr>
          <p:cNvPr id="6" name="Text Placeholder 5"/>
          <p:cNvSpPr>
            <a:spLocks noGrp="1"/>
          </p:cNvSpPr>
          <p:nvPr>
            <p:ph type="body" idx="1"/>
          </p:nvPr>
        </p:nvSpPr>
        <p:spPr/>
        <p:txBody>
          <a:bodyPr>
            <a:normAutofit fontScale="92500" lnSpcReduction="10000"/>
          </a:bodyPr>
          <a:lstStyle/>
          <a:p>
            <a:pPr algn="ctr"/>
            <a:r>
              <a:rPr lang="en-US" dirty="0" smtClean="0"/>
              <a:t>B2B</a:t>
            </a:r>
          </a:p>
          <a:p>
            <a:pPr algn="ctr"/>
            <a:r>
              <a:rPr lang="en-US" dirty="0" smtClean="0"/>
              <a:t>Business-to-Business</a:t>
            </a:r>
            <a:endParaRPr lang="en-US" dirty="0"/>
          </a:p>
        </p:txBody>
      </p:sp>
      <p:sp>
        <p:nvSpPr>
          <p:cNvPr id="8" name="Text Placeholder 7"/>
          <p:cNvSpPr>
            <a:spLocks noGrp="1"/>
          </p:cNvSpPr>
          <p:nvPr>
            <p:ph type="body" sz="half" idx="3"/>
          </p:nvPr>
        </p:nvSpPr>
        <p:spPr/>
        <p:txBody>
          <a:bodyPr>
            <a:normAutofit fontScale="92500" lnSpcReduction="10000"/>
          </a:bodyPr>
          <a:lstStyle/>
          <a:p>
            <a:pPr algn="ctr"/>
            <a:r>
              <a:rPr lang="en-US" dirty="0" smtClean="0"/>
              <a:t>B2C</a:t>
            </a:r>
          </a:p>
          <a:p>
            <a:pPr algn="ctr"/>
            <a:r>
              <a:rPr lang="en-US" dirty="0" smtClean="0"/>
              <a:t>Business-to-Consumer</a:t>
            </a:r>
            <a:endParaRPr lang="en-US" dirty="0"/>
          </a:p>
        </p:txBody>
      </p:sp>
      <p:sp>
        <p:nvSpPr>
          <p:cNvPr id="7" name="Content Placeholder 6"/>
          <p:cNvSpPr>
            <a:spLocks noGrp="1"/>
          </p:cNvSpPr>
          <p:nvPr>
            <p:ph sz="quarter" idx="2"/>
          </p:nvPr>
        </p:nvSpPr>
        <p:spPr/>
        <p:txBody>
          <a:bodyPr/>
          <a:lstStyle/>
          <a:p>
            <a:r>
              <a:rPr lang="en-US" b="1" dirty="0" smtClean="0">
                <a:solidFill>
                  <a:srgbClr val="7030A0"/>
                </a:solidFill>
              </a:rPr>
              <a:t>Ultimate user:</a:t>
            </a:r>
            <a:r>
              <a:rPr lang="en-US" dirty="0" smtClean="0"/>
              <a:t> Business</a:t>
            </a:r>
          </a:p>
          <a:p>
            <a:endParaRPr lang="en-US" dirty="0" smtClean="0"/>
          </a:p>
          <a:p>
            <a:endParaRPr lang="en-US" dirty="0"/>
          </a:p>
        </p:txBody>
      </p:sp>
      <p:sp>
        <p:nvSpPr>
          <p:cNvPr id="9" name="Content Placeholder 8"/>
          <p:cNvSpPr>
            <a:spLocks noGrp="1"/>
          </p:cNvSpPr>
          <p:nvPr>
            <p:ph sz="quarter" idx="4"/>
          </p:nvPr>
        </p:nvSpPr>
        <p:spPr/>
        <p:txBody>
          <a:bodyPr/>
          <a:lstStyle/>
          <a:p>
            <a:r>
              <a:rPr lang="en-US" b="1" dirty="0" smtClean="0">
                <a:solidFill>
                  <a:srgbClr val="7030A0"/>
                </a:solidFill>
              </a:rPr>
              <a:t>Ultimate user: </a:t>
            </a:r>
            <a:r>
              <a:rPr lang="en-US" dirty="0" smtClean="0"/>
              <a:t>individual household consumer</a:t>
            </a:r>
            <a:endParaRPr lang="en-US" dirty="0"/>
          </a:p>
        </p:txBody>
      </p:sp>
      <p:pic>
        <p:nvPicPr>
          <p:cNvPr id="8194" name="Picture 2" descr="http://t3.gstatic.com/images?q=tbn:lEkLHsffiqTTLM:http://www.galleries.com/minerals/SULFIDES/CHALCOCI/chalcoci.jpg">
            <a:hlinkClick r:id="rId2"/>
          </p:cNvPr>
          <p:cNvPicPr>
            <a:picLocks noChangeAspect="1" noChangeArrowheads="1"/>
          </p:cNvPicPr>
          <p:nvPr/>
        </p:nvPicPr>
        <p:blipFill>
          <a:blip r:embed="rId3" cstate="print"/>
          <a:srcRect/>
          <a:stretch>
            <a:fillRect/>
          </a:stretch>
        </p:blipFill>
        <p:spPr bwMode="auto">
          <a:xfrm>
            <a:off x="457200" y="2819400"/>
            <a:ext cx="1228725" cy="923925"/>
          </a:xfrm>
          <a:prstGeom prst="rect">
            <a:avLst/>
          </a:prstGeom>
          <a:noFill/>
        </p:spPr>
      </p:pic>
      <p:pic>
        <p:nvPicPr>
          <p:cNvPr id="8196" name="Picture 4" descr="http://t0.gstatic.com/images?q=tbn:_6Sk7MdKVxLKEM:http://www.corusgroup.com/file_source/Images/Functions/Education/PictureGallery/BlastFurnaceAtNight.jpg">
            <a:hlinkClick r:id="rId4"/>
          </p:cNvPr>
          <p:cNvPicPr>
            <a:picLocks noChangeAspect="1" noChangeArrowheads="1"/>
          </p:cNvPicPr>
          <p:nvPr/>
        </p:nvPicPr>
        <p:blipFill>
          <a:blip r:embed="rId5" cstate="print"/>
          <a:srcRect/>
          <a:stretch>
            <a:fillRect/>
          </a:stretch>
        </p:blipFill>
        <p:spPr bwMode="auto">
          <a:xfrm>
            <a:off x="609600" y="3886200"/>
            <a:ext cx="1028700" cy="1171575"/>
          </a:xfrm>
          <a:prstGeom prst="rect">
            <a:avLst/>
          </a:prstGeom>
          <a:noFill/>
        </p:spPr>
      </p:pic>
      <p:pic>
        <p:nvPicPr>
          <p:cNvPr id="8198" name="Picture 6" descr="http://t1.gstatic.com/images?q=tbn:h4lp_gtpeHOcbM:http://www.nationalpipehanger.com/tools/fckeditor/UploadFolder/SHEET%2520METAL.JPG">
            <a:hlinkClick r:id="rId6"/>
          </p:cNvPr>
          <p:cNvPicPr>
            <a:picLocks noChangeAspect="1" noChangeArrowheads="1"/>
          </p:cNvPicPr>
          <p:nvPr/>
        </p:nvPicPr>
        <p:blipFill>
          <a:blip r:embed="rId7" cstate="print"/>
          <a:srcRect/>
          <a:stretch>
            <a:fillRect/>
          </a:stretch>
        </p:blipFill>
        <p:spPr bwMode="auto">
          <a:xfrm>
            <a:off x="1828800" y="2743200"/>
            <a:ext cx="1304925" cy="981076"/>
          </a:xfrm>
          <a:prstGeom prst="rect">
            <a:avLst/>
          </a:prstGeom>
          <a:noFill/>
        </p:spPr>
      </p:pic>
      <p:pic>
        <p:nvPicPr>
          <p:cNvPr id="8200" name="Picture 8" descr="http://t2.gstatic.com/images?q=tbn:TBkyS_0E1_VVoM:http://static.howstuffworks.com/gif/plastic-5.jpg">
            <a:hlinkClick r:id="rId8"/>
          </p:cNvPr>
          <p:cNvPicPr>
            <a:picLocks noChangeAspect="1" noChangeArrowheads="1"/>
          </p:cNvPicPr>
          <p:nvPr/>
        </p:nvPicPr>
        <p:blipFill>
          <a:blip r:embed="rId9" cstate="print"/>
          <a:srcRect/>
          <a:stretch>
            <a:fillRect/>
          </a:stretch>
        </p:blipFill>
        <p:spPr bwMode="auto">
          <a:xfrm>
            <a:off x="1828800" y="3810000"/>
            <a:ext cx="1181100" cy="790576"/>
          </a:xfrm>
          <a:prstGeom prst="rect">
            <a:avLst/>
          </a:prstGeom>
          <a:noFill/>
        </p:spPr>
      </p:pic>
      <p:pic>
        <p:nvPicPr>
          <p:cNvPr id="8202" name="Picture 10" descr="http://t2.gstatic.com/images?q=tbn:aSnSLid7sWAsHM:http://ubcome.com/UBATW/EMIL/images/tires.png">
            <a:hlinkClick r:id="rId10"/>
          </p:cNvPr>
          <p:cNvPicPr>
            <a:picLocks noChangeAspect="1" noChangeArrowheads="1"/>
          </p:cNvPicPr>
          <p:nvPr/>
        </p:nvPicPr>
        <p:blipFill>
          <a:blip r:embed="rId11" cstate="print"/>
          <a:srcRect/>
          <a:stretch>
            <a:fillRect/>
          </a:stretch>
        </p:blipFill>
        <p:spPr bwMode="auto">
          <a:xfrm>
            <a:off x="3124200" y="3962400"/>
            <a:ext cx="1019175" cy="1181101"/>
          </a:xfrm>
          <a:prstGeom prst="rect">
            <a:avLst/>
          </a:prstGeom>
          <a:noFill/>
        </p:spPr>
      </p:pic>
      <p:pic>
        <p:nvPicPr>
          <p:cNvPr id="8204" name="Picture 12" descr="http://t3.gstatic.com/images?q=tbn:R1_XQsqjXEkH9M:http://www.abc.net.au/reslib/200806/r259249_1076214.jpg">
            <a:hlinkClick r:id="rId12"/>
          </p:cNvPr>
          <p:cNvPicPr>
            <a:picLocks noChangeAspect="1" noChangeArrowheads="1"/>
          </p:cNvPicPr>
          <p:nvPr/>
        </p:nvPicPr>
        <p:blipFill>
          <a:blip r:embed="rId13" cstate="print"/>
          <a:srcRect/>
          <a:stretch>
            <a:fillRect/>
          </a:stretch>
        </p:blipFill>
        <p:spPr bwMode="auto">
          <a:xfrm>
            <a:off x="3200401" y="2851522"/>
            <a:ext cx="1219200" cy="815603"/>
          </a:xfrm>
          <a:prstGeom prst="rect">
            <a:avLst/>
          </a:prstGeom>
          <a:noFill/>
        </p:spPr>
      </p:pic>
      <p:pic>
        <p:nvPicPr>
          <p:cNvPr id="8208" name="Picture 16" descr="http://t3.gstatic.com/images?q=tbn:JCXXz_qvYTJpdM:http://www.rahawater.com/prodimg/chemicals.jpg">
            <a:hlinkClick r:id="rId14"/>
          </p:cNvPr>
          <p:cNvPicPr>
            <a:picLocks noChangeAspect="1" noChangeArrowheads="1"/>
          </p:cNvPicPr>
          <p:nvPr/>
        </p:nvPicPr>
        <p:blipFill>
          <a:blip r:embed="rId15" cstate="print"/>
          <a:srcRect/>
          <a:stretch>
            <a:fillRect/>
          </a:stretch>
        </p:blipFill>
        <p:spPr bwMode="auto">
          <a:xfrm>
            <a:off x="1981200" y="4659086"/>
            <a:ext cx="838200" cy="718458"/>
          </a:xfrm>
          <a:prstGeom prst="rect">
            <a:avLst/>
          </a:prstGeom>
          <a:noFill/>
        </p:spPr>
      </p:pic>
      <p:pic>
        <p:nvPicPr>
          <p:cNvPr id="8210" name="Picture 18" descr="http://t3.gstatic.com/images?q=tbn:_W8vmAh2UHKL8M:http://vaiguoren.files.wordpress.com/2009/06/korean-food.jpg">
            <a:hlinkClick r:id="rId16"/>
          </p:cNvPr>
          <p:cNvPicPr>
            <a:picLocks noChangeAspect="1" noChangeArrowheads="1"/>
          </p:cNvPicPr>
          <p:nvPr/>
        </p:nvPicPr>
        <p:blipFill>
          <a:blip r:embed="rId17" cstate="print"/>
          <a:srcRect/>
          <a:stretch>
            <a:fillRect/>
          </a:stretch>
        </p:blipFill>
        <p:spPr bwMode="auto">
          <a:xfrm>
            <a:off x="6019800" y="2819400"/>
            <a:ext cx="1323975" cy="885825"/>
          </a:xfrm>
          <a:prstGeom prst="rect">
            <a:avLst/>
          </a:prstGeom>
          <a:noFill/>
        </p:spPr>
      </p:pic>
      <p:pic>
        <p:nvPicPr>
          <p:cNvPr id="8212" name="Picture 20" descr="http://t0.gstatic.com/images?q=tbn:VyP8RjTXGr2EDM:http://www.khonmuang.com/cpg/albums/userpics/normal_car9.jpg">
            <a:hlinkClick r:id="rId18"/>
          </p:cNvPr>
          <p:cNvPicPr>
            <a:picLocks noChangeAspect="1" noChangeArrowheads="1"/>
          </p:cNvPicPr>
          <p:nvPr/>
        </p:nvPicPr>
        <p:blipFill>
          <a:blip r:embed="rId19" cstate="print"/>
          <a:srcRect/>
          <a:stretch>
            <a:fillRect/>
          </a:stretch>
        </p:blipFill>
        <p:spPr bwMode="auto">
          <a:xfrm>
            <a:off x="7239000" y="3733800"/>
            <a:ext cx="1266825" cy="876300"/>
          </a:xfrm>
          <a:prstGeom prst="rect">
            <a:avLst/>
          </a:prstGeom>
          <a:noFill/>
        </p:spPr>
      </p:pic>
      <p:pic>
        <p:nvPicPr>
          <p:cNvPr id="8214" name="Picture 22" descr="http://t0.gstatic.com/images?q=tbn:NgOo0E9gzDwcjM:http://z.about.com/d/hotels/1/0/k/4/2/guest_room_clothes_in_closet.jpg">
            <a:hlinkClick r:id="rId20"/>
          </p:cNvPr>
          <p:cNvPicPr>
            <a:picLocks noChangeAspect="1" noChangeArrowheads="1"/>
          </p:cNvPicPr>
          <p:nvPr/>
        </p:nvPicPr>
        <p:blipFill>
          <a:blip r:embed="rId21" cstate="print"/>
          <a:srcRect/>
          <a:stretch>
            <a:fillRect/>
          </a:stretch>
        </p:blipFill>
        <p:spPr bwMode="auto">
          <a:xfrm>
            <a:off x="5867400" y="3810000"/>
            <a:ext cx="1085850" cy="1238250"/>
          </a:xfrm>
          <a:prstGeom prst="rect">
            <a:avLst/>
          </a:prstGeom>
          <a:noFill/>
        </p:spPr>
      </p:pic>
      <p:pic>
        <p:nvPicPr>
          <p:cNvPr id="8216" name="Picture 24" descr="http://t0.gstatic.com/images?q=tbn:b4YQfkknjJO7TM:http://www.thehindubusinessline.com/2004/09/08/images/2004090802950101.jpg">
            <a:hlinkClick r:id="rId22"/>
          </p:cNvPr>
          <p:cNvPicPr>
            <a:picLocks noChangeAspect="1" noChangeArrowheads="1"/>
          </p:cNvPicPr>
          <p:nvPr/>
        </p:nvPicPr>
        <p:blipFill>
          <a:blip r:embed="rId23" cstate="print"/>
          <a:srcRect/>
          <a:stretch>
            <a:fillRect/>
          </a:stretch>
        </p:blipFill>
        <p:spPr bwMode="auto">
          <a:xfrm>
            <a:off x="7391400" y="2438400"/>
            <a:ext cx="1000125" cy="1200150"/>
          </a:xfrm>
          <a:prstGeom prst="rect">
            <a:avLst/>
          </a:prstGeom>
          <a:noFill/>
        </p:spPr>
      </p:pic>
      <p:pic>
        <p:nvPicPr>
          <p:cNvPr id="8218" name="Picture 26" descr="http://t3.gstatic.com/images?q=tbn:_icnOvhxGOw4gM:http://blog.dirtysugarphotography.com/wp-content/uploads/2010/01/johnsons_shampoo1.gif">
            <a:hlinkClick r:id="rId24"/>
          </p:cNvPr>
          <p:cNvPicPr>
            <a:picLocks noChangeAspect="1" noChangeArrowheads="1"/>
          </p:cNvPicPr>
          <p:nvPr/>
        </p:nvPicPr>
        <p:blipFill>
          <a:blip r:embed="rId25" cstate="print"/>
          <a:srcRect/>
          <a:stretch>
            <a:fillRect/>
          </a:stretch>
        </p:blipFill>
        <p:spPr bwMode="auto">
          <a:xfrm>
            <a:off x="7620000" y="4724400"/>
            <a:ext cx="942975" cy="1209676"/>
          </a:xfrm>
          <a:prstGeom prst="rect">
            <a:avLst/>
          </a:prstGeom>
          <a:noFill/>
        </p:spPr>
      </p:pic>
      <p:pic>
        <p:nvPicPr>
          <p:cNvPr id="8220" name="Picture 28" descr="http://t1.gstatic.com/images?q=tbn:vCltHBFeFALVaM:http://www.siam-shop.com/images/shop/p2884_39081101091723">
            <a:hlinkClick r:id="rId26"/>
          </p:cNvPr>
          <p:cNvPicPr>
            <a:picLocks noChangeAspect="1" noChangeArrowheads="1"/>
          </p:cNvPicPr>
          <p:nvPr/>
        </p:nvPicPr>
        <p:blipFill>
          <a:blip r:embed="rId27" cstate="print"/>
          <a:srcRect/>
          <a:stretch>
            <a:fillRect/>
          </a:stretch>
        </p:blipFill>
        <p:spPr bwMode="auto">
          <a:xfrm>
            <a:off x="6553200" y="5105400"/>
            <a:ext cx="952500" cy="1276350"/>
          </a:xfrm>
          <a:prstGeom prst="rect">
            <a:avLst/>
          </a:prstGeom>
          <a:noFill/>
        </p:spPr>
      </p:pic>
      <p:pic>
        <p:nvPicPr>
          <p:cNvPr id="8222" name="Picture 30" descr="http://t0.gstatic.com/images?q=tbn:nLHEazvZsJ_SnM:http://www.myhealthguardian.com/wp-content/uploads/2009/10/cosmetics-070126-1-full.jpg">
            <a:hlinkClick r:id="rId28"/>
          </p:cNvPr>
          <p:cNvPicPr>
            <a:picLocks noChangeAspect="1" noChangeArrowheads="1"/>
          </p:cNvPicPr>
          <p:nvPr/>
        </p:nvPicPr>
        <p:blipFill>
          <a:blip r:embed="rId29" cstate="print"/>
          <a:srcRect/>
          <a:stretch>
            <a:fillRect/>
          </a:stretch>
        </p:blipFill>
        <p:spPr bwMode="auto">
          <a:xfrm>
            <a:off x="5257800" y="5105400"/>
            <a:ext cx="1333500" cy="12287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Business Products</a:t>
            </a:r>
            <a:endParaRPr lang="en-US" dirty="0"/>
          </a:p>
        </p:txBody>
      </p:sp>
      <p:sp>
        <p:nvSpPr>
          <p:cNvPr id="7" name="Content Placeholder 6"/>
          <p:cNvSpPr>
            <a:spLocks noGrp="1"/>
          </p:cNvSpPr>
          <p:nvPr>
            <p:ph idx="1"/>
          </p:nvPr>
        </p:nvSpPr>
        <p:spPr/>
        <p:txBody>
          <a:bodyPr>
            <a:noAutofit/>
          </a:bodyPr>
          <a:lstStyle/>
          <a:p>
            <a:r>
              <a:rPr lang="en-US" sz="1600" b="1" dirty="0" smtClean="0">
                <a:solidFill>
                  <a:srgbClr val="0070C0"/>
                </a:solidFill>
              </a:rPr>
              <a:t>Major equipment: </a:t>
            </a:r>
            <a:r>
              <a:rPr lang="en-US" sz="1600" b="1" dirty="0" smtClean="0"/>
              <a:t>capital goods </a:t>
            </a:r>
            <a:r>
              <a:rPr lang="en-US" sz="1600" dirty="0" smtClean="0"/>
              <a:t>such as large or expensive machines, airplanes, and buildings</a:t>
            </a:r>
          </a:p>
          <a:p>
            <a:r>
              <a:rPr lang="en-US" sz="1600" b="1" dirty="0" smtClean="0">
                <a:solidFill>
                  <a:srgbClr val="0070C0"/>
                </a:solidFill>
              </a:rPr>
              <a:t>Accessory equipment: </a:t>
            </a:r>
            <a:r>
              <a:rPr lang="en-US" sz="1600" b="1" dirty="0" smtClean="0"/>
              <a:t>goods</a:t>
            </a:r>
            <a:r>
              <a:rPr lang="en-US" sz="1600" dirty="0" smtClean="0"/>
              <a:t>, such as portable tools and office equipment, that </a:t>
            </a:r>
            <a:r>
              <a:rPr lang="en-US" sz="1600" b="1" dirty="0" smtClean="0"/>
              <a:t>are less expensive and shorter-lived than major equipment</a:t>
            </a:r>
          </a:p>
          <a:p>
            <a:r>
              <a:rPr lang="en-US" sz="1600" b="1" dirty="0" smtClean="0">
                <a:solidFill>
                  <a:srgbClr val="0070C0"/>
                </a:solidFill>
              </a:rPr>
              <a:t>Raw materials: </a:t>
            </a:r>
            <a:r>
              <a:rPr lang="en-US" sz="1600" b="1" dirty="0" smtClean="0"/>
              <a:t>unprocessed extractive or agricultural products</a:t>
            </a:r>
            <a:r>
              <a:rPr lang="en-US" sz="1600" dirty="0" smtClean="0"/>
              <a:t>, such as mineral ore, timber, corn, fruits, vegetables, and fish</a:t>
            </a:r>
          </a:p>
          <a:p>
            <a:r>
              <a:rPr lang="en-US" sz="1600" b="1" dirty="0" smtClean="0">
                <a:solidFill>
                  <a:srgbClr val="0070C0"/>
                </a:solidFill>
              </a:rPr>
              <a:t>Component parts: </a:t>
            </a:r>
            <a:r>
              <a:rPr lang="en-US" sz="1600" b="1" dirty="0" smtClean="0"/>
              <a:t>either finished items ready for assembly or products that need very little processing before becoming part of some other product </a:t>
            </a:r>
            <a:r>
              <a:rPr lang="en-US" sz="1600" dirty="0" smtClean="0"/>
              <a:t>i.e. diesel engines for trucks, tires and electric motors for automobiles</a:t>
            </a:r>
          </a:p>
          <a:p>
            <a:r>
              <a:rPr lang="en-US" sz="1600" b="1" dirty="0" smtClean="0">
                <a:solidFill>
                  <a:srgbClr val="0070C0"/>
                </a:solidFill>
              </a:rPr>
              <a:t>Processed materials: </a:t>
            </a:r>
            <a:r>
              <a:rPr lang="en-US" sz="1600" b="1" dirty="0" smtClean="0"/>
              <a:t>product used directly in manufacturing other products</a:t>
            </a:r>
            <a:r>
              <a:rPr lang="en-US" sz="1600" dirty="0" smtClean="0"/>
              <a:t> i.e. sheet metal, chemicals, specialty steel, corn syrup, and plastics</a:t>
            </a:r>
          </a:p>
          <a:p>
            <a:r>
              <a:rPr lang="en-US" sz="1600" b="1" dirty="0" smtClean="0">
                <a:solidFill>
                  <a:srgbClr val="0070C0"/>
                </a:solidFill>
              </a:rPr>
              <a:t>Supplies:</a:t>
            </a:r>
            <a:r>
              <a:rPr lang="en-US" sz="1600" dirty="0" smtClean="0"/>
              <a:t> </a:t>
            </a:r>
            <a:r>
              <a:rPr lang="en-US" sz="1600" b="1" dirty="0" smtClean="0"/>
              <a:t>consumable items that do not become part of the final product </a:t>
            </a:r>
            <a:r>
              <a:rPr lang="en-US" sz="1600" dirty="0" smtClean="0"/>
              <a:t>i.e. lubricants, detergents, paper towels, pencils, and paper</a:t>
            </a:r>
            <a:endParaRPr lang="en-US" sz="1600" dirty="0"/>
          </a:p>
        </p:txBody>
      </p:sp>
      <p:pic>
        <p:nvPicPr>
          <p:cNvPr id="1026" name="Picture 2" descr="https://encrypted-tbn3.gstatic.com/images?q=tbn:ANd9GcSQEObxICZARoJvwQKM5L__0YP-7tvYHS3Z3UFAnUfceCiTBjm2EM_EW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181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2.gstatic.com/images?q=tbn:ANd9GcT07C2SQ_dTdLr1qEcS3nj3vbSgoTkmFrPEjKHjKYcS3Ff6NWuGf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6740" y="5944280"/>
            <a:ext cx="1016260" cy="6762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3.gstatic.com/images?q=tbn:ANd9GcRDokqD91UVgUzIntqP4PgPkxMY2HV11BsdYxNxGYEpg5Ne4b2k6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0068" y="5944280"/>
            <a:ext cx="992332" cy="7946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encrypted-tbn1.gstatic.com/images?q=tbn:ANd9GcQS2Zrr6yg_gKDqw5G18ejiQ1G0h6ChY-O4d72FAliH8HVUSfR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4064" y="5976936"/>
            <a:ext cx="1247775" cy="91440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0.gstatic.com/images?q=tbn:ANd9GcT7fQxh_FayT5brbj4RuYDPGs6cuOiwOsE0i_MY9Nw_tK7wQ00YW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23296" y="5976936"/>
            <a:ext cx="1130768" cy="7524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encrypted-tbn3.gstatic.com/images?q=tbn:ANd9GcR63GIEe3OjpOznQeTPskqmngVoVBPJz3jMxUZJUKd_fi7nz8WdG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29000" y="5943600"/>
            <a:ext cx="922564" cy="82914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encrypted-tbn1.gstatic.com/images?q=tbn:ANd9GcSXevT_siPt1lxWJVBTkInIjSicBamKjjwinEq4ExoZMp2CGhAfyQ"/>
          <p:cNvPicPr>
            <a:picLocks noChangeAspect="1" noChangeArrowheads="1"/>
          </p:cNvPicPr>
          <p:nvPr/>
        </p:nvPicPr>
        <p:blipFill rotWithShape="1">
          <a:blip r:embed="rId8">
            <a:extLst>
              <a:ext uri="{28A0092B-C50C-407E-A947-70E740481C1C}">
                <a14:useLocalDpi xmlns:a14="http://schemas.microsoft.com/office/drawing/2010/main" val="0"/>
              </a:ext>
            </a:extLst>
          </a:blip>
          <a:srcRect l="25916" r="11308"/>
          <a:stretch/>
        </p:blipFill>
        <p:spPr bwMode="auto">
          <a:xfrm>
            <a:off x="2209800" y="5995986"/>
            <a:ext cx="1165999" cy="74295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encrypted-tbn2.gstatic.com/images?q=tbn:ANd9GcSpbSh9X-0XwAzN6T0y6XF7VKwObo-cKGn74bQ_-q7XsyS2_Hg-wQ"/>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78386" y="5989183"/>
            <a:ext cx="1231414" cy="7048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encrypted-tbn3.gstatic.com/images?q=tbn:ANd9GcTa71_J4exPEeTp_WHwvocC_a2PBTv5DxFhxwrsjq9VehvB1z1L"/>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1055" y="5976936"/>
            <a:ext cx="1077605" cy="7170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5501640"/>
            <a:ext cx="8183880" cy="1051560"/>
          </a:xfrm>
        </p:spPr>
        <p:txBody>
          <a:bodyPr/>
          <a:lstStyle/>
          <a:p>
            <a:r>
              <a:rPr lang="en-US" dirty="0" smtClean="0"/>
              <a:t>Derived demand</a:t>
            </a:r>
            <a:endParaRPr lang="en-US" dirty="0"/>
          </a:p>
        </p:txBody>
      </p:sp>
      <p:sp>
        <p:nvSpPr>
          <p:cNvPr id="8" name="Content Placeholder 7"/>
          <p:cNvSpPr>
            <a:spLocks noGrp="1"/>
          </p:cNvSpPr>
          <p:nvPr>
            <p:ph idx="1"/>
          </p:nvPr>
        </p:nvSpPr>
        <p:spPr/>
        <p:txBody>
          <a:bodyPr/>
          <a:lstStyle/>
          <a:p>
            <a:r>
              <a:rPr lang="en-US" dirty="0" smtClean="0"/>
              <a:t>The demand of B2B sales is often derived from the B2C sales in the same supply chain</a:t>
            </a:r>
            <a:endParaRPr lang="en-US" dirty="0"/>
          </a:p>
        </p:txBody>
      </p:sp>
      <p:pic>
        <p:nvPicPr>
          <p:cNvPr id="1026" name="Picture 2" descr="http://t1.gstatic.com/images?q=tbn:uqj5Lv8CTVbw0M:http://simi.exteen.com/images/legging1.jpg">
            <a:hlinkClick r:id="rId2"/>
          </p:cNvPr>
          <p:cNvPicPr>
            <a:picLocks noChangeAspect="1" noChangeArrowheads="1"/>
          </p:cNvPicPr>
          <p:nvPr/>
        </p:nvPicPr>
        <p:blipFill>
          <a:blip r:embed="rId3" cstate="print"/>
          <a:srcRect/>
          <a:stretch>
            <a:fillRect/>
          </a:stretch>
        </p:blipFill>
        <p:spPr bwMode="auto">
          <a:xfrm>
            <a:off x="2590800" y="3162299"/>
            <a:ext cx="1104900" cy="1104901"/>
          </a:xfrm>
          <a:prstGeom prst="rect">
            <a:avLst/>
          </a:prstGeom>
          <a:noFill/>
        </p:spPr>
      </p:pic>
      <p:pic>
        <p:nvPicPr>
          <p:cNvPr id="1032" name="Picture 8" descr="http://t3.gstatic.com/images?q=tbn:qkt7sYBafJ8sPM:http://www.wizbit.net/artwork/dvd_box_cases.jpg">
            <a:hlinkClick r:id="rId4"/>
          </p:cNvPr>
          <p:cNvPicPr>
            <a:picLocks noChangeAspect="1" noChangeArrowheads="1"/>
          </p:cNvPicPr>
          <p:nvPr/>
        </p:nvPicPr>
        <p:blipFill>
          <a:blip r:embed="rId5" cstate="print"/>
          <a:srcRect/>
          <a:stretch>
            <a:fillRect/>
          </a:stretch>
        </p:blipFill>
        <p:spPr bwMode="auto">
          <a:xfrm>
            <a:off x="5791200" y="1752600"/>
            <a:ext cx="1257300" cy="819151"/>
          </a:xfrm>
          <a:prstGeom prst="rect">
            <a:avLst/>
          </a:prstGeom>
          <a:noFill/>
        </p:spPr>
      </p:pic>
      <p:pic>
        <p:nvPicPr>
          <p:cNvPr id="1034" name="Picture 10" descr="http://t1.gstatic.com/images?q=tbn:vCVd1JdmxvKxZM:http://img.diytrade.com/cdimg/739086/8261630/0/1236870262/elastic_cord.jpg">
            <a:hlinkClick r:id="rId6"/>
          </p:cNvPr>
          <p:cNvPicPr>
            <a:picLocks noChangeAspect="1" noChangeArrowheads="1"/>
          </p:cNvPicPr>
          <p:nvPr/>
        </p:nvPicPr>
        <p:blipFill>
          <a:blip r:embed="rId7" cstate="print"/>
          <a:srcRect/>
          <a:stretch>
            <a:fillRect/>
          </a:stretch>
        </p:blipFill>
        <p:spPr bwMode="auto">
          <a:xfrm>
            <a:off x="4876800" y="3190875"/>
            <a:ext cx="1362075" cy="923925"/>
          </a:xfrm>
          <a:prstGeom prst="rect">
            <a:avLst/>
          </a:prstGeom>
          <a:noFill/>
        </p:spPr>
      </p:pic>
      <p:pic>
        <p:nvPicPr>
          <p:cNvPr id="1036" name="Picture 12" descr="http://t0.gstatic.com/images?q=tbn:8FRgKk_-2oYEBM:http://web.tradekorea.com/upload_file/prod/marketing/mkt_files/company/d/dwroll/img/oimg_CA00189885.jpg">
            <a:hlinkClick r:id="rId8"/>
          </p:cNvPr>
          <p:cNvPicPr>
            <a:picLocks noChangeAspect="1" noChangeArrowheads="1"/>
          </p:cNvPicPr>
          <p:nvPr/>
        </p:nvPicPr>
        <p:blipFill>
          <a:blip r:embed="rId9" cstate="print"/>
          <a:srcRect/>
          <a:stretch>
            <a:fillRect/>
          </a:stretch>
        </p:blipFill>
        <p:spPr bwMode="auto">
          <a:xfrm>
            <a:off x="6477000" y="3086099"/>
            <a:ext cx="1104900" cy="1104901"/>
          </a:xfrm>
          <a:prstGeom prst="rect">
            <a:avLst/>
          </a:prstGeom>
          <a:noFill/>
        </p:spPr>
      </p:pic>
      <p:pic>
        <p:nvPicPr>
          <p:cNvPr id="1038" name="Picture 14" descr="http://t2.gstatic.com/images?q=tbn:-qpaWB6jN16IDM:http://www.bluehen.com/images/Freedom_chair_files/fabrics/vellum/vellum_fabric.gif">
            <a:hlinkClick r:id="rId10"/>
          </p:cNvPr>
          <p:cNvPicPr>
            <a:picLocks noChangeAspect="1" noChangeArrowheads="1"/>
          </p:cNvPicPr>
          <p:nvPr/>
        </p:nvPicPr>
        <p:blipFill>
          <a:blip r:embed="rId11" cstate="print"/>
          <a:srcRect/>
          <a:stretch>
            <a:fillRect/>
          </a:stretch>
        </p:blipFill>
        <p:spPr bwMode="auto">
          <a:xfrm>
            <a:off x="7772400" y="2971800"/>
            <a:ext cx="800100" cy="1228726"/>
          </a:xfrm>
          <a:prstGeom prst="rect">
            <a:avLst/>
          </a:prstGeom>
          <a:noFill/>
        </p:spPr>
      </p:pic>
      <p:cxnSp>
        <p:nvCxnSpPr>
          <p:cNvPr id="21" name="Straight Connector 20"/>
          <p:cNvCxnSpPr/>
          <p:nvPr/>
        </p:nvCxnSpPr>
        <p:spPr>
          <a:xfrm>
            <a:off x="457200" y="2970212"/>
            <a:ext cx="8153400" cy="1588"/>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7200" y="4418012"/>
            <a:ext cx="8153400" cy="1588"/>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3" name="Right Arrow 22"/>
          <p:cNvSpPr/>
          <p:nvPr/>
        </p:nvSpPr>
        <p:spPr>
          <a:xfrm>
            <a:off x="3505200" y="21336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3962400" y="34290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3962400" y="47244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50" name="Picture 26" descr="http://t0.gstatic.com/images?q=tbn:r7YoCmaat0hXbM:http://uscopywriting.com/images/PAGE-IMAGES/color%2520printing.jpg">
            <a:hlinkClick r:id="rId12"/>
          </p:cNvPr>
          <p:cNvPicPr>
            <a:picLocks noChangeAspect="1" noChangeArrowheads="1"/>
          </p:cNvPicPr>
          <p:nvPr/>
        </p:nvPicPr>
        <p:blipFill>
          <a:blip r:embed="rId13" cstate="print"/>
          <a:srcRect/>
          <a:stretch>
            <a:fillRect/>
          </a:stretch>
        </p:blipFill>
        <p:spPr bwMode="auto">
          <a:xfrm>
            <a:off x="4419600" y="1752600"/>
            <a:ext cx="1200150" cy="800100"/>
          </a:xfrm>
          <a:prstGeom prst="rect">
            <a:avLst/>
          </a:prstGeom>
          <a:noFill/>
        </p:spPr>
      </p:pic>
      <p:pic>
        <p:nvPicPr>
          <p:cNvPr id="1054" name="Picture 30" descr="http://t2.gstatic.com/images?q=tbn:v7f-hUPDtXK2gM:http://www.ert.co.th/Blastmail/images/newsletter_20071201/hotnews/CD.gif">
            <a:hlinkClick r:id="rId14"/>
          </p:cNvPr>
          <p:cNvPicPr>
            <a:picLocks noChangeAspect="1" noChangeArrowheads="1"/>
          </p:cNvPicPr>
          <p:nvPr/>
        </p:nvPicPr>
        <p:blipFill>
          <a:blip r:embed="rId15" cstate="print"/>
          <a:srcRect/>
          <a:stretch>
            <a:fillRect/>
          </a:stretch>
        </p:blipFill>
        <p:spPr bwMode="auto">
          <a:xfrm>
            <a:off x="7315200" y="1600200"/>
            <a:ext cx="857250" cy="1190625"/>
          </a:xfrm>
          <a:prstGeom prst="rect">
            <a:avLst/>
          </a:prstGeom>
          <a:noFill/>
        </p:spPr>
      </p:pic>
      <p:pic>
        <p:nvPicPr>
          <p:cNvPr id="11268" name="Picture 4" descr="http://t0.gstatic.com/images?q=tbn:ANd9GcTpUuOZ0nP3mzc13vJpAR-tA5W8WNI5gCNGyp9SENkcwmY-7DhJMdEKOQ">
            <a:hlinkClick r:id="rId16"/>
          </p:cNvPr>
          <p:cNvPicPr>
            <a:picLocks noChangeAspect="1" noChangeArrowheads="1"/>
          </p:cNvPicPr>
          <p:nvPr/>
        </p:nvPicPr>
        <p:blipFill>
          <a:blip r:embed="rId17" cstate="print"/>
          <a:srcRect/>
          <a:stretch>
            <a:fillRect/>
          </a:stretch>
        </p:blipFill>
        <p:spPr bwMode="auto">
          <a:xfrm>
            <a:off x="762000" y="3124200"/>
            <a:ext cx="1209675" cy="1143001"/>
          </a:xfrm>
          <a:prstGeom prst="rect">
            <a:avLst/>
          </a:prstGeom>
          <a:noFill/>
        </p:spPr>
      </p:pic>
      <p:pic>
        <p:nvPicPr>
          <p:cNvPr id="11270" name="Picture 6" descr="http://t2.gstatic.com/images?q=tbn:ANd9GcTwLwIv0dKAoYr3i4rsHN9Tdl2zx5oMR3hRunOXr8JsOIs0RqVJKXM141g">
            <a:hlinkClick r:id="rId18"/>
          </p:cNvPr>
          <p:cNvPicPr>
            <a:picLocks noChangeAspect="1" noChangeArrowheads="1"/>
          </p:cNvPicPr>
          <p:nvPr/>
        </p:nvPicPr>
        <p:blipFill>
          <a:blip r:embed="rId19" cstate="print"/>
          <a:srcRect/>
          <a:stretch>
            <a:fillRect/>
          </a:stretch>
        </p:blipFill>
        <p:spPr bwMode="auto">
          <a:xfrm>
            <a:off x="762000" y="4495800"/>
            <a:ext cx="933450" cy="933450"/>
          </a:xfrm>
          <a:prstGeom prst="rect">
            <a:avLst/>
          </a:prstGeom>
          <a:noFill/>
        </p:spPr>
      </p:pic>
      <p:pic>
        <p:nvPicPr>
          <p:cNvPr id="11272" name="Picture 8" descr="http://t2.gstatic.com/images?q=tbn:ANd9GcTe9W4XutH4dZq2Y7MppCsIMHDhbgX_Fn9Wid6hnAiKjXAZyYYSCazp2Kw">
            <a:hlinkClick r:id="rId20"/>
          </p:cNvPr>
          <p:cNvPicPr>
            <a:picLocks noChangeAspect="1" noChangeArrowheads="1"/>
          </p:cNvPicPr>
          <p:nvPr/>
        </p:nvPicPr>
        <p:blipFill>
          <a:blip r:embed="rId21" cstate="print"/>
          <a:srcRect/>
          <a:stretch>
            <a:fillRect/>
          </a:stretch>
        </p:blipFill>
        <p:spPr bwMode="auto">
          <a:xfrm>
            <a:off x="5562600" y="4495800"/>
            <a:ext cx="1266825" cy="962025"/>
          </a:xfrm>
          <a:prstGeom prst="rect">
            <a:avLst/>
          </a:prstGeom>
          <a:noFill/>
        </p:spPr>
      </p:pic>
      <p:pic>
        <p:nvPicPr>
          <p:cNvPr id="11274" name="Picture 10" descr="http://t1.gstatic.com/images?q=tbn:ANd9GcQHsDX8uefZZd4J8zpYa8TRklf8qrmfgjEQSG76NZvA5Iy5abNH9WlE_tmX">
            <a:hlinkClick r:id="rId22"/>
          </p:cNvPr>
          <p:cNvPicPr>
            <a:picLocks noChangeAspect="1" noChangeArrowheads="1"/>
          </p:cNvPicPr>
          <p:nvPr/>
        </p:nvPicPr>
        <p:blipFill>
          <a:blip r:embed="rId23" cstate="print"/>
          <a:srcRect/>
          <a:stretch>
            <a:fillRect/>
          </a:stretch>
        </p:blipFill>
        <p:spPr bwMode="auto">
          <a:xfrm>
            <a:off x="7239000" y="4648200"/>
            <a:ext cx="1371600" cy="781051"/>
          </a:xfrm>
          <a:prstGeom prst="rect">
            <a:avLst/>
          </a:prstGeom>
          <a:noFill/>
        </p:spPr>
      </p:pic>
      <p:pic>
        <p:nvPicPr>
          <p:cNvPr id="11276" name="Picture 12" descr="http://t0.gstatic.com/images?q=tbn:ANd9GcRaNewc8kVEP5i5Hur6tbw4M6fCQSHTRY3v0Xw8lxNYOZ8f4CvB5K9DtSW3">
            <a:hlinkClick r:id="rId24"/>
          </p:cNvPr>
          <p:cNvPicPr>
            <a:picLocks noChangeAspect="1" noChangeArrowheads="1"/>
          </p:cNvPicPr>
          <p:nvPr/>
        </p:nvPicPr>
        <p:blipFill>
          <a:blip r:embed="rId25" cstate="print"/>
          <a:srcRect/>
          <a:stretch>
            <a:fillRect/>
          </a:stretch>
        </p:blipFill>
        <p:spPr bwMode="auto">
          <a:xfrm>
            <a:off x="7239000" y="5486400"/>
            <a:ext cx="1257300" cy="1066801"/>
          </a:xfrm>
          <a:prstGeom prst="rect">
            <a:avLst/>
          </a:prstGeom>
          <a:noFill/>
        </p:spPr>
      </p:pic>
      <p:pic>
        <p:nvPicPr>
          <p:cNvPr id="11278" name="Picture 14" descr="http://t2.gstatic.com/images?q=tbn:ANd9GcQSIRCCnrymwBgDfufVkvfxl-NrW5ADCOgxvxRNxHcI6Ol2cbYDpARMIbc">
            <a:hlinkClick r:id="rId26"/>
          </p:cNvPr>
          <p:cNvPicPr>
            <a:picLocks noChangeAspect="1" noChangeArrowheads="1"/>
          </p:cNvPicPr>
          <p:nvPr/>
        </p:nvPicPr>
        <p:blipFill>
          <a:blip r:embed="rId27" cstate="print"/>
          <a:srcRect/>
          <a:stretch>
            <a:fillRect/>
          </a:stretch>
        </p:blipFill>
        <p:spPr bwMode="auto">
          <a:xfrm>
            <a:off x="5638800" y="5486400"/>
            <a:ext cx="1285875" cy="962025"/>
          </a:xfrm>
          <a:prstGeom prst="rect">
            <a:avLst/>
          </a:prstGeom>
          <a:noFill/>
        </p:spPr>
      </p:pic>
      <p:pic>
        <p:nvPicPr>
          <p:cNvPr id="11280" name="Picture 16" descr="http://t1.gstatic.com/images?q=tbn:ANd9GcQ5uuKfj2a2fKMd39AorIalCrrEoJkLk_HMjr0zUNTV5K-mzAZmd-aAdhU">
            <a:hlinkClick r:id="rId28"/>
          </p:cNvPr>
          <p:cNvPicPr>
            <a:picLocks noChangeAspect="1" noChangeArrowheads="1"/>
          </p:cNvPicPr>
          <p:nvPr/>
        </p:nvPicPr>
        <p:blipFill>
          <a:blip r:embed="rId29" cstate="print"/>
          <a:srcRect/>
          <a:stretch>
            <a:fillRect/>
          </a:stretch>
        </p:blipFill>
        <p:spPr bwMode="auto">
          <a:xfrm>
            <a:off x="1828800" y="4495800"/>
            <a:ext cx="1285875" cy="971551"/>
          </a:xfrm>
          <a:prstGeom prst="rect">
            <a:avLst/>
          </a:prstGeom>
          <a:noFill/>
        </p:spPr>
      </p:pic>
      <p:pic>
        <p:nvPicPr>
          <p:cNvPr id="2052" name="Picture 4" descr="https://encrypted-tbn2.gstatic.com/images?q=tbn:ANd9GcRo-KmkFQHG7eg4OOGZGSYpYrdztnxFDquKNhe-U4mVo6n2YTeb"/>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09600" y="1879326"/>
            <a:ext cx="2609850" cy="10439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B2B Organizations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accent4">
                    <a:lumMod val="50000"/>
                  </a:schemeClr>
                </a:solidFill>
              </a:rPr>
              <a:t>Manufacturers or Producers</a:t>
            </a:r>
          </a:p>
          <a:p>
            <a:endParaRPr lang="en-US" dirty="0" smtClean="0"/>
          </a:p>
          <a:p>
            <a:r>
              <a:rPr lang="en-US" b="1" dirty="0" smtClean="0">
                <a:solidFill>
                  <a:schemeClr val="accent4">
                    <a:lumMod val="50000"/>
                  </a:schemeClr>
                </a:solidFill>
              </a:rPr>
              <a:t>Resellers:</a:t>
            </a:r>
            <a:r>
              <a:rPr lang="en-US" dirty="0" smtClean="0"/>
              <a:t> are marketing intermediaries that resell manufactured products without significantly altering their form</a:t>
            </a:r>
          </a:p>
          <a:p>
            <a:endParaRPr lang="en-US" dirty="0" smtClean="0"/>
          </a:p>
          <a:p>
            <a:r>
              <a:rPr lang="en-US" b="1" dirty="0" smtClean="0">
                <a:solidFill>
                  <a:schemeClr val="accent4">
                    <a:lumMod val="50000"/>
                  </a:schemeClr>
                </a:solidFill>
              </a:rPr>
              <a:t>Institutions</a:t>
            </a:r>
          </a:p>
          <a:p>
            <a:endParaRPr lang="en-US" dirty="0" smtClean="0"/>
          </a:p>
          <a:p>
            <a:endParaRPr lang="en-US" dirty="0" smtClean="0"/>
          </a:p>
          <a:p>
            <a:r>
              <a:rPr lang="en-US" b="1" dirty="0" smtClean="0">
                <a:solidFill>
                  <a:schemeClr val="accent4">
                    <a:lumMod val="50000"/>
                  </a:schemeClr>
                </a:solidFill>
              </a:rPr>
              <a:t>Government</a:t>
            </a:r>
            <a:endParaRPr lang="en-US" b="1" dirty="0">
              <a:solidFill>
                <a:schemeClr val="accent4">
                  <a:lumMod val="50000"/>
                </a:schemeClr>
              </a:solidFill>
            </a:endParaRPr>
          </a:p>
        </p:txBody>
      </p:sp>
      <p:pic>
        <p:nvPicPr>
          <p:cNvPr id="17412" name="Picture 4" descr="http://t0.gstatic.com/images?q=tbn:cTDoL7WbalpH3M:http://wiki.nectec.or.th/dpuwiki/pub/CC613Students/SutassanaReport/Hospital-cartoon.jpg">
            <a:hlinkClick r:id="rId2"/>
          </p:cNvPr>
          <p:cNvPicPr>
            <a:picLocks noChangeAspect="1" noChangeArrowheads="1"/>
          </p:cNvPicPr>
          <p:nvPr/>
        </p:nvPicPr>
        <p:blipFill>
          <a:blip r:embed="rId3" cstate="print"/>
          <a:srcRect/>
          <a:stretch>
            <a:fillRect/>
          </a:stretch>
        </p:blipFill>
        <p:spPr bwMode="auto">
          <a:xfrm>
            <a:off x="3276600" y="2971800"/>
            <a:ext cx="1162050" cy="904876"/>
          </a:xfrm>
          <a:prstGeom prst="rect">
            <a:avLst/>
          </a:prstGeom>
          <a:noFill/>
        </p:spPr>
      </p:pic>
      <p:pic>
        <p:nvPicPr>
          <p:cNvPr id="17414" name="Picture 6" descr="http://t0.gstatic.com/images?q=tbn:jOf0Txq0DlNtTM:http://school.obec.go.th/watklongsuans/pic_school.jpg">
            <a:hlinkClick r:id="rId4"/>
          </p:cNvPr>
          <p:cNvPicPr>
            <a:picLocks noChangeAspect="1" noChangeArrowheads="1"/>
          </p:cNvPicPr>
          <p:nvPr/>
        </p:nvPicPr>
        <p:blipFill>
          <a:blip r:embed="rId5" cstate="print"/>
          <a:srcRect/>
          <a:stretch>
            <a:fillRect/>
          </a:stretch>
        </p:blipFill>
        <p:spPr bwMode="auto">
          <a:xfrm>
            <a:off x="4729480" y="2971800"/>
            <a:ext cx="1023620" cy="990601"/>
          </a:xfrm>
          <a:prstGeom prst="rect">
            <a:avLst/>
          </a:prstGeom>
          <a:noFill/>
        </p:spPr>
      </p:pic>
      <p:pic>
        <p:nvPicPr>
          <p:cNvPr id="17416" name="Picture 8" descr="http://t3.gstatic.com/images?q=tbn:uxbPcOExvkkqHM:http://www.engineerlive.com/media/images/large/large_Lafarge_hi.jpg">
            <a:hlinkClick r:id="rId6"/>
          </p:cNvPr>
          <p:cNvPicPr>
            <a:picLocks noChangeAspect="1" noChangeArrowheads="1"/>
          </p:cNvPicPr>
          <p:nvPr/>
        </p:nvPicPr>
        <p:blipFill>
          <a:blip r:embed="rId7" cstate="print"/>
          <a:srcRect/>
          <a:stretch>
            <a:fillRect/>
          </a:stretch>
        </p:blipFill>
        <p:spPr bwMode="auto">
          <a:xfrm>
            <a:off x="6858000" y="457200"/>
            <a:ext cx="1362075" cy="904876"/>
          </a:xfrm>
          <a:prstGeom prst="rect">
            <a:avLst/>
          </a:prstGeom>
          <a:noFill/>
        </p:spPr>
      </p:pic>
      <p:pic>
        <p:nvPicPr>
          <p:cNvPr id="17418" name="Picture 10" descr="http://t1.gstatic.com/images?q=tbn:GNytG6Fe_4bqHM:http://www.akstrading.com/Cement.JPG">
            <a:hlinkClick r:id="rId8"/>
          </p:cNvPr>
          <p:cNvPicPr>
            <a:picLocks noChangeAspect="1" noChangeArrowheads="1"/>
          </p:cNvPicPr>
          <p:nvPr/>
        </p:nvPicPr>
        <p:blipFill>
          <a:blip r:embed="rId9" cstate="print"/>
          <a:srcRect/>
          <a:stretch>
            <a:fillRect/>
          </a:stretch>
        </p:blipFill>
        <p:spPr bwMode="auto">
          <a:xfrm>
            <a:off x="7315200" y="1828800"/>
            <a:ext cx="1295400" cy="971551"/>
          </a:xfrm>
          <a:prstGeom prst="rect">
            <a:avLst/>
          </a:prstGeom>
          <a:noFill/>
        </p:spPr>
      </p:pic>
      <p:pic>
        <p:nvPicPr>
          <p:cNvPr id="17420" name="Picture 12" descr="http://t3.gstatic.com/images?q=tbn:iL2Tky6PlX-h3M:http://www.msad40.org/mvhs/library/images/Government.jpg">
            <a:hlinkClick r:id="rId10"/>
          </p:cNvPr>
          <p:cNvPicPr>
            <a:picLocks noChangeAspect="1" noChangeArrowheads="1"/>
          </p:cNvPicPr>
          <p:nvPr/>
        </p:nvPicPr>
        <p:blipFill>
          <a:blip r:embed="rId11" cstate="print"/>
          <a:srcRect/>
          <a:stretch>
            <a:fillRect/>
          </a:stretch>
        </p:blipFill>
        <p:spPr bwMode="auto">
          <a:xfrm>
            <a:off x="3810000" y="4191000"/>
            <a:ext cx="1143000" cy="8255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B2B Buying Process</a:t>
            </a:r>
            <a:endParaRPr lang="en-US" dirty="0"/>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a:off x="304800" y="2438400"/>
            <a:ext cx="1295400" cy="8382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Need Recognition</a:t>
            </a:r>
            <a:endParaRPr lang="en-US" sz="1200" b="1" dirty="0">
              <a:solidFill>
                <a:schemeClr val="tx1"/>
              </a:solidFill>
            </a:endParaRPr>
          </a:p>
        </p:txBody>
      </p:sp>
      <p:sp>
        <p:nvSpPr>
          <p:cNvPr id="5" name="Rounded Rectangle 4"/>
          <p:cNvSpPr/>
          <p:nvPr/>
        </p:nvSpPr>
        <p:spPr>
          <a:xfrm>
            <a:off x="1752600" y="2438400"/>
            <a:ext cx="1295400" cy="838200"/>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Product </a:t>
            </a:r>
            <a:r>
              <a:rPr lang="en-US" sz="1100" b="1" dirty="0" smtClean="0">
                <a:solidFill>
                  <a:schemeClr val="tx1"/>
                </a:solidFill>
              </a:rPr>
              <a:t>Specification</a:t>
            </a:r>
            <a:endParaRPr lang="en-US" sz="1100" b="1" dirty="0">
              <a:solidFill>
                <a:schemeClr val="tx1"/>
              </a:solidFill>
            </a:endParaRPr>
          </a:p>
        </p:txBody>
      </p:sp>
      <p:sp>
        <p:nvSpPr>
          <p:cNvPr id="6" name="Rounded Rectangle 5"/>
          <p:cNvSpPr/>
          <p:nvPr/>
        </p:nvSpPr>
        <p:spPr>
          <a:xfrm>
            <a:off x="3200400" y="2438400"/>
            <a:ext cx="1295400" cy="838200"/>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RFP Process</a:t>
            </a:r>
            <a:endParaRPr lang="en-US" sz="1200" b="1" dirty="0">
              <a:solidFill>
                <a:schemeClr val="tx1"/>
              </a:solidFill>
            </a:endParaRPr>
          </a:p>
        </p:txBody>
      </p:sp>
      <p:sp>
        <p:nvSpPr>
          <p:cNvPr id="7" name="Rounded Rectangle 6"/>
          <p:cNvSpPr/>
          <p:nvPr/>
        </p:nvSpPr>
        <p:spPr>
          <a:xfrm>
            <a:off x="4648200" y="2438400"/>
            <a:ext cx="1295400" cy="8382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Proposal Analysis &amp; Supplier Selection</a:t>
            </a:r>
            <a:endParaRPr lang="en-US" sz="1200" b="1" dirty="0">
              <a:solidFill>
                <a:schemeClr val="tx1"/>
              </a:solidFill>
            </a:endParaRPr>
          </a:p>
        </p:txBody>
      </p:sp>
      <p:sp>
        <p:nvSpPr>
          <p:cNvPr id="8" name="Rounded Rectangle 7"/>
          <p:cNvSpPr/>
          <p:nvPr/>
        </p:nvSpPr>
        <p:spPr>
          <a:xfrm>
            <a:off x="6096000" y="2438400"/>
            <a:ext cx="1295400" cy="838200"/>
          </a:xfrm>
          <a:prstGeom prst="round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Order </a:t>
            </a:r>
            <a:r>
              <a:rPr lang="en-US" sz="1100" b="1" dirty="0" smtClean="0">
                <a:solidFill>
                  <a:schemeClr val="tx1"/>
                </a:solidFill>
              </a:rPr>
              <a:t>Specification</a:t>
            </a:r>
            <a:endParaRPr lang="en-US" sz="1100" b="1" dirty="0">
              <a:solidFill>
                <a:schemeClr val="tx1"/>
              </a:solidFill>
            </a:endParaRPr>
          </a:p>
        </p:txBody>
      </p:sp>
      <p:sp>
        <p:nvSpPr>
          <p:cNvPr id="9" name="Rounded Rectangle 8"/>
          <p:cNvSpPr/>
          <p:nvPr/>
        </p:nvSpPr>
        <p:spPr>
          <a:xfrm>
            <a:off x="7543800" y="2438400"/>
            <a:ext cx="1295400" cy="838200"/>
          </a:xfrm>
          <a:prstGeom prst="roundRect">
            <a:avLst/>
          </a:prstGeom>
          <a:solidFill>
            <a:srgbClr val="FF6699"/>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Vendor/ </a:t>
            </a:r>
            <a:r>
              <a:rPr lang="en-US" sz="1100" b="1" dirty="0" smtClean="0">
                <a:solidFill>
                  <a:schemeClr val="tx1"/>
                </a:solidFill>
              </a:rPr>
              <a:t>Performance </a:t>
            </a:r>
            <a:r>
              <a:rPr lang="en-US" sz="1200" b="1" dirty="0" smtClean="0">
                <a:solidFill>
                  <a:schemeClr val="tx1"/>
                </a:solidFill>
              </a:rPr>
              <a:t>Assessment</a:t>
            </a:r>
            <a:endParaRPr lang="en-US" sz="1200" b="1" dirty="0">
              <a:solidFill>
                <a:schemeClr val="tx1"/>
              </a:solidFill>
            </a:endParaRPr>
          </a:p>
        </p:txBody>
      </p:sp>
      <p:sp>
        <p:nvSpPr>
          <p:cNvPr id="10" name="Right Arrow 9"/>
          <p:cNvSpPr/>
          <p:nvPr/>
        </p:nvSpPr>
        <p:spPr>
          <a:xfrm>
            <a:off x="1524000" y="2743200"/>
            <a:ext cx="3048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11" name="Right Arrow 10"/>
          <p:cNvSpPr/>
          <p:nvPr/>
        </p:nvSpPr>
        <p:spPr>
          <a:xfrm>
            <a:off x="2971800" y="2743200"/>
            <a:ext cx="3048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12" name="Right Arrow 11"/>
          <p:cNvSpPr/>
          <p:nvPr/>
        </p:nvSpPr>
        <p:spPr>
          <a:xfrm>
            <a:off x="4419600" y="2743200"/>
            <a:ext cx="3048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13" name="Right Arrow 12"/>
          <p:cNvSpPr/>
          <p:nvPr/>
        </p:nvSpPr>
        <p:spPr>
          <a:xfrm>
            <a:off x="5867400" y="2743200"/>
            <a:ext cx="3048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14" name="Right Arrow 13"/>
          <p:cNvSpPr/>
          <p:nvPr/>
        </p:nvSpPr>
        <p:spPr>
          <a:xfrm>
            <a:off x="7315200" y="2743200"/>
            <a:ext cx="3048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B2B Buying Process </a:t>
            </a:r>
            <a:r>
              <a:rPr lang="en-US" b="0" dirty="0" smtClean="0"/>
              <a:t>(</a:t>
            </a:r>
            <a:r>
              <a:rPr lang="en-US" b="0" dirty="0" err="1" smtClean="0"/>
              <a:t>con’t</a:t>
            </a:r>
            <a:r>
              <a:rPr lang="en-US" b="0" dirty="0" smtClean="0"/>
              <a:t>)</a:t>
            </a:r>
            <a:endParaRPr lang="en-US" b="0"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b="1" dirty="0" smtClean="0">
                <a:solidFill>
                  <a:srgbClr val="0070C0"/>
                </a:solidFill>
              </a:rPr>
              <a:t>Need Recognition</a:t>
            </a:r>
            <a:r>
              <a:rPr lang="en-US" dirty="0" smtClean="0">
                <a:solidFill>
                  <a:srgbClr val="0070C0"/>
                </a:solidFill>
              </a:rPr>
              <a:t>: </a:t>
            </a:r>
            <a:r>
              <a:rPr lang="en-US" dirty="0" smtClean="0"/>
              <a:t>the buying organization recognizes, through, either internal &amp; external sources, that it has an unfilled need</a:t>
            </a:r>
          </a:p>
          <a:p>
            <a:endParaRPr lang="en-US" b="1" dirty="0" smtClean="0">
              <a:solidFill>
                <a:srgbClr val="7030A0"/>
              </a:solidFill>
            </a:endParaRPr>
          </a:p>
          <a:p>
            <a:pPr marL="514350" indent="-514350">
              <a:buFont typeface="+mj-lt"/>
              <a:buAutoNum type="arabicPeriod" startAt="2"/>
            </a:pPr>
            <a:r>
              <a:rPr lang="en-US" b="1" dirty="0" smtClean="0">
                <a:solidFill>
                  <a:srgbClr val="7030A0"/>
                </a:solidFill>
              </a:rPr>
              <a:t>Product Specifications:</a:t>
            </a:r>
            <a:r>
              <a:rPr lang="en-US" dirty="0" smtClean="0">
                <a:solidFill>
                  <a:srgbClr val="7030A0"/>
                </a:solidFill>
              </a:rPr>
              <a:t> </a:t>
            </a:r>
            <a:r>
              <a:rPr lang="en-US" dirty="0" smtClean="0"/>
              <a:t>the organization considers alternative solutions and come up with potential specifications that suppliers might use to develop their proposals to supply the product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B2B Buying Process </a:t>
            </a:r>
            <a:r>
              <a:rPr lang="en-US" b="0" dirty="0" smtClean="0"/>
              <a:t>(</a:t>
            </a:r>
            <a:r>
              <a:rPr lang="en-US" b="0" dirty="0" err="1" smtClean="0"/>
              <a:t>con’t</a:t>
            </a:r>
            <a:r>
              <a:rPr lang="en-US" b="0" dirty="0" smtClean="0"/>
              <a:t>)</a:t>
            </a:r>
            <a:endParaRPr lang="en-US" b="0" dirty="0"/>
          </a:p>
        </p:txBody>
      </p:sp>
      <p:sp>
        <p:nvSpPr>
          <p:cNvPr id="3" name="Content Placeholder 2"/>
          <p:cNvSpPr>
            <a:spLocks noGrp="1"/>
          </p:cNvSpPr>
          <p:nvPr>
            <p:ph idx="1"/>
          </p:nvPr>
        </p:nvSpPr>
        <p:spPr>
          <a:xfrm>
            <a:off x="502920" y="530352"/>
            <a:ext cx="8336280" cy="4187952"/>
          </a:xfrm>
        </p:spPr>
        <p:txBody>
          <a:bodyPr>
            <a:normAutofit lnSpcReduction="10000"/>
          </a:bodyPr>
          <a:lstStyle/>
          <a:p>
            <a:pPr marL="514350" indent="-514350">
              <a:buFont typeface="+mj-lt"/>
              <a:buAutoNum type="arabicPeriod" startAt="3"/>
            </a:pPr>
            <a:r>
              <a:rPr lang="en-US" b="1" dirty="0" smtClean="0">
                <a:solidFill>
                  <a:schemeClr val="accent6">
                    <a:lumMod val="75000"/>
                  </a:schemeClr>
                </a:solidFill>
              </a:rPr>
              <a:t>RFP Process: </a:t>
            </a:r>
            <a:r>
              <a:rPr lang="en-US" dirty="0" smtClean="0"/>
              <a:t>RFP (Request for Proposals) is a common process through which buying organizations invite alternative suppliers to bid on supplying their required components</a:t>
            </a:r>
          </a:p>
          <a:p>
            <a:endParaRPr lang="en-US" b="1" dirty="0" smtClean="0">
              <a:solidFill>
                <a:srgbClr val="00B050"/>
              </a:solidFill>
            </a:endParaRPr>
          </a:p>
          <a:p>
            <a:pPr marL="514350" indent="-514350">
              <a:buFont typeface="+mj-lt"/>
              <a:buAutoNum type="arabicPeriod" startAt="4"/>
            </a:pPr>
            <a:r>
              <a:rPr lang="en-US" b="1" dirty="0" smtClean="0">
                <a:solidFill>
                  <a:srgbClr val="00B050"/>
                </a:solidFill>
              </a:rPr>
              <a:t>Proposal Analysis, Vendor Negotiation, and Selection:</a:t>
            </a:r>
            <a:r>
              <a:rPr lang="en-US" dirty="0" smtClean="0">
                <a:solidFill>
                  <a:srgbClr val="00B050"/>
                </a:solidFill>
              </a:rPr>
              <a:t> </a:t>
            </a:r>
            <a:r>
              <a:rPr lang="en-US" dirty="0" smtClean="0"/>
              <a:t>the buying organization evaluates all the proposals it receives in response to its RFP</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1172</TotalTime>
  <Words>745</Words>
  <Application>Microsoft Office PowerPoint</Application>
  <PresentationFormat>On-screen Show (4:3)</PresentationFormat>
  <Paragraphs>89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Verdana</vt:lpstr>
      <vt:lpstr>Wingdings 2</vt:lpstr>
      <vt:lpstr>Aspect</vt:lpstr>
      <vt:lpstr>Business-to-Business Marketing</vt:lpstr>
      <vt:lpstr>What is Business-to-Business (B2B) marketing?</vt:lpstr>
      <vt:lpstr>B2B and B2C</vt:lpstr>
      <vt:lpstr>Type of Business Products</vt:lpstr>
      <vt:lpstr>Derived demand</vt:lpstr>
      <vt:lpstr>B2B Organizations</vt:lpstr>
      <vt:lpstr>B2B Buying Process</vt:lpstr>
      <vt:lpstr>B2B Buying Process (con’t)</vt:lpstr>
      <vt:lpstr>B2B Buying Process (con’t)</vt:lpstr>
      <vt:lpstr>B2B Buying Process (con’t)</vt:lpstr>
      <vt:lpstr>Factors Affecting the Buying Process</vt:lpstr>
      <vt:lpstr>Factors Affecting the Buying Process (con’t)</vt:lpstr>
      <vt:lpstr>Factors Affecting the Buying Process (con’t)</vt:lpstr>
      <vt:lpstr>In-class Assignment (Group)</vt:lpstr>
    </vt:vector>
  </TitlesOfParts>
  <Company>Khon Kaen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Business-to-Business Marketing</dc:title>
  <dc:creator>UserXP</dc:creator>
  <cp:lastModifiedBy>8p</cp:lastModifiedBy>
  <cp:revision>102</cp:revision>
  <dcterms:created xsi:type="dcterms:W3CDTF">2010-02-16T06:59:56Z</dcterms:created>
  <dcterms:modified xsi:type="dcterms:W3CDTF">2017-11-04T08:57:48Z</dcterms:modified>
</cp:coreProperties>
</file>