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1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236"/>
    <a:srgbClr val="00ABB5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4" autoAdjust="0"/>
    <p:restoredTop sz="92717" autoAdjust="0"/>
  </p:normalViewPr>
  <p:slideViewPr>
    <p:cSldViewPr snapToGrid="0">
      <p:cViewPr varScale="1">
        <p:scale>
          <a:sx n="92" d="100"/>
          <a:sy n="92" d="100"/>
        </p:scale>
        <p:origin x="102" y="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EAC2-6BA7-4ABE-8AD8-0D26EC897E9A}" type="datetimeFigureOut">
              <a:rPr lang="en-GB" smtClean="0"/>
              <a:t>01/09/2016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8C41-7247-444A-9DC9-E9ACA2EFD3C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0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B34D-ADEC-457E-B4B9-B8BA594A1FF5}" type="datetimeFigureOut">
              <a:rPr lang="en-GB" smtClean="0"/>
              <a:t>01/09/2016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C683-9137-4122-84BD-5AA5692D6A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23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769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50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6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37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65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68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89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92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4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06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66751" y="6223000"/>
            <a:ext cx="10836972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83623" y="6307283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</a:t>
            </a:r>
            <a:r>
              <a:rPr lang="en-GB" sz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title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65623" y="6301465"/>
            <a:ext cx="2751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ABB5"/>
                </a:solidFill>
                <a:latin typeface="+mn-lt"/>
              </a:rPr>
              <a:t>Transforming lives through learning</a:t>
            </a:r>
            <a:endParaRPr lang="en-GB" sz="1200" dirty="0">
              <a:solidFill>
                <a:srgbClr val="00AB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9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830263"/>
            <a:ext cx="1083697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92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Main body style like this and leading into bullets:</a:t>
            </a:r>
          </a:p>
          <a:p>
            <a:pPr lvl="1"/>
            <a:r>
              <a:rPr lang="en-US" dirty="0" smtClean="0"/>
              <a:t>First level bullet</a:t>
            </a:r>
          </a:p>
          <a:p>
            <a:pPr lvl="2"/>
            <a:r>
              <a:rPr lang="en-US" dirty="0" smtClean="0"/>
              <a:t>Second level bullet</a:t>
            </a:r>
          </a:p>
          <a:p>
            <a:pPr lvl="3"/>
            <a:r>
              <a:rPr lang="en-US" dirty="0" smtClean="0"/>
              <a:t>Third level bullet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00191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ABB5"/>
                </a:solidFill>
              </a:rPr>
              <a:t>Transforming lives through learning</a:t>
            </a:r>
          </a:p>
        </p:txBody>
      </p:sp>
      <p:sp>
        <p:nvSpPr>
          <p:cNvPr id="1030" name="Picture 9" descr="Education Scotland White (higher res)"/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 dirty="0"/>
          </a:p>
        </p:txBody>
      </p:sp>
      <p:cxnSp>
        <p:nvCxnSpPr>
          <p:cNvPr id="3" name="Straight Connector 2"/>
          <p:cNvCxnSpPr>
            <a:endCxn id="1030" idx="3"/>
          </p:cNvCxnSpPr>
          <p:nvPr userDrawn="1"/>
        </p:nvCxnSpPr>
        <p:spPr>
          <a:xfrm flipV="1">
            <a:off x="676690" y="6216650"/>
            <a:ext cx="10842210" cy="41072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87260" y="6304472"/>
            <a:ext cx="451273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/>
        <a:buNone/>
        <a:defRPr sz="20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12573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ABB5"/>
        </a:buClr>
        <a:buSzTx/>
        <a:buFont typeface="Lucida Grande"/>
        <a:buChar char="-"/>
        <a:tabLst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charset="2"/>
        <a:buChar char="Ø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educationscotland.gov.uk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6532" y="2289451"/>
            <a:ext cx="106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ABB5"/>
                </a:solidFill>
              </a:rPr>
              <a:t>Validity and reliability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66532" y="3049649"/>
            <a:ext cx="106332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500" b="1" dirty="0" smtClean="0">
                <a:solidFill>
                  <a:srgbClr val="B3D236"/>
                </a:solidFill>
              </a:rPr>
              <a:t>Achievement of a level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500" b="1" dirty="0" smtClean="0">
              <a:solidFill>
                <a:srgbClr val="B3D236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500" b="1" dirty="0" smtClean="0">
                <a:solidFill>
                  <a:srgbClr val="B3D236"/>
                </a:solidFill>
              </a:rPr>
              <a:t>Evidence of learning</a:t>
            </a:r>
            <a:endParaRPr lang="en-US" sz="2500" b="1" dirty="0">
              <a:solidFill>
                <a:srgbClr val="B3D23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8539" y="3736092"/>
            <a:ext cx="12263839" cy="3140449"/>
            <a:chOff x="-18539" y="3736092"/>
            <a:chExt cx="12263839" cy="314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pic>
        <p:nvPicPr>
          <p:cNvPr id="12" name="Picture 11" descr="ES_alllogos_colour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16807" r="10529" b="28484"/>
          <a:stretch/>
        </p:blipFill>
        <p:spPr>
          <a:xfrm>
            <a:off x="658157" y="528429"/>
            <a:ext cx="3392718" cy="1428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94" y="147232"/>
            <a:ext cx="5511696" cy="38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8539" y="3736092"/>
            <a:ext cx="12263839" cy="3140449"/>
            <a:chOff x="-18539" y="3736092"/>
            <a:chExt cx="12263839" cy="31404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3724" t="23521" r="26011" b="31464"/>
            <a:stretch/>
          </p:blipFill>
          <p:spPr>
            <a:xfrm>
              <a:off x="-18539" y="3736092"/>
              <a:ext cx="12263839" cy="31404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9603" y="5817820"/>
              <a:ext cx="2804346" cy="18695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68" y="1916499"/>
            <a:ext cx="10827033" cy="3039180"/>
          </a:xfrm>
        </p:spPr>
        <p:txBody>
          <a:bodyPr/>
          <a:lstStyle/>
          <a:p>
            <a:r>
              <a:rPr lang="en-US" sz="1400" b="1" dirty="0" smtClean="0"/>
              <a:t>Education Scotland</a:t>
            </a:r>
          </a:p>
          <a:p>
            <a:r>
              <a:rPr lang="en-US" sz="1400" dirty="0" smtClean="0"/>
              <a:t>Denholm House</a:t>
            </a:r>
            <a:endParaRPr lang="en-GB" sz="1400" dirty="0"/>
          </a:p>
          <a:p>
            <a:r>
              <a:rPr lang="en-US" sz="1400" dirty="0" smtClean="0"/>
              <a:t>Almondvale </a:t>
            </a:r>
            <a:r>
              <a:rPr lang="en-US" sz="1400" dirty="0"/>
              <a:t>Business Park</a:t>
            </a:r>
            <a:endParaRPr lang="en-GB" sz="1400" dirty="0"/>
          </a:p>
          <a:p>
            <a:r>
              <a:rPr lang="en-US" sz="1400" dirty="0"/>
              <a:t>Almondvale Way</a:t>
            </a:r>
            <a:endParaRPr lang="en-GB" sz="1400" dirty="0"/>
          </a:p>
          <a:p>
            <a:r>
              <a:rPr lang="en-US" sz="1400" dirty="0"/>
              <a:t>Livingston EH54 6GA</a:t>
            </a:r>
            <a:endParaRPr lang="en-GB" sz="1400" dirty="0"/>
          </a:p>
          <a:p>
            <a:endParaRPr lang="en-GB" sz="1400" dirty="0"/>
          </a:p>
          <a:p>
            <a:r>
              <a:rPr lang="en-US" sz="1400" b="1" dirty="0"/>
              <a:t>T   </a:t>
            </a:r>
            <a:r>
              <a:rPr lang="en-US" sz="1400" dirty="0"/>
              <a:t>+44 (0)141 282 5000</a:t>
            </a:r>
            <a:endParaRPr lang="en-GB" sz="1400" dirty="0"/>
          </a:p>
          <a:p>
            <a:r>
              <a:rPr lang="en-US" sz="1400" b="1" dirty="0"/>
              <a:t>E   </a:t>
            </a:r>
            <a:r>
              <a:rPr lang="en-US" sz="1400" dirty="0"/>
              <a:t>enquiries@educationscotland.gov.uk</a:t>
            </a:r>
            <a:endParaRPr lang="en-GB" sz="1400" dirty="0"/>
          </a:p>
          <a:p>
            <a:r>
              <a:rPr lang="en-US" sz="1400" dirty="0"/>
              <a:t> </a:t>
            </a:r>
            <a:endParaRPr lang="en-GB" sz="1400" dirty="0"/>
          </a:p>
          <a:p>
            <a:r>
              <a:rPr lang="en-US" sz="1400" b="1" dirty="0" smtClean="0">
                <a:solidFill>
                  <a:srgbClr val="00ABB5"/>
                </a:solidFill>
                <a:hlinkClick r:id="rId5"/>
              </a:rPr>
              <a:t>www.educationscotland.gov.uk</a:t>
            </a:r>
            <a:r>
              <a:rPr lang="en-US" sz="1400" dirty="0" smtClean="0">
                <a:solidFill>
                  <a:srgbClr val="00ABB5"/>
                </a:solidFill>
                <a:hlinkClick r:id="rId5"/>
              </a:rPr>
              <a:t> </a:t>
            </a:r>
            <a:endParaRPr lang="en-GB" sz="1400" dirty="0">
              <a:solidFill>
                <a:srgbClr val="00ABB5"/>
              </a:solidFill>
            </a:endParaRPr>
          </a:p>
        </p:txBody>
      </p:sp>
      <p:pic>
        <p:nvPicPr>
          <p:cNvPr id="4" name="Picture 3" descr="ES_alllogos_colour-01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15093" r="10209" b="27991"/>
          <a:stretch/>
        </p:blipFill>
        <p:spPr>
          <a:xfrm>
            <a:off x="546913" y="398639"/>
            <a:ext cx="2604792" cy="11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6250" t="39317" r="13142" b="-1"/>
          <a:stretch/>
        </p:blipFill>
        <p:spPr bwMode="auto">
          <a:xfrm>
            <a:off x="560759" y="295715"/>
            <a:ext cx="10960682" cy="586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82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Achievement of a level 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20" y="2134461"/>
            <a:ext cx="10521292" cy="3498739"/>
          </a:xfrm>
        </p:spPr>
        <p:txBody>
          <a:bodyPr/>
          <a:lstStyle/>
          <a:p>
            <a:r>
              <a:rPr lang="en-GB" sz="2800" dirty="0"/>
              <a:t>Can you show the learner has :</a:t>
            </a:r>
          </a:p>
          <a:p>
            <a:endParaRPr lang="en-GB" sz="28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800" dirty="0"/>
              <a:t>achieved a </a:t>
            </a:r>
            <a:r>
              <a:rPr lang="en-GB" sz="2800" dirty="0">
                <a:solidFill>
                  <a:srgbClr val="00B050"/>
                </a:solidFill>
              </a:rPr>
              <a:t>breadth</a:t>
            </a:r>
            <a:r>
              <a:rPr lang="en-GB" sz="2800" dirty="0"/>
              <a:t> of learning across the knowledge, understanding and skills as set out in the experiences and outcomes for the level?</a:t>
            </a:r>
          </a:p>
          <a:p>
            <a:pPr>
              <a:lnSpc>
                <a:spcPct val="150000"/>
              </a:lnSpc>
            </a:pPr>
            <a:endParaRPr lang="en-GB" sz="2800" b="1" dirty="0"/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ABB5"/>
                </a:solidFill>
              </a:rPr>
              <a:t>How would this be evidenced?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1082" t="4141" r="10518" b="25444"/>
          <a:stretch/>
        </p:blipFill>
        <p:spPr bwMode="auto">
          <a:xfrm>
            <a:off x="7135262" y="267942"/>
            <a:ext cx="3341149" cy="2658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6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Achievement of a level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50" y="2134461"/>
            <a:ext cx="10521292" cy="3498739"/>
          </a:xfrm>
        </p:spPr>
        <p:txBody>
          <a:bodyPr/>
          <a:lstStyle/>
          <a:p>
            <a:r>
              <a:rPr lang="en-GB" sz="2800" dirty="0"/>
              <a:t>Can you show the learner has :</a:t>
            </a:r>
          </a:p>
          <a:p>
            <a:endParaRPr lang="en-GB" sz="28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800" dirty="0"/>
              <a:t>responded consistently well to the level of </a:t>
            </a:r>
            <a:r>
              <a:rPr lang="en-GB" sz="2800" dirty="0">
                <a:solidFill>
                  <a:srgbClr val="00B050"/>
                </a:solidFill>
              </a:rPr>
              <a:t>challenge </a:t>
            </a:r>
            <a:r>
              <a:rPr lang="en-GB" sz="2800" dirty="0"/>
              <a:t>set out in the experiences and </a:t>
            </a:r>
            <a:r>
              <a:rPr lang="en-GB" sz="2800" dirty="0">
                <a:solidFill>
                  <a:schemeClr val="tx1"/>
                </a:solidFill>
              </a:rPr>
              <a:t>outcomes for the </a:t>
            </a:r>
            <a:r>
              <a:rPr lang="en-GB" sz="2800" dirty="0" smtClean="0">
                <a:solidFill>
                  <a:schemeClr val="tx1"/>
                </a:solidFill>
              </a:rPr>
              <a:t>level appropriate </a:t>
            </a:r>
            <a:r>
              <a:rPr lang="en-GB" sz="2800" dirty="0">
                <a:solidFill>
                  <a:schemeClr val="tx1"/>
                </a:solidFill>
              </a:rPr>
              <a:t>to their stage </a:t>
            </a:r>
            <a:r>
              <a:rPr lang="en-GB" sz="2800" dirty="0" smtClean="0">
                <a:solidFill>
                  <a:schemeClr val="tx1"/>
                </a:solidFill>
              </a:rPr>
              <a:t>and </a:t>
            </a:r>
            <a:r>
              <a:rPr lang="en-GB" sz="2800" dirty="0">
                <a:solidFill>
                  <a:schemeClr val="tx1"/>
                </a:solidFill>
              </a:rPr>
              <a:t>has moved forward to learning at the next level  in some aspects?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ABB5"/>
                </a:solidFill>
              </a:rPr>
              <a:t>How would this be evidenced?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1456" t="5621" r="20996" b="47041"/>
          <a:stretch/>
        </p:blipFill>
        <p:spPr bwMode="auto">
          <a:xfrm>
            <a:off x="6368605" y="403904"/>
            <a:ext cx="3559167" cy="1764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11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Achievement of a level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94" y="2238965"/>
            <a:ext cx="10521292" cy="3498739"/>
          </a:xfrm>
        </p:spPr>
        <p:txBody>
          <a:bodyPr/>
          <a:lstStyle/>
          <a:p>
            <a:r>
              <a:rPr lang="en-GB" sz="2800" dirty="0"/>
              <a:t>Can you show the learner has :</a:t>
            </a:r>
          </a:p>
          <a:p>
            <a:endParaRPr lang="en-GB" sz="28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800" dirty="0" smtClean="0"/>
              <a:t>demonstrated </a:t>
            </a:r>
            <a:r>
              <a:rPr lang="en-GB" sz="2800" dirty="0">
                <a:solidFill>
                  <a:srgbClr val="00B050"/>
                </a:solidFill>
              </a:rPr>
              <a:t>application </a:t>
            </a:r>
            <a:r>
              <a:rPr lang="en-GB" sz="2800" dirty="0"/>
              <a:t>of what they have learned in new and unfamiliar situations? 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en-GB" sz="2800" dirty="0"/>
          </a:p>
          <a:p>
            <a:pPr lvl="0"/>
            <a:endParaRPr lang="en-GB" sz="2800" dirty="0"/>
          </a:p>
          <a:p>
            <a:r>
              <a:rPr lang="en-GB" sz="2800" b="1" dirty="0">
                <a:solidFill>
                  <a:srgbClr val="00ABB5"/>
                </a:solidFill>
              </a:rPr>
              <a:t>How would this be evidenced?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8442" t="4141" r="11183" b="64498"/>
          <a:stretch/>
        </p:blipFill>
        <p:spPr bwMode="auto">
          <a:xfrm>
            <a:off x="6069495" y="556959"/>
            <a:ext cx="3936654" cy="1611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2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>Validity and reliability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303" y="1507437"/>
            <a:ext cx="5035499" cy="3498739"/>
          </a:xfrm>
        </p:spPr>
        <p:txBody>
          <a:bodyPr/>
          <a:lstStyle/>
          <a:p>
            <a:r>
              <a:rPr lang="en-GB" sz="3100" dirty="0"/>
              <a:t>How confident are you that judgements are valid and reliable?</a:t>
            </a:r>
          </a:p>
          <a:p>
            <a:r>
              <a:rPr lang="en-GB" sz="3100" dirty="0"/>
              <a:t>Using the template </a:t>
            </a:r>
            <a:r>
              <a:rPr lang="en-GB" sz="3100" i="1" dirty="0" smtClean="0"/>
              <a:t>‘Validity and reliability through effective self-evaluation’ </a:t>
            </a:r>
            <a:r>
              <a:rPr lang="en-GB" sz="3100" dirty="0" smtClean="0"/>
              <a:t>reflect </a:t>
            </a:r>
            <a:r>
              <a:rPr lang="en-GB" sz="3100" dirty="0"/>
              <a:t>on current practice and plan for improvement.</a:t>
            </a:r>
          </a:p>
          <a:p>
            <a:pPr>
              <a:buClr>
                <a:srgbClr val="00ABB5"/>
              </a:buClr>
            </a:pPr>
            <a:endParaRPr lang="en-GB" b="1" dirty="0" smtClean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299445" y="2067868"/>
            <a:ext cx="3653367" cy="2743200"/>
            <a:chOff x="6529958" y="1833479"/>
            <a:chExt cx="2422682" cy="2246854"/>
          </a:xfrm>
        </p:grpSpPr>
        <p:pic>
          <p:nvPicPr>
            <p:cNvPr id="5" name="Picture 26" descr="MCj0433953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29958" y="2033944"/>
              <a:ext cx="9223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MCj0433953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303" y="3020715"/>
              <a:ext cx="9223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 descr="MCj043395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140" y="1833479"/>
              <a:ext cx="10080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Callout 24"/>
            <p:cNvSpPr>
              <a:spLocks noChangeArrowheads="1"/>
            </p:cNvSpPr>
            <p:nvPr/>
          </p:nvSpPr>
          <p:spPr bwMode="auto">
            <a:xfrm>
              <a:off x="6990107" y="2511494"/>
              <a:ext cx="1502385" cy="762149"/>
            </a:xfrm>
            <a:prstGeom prst="wedgeEllipseCallout">
              <a:avLst>
                <a:gd name="adj1" fmla="val -22759"/>
                <a:gd name="adj2" fmla="val 68810"/>
              </a:avLst>
            </a:prstGeom>
            <a:solidFill>
              <a:srgbClr val="BBE0E3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dirty="0">
                  <a:solidFill>
                    <a:srgbClr val="FFFFFF"/>
                  </a:solidFill>
                  <a:latin typeface="Comic Sans MS" pitchFamily="66" charset="0"/>
                </a:rPr>
                <a:t>Share</a:t>
              </a:r>
            </a:p>
          </p:txBody>
        </p:sp>
        <p:sp>
          <p:nvSpPr>
            <p:cNvPr id="9" name="Oval Callout 25"/>
            <p:cNvSpPr>
              <a:spLocks noChangeArrowheads="1"/>
            </p:cNvSpPr>
            <p:nvPr/>
          </p:nvSpPr>
          <p:spPr bwMode="auto">
            <a:xfrm>
              <a:off x="6990107" y="2511494"/>
              <a:ext cx="1502385" cy="762149"/>
            </a:xfrm>
            <a:prstGeom prst="wedgeEllipseCallout">
              <a:avLst>
                <a:gd name="adj1" fmla="val -36870"/>
                <a:gd name="adj2" fmla="val -66264"/>
              </a:avLst>
            </a:prstGeom>
            <a:solidFill>
              <a:srgbClr val="BBE0E3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dirty="0">
                  <a:solidFill>
                    <a:srgbClr val="FFFFFF"/>
                  </a:solidFill>
                  <a:latin typeface="Comic Sans MS" pitchFamily="66" charset="0"/>
                </a:rPr>
                <a:t>Share</a:t>
              </a: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7001581" y="2510915"/>
              <a:ext cx="1500490" cy="763255"/>
            </a:xfrm>
            <a:prstGeom prst="wedgeEllipseCallout">
              <a:avLst>
                <a:gd name="adj1" fmla="val 18301"/>
                <a:gd name="adj2" fmla="val -75099"/>
              </a:avLst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2900" dirty="0">
                  <a:latin typeface="+mn-lt"/>
                  <a:ea typeface="ＭＳ Ｐゴシック" pitchFamily="100" charset="-128"/>
                  <a:cs typeface="ＭＳ Ｐゴシック" pitchFamily="100" charset="-128"/>
                </a:rPr>
                <a:t>Share</a:t>
              </a:r>
            </a:p>
          </p:txBody>
        </p:sp>
        <p:pic>
          <p:nvPicPr>
            <p:cNvPr id="11" name="Picture 18" descr="MCj043395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453" y="3072270"/>
              <a:ext cx="10080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57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l="47755" t="59382" r="21156" b="28416"/>
          <a:stretch/>
        </p:blipFill>
        <p:spPr bwMode="auto">
          <a:xfrm>
            <a:off x="1616766" y="1258958"/>
            <a:ext cx="8918713" cy="4200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17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r>
              <a:rPr lang="en-GB" dirty="0" smtClean="0">
                <a:solidFill>
                  <a:srgbClr val="00ABB5"/>
                </a:solidFill>
              </a:rPr>
              <a:t>Evidence of learning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25" y="1820946"/>
            <a:ext cx="10521292" cy="34987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00B050"/>
                </a:solidFill>
              </a:rPr>
              <a:t>A range of assessment evidence</a:t>
            </a:r>
            <a:r>
              <a:rPr lang="en-GB" sz="2800" b="1" dirty="0"/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/>
              <a:t> Gather </a:t>
            </a:r>
            <a:r>
              <a:rPr lang="en-GB" sz="2800" b="1" dirty="0"/>
              <a:t>evidence from the 4 contexts of learning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 smtClean="0"/>
              <a:t>Day-to-day </a:t>
            </a:r>
            <a:r>
              <a:rPr lang="en-GB" sz="2800" b="1" dirty="0"/>
              <a:t>learning in the classroom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/>
              <a:t>Standardised assessments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b="1" dirty="0"/>
              <a:t>Holistic assessments developed by/for </a:t>
            </a:r>
            <a:r>
              <a:rPr lang="en-GB" sz="2800" b="1" dirty="0" smtClean="0"/>
              <a:t>teachers</a:t>
            </a:r>
            <a:endParaRPr lang="en-GB" sz="2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7090" t="6651" r="10185" b="15089"/>
          <a:stretch/>
        </p:blipFill>
        <p:spPr bwMode="auto">
          <a:xfrm>
            <a:off x="8091763" y="0"/>
            <a:ext cx="3019425" cy="2519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99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01" y="525849"/>
            <a:ext cx="11049507" cy="78232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ABB5"/>
                </a:solidFill>
              </a:rPr>
              <a:t>Evidence of learning</a:t>
            </a:r>
            <a:endParaRPr lang="en-GB" dirty="0">
              <a:solidFill>
                <a:srgbClr val="00AB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8547" y="1365796"/>
            <a:ext cx="522514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dirty="0"/>
              <a:t>What range of assessment evidence do you have</a:t>
            </a:r>
            <a:r>
              <a:rPr lang="en-GB" sz="3100" dirty="0" smtClean="0"/>
              <a:t>?</a:t>
            </a:r>
          </a:p>
          <a:p>
            <a:endParaRPr lang="en-GB" sz="3100" dirty="0"/>
          </a:p>
          <a:p>
            <a:r>
              <a:rPr lang="en-GB" sz="3100" dirty="0"/>
              <a:t>Using </a:t>
            </a:r>
            <a:r>
              <a:rPr lang="en-GB" sz="3100" dirty="0" smtClean="0"/>
              <a:t>one of the templates ‘</a:t>
            </a:r>
            <a:r>
              <a:rPr lang="en-GB" sz="3100" i="1" dirty="0"/>
              <a:t>A</a:t>
            </a:r>
            <a:r>
              <a:rPr lang="en-GB" sz="3100" i="1" dirty="0" smtClean="0"/>
              <a:t> </a:t>
            </a:r>
            <a:r>
              <a:rPr lang="en-GB" sz="3100" i="1" dirty="0"/>
              <a:t>range of evidence from the four contexts </a:t>
            </a:r>
            <a:r>
              <a:rPr lang="en-GB" sz="3100" i="1" dirty="0" smtClean="0"/>
              <a:t>for learning’, </a:t>
            </a:r>
            <a:r>
              <a:rPr lang="en-GB" sz="3100" dirty="0" smtClean="0"/>
              <a:t>reflect </a:t>
            </a:r>
            <a:r>
              <a:rPr lang="en-GB" sz="3100" dirty="0"/>
              <a:t>on current practice and plan for improvement.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447015" y="2184081"/>
            <a:ext cx="3653367" cy="2743200"/>
            <a:chOff x="6529958" y="1833479"/>
            <a:chExt cx="2422682" cy="2246854"/>
          </a:xfrm>
        </p:grpSpPr>
        <p:pic>
          <p:nvPicPr>
            <p:cNvPr id="7" name="Picture 26" descr="MCj0433953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29958" y="2033944"/>
              <a:ext cx="9223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6" descr="MCj0433953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303" y="3020715"/>
              <a:ext cx="922337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MCj043395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140" y="1833479"/>
              <a:ext cx="10080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Callout 24"/>
            <p:cNvSpPr>
              <a:spLocks noChangeArrowheads="1"/>
            </p:cNvSpPr>
            <p:nvPr/>
          </p:nvSpPr>
          <p:spPr bwMode="auto">
            <a:xfrm>
              <a:off x="6990107" y="2511494"/>
              <a:ext cx="1502385" cy="762149"/>
            </a:xfrm>
            <a:prstGeom prst="wedgeEllipseCallout">
              <a:avLst>
                <a:gd name="adj1" fmla="val -22759"/>
                <a:gd name="adj2" fmla="val 68810"/>
              </a:avLst>
            </a:prstGeom>
            <a:solidFill>
              <a:srgbClr val="BBE0E3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dirty="0">
                  <a:solidFill>
                    <a:srgbClr val="FFFFFF"/>
                  </a:solidFill>
                  <a:latin typeface="Comic Sans MS" pitchFamily="66" charset="0"/>
                </a:rPr>
                <a:t>Share</a:t>
              </a:r>
            </a:p>
          </p:txBody>
        </p:sp>
        <p:sp>
          <p:nvSpPr>
            <p:cNvPr id="11" name="Oval Callout 25"/>
            <p:cNvSpPr>
              <a:spLocks noChangeArrowheads="1"/>
            </p:cNvSpPr>
            <p:nvPr/>
          </p:nvSpPr>
          <p:spPr bwMode="auto">
            <a:xfrm>
              <a:off x="6990107" y="2511494"/>
              <a:ext cx="1502385" cy="762149"/>
            </a:xfrm>
            <a:prstGeom prst="wedgeEllipseCallout">
              <a:avLst>
                <a:gd name="adj1" fmla="val -36870"/>
                <a:gd name="adj2" fmla="val -66264"/>
              </a:avLst>
            </a:prstGeom>
            <a:solidFill>
              <a:srgbClr val="BBE0E3"/>
            </a:solidFill>
            <a:ln w="254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altLang="en-US" dirty="0">
                  <a:solidFill>
                    <a:srgbClr val="FFFFFF"/>
                  </a:solidFill>
                  <a:latin typeface="Comic Sans MS" pitchFamily="66" charset="0"/>
                </a:rPr>
                <a:t>Share</a:t>
              </a: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7001581" y="2510915"/>
              <a:ext cx="1500490" cy="763255"/>
            </a:xfrm>
            <a:prstGeom prst="wedgeEllipseCallout">
              <a:avLst>
                <a:gd name="adj1" fmla="val 18301"/>
                <a:gd name="adj2" fmla="val -75099"/>
              </a:avLst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2900" dirty="0">
                  <a:latin typeface="+mn-lt"/>
                  <a:ea typeface="ＭＳ Ｐゴシック" pitchFamily="100" charset="-128"/>
                  <a:cs typeface="ＭＳ Ｐゴシック" pitchFamily="100" charset="-128"/>
                </a:rPr>
                <a:t>Share</a:t>
              </a:r>
            </a:p>
          </p:txBody>
        </p:sp>
        <p:pic>
          <p:nvPicPr>
            <p:cNvPr id="13" name="Picture 18" descr="MCj0433954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453" y="3072270"/>
              <a:ext cx="10080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25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. Education Scotland Powerpoint 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2B86DBCB8504381517B70701B341E" ma:contentTypeVersion="1" ma:contentTypeDescription="Create a new document." ma:contentTypeScope="" ma:versionID="800763de84db2a1192e8cee62f5761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CB82D-51C8-4C01-AAFE-73CC3D438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67039-C71A-4B84-9858-0728C216CC08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273</Words>
  <Application>Microsoft Office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Comic Sans MS</vt:lpstr>
      <vt:lpstr>Lucida Grande</vt:lpstr>
      <vt:lpstr>Wingdings</vt:lpstr>
      <vt:lpstr>3. Education Scotland Powerpoint Final</vt:lpstr>
      <vt:lpstr>PowerPoint Presentation</vt:lpstr>
      <vt:lpstr>PowerPoint Presentation</vt:lpstr>
      <vt:lpstr>Achievement of a level </vt:lpstr>
      <vt:lpstr>Achievement of a level</vt:lpstr>
      <vt:lpstr>Achievement of a level</vt:lpstr>
      <vt:lpstr>Validity and reliability</vt:lpstr>
      <vt:lpstr>PowerPoint Presentation</vt:lpstr>
      <vt:lpstr>Evidence of learning</vt:lpstr>
      <vt:lpstr>Evidence of learning</vt:lpstr>
      <vt:lpstr>PowerPoint Presentation</vt:lpstr>
    </vt:vector>
  </TitlesOfParts>
  <Company>Education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Validity and reliability</dc:title>
  <dc:creator>Fiona Andrew</dc:creator>
  <cp:lastModifiedBy>Susheel Kumar</cp:lastModifiedBy>
  <cp:revision>66</cp:revision>
  <cp:lastPrinted>2014-02-19T15:05:01Z</cp:lastPrinted>
  <dcterms:created xsi:type="dcterms:W3CDTF">2014-01-17T15:23:54Z</dcterms:created>
  <dcterms:modified xsi:type="dcterms:W3CDTF">2016-09-01T09:12:08Z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0x0101002582B86DBCB8504381517B70701B341E</vt:lpwstr>
  </property>
  <property fmtid="{D5CDD505-2E9C-101B-9397-08002B2CF9AE}" pid="3" name="_dlc_DocIdItemGuid">
    <vt:lpwstr>c74d0d01-22fa-4460-a599-e806a271597e</vt:lpwstr>
  </property>
</Properties>
</file>