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0" d="100"/>
          <a:sy n="70" d="100"/>
        </p:scale>
        <p:origin x="714"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D8B19B1-B737-4B4C-96D5-D774880B1B9D}" type="datetimeFigureOut">
              <a:rPr lang="en-US" smtClean="0"/>
              <a:t>11/18/2017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80ED2E-D2E9-4E07-95A2-A7101B44F4EF}" type="slidenum">
              <a:rPr lang="en-US" smtClean="0"/>
              <a:t>‹#›</a:t>
            </a:fld>
            <a:endParaRPr lang="en-US"/>
          </a:p>
        </p:txBody>
      </p:sp>
    </p:spTree>
    <p:extLst>
      <p:ext uri="{BB962C8B-B14F-4D97-AF65-F5344CB8AC3E}">
        <p14:creationId xmlns:p14="http://schemas.microsoft.com/office/powerpoint/2010/main" val="10097784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D8B19B1-B737-4B4C-96D5-D774880B1B9D}" type="datetimeFigureOut">
              <a:rPr lang="en-US" smtClean="0"/>
              <a:t>11/18/2017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80ED2E-D2E9-4E07-95A2-A7101B44F4EF}" type="slidenum">
              <a:rPr lang="en-US" smtClean="0"/>
              <a:t>‹#›</a:t>
            </a:fld>
            <a:endParaRPr lang="en-US"/>
          </a:p>
        </p:txBody>
      </p:sp>
    </p:spTree>
    <p:extLst>
      <p:ext uri="{BB962C8B-B14F-4D97-AF65-F5344CB8AC3E}">
        <p14:creationId xmlns:p14="http://schemas.microsoft.com/office/powerpoint/2010/main" val="22091098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D8B19B1-B737-4B4C-96D5-D774880B1B9D}" type="datetimeFigureOut">
              <a:rPr lang="en-US" smtClean="0"/>
              <a:t>11/18/2017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80ED2E-D2E9-4E07-95A2-A7101B44F4EF}" type="slidenum">
              <a:rPr lang="en-US" smtClean="0"/>
              <a:t>‹#›</a:t>
            </a:fld>
            <a:endParaRPr lang="en-US"/>
          </a:p>
        </p:txBody>
      </p:sp>
    </p:spTree>
    <p:extLst>
      <p:ext uri="{BB962C8B-B14F-4D97-AF65-F5344CB8AC3E}">
        <p14:creationId xmlns:p14="http://schemas.microsoft.com/office/powerpoint/2010/main" val="36609374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D8B19B1-B737-4B4C-96D5-D774880B1B9D}" type="datetimeFigureOut">
              <a:rPr lang="en-US" smtClean="0"/>
              <a:t>11/18/2017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80ED2E-D2E9-4E07-95A2-A7101B44F4EF}" type="slidenum">
              <a:rPr lang="en-US" smtClean="0"/>
              <a:t>‹#›</a:t>
            </a:fld>
            <a:endParaRPr lang="en-US"/>
          </a:p>
        </p:txBody>
      </p:sp>
    </p:spTree>
    <p:extLst>
      <p:ext uri="{BB962C8B-B14F-4D97-AF65-F5344CB8AC3E}">
        <p14:creationId xmlns:p14="http://schemas.microsoft.com/office/powerpoint/2010/main" val="27479412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D8B19B1-B737-4B4C-96D5-D774880B1B9D}" type="datetimeFigureOut">
              <a:rPr lang="en-US" smtClean="0"/>
              <a:t>11/18/2017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80ED2E-D2E9-4E07-95A2-A7101B44F4EF}" type="slidenum">
              <a:rPr lang="en-US" smtClean="0"/>
              <a:t>‹#›</a:t>
            </a:fld>
            <a:endParaRPr lang="en-US"/>
          </a:p>
        </p:txBody>
      </p:sp>
    </p:spTree>
    <p:extLst>
      <p:ext uri="{BB962C8B-B14F-4D97-AF65-F5344CB8AC3E}">
        <p14:creationId xmlns:p14="http://schemas.microsoft.com/office/powerpoint/2010/main" val="3704205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D8B19B1-B737-4B4C-96D5-D774880B1B9D}" type="datetimeFigureOut">
              <a:rPr lang="en-US" smtClean="0"/>
              <a:t>11/18/2017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80ED2E-D2E9-4E07-95A2-A7101B44F4EF}" type="slidenum">
              <a:rPr lang="en-US" smtClean="0"/>
              <a:t>‹#›</a:t>
            </a:fld>
            <a:endParaRPr lang="en-US"/>
          </a:p>
        </p:txBody>
      </p:sp>
    </p:spTree>
    <p:extLst>
      <p:ext uri="{BB962C8B-B14F-4D97-AF65-F5344CB8AC3E}">
        <p14:creationId xmlns:p14="http://schemas.microsoft.com/office/powerpoint/2010/main" val="41818099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D8B19B1-B737-4B4C-96D5-D774880B1B9D}" type="datetimeFigureOut">
              <a:rPr lang="en-US" smtClean="0"/>
              <a:t>11/18/2017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080ED2E-D2E9-4E07-95A2-A7101B44F4EF}" type="slidenum">
              <a:rPr lang="en-US" smtClean="0"/>
              <a:t>‹#›</a:t>
            </a:fld>
            <a:endParaRPr lang="en-US"/>
          </a:p>
        </p:txBody>
      </p:sp>
    </p:spTree>
    <p:extLst>
      <p:ext uri="{BB962C8B-B14F-4D97-AF65-F5344CB8AC3E}">
        <p14:creationId xmlns:p14="http://schemas.microsoft.com/office/powerpoint/2010/main" val="12128814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D8B19B1-B737-4B4C-96D5-D774880B1B9D}" type="datetimeFigureOut">
              <a:rPr lang="en-US" smtClean="0"/>
              <a:t>11/18/2017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080ED2E-D2E9-4E07-95A2-A7101B44F4EF}" type="slidenum">
              <a:rPr lang="en-US" smtClean="0"/>
              <a:t>‹#›</a:t>
            </a:fld>
            <a:endParaRPr lang="en-US"/>
          </a:p>
        </p:txBody>
      </p:sp>
    </p:spTree>
    <p:extLst>
      <p:ext uri="{BB962C8B-B14F-4D97-AF65-F5344CB8AC3E}">
        <p14:creationId xmlns:p14="http://schemas.microsoft.com/office/powerpoint/2010/main" val="9270142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D8B19B1-B737-4B4C-96D5-D774880B1B9D}" type="datetimeFigureOut">
              <a:rPr lang="en-US" smtClean="0"/>
              <a:t>11/18/2017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080ED2E-D2E9-4E07-95A2-A7101B44F4EF}" type="slidenum">
              <a:rPr lang="en-US" smtClean="0"/>
              <a:t>‹#›</a:t>
            </a:fld>
            <a:endParaRPr lang="en-US"/>
          </a:p>
        </p:txBody>
      </p:sp>
    </p:spTree>
    <p:extLst>
      <p:ext uri="{BB962C8B-B14F-4D97-AF65-F5344CB8AC3E}">
        <p14:creationId xmlns:p14="http://schemas.microsoft.com/office/powerpoint/2010/main" val="38198960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D8B19B1-B737-4B4C-96D5-D774880B1B9D}" type="datetimeFigureOut">
              <a:rPr lang="en-US" smtClean="0"/>
              <a:t>11/18/2017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80ED2E-D2E9-4E07-95A2-A7101B44F4EF}" type="slidenum">
              <a:rPr lang="en-US" smtClean="0"/>
              <a:t>‹#›</a:t>
            </a:fld>
            <a:endParaRPr lang="en-US"/>
          </a:p>
        </p:txBody>
      </p:sp>
    </p:spTree>
    <p:extLst>
      <p:ext uri="{BB962C8B-B14F-4D97-AF65-F5344CB8AC3E}">
        <p14:creationId xmlns:p14="http://schemas.microsoft.com/office/powerpoint/2010/main" val="8949775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D8B19B1-B737-4B4C-96D5-D774880B1B9D}" type="datetimeFigureOut">
              <a:rPr lang="en-US" smtClean="0"/>
              <a:t>11/18/2017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80ED2E-D2E9-4E07-95A2-A7101B44F4EF}" type="slidenum">
              <a:rPr lang="en-US" smtClean="0"/>
              <a:t>‹#›</a:t>
            </a:fld>
            <a:endParaRPr lang="en-US"/>
          </a:p>
        </p:txBody>
      </p:sp>
    </p:spTree>
    <p:extLst>
      <p:ext uri="{BB962C8B-B14F-4D97-AF65-F5344CB8AC3E}">
        <p14:creationId xmlns:p14="http://schemas.microsoft.com/office/powerpoint/2010/main" val="21959509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D8B19B1-B737-4B4C-96D5-D774880B1B9D}" type="datetimeFigureOut">
              <a:rPr lang="en-US" smtClean="0"/>
              <a:t>11/18/2017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080ED2E-D2E9-4E07-95A2-A7101B44F4EF}" type="slidenum">
              <a:rPr lang="en-US" smtClean="0"/>
              <a:t>‹#›</a:t>
            </a:fld>
            <a:endParaRPr lang="en-US"/>
          </a:p>
        </p:txBody>
      </p:sp>
    </p:spTree>
    <p:extLst>
      <p:ext uri="{BB962C8B-B14F-4D97-AF65-F5344CB8AC3E}">
        <p14:creationId xmlns:p14="http://schemas.microsoft.com/office/powerpoint/2010/main" val="23146895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9525000" y="190500"/>
            <a:ext cx="2501900" cy="901700"/>
          </a:xfrm>
          <a:prstGeom prst="roundRect">
            <a:avLst/>
          </a:prstGeom>
          <a:effectLst>
            <a:outerShdw blurRad="50800" dist="38100" dir="8100000" algn="tr" rotWithShape="0">
              <a:prstClr val="black">
                <a:alpha val="40000"/>
              </a:prstClr>
            </a:outerShdw>
          </a:effectLst>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dirty="0">
              <a:cs typeface="B Nazanin" panose="00000400000000000000" pitchFamily="2" charset="-78"/>
            </a:endParaRPr>
          </a:p>
        </p:txBody>
      </p:sp>
      <p:sp>
        <p:nvSpPr>
          <p:cNvPr id="5" name="Rounded Rectangle 4"/>
          <p:cNvSpPr/>
          <p:nvPr/>
        </p:nvSpPr>
        <p:spPr>
          <a:xfrm>
            <a:off x="9525000" y="1333500"/>
            <a:ext cx="2501900" cy="901700"/>
          </a:xfrm>
          <a:prstGeom prst="roundRect">
            <a:avLst/>
          </a:prstGeom>
          <a:effectLst>
            <a:outerShdw blurRad="50800" dist="38100" dir="8100000" algn="tr" rotWithShape="0">
              <a:prstClr val="black">
                <a:alpha val="40000"/>
              </a:prstClr>
            </a:outerShdw>
          </a:effectLst>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cs typeface="B Nazanin" panose="00000400000000000000" pitchFamily="2" charset="-78"/>
            </a:endParaRPr>
          </a:p>
        </p:txBody>
      </p:sp>
      <p:sp>
        <p:nvSpPr>
          <p:cNvPr id="6" name="Rounded Rectangle 5"/>
          <p:cNvSpPr/>
          <p:nvPr/>
        </p:nvSpPr>
        <p:spPr>
          <a:xfrm>
            <a:off x="9525000" y="2476500"/>
            <a:ext cx="2501900" cy="901700"/>
          </a:xfrm>
          <a:prstGeom prst="roundRect">
            <a:avLst/>
          </a:prstGeom>
          <a:effectLst>
            <a:outerShdw blurRad="50800" dist="38100" dir="8100000" algn="tr" rotWithShape="0">
              <a:prstClr val="black">
                <a:alpha val="40000"/>
              </a:prstClr>
            </a:outerShdw>
          </a:effectLst>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a:cs typeface="B Nazanin" panose="00000400000000000000" pitchFamily="2" charset="-78"/>
            </a:endParaRPr>
          </a:p>
        </p:txBody>
      </p:sp>
      <p:sp>
        <p:nvSpPr>
          <p:cNvPr id="7" name="Rounded Rectangle 6"/>
          <p:cNvSpPr/>
          <p:nvPr/>
        </p:nvSpPr>
        <p:spPr>
          <a:xfrm>
            <a:off x="9525000" y="3619500"/>
            <a:ext cx="2501900" cy="901700"/>
          </a:xfrm>
          <a:prstGeom prst="roundRect">
            <a:avLst/>
          </a:prstGeom>
          <a:effectLst>
            <a:outerShdw blurRad="50800" dist="38100" dir="8100000" algn="tr" rotWithShape="0">
              <a:prstClr val="black">
                <a:alpha val="40000"/>
              </a:prstClr>
            </a:outerShdw>
          </a:effectLst>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a:cs typeface="B Nazanin" panose="00000400000000000000" pitchFamily="2" charset="-78"/>
            </a:endParaRPr>
          </a:p>
        </p:txBody>
      </p:sp>
      <p:sp>
        <p:nvSpPr>
          <p:cNvPr id="8" name="Rounded Rectangle 7"/>
          <p:cNvSpPr/>
          <p:nvPr/>
        </p:nvSpPr>
        <p:spPr>
          <a:xfrm>
            <a:off x="9525000" y="4762500"/>
            <a:ext cx="2501900" cy="901700"/>
          </a:xfrm>
          <a:prstGeom prst="roundRect">
            <a:avLst/>
          </a:prstGeom>
          <a:effectLst>
            <a:outerShdw blurRad="50800" dist="38100" dir="8100000" algn="tr"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cs typeface="B Nazanin" panose="00000400000000000000" pitchFamily="2" charset="-78"/>
            </a:endParaRPr>
          </a:p>
        </p:txBody>
      </p:sp>
      <p:sp>
        <p:nvSpPr>
          <p:cNvPr id="9" name="Rounded Rectangle 8"/>
          <p:cNvSpPr/>
          <p:nvPr/>
        </p:nvSpPr>
        <p:spPr>
          <a:xfrm>
            <a:off x="9525000" y="5905500"/>
            <a:ext cx="2501900" cy="901700"/>
          </a:xfrm>
          <a:prstGeom prst="roundRect">
            <a:avLst/>
          </a:prstGeom>
          <a:effectLst>
            <a:outerShdw blurRad="50800" dist="38100" dir="8100000" algn="tr" rotWithShape="0">
              <a:prstClr val="black">
                <a:alpha val="40000"/>
              </a:prstClr>
            </a:outerShdw>
          </a:effectLst>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cs typeface="B Nazanin" panose="00000400000000000000" pitchFamily="2" charset="-78"/>
            </a:endParaRPr>
          </a:p>
        </p:txBody>
      </p:sp>
      <p:sp>
        <p:nvSpPr>
          <p:cNvPr id="10" name="Rectangle 9"/>
          <p:cNvSpPr/>
          <p:nvPr/>
        </p:nvSpPr>
        <p:spPr>
          <a:xfrm>
            <a:off x="11353800" y="0"/>
            <a:ext cx="431800" cy="7098224"/>
          </a:xfrm>
          <a:prstGeom prst="rect">
            <a:avLst/>
          </a:prstGeom>
          <a:solidFill>
            <a:schemeClr val="bg1">
              <a:lumMod val="95000"/>
            </a:schemeClr>
          </a:solidFill>
          <a:effectLst>
            <a:outerShdw blurRad="50800" dist="38100" algn="l" rotWithShape="0">
              <a:prstClr val="black">
                <a:alpha val="40000"/>
              </a:prstClr>
            </a:outerShdw>
          </a:effectLst>
        </p:spPr>
        <p:style>
          <a:lnRef idx="0">
            <a:schemeClr val="accent1"/>
          </a:lnRef>
          <a:fillRef idx="3">
            <a:schemeClr val="accent1"/>
          </a:fillRef>
          <a:effectRef idx="3">
            <a:schemeClr val="accent1"/>
          </a:effectRef>
          <a:fontRef idx="minor">
            <a:schemeClr val="lt1"/>
          </a:fontRef>
        </p:style>
        <p:txBody>
          <a:bodyPr rtlCol="0" anchor="ctr"/>
          <a:lstStyle/>
          <a:p>
            <a:pPr algn="ctr"/>
            <a:endParaRPr lang="en-US">
              <a:cs typeface="B Nazanin" panose="00000400000000000000" pitchFamily="2" charset="-78"/>
            </a:endParaRPr>
          </a:p>
        </p:txBody>
      </p:sp>
      <p:sp>
        <p:nvSpPr>
          <p:cNvPr id="11" name="Flowchart: Connector 10"/>
          <p:cNvSpPr/>
          <p:nvPr/>
        </p:nvSpPr>
        <p:spPr>
          <a:xfrm>
            <a:off x="11159490" y="231775"/>
            <a:ext cx="838200" cy="819150"/>
          </a:xfrm>
          <a:prstGeom prst="flowChartConnector">
            <a:avLst/>
          </a:prstGeom>
          <a:scene3d>
            <a:camera prst="orthographicFront"/>
            <a:lightRig rig="threePt" dir="t"/>
          </a:scene3d>
          <a:sp3d>
            <a:bevelT prst="angle"/>
          </a:sp3d>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2800" dirty="0">
                <a:latin typeface="Times New Roman" panose="02020603050405020304" pitchFamily="18" charset="0"/>
                <a:cs typeface="B Nazanin" panose="00000400000000000000" pitchFamily="2" charset="-78"/>
              </a:rPr>
              <a:t>1</a:t>
            </a:r>
          </a:p>
        </p:txBody>
      </p:sp>
      <p:sp>
        <p:nvSpPr>
          <p:cNvPr id="12" name="Flowchart: Connector 11"/>
          <p:cNvSpPr/>
          <p:nvPr/>
        </p:nvSpPr>
        <p:spPr>
          <a:xfrm>
            <a:off x="11159490" y="1374775"/>
            <a:ext cx="838200" cy="819150"/>
          </a:xfrm>
          <a:prstGeom prst="flowChartConnector">
            <a:avLst/>
          </a:prstGeom>
          <a:scene3d>
            <a:camera prst="orthographicFront"/>
            <a:lightRig rig="threePt" dir="t"/>
          </a:scene3d>
          <a:sp3d>
            <a:bevelT prst="angle"/>
          </a:sp3d>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2800" dirty="0" smtClean="0">
                <a:latin typeface="Times New Roman" panose="02020603050405020304" pitchFamily="18" charset="0"/>
                <a:cs typeface="B Nazanin" panose="00000400000000000000" pitchFamily="2" charset="-78"/>
              </a:rPr>
              <a:t>2</a:t>
            </a:r>
            <a:endParaRPr lang="en-US" sz="2800" dirty="0">
              <a:latin typeface="Times New Roman" panose="02020603050405020304" pitchFamily="18" charset="0"/>
              <a:cs typeface="B Nazanin" panose="00000400000000000000" pitchFamily="2" charset="-78"/>
            </a:endParaRPr>
          </a:p>
        </p:txBody>
      </p:sp>
      <p:sp>
        <p:nvSpPr>
          <p:cNvPr id="13" name="Flowchart: Connector 12"/>
          <p:cNvSpPr/>
          <p:nvPr/>
        </p:nvSpPr>
        <p:spPr>
          <a:xfrm>
            <a:off x="11159490" y="2517775"/>
            <a:ext cx="838200" cy="819150"/>
          </a:xfrm>
          <a:prstGeom prst="flowChartConnector">
            <a:avLst/>
          </a:prstGeom>
          <a:scene3d>
            <a:camera prst="orthographicFront"/>
            <a:lightRig rig="threePt" dir="t"/>
          </a:scene3d>
          <a:sp3d>
            <a:bevelT prst="slope"/>
          </a:sp3d>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2800" dirty="0" smtClean="0">
                <a:latin typeface="Times New Roman" panose="02020603050405020304" pitchFamily="18" charset="0"/>
                <a:cs typeface="B Nazanin" panose="00000400000000000000" pitchFamily="2" charset="-78"/>
              </a:rPr>
              <a:t>3</a:t>
            </a:r>
            <a:endParaRPr lang="en-US" sz="2800" dirty="0">
              <a:latin typeface="Times New Roman" panose="02020603050405020304" pitchFamily="18" charset="0"/>
              <a:cs typeface="B Nazanin" panose="00000400000000000000" pitchFamily="2" charset="-78"/>
            </a:endParaRPr>
          </a:p>
        </p:txBody>
      </p:sp>
      <p:sp>
        <p:nvSpPr>
          <p:cNvPr id="14" name="Flowchart: Connector 13"/>
          <p:cNvSpPr/>
          <p:nvPr/>
        </p:nvSpPr>
        <p:spPr>
          <a:xfrm>
            <a:off x="11159490" y="3660775"/>
            <a:ext cx="838200" cy="819150"/>
          </a:xfrm>
          <a:prstGeom prst="flowChartConnector">
            <a:avLst/>
          </a:prstGeom>
          <a:scene3d>
            <a:camera prst="orthographicFront"/>
            <a:lightRig rig="threePt" dir="t"/>
          </a:scene3d>
          <a:sp3d>
            <a:bevelT prst="angle"/>
          </a:sp3d>
        </p:spPr>
        <p:style>
          <a:lnRef idx="1">
            <a:schemeClr val="accent4"/>
          </a:lnRef>
          <a:fillRef idx="2">
            <a:schemeClr val="accent4"/>
          </a:fillRef>
          <a:effectRef idx="1">
            <a:schemeClr val="accent4"/>
          </a:effectRef>
          <a:fontRef idx="minor">
            <a:schemeClr val="dk1"/>
          </a:fontRef>
        </p:style>
        <p:txBody>
          <a:bodyPr rtlCol="0" anchor="ctr"/>
          <a:lstStyle/>
          <a:p>
            <a:pPr algn="ctr"/>
            <a:r>
              <a:rPr lang="en-US" sz="2800" dirty="0" smtClean="0">
                <a:latin typeface="Times New Roman" panose="02020603050405020304" pitchFamily="18" charset="0"/>
                <a:cs typeface="B Nazanin" panose="00000400000000000000" pitchFamily="2" charset="-78"/>
              </a:rPr>
              <a:t>4</a:t>
            </a:r>
            <a:endParaRPr lang="en-US" sz="2800" dirty="0">
              <a:latin typeface="Times New Roman" panose="02020603050405020304" pitchFamily="18" charset="0"/>
              <a:cs typeface="B Nazanin" panose="00000400000000000000" pitchFamily="2" charset="-78"/>
            </a:endParaRPr>
          </a:p>
        </p:txBody>
      </p:sp>
      <p:sp>
        <p:nvSpPr>
          <p:cNvPr id="15" name="Flowchart: Connector 14"/>
          <p:cNvSpPr/>
          <p:nvPr/>
        </p:nvSpPr>
        <p:spPr>
          <a:xfrm>
            <a:off x="11159490" y="4803775"/>
            <a:ext cx="838200" cy="819150"/>
          </a:xfrm>
          <a:prstGeom prst="flowChartConnector">
            <a:avLst/>
          </a:prstGeom>
          <a:scene3d>
            <a:camera prst="orthographicFront"/>
            <a:lightRig rig="threePt" dir="t"/>
          </a:scene3d>
          <a:sp3d>
            <a:bevelT prst="angle"/>
          </a:sp3d>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2800" dirty="0" smtClean="0">
                <a:latin typeface="Times New Roman" panose="02020603050405020304" pitchFamily="18" charset="0"/>
                <a:cs typeface="B Nazanin" panose="00000400000000000000" pitchFamily="2" charset="-78"/>
              </a:rPr>
              <a:t>5</a:t>
            </a:r>
            <a:endParaRPr lang="en-US" sz="2800" dirty="0">
              <a:latin typeface="Times New Roman" panose="02020603050405020304" pitchFamily="18" charset="0"/>
              <a:cs typeface="B Nazanin" panose="00000400000000000000" pitchFamily="2" charset="-78"/>
            </a:endParaRPr>
          </a:p>
        </p:txBody>
      </p:sp>
      <p:sp>
        <p:nvSpPr>
          <p:cNvPr id="16" name="Flowchart: Connector 15"/>
          <p:cNvSpPr/>
          <p:nvPr/>
        </p:nvSpPr>
        <p:spPr>
          <a:xfrm>
            <a:off x="11146790" y="5946775"/>
            <a:ext cx="838200" cy="819150"/>
          </a:xfrm>
          <a:prstGeom prst="flowChartConnector">
            <a:avLst/>
          </a:prstGeom>
          <a:scene3d>
            <a:camera prst="orthographicFront"/>
            <a:lightRig rig="threePt" dir="t"/>
          </a:scene3d>
          <a:sp3d>
            <a:bevelT prst="angle"/>
          </a:sp3d>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2800" dirty="0" smtClean="0">
                <a:latin typeface="Times New Roman" panose="02020603050405020304" pitchFamily="18" charset="0"/>
                <a:cs typeface="B Nazanin" panose="00000400000000000000" pitchFamily="2" charset="-78"/>
              </a:rPr>
              <a:t>6</a:t>
            </a:r>
            <a:endParaRPr lang="en-US" sz="2800" dirty="0">
              <a:latin typeface="Times New Roman" panose="02020603050405020304" pitchFamily="18" charset="0"/>
              <a:cs typeface="B Nazanin" panose="00000400000000000000" pitchFamily="2" charset="-78"/>
            </a:endParaRPr>
          </a:p>
        </p:txBody>
      </p:sp>
      <p:sp>
        <p:nvSpPr>
          <p:cNvPr id="17" name="TextBox 16"/>
          <p:cNvSpPr txBox="1"/>
          <p:nvPr/>
        </p:nvSpPr>
        <p:spPr>
          <a:xfrm>
            <a:off x="9664700" y="456684"/>
            <a:ext cx="1346200" cy="400110"/>
          </a:xfrm>
          <a:prstGeom prst="rect">
            <a:avLst/>
          </a:prstGeom>
          <a:noFill/>
        </p:spPr>
        <p:txBody>
          <a:bodyPr wrap="square" rtlCol="0">
            <a:spAutoFit/>
          </a:bodyPr>
          <a:lstStyle/>
          <a:p>
            <a:pPr algn="ctr" rtl="1"/>
            <a:r>
              <a:rPr lang="fa-IR" sz="2000" dirty="0" smtClean="0">
                <a:cs typeface="B Nazanin" panose="00000400000000000000" pitchFamily="2" charset="-78"/>
              </a:rPr>
              <a:t>مقدمه</a:t>
            </a:r>
            <a:endParaRPr lang="en-US" sz="2400" dirty="0">
              <a:cs typeface="B Nazanin" panose="00000400000000000000" pitchFamily="2" charset="-78"/>
            </a:endParaRPr>
          </a:p>
        </p:txBody>
      </p:sp>
      <p:sp>
        <p:nvSpPr>
          <p:cNvPr id="18" name="TextBox 17"/>
          <p:cNvSpPr txBox="1"/>
          <p:nvPr/>
        </p:nvSpPr>
        <p:spPr>
          <a:xfrm>
            <a:off x="9563100" y="1599684"/>
            <a:ext cx="1549400" cy="369332"/>
          </a:xfrm>
          <a:prstGeom prst="rect">
            <a:avLst/>
          </a:prstGeom>
          <a:noFill/>
        </p:spPr>
        <p:txBody>
          <a:bodyPr wrap="square" rtlCol="0">
            <a:spAutoFit/>
          </a:bodyPr>
          <a:lstStyle/>
          <a:p>
            <a:pPr algn="ctr" rtl="1"/>
            <a:r>
              <a:rPr lang="fa-IR" dirty="0" smtClean="0">
                <a:cs typeface="B Nazanin" panose="00000400000000000000" pitchFamily="2" charset="-78"/>
              </a:rPr>
              <a:t>منطقه مورد مطالعه</a:t>
            </a:r>
            <a:endParaRPr lang="en-US" dirty="0">
              <a:cs typeface="B Nazanin" panose="00000400000000000000" pitchFamily="2" charset="-78"/>
            </a:endParaRPr>
          </a:p>
        </p:txBody>
      </p:sp>
      <p:sp>
        <p:nvSpPr>
          <p:cNvPr id="19" name="TextBox 18"/>
          <p:cNvSpPr txBox="1"/>
          <p:nvPr/>
        </p:nvSpPr>
        <p:spPr>
          <a:xfrm>
            <a:off x="9582150" y="2742684"/>
            <a:ext cx="1549400" cy="400110"/>
          </a:xfrm>
          <a:prstGeom prst="rect">
            <a:avLst/>
          </a:prstGeom>
          <a:noFill/>
        </p:spPr>
        <p:txBody>
          <a:bodyPr wrap="square" rtlCol="0">
            <a:spAutoFit/>
          </a:bodyPr>
          <a:lstStyle/>
          <a:p>
            <a:pPr algn="ctr" rtl="1"/>
            <a:r>
              <a:rPr lang="fa-IR" sz="2000" b="1" dirty="0" smtClean="0">
                <a:effectLst>
                  <a:outerShdw blurRad="38100" dist="38100" dir="2700000" algn="tl">
                    <a:srgbClr val="000000">
                      <a:alpha val="43137"/>
                    </a:srgbClr>
                  </a:outerShdw>
                </a:effectLst>
                <a:cs typeface="B Nazanin" panose="00000400000000000000" pitchFamily="2" charset="-78"/>
              </a:rPr>
              <a:t>داده و مدل ها</a:t>
            </a:r>
            <a:endParaRPr lang="en-US" sz="2000" b="1" dirty="0">
              <a:effectLst>
                <a:outerShdw blurRad="38100" dist="38100" dir="2700000" algn="tl">
                  <a:srgbClr val="000000">
                    <a:alpha val="43137"/>
                  </a:srgbClr>
                </a:outerShdw>
              </a:effectLst>
              <a:cs typeface="B Nazanin" panose="00000400000000000000" pitchFamily="2" charset="-78"/>
            </a:endParaRPr>
          </a:p>
        </p:txBody>
      </p:sp>
      <p:sp>
        <p:nvSpPr>
          <p:cNvPr id="20" name="TextBox 19"/>
          <p:cNvSpPr txBox="1"/>
          <p:nvPr/>
        </p:nvSpPr>
        <p:spPr>
          <a:xfrm>
            <a:off x="9563100" y="3885684"/>
            <a:ext cx="1549400" cy="369332"/>
          </a:xfrm>
          <a:prstGeom prst="rect">
            <a:avLst/>
          </a:prstGeom>
          <a:noFill/>
        </p:spPr>
        <p:txBody>
          <a:bodyPr wrap="square" rtlCol="0">
            <a:spAutoFit/>
          </a:bodyPr>
          <a:lstStyle/>
          <a:p>
            <a:pPr algn="ctr" rtl="1"/>
            <a:r>
              <a:rPr lang="fa-IR" dirty="0" smtClean="0">
                <a:cs typeface="B Nazanin" panose="00000400000000000000" pitchFamily="2" charset="-78"/>
              </a:rPr>
              <a:t>اجرای الگوریتم </a:t>
            </a:r>
            <a:endParaRPr lang="en-US" dirty="0">
              <a:cs typeface="B Nazanin" panose="00000400000000000000" pitchFamily="2" charset="-78"/>
            </a:endParaRPr>
          </a:p>
        </p:txBody>
      </p:sp>
      <p:sp>
        <p:nvSpPr>
          <p:cNvPr id="21" name="TextBox 20"/>
          <p:cNvSpPr txBox="1"/>
          <p:nvPr/>
        </p:nvSpPr>
        <p:spPr>
          <a:xfrm>
            <a:off x="9575800" y="5028684"/>
            <a:ext cx="1549400" cy="369332"/>
          </a:xfrm>
          <a:prstGeom prst="rect">
            <a:avLst/>
          </a:prstGeom>
          <a:noFill/>
        </p:spPr>
        <p:txBody>
          <a:bodyPr wrap="square" rtlCol="0">
            <a:spAutoFit/>
          </a:bodyPr>
          <a:lstStyle/>
          <a:p>
            <a:pPr algn="ctr" rtl="1"/>
            <a:r>
              <a:rPr lang="fa-IR" dirty="0" smtClean="0">
                <a:cs typeface="B Nazanin" panose="00000400000000000000" pitchFamily="2" charset="-78"/>
              </a:rPr>
              <a:t>نتایج و بحث</a:t>
            </a:r>
            <a:endParaRPr lang="en-US" dirty="0">
              <a:cs typeface="B Nazanin" panose="00000400000000000000" pitchFamily="2" charset="-78"/>
            </a:endParaRPr>
          </a:p>
        </p:txBody>
      </p:sp>
      <p:sp>
        <p:nvSpPr>
          <p:cNvPr id="22" name="TextBox 21"/>
          <p:cNvSpPr txBox="1"/>
          <p:nvPr/>
        </p:nvSpPr>
        <p:spPr>
          <a:xfrm>
            <a:off x="9563100" y="6171684"/>
            <a:ext cx="1549400" cy="369332"/>
          </a:xfrm>
          <a:prstGeom prst="rect">
            <a:avLst/>
          </a:prstGeom>
          <a:noFill/>
        </p:spPr>
        <p:txBody>
          <a:bodyPr wrap="square" rtlCol="0">
            <a:spAutoFit/>
          </a:bodyPr>
          <a:lstStyle/>
          <a:p>
            <a:pPr algn="ctr" rtl="1"/>
            <a:r>
              <a:rPr lang="fa-IR" dirty="0" smtClean="0">
                <a:cs typeface="B Nazanin" panose="00000400000000000000" pitchFamily="2" charset="-78"/>
              </a:rPr>
              <a:t>نتیجه گیری</a:t>
            </a:r>
            <a:endParaRPr lang="en-US" dirty="0">
              <a:cs typeface="B Nazanin" panose="00000400000000000000" pitchFamily="2" charset="-78"/>
            </a:endParaRPr>
          </a:p>
        </p:txBody>
      </p:sp>
      <p:sp>
        <p:nvSpPr>
          <p:cNvPr id="24" name="Flowchart: Connector 23"/>
          <p:cNvSpPr/>
          <p:nvPr/>
        </p:nvSpPr>
        <p:spPr>
          <a:xfrm>
            <a:off x="0" y="5864617"/>
            <a:ext cx="1332855" cy="922418"/>
          </a:xfrm>
          <a:prstGeom prst="flowChartConnector">
            <a:avLst/>
          </a:prstGeom>
          <a:effectLst>
            <a:outerShdw blurRad="50800" dist="38100" dir="5400000" algn="t" rotWithShape="0">
              <a:prstClr val="black">
                <a:alpha val="40000"/>
              </a:prstClr>
            </a:outerShdw>
            <a:softEdge rad="31750"/>
          </a:effectLst>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2600" dirty="0">
                <a:latin typeface="Times New Roman" panose="02020603050405020304" pitchFamily="18" charset="0"/>
                <a:cs typeface="B Nazanin" panose="00000400000000000000" pitchFamily="2" charset="-78"/>
              </a:rPr>
              <a:t>14/41</a:t>
            </a:r>
          </a:p>
        </p:txBody>
      </p:sp>
      <p:sp>
        <p:nvSpPr>
          <p:cNvPr id="25" name="TextBox 24"/>
          <p:cNvSpPr txBox="1"/>
          <p:nvPr/>
        </p:nvSpPr>
        <p:spPr>
          <a:xfrm>
            <a:off x="-1" y="128698"/>
            <a:ext cx="9407525" cy="5929202"/>
          </a:xfrm>
          <a:prstGeom prst="rect">
            <a:avLst/>
          </a:prstGeom>
          <a:noFill/>
        </p:spPr>
        <p:txBody>
          <a:bodyPr wrap="square" rtlCol="0" anchor="ctr">
            <a:noAutofit/>
          </a:bodyPr>
          <a:lstStyle/>
          <a:p>
            <a:pPr algn="r" rtl="1"/>
            <a:endParaRPr lang="fa-IR" dirty="0" smtClean="0">
              <a:cs typeface="B Nazanin" panose="00000400000000000000" pitchFamily="2" charset="-78"/>
            </a:endParaRPr>
          </a:p>
          <a:p>
            <a:pPr algn="just" rtl="1">
              <a:lnSpc>
                <a:spcPct val="150000"/>
              </a:lnSpc>
            </a:pPr>
            <a:r>
              <a:rPr lang="fa-IR" sz="2800" b="1" u="sng" dirty="0">
                <a:cs typeface="B Nazanin" panose="00000400000000000000" pitchFamily="2" charset="-78"/>
              </a:rPr>
              <a:t>مدل طغیان سیلاب</a:t>
            </a:r>
          </a:p>
          <a:p>
            <a:pPr algn="just" rtl="1">
              <a:lnSpc>
                <a:spcPct val="150000"/>
              </a:lnSpc>
            </a:pPr>
            <a:r>
              <a:rPr lang="fa-IR" sz="2800" u="sng" dirty="0">
                <a:cs typeface="B Nazanin" panose="00000400000000000000" pitchFamily="2" charset="-78"/>
              </a:rPr>
              <a:t>پیش پردازش:تعیین توالی سیلاب و ریز حوضه </a:t>
            </a:r>
            <a:r>
              <a:rPr lang="fa-IR" sz="2800" u="sng" dirty="0" smtClean="0">
                <a:cs typeface="B Nazanin" panose="00000400000000000000" pitchFamily="2" charset="-78"/>
              </a:rPr>
              <a:t>ها</a:t>
            </a:r>
          </a:p>
          <a:p>
            <a:pPr algn="just" rtl="1">
              <a:lnSpc>
                <a:spcPct val="150000"/>
              </a:lnSpc>
            </a:pPr>
            <a:r>
              <a:rPr lang="fa-IR" sz="2800" dirty="0">
                <a:cs typeface="B Nazanin" panose="00000400000000000000" pitchFamily="2" charset="-78"/>
              </a:rPr>
              <a:t>در مرحله پیش پردازش، مدل ارتفاع رقومی (</a:t>
            </a:r>
            <a:r>
              <a:rPr lang="en-US" sz="2800" dirty="0">
                <a:cs typeface="B Nazanin" panose="00000400000000000000" pitchFamily="2" charset="-78"/>
              </a:rPr>
              <a:t>DEM</a:t>
            </a:r>
            <a:r>
              <a:rPr lang="fa-IR" sz="2800" dirty="0">
                <a:cs typeface="B Nazanin" panose="00000400000000000000" pitchFamily="2" charset="-78"/>
              </a:rPr>
              <a:t>)  منطقه مورد نظر به چندین هزار زیرحوضه رسید. زیر حوضه ها </a:t>
            </a:r>
            <a:r>
              <a:rPr lang="fa-IR" sz="2800" dirty="0" smtClean="0">
                <a:cs typeface="B Nazanin" panose="00000400000000000000" pitchFamily="2" charset="-78"/>
              </a:rPr>
              <a:t>با </a:t>
            </a:r>
            <a:r>
              <a:rPr lang="fa-IR" sz="2800" dirty="0">
                <a:cs typeface="B Nazanin" panose="00000400000000000000" pitchFamily="2" charset="-78"/>
              </a:rPr>
              <a:t>استفاده از </a:t>
            </a:r>
            <a:r>
              <a:rPr lang="fa-IR" sz="2800" dirty="0" smtClean="0">
                <a:cs typeface="B Nazanin" panose="00000400000000000000" pitchFamily="2" charset="-78"/>
              </a:rPr>
              <a:t>عملیات </a:t>
            </a:r>
            <a:r>
              <a:rPr lang="fa-IR" sz="2800" dirty="0">
                <a:cs typeface="B Nazanin" panose="00000400000000000000" pitchFamily="2" charset="-78"/>
              </a:rPr>
              <a:t>و توابع مربوط به </a:t>
            </a:r>
            <a:r>
              <a:rPr lang="en-US" sz="2800" dirty="0" err="1">
                <a:cs typeface="B Nazanin" panose="00000400000000000000" pitchFamily="2" charset="-78"/>
              </a:rPr>
              <a:t>TopoToolbox</a:t>
            </a:r>
            <a:r>
              <a:rPr lang="fa-IR" sz="2800" dirty="0">
                <a:cs typeface="B Nazanin" panose="00000400000000000000" pitchFamily="2" charset="-78"/>
              </a:rPr>
              <a:t> تعیین گردیدند. در این مطالعه، داده های آلگمن هوگترستند هلند (</a:t>
            </a:r>
            <a:r>
              <a:rPr lang="en-US" sz="2800" dirty="0">
                <a:cs typeface="B Nazanin" panose="00000400000000000000" pitchFamily="2" charset="-78"/>
              </a:rPr>
              <a:t>AHN</a:t>
            </a:r>
            <a:r>
              <a:rPr lang="fa-IR" sz="2800" dirty="0">
                <a:cs typeface="B Nazanin" panose="00000400000000000000" pitchFamily="2" charset="-78"/>
              </a:rPr>
              <a:t>: پایگاه اطلاعاتی ارتفاع هلند) برای داده های ارتفاعی استفاده گردید که دارای تفکیک پذیری مکانی  5 در 5 متر بوده و ارتفاع را به صو رت سانتی متر بالای </a:t>
            </a:r>
            <a:r>
              <a:rPr lang="en-US" sz="2800" dirty="0">
                <a:cs typeface="B Nazanin" panose="00000400000000000000" pitchFamily="2" charset="-78"/>
              </a:rPr>
              <a:t>NAP</a:t>
            </a:r>
            <a:r>
              <a:rPr lang="fa-IR" sz="2800" dirty="0">
                <a:cs typeface="B Nazanin" panose="00000400000000000000" pitchFamily="2" charset="-78"/>
              </a:rPr>
              <a:t> محاسبه می کند. هر گونه مقدار </a:t>
            </a:r>
            <a:r>
              <a:rPr lang="en-US" sz="2800" dirty="0" err="1" smtClean="0">
                <a:cs typeface="B Nazanin" panose="00000400000000000000" pitchFamily="2" charset="-78"/>
              </a:rPr>
              <a:t>NoData</a:t>
            </a:r>
            <a:r>
              <a:rPr lang="fa-IR" sz="2800" dirty="0" smtClean="0">
                <a:cs typeface="B Nazanin" panose="00000400000000000000" pitchFamily="2" charset="-78"/>
              </a:rPr>
              <a:t> (</a:t>
            </a:r>
            <a:r>
              <a:rPr lang="fa-IR" sz="2800" dirty="0">
                <a:cs typeface="B Nazanin" panose="00000400000000000000" pitchFamily="2" charset="-78"/>
              </a:rPr>
              <a:t>بدون داده) ( عمدتا مخازن آبی) با استفاده ارتفاع حداقل سلول های مجاور آن پوشش داده شد</a:t>
            </a:r>
            <a:r>
              <a:rPr lang="fa-IR" sz="2800" dirty="0" smtClean="0">
                <a:cs typeface="B Nazanin" panose="00000400000000000000" pitchFamily="2" charset="-78"/>
              </a:rPr>
              <a:t>.</a:t>
            </a:r>
            <a:endParaRPr lang="en-US" sz="2800" dirty="0">
              <a:cs typeface="B Nazanin" panose="00000400000000000000" pitchFamily="2" charset="-78"/>
            </a:endParaRPr>
          </a:p>
        </p:txBody>
      </p:sp>
    </p:spTree>
    <p:extLst>
      <p:ext uri="{BB962C8B-B14F-4D97-AF65-F5344CB8AC3E}">
        <p14:creationId xmlns:p14="http://schemas.microsoft.com/office/powerpoint/2010/main" val="324784305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9525000" y="190500"/>
            <a:ext cx="2501900" cy="901700"/>
          </a:xfrm>
          <a:prstGeom prst="roundRect">
            <a:avLst/>
          </a:prstGeom>
          <a:effectLst>
            <a:outerShdw blurRad="50800" dist="38100" dir="8100000" algn="tr" rotWithShape="0">
              <a:prstClr val="black">
                <a:alpha val="40000"/>
              </a:prstClr>
            </a:outerShdw>
          </a:effectLst>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dirty="0">
              <a:cs typeface="B Nazanin" panose="00000400000000000000" pitchFamily="2" charset="-78"/>
            </a:endParaRPr>
          </a:p>
        </p:txBody>
      </p:sp>
      <p:sp>
        <p:nvSpPr>
          <p:cNvPr id="5" name="Rounded Rectangle 4"/>
          <p:cNvSpPr/>
          <p:nvPr/>
        </p:nvSpPr>
        <p:spPr>
          <a:xfrm>
            <a:off x="9525000" y="1333500"/>
            <a:ext cx="2501900" cy="901700"/>
          </a:xfrm>
          <a:prstGeom prst="roundRect">
            <a:avLst/>
          </a:prstGeom>
          <a:effectLst>
            <a:outerShdw blurRad="50800" dist="38100" dir="8100000" algn="tr" rotWithShape="0">
              <a:prstClr val="black">
                <a:alpha val="40000"/>
              </a:prstClr>
            </a:outerShdw>
          </a:effectLst>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cs typeface="B Nazanin" panose="00000400000000000000" pitchFamily="2" charset="-78"/>
            </a:endParaRPr>
          </a:p>
        </p:txBody>
      </p:sp>
      <p:sp>
        <p:nvSpPr>
          <p:cNvPr id="6" name="Rounded Rectangle 5"/>
          <p:cNvSpPr/>
          <p:nvPr/>
        </p:nvSpPr>
        <p:spPr>
          <a:xfrm>
            <a:off x="9525000" y="2476500"/>
            <a:ext cx="2501900" cy="901700"/>
          </a:xfrm>
          <a:prstGeom prst="roundRect">
            <a:avLst/>
          </a:prstGeom>
          <a:effectLst>
            <a:outerShdw blurRad="50800" dist="38100" dir="8100000" algn="tr" rotWithShape="0">
              <a:prstClr val="black">
                <a:alpha val="40000"/>
              </a:prstClr>
            </a:outerShdw>
          </a:effectLst>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a:cs typeface="B Nazanin" panose="00000400000000000000" pitchFamily="2" charset="-78"/>
            </a:endParaRPr>
          </a:p>
        </p:txBody>
      </p:sp>
      <p:sp>
        <p:nvSpPr>
          <p:cNvPr id="7" name="Rounded Rectangle 6"/>
          <p:cNvSpPr/>
          <p:nvPr/>
        </p:nvSpPr>
        <p:spPr>
          <a:xfrm>
            <a:off x="9525000" y="3619500"/>
            <a:ext cx="2501900" cy="901700"/>
          </a:xfrm>
          <a:prstGeom prst="roundRect">
            <a:avLst/>
          </a:prstGeom>
          <a:effectLst>
            <a:outerShdw blurRad="50800" dist="38100" dir="8100000" algn="tr" rotWithShape="0">
              <a:prstClr val="black">
                <a:alpha val="40000"/>
              </a:prstClr>
            </a:outerShdw>
          </a:effectLst>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a:cs typeface="B Nazanin" panose="00000400000000000000" pitchFamily="2" charset="-78"/>
            </a:endParaRPr>
          </a:p>
        </p:txBody>
      </p:sp>
      <p:sp>
        <p:nvSpPr>
          <p:cNvPr id="8" name="Rounded Rectangle 7"/>
          <p:cNvSpPr/>
          <p:nvPr/>
        </p:nvSpPr>
        <p:spPr>
          <a:xfrm>
            <a:off x="9525000" y="4762500"/>
            <a:ext cx="2501900" cy="901700"/>
          </a:xfrm>
          <a:prstGeom prst="roundRect">
            <a:avLst/>
          </a:prstGeom>
          <a:effectLst>
            <a:outerShdw blurRad="50800" dist="38100" dir="8100000" algn="tr"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cs typeface="B Nazanin" panose="00000400000000000000" pitchFamily="2" charset="-78"/>
            </a:endParaRPr>
          </a:p>
        </p:txBody>
      </p:sp>
      <p:sp>
        <p:nvSpPr>
          <p:cNvPr id="9" name="Rounded Rectangle 8"/>
          <p:cNvSpPr/>
          <p:nvPr/>
        </p:nvSpPr>
        <p:spPr>
          <a:xfrm>
            <a:off x="9525000" y="5905500"/>
            <a:ext cx="2501900" cy="901700"/>
          </a:xfrm>
          <a:prstGeom prst="roundRect">
            <a:avLst/>
          </a:prstGeom>
          <a:effectLst>
            <a:outerShdw blurRad="50800" dist="38100" dir="8100000" algn="tr" rotWithShape="0">
              <a:prstClr val="black">
                <a:alpha val="40000"/>
              </a:prstClr>
            </a:outerShdw>
          </a:effectLst>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cs typeface="B Nazanin" panose="00000400000000000000" pitchFamily="2" charset="-78"/>
            </a:endParaRPr>
          </a:p>
        </p:txBody>
      </p:sp>
      <p:sp>
        <p:nvSpPr>
          <p:cNvPr id="10" name="Rectangle 9"/>
          <p:cNvSpPr/>
          <p:nvPr/>
        </p:nvSpPr>
        <p:spPr>
          <a:xfrm>
            <a:off x="11353800" y="0"/>
            <a:ext cx="431800" cy="7098224"/>
          </a:xfrm>
          <a:prstGeom prst="rect">
            <a:avLst/>
          </a:prstGeom>
          <a:solidFill>
            <a:schemeClr val="bg1">
              <a:lumMod val="95000"/>
            </a:schemeClr>
          </a:solidFill>
          <a:effectLst>
            <a:outerShdw blurRad="50800" dist="38100" algn="l" rotWithShape="0">
              <a:prstClr val="black">
                <a:alpha val="40000"/>
              </a:prstClr>
            </a:outerShdw>
          </a:effectLst>
        </p:spPr>
        <p:style>
          <a:lnRef idx="0">
            <a:schemeClr val="accent1"/>
          </a:lnRef>
          <a:fillRef idx="3">
            <a:schemeClr val="accent1"/>
          </a:fillRef>
          <a:effectRef idx="3">
            <a:schemeClr val="accent1"/>
          </a:effectRef>
          <a:fontRef idx="minor">
            <a:schemeClr val="lt1"/>
          </a:fontRef>
        </p:style>
        <p:txBody>
          <a:bodyPr rtlCol="0" anchor="ctr"/>
          <a:lstStyle/>
          <a:p>
            <a:pPr algn="ctr"/>
            <a:endParaRPr lang="en-US">
              <a:cs typeface="B Nazanin" panose="00000400000000000000" pitchFamily="2" charset="-78"/>
            </a:endParaRPr>
          </a:p>
        </p:txBody>
      </p:sp>
      <p:sp>
        <p:nvSpPr>
          <p:cNvPr id="11" name="Flowchart: Connector 10"/>
          <p:cNvSpPr/>
          <p:nvPr/>
        </p:nvSpPr>
        <p:spPr>
          <a:xfrm>
            <a:off x="11159490" y="231775"/>
            <a:ext cx="838200" cy="819150"/>
          </a:xfrm>
          <a:prstGeom prst="flowChartConnector">
            <a:avLst/>
          </a:prstGeom>
          <a:scene3d>
            <a:camera prst="orthographicFront"/>
            <a:lightRig rig="threePt" dir="t"/>
          </a:scene3d>
          <a:sp3d>
            <a:bevelT prst="angle"/>
          </a:sp3d>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2800" dirty="0">
                <a:latin typeface="Times New Roman" panose="02020603050405020304" pitchFamily="18" charset="0"/>
                <a:cs typeface="B Nazanin" panose="00000400000000000000" pitchFamily="2" charset="-78"/>
              </a:rPr>
              <a:t>1</a:t>
            </a:r>
          </a:p>
        </p:txBody>
      </p:sp>
      <p:sp>
        <p:nvSpPr>
          <p:cNvPr id="12" name="Flowchart: Connector 11"/>
          <p:cNvSpPr/>
          <p:nvPr/>
        </p:nvSpPr>
        <p:spPr>
          <a:xfrm>
            <a:off x="11159490" y="1374775"/>
            <a:ext cx="838200" cy="819150"/>
          </a:xfrm>
          <a:prstGeom prst="flowChartConnector">
            <a:avLst/>
          </a:prstGeom>
          <a:scene3d>
            <a:camera prst="orthographicFront"/>
            <a:lightRig rig="threePt" dir="t"/>
          </a:scene3d>
          <a:sp3d>
            <a:bevelT prst="angle"/>
          </a:sp3d>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2800" dirty="0" smtClean="0">
                <a:latin typeface="Times New Roman" panose="02020603050405020304" pitchFamily="18" charset="0"/>
                <a:cs typeface="B Nazanin" panose="00000400000000000000" pitchFamily="2" charset="-78"/>
              </a:rPr>
              <a:t>2</a:t>
            </a:r>
            <a:endParaRPr lang="en-US" sz="2800" dirty="0">
              <a:latin typeface="Times New Roman" panose="02020603050405020304" pitchFamily="18" charset="0"/>
              <a:cs typeface="B Nazanin" panose="00000400000000000000" pitchFamily="2" charset="-78"/>
            </a:endParaRPr>
          </a:p>
        </p:txBody>
      </p:sp>
      <p:sp>
        <p:nvSpPr>
          <p:cNvPr id="13" name="Flowchart: Connector 12"/>
          <p:cNvSpPr/>
          <p:nvPr/>
        </p:nvSpPr>
        <p:spPr>
          <a:xfrm>
            <a:off x="11159490" y="2517775"/>
            <a:ext cx="838200" cy="819150"/>
          </a:xfrm>
          <a:prstGeom prst="flowChartConnector">
            <a:avLst/>
          </a:prstGeom>
          <a:scene3d>
            <a:camera prst="orthographicFront"/>
            <a:lightRig rig="threePt" dir="t"/>
          </a:scene3d>
          <a:sp3d>
            <a:bevelT prst="slope"/>
          </a:sp3d>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2800" dirty="0" smtClean="0">
                <a:latin typeface="Times New Roman" panose="02020603050405020304" pitchFamily="18" charset="0"/>
                <a:cs typeface="B Nazanin" panose="00000400000000000000" pitchFamily="2" charset="-78"/>
              </a:rPr>
              <a:t>3</a:t>
            </a:r>
            <a:endParaRPr lang="en-US" sz="2800" dirty="0">
              <a:latin typeface="Times New Roman" panose="02020603050405020304" pitchFamily="18" charset="0"/>
              <a:cs typeface="B Nazanin" panose="00000400000000000000" pitchFamily="2" charset="-78"/>
            </a:endParaRPr>
          </a:p>
        </p:txBody>
      </p:sp>
      <p:sp>
        <p:nvSpPr>
          <p:cNvPr id="14" name="Flowchart: Connector 13"/>
          <p:cNvSpPr/>
          <p:nvPr/>
        </p:nvSpPr>
        <p:spPr>
          <a:xfrm>
            <a:off x="11159490" y="3660775"/>
            <a:ext cx="838200" cy="819150"/>
          </a:xfrm>
          <a:prstGeom prst="flowChartConnector">
            <a:avLst/>
          </a:prstGeom>
          <a:scene3d>
            <a:camera prst="orthographicFront"/>
            <a:lightRig rig="threePt" dir="t"/>
          </a:scene3d>
          <a:sp3d>
            <a:bevelT prst="angle"/>
          </a:sp3d>
        </p:spPr>
        <p:style>
          <a:lnRef idx="1">
            <a:schemeClr val="accent4"/>
          </a:lnRef>
          <a:fillRef idx="2">
            <a:schemeClr val="accent4"/>
          </a:fillRef>
          <a:effectRef idx="1">
            <a:schemeClr val="accent4"/>
          </a:effectRef>
          <a:fontRef idx="minor">
            <a:schemeClr val="dk1"/>
          </a:fontRef>
        </p:style>
        <p:txBody>
          <a:bodyPr rtlCol="0" anchor="ctr"/>
          <a:lstStyle/>
          <a:p>
            <a:pPr algn="ctr"/>
            <a:r>
              <a:rPr lang="en-US" sz="2800" dirty="0" smtClean="0">
                <a:latin typeface="Times New Roman" panose="02020603050405020304" pitchFamily="18" charset="0"/>
                <a:cs typeface="B Nazanin" panose="00000400000000000000" pitchFamily="2" charset="-78"/>
              </a:rPr>
              <a:t>4</a:t>
            </a:r>
            <a:endParaRPr lang="en-US" sz="2800" dirty="0">
              <a:latin typeface="Times New Roman" panose="02020603050405020304" pitchFamily="18" charset="0"/>
              <a:cs typeface="B Nazanin" panose="00000400000000000000" pitchFamily="2" charset="-78"/>
            </a:endParaRPr>
          </a:p>
        </p:txBody>
      </p:sp>
      <p:sp>
        <p:nvSpPr>
          <p:cNvPr id="15" name="Flowchart: Connector 14"/>
          <p:cNvSpPr/>
          <p:nvPr/>
        </p:nvSpPr>
        <p:spPr>
          <a:xfrm>
            <a:off x="11159490" y="4803775"/>
            <a:ext cx="838200" cy="819150"/>
          </a:xfrm>
          <a:prstGeom prst="flowChartConnector">
            <a:avLst/>
          </a:prstGeom>
          <a:scene3d>
            <a:camera prst="orthographicFront"/>
            <a:lightRig rig="threePt" dir="t"/>
          </a:scene3d>
          <a:sp3d>
            <a:bevelT prst="angle"/>
          </a:sp3d>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2800" dirty="0" smtClean="0">
                <a:latin typeface="Times New Roman" panose="02020603050405020304" pitchFamily="18" charset="0"/>
                <a:cs typeface="B Nazanin" panose="00000400000000000000" pitchFamily="2" charset="-78"/>
              </a:rPr>
              <a:t>5</a:t>
            </a:r>
            <a:endParaRPr lang="en-US" sz="2800" dirty="0">
              <a:latin typeface="Times New Roman" panose="02020603050405020304" pitchFamily="18" charset="0"/>
              <a:cs typeface="B Nazanin" panose="00000400000000000000" pitchFamily="2" charset="-78"/>
            </a:endParaRPr>
          </a:p>
        </p:txBody>
      </p:sp>
      <p:sp>
        <p:nvSpPr>
          <p:cNvPr id="16" name="Flowchart: Connector 15"/>
          <p:cNvSpPr/>
          <p:nvPr/>
        </p:nvSpPr>
        <p:spPr>
          <a:xfrm>
            <a:off x="11146790" y="5946775"/>
            <a:ext cx="838200" cy="819150"/>
          </a:xfrm>
          <a:prstGeom prst="flowChartConnector">
            <a:avLst/>
          </a:prstGeom>
          <a:scene3d>
            <a:camera prst="orthographicFront"/>
            <a:lightRig rig="threePt" dir="t"/>
          </a:scene3d>
          <a:sp3d>
            <a:bevelT prst="angle"/>
          </a:sp3d>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2800" dirty="0" smtClean="0">
                <a:latin typeface="Times New Roman" panose="02020603050405020304" pitchFamily="18" charset="0"/>
                <a:cs typeface="B Nazanin" panose="00000400000000000000" pitchFamily="2" charset="-78"/>
              </a:rPr>
              <a:t>6</a:t>
            </a:r>
            <a:endParaRPr lang="en-US" sz="2800" dirty="0">
              <a:latin typeface="Times New Roman" panose="02020603050405020304" pitchFamily="18" charset="0"/>
              <a:cs typeface="B Nazanin" panose="00000400000000000000" pitchFamily="2" charset="-78"/>
            </a:endParaRPr>
          </a:p>
        </p:txBody>
      </p:sp>
      <p:sp>
        <p:nvSpPr>
          <p:cNvPr id="17" name="TextBox 16"/>
          <p:cNvSpPr txBox="1"/>
          <p:nvPr/>
        </p:nvSpPr>
        <p:spPr>
          <a:xfrm>
            <a:off x="9664700" y="456684"/>
            <a:ext cx="1346200" cy="400110"/>
          </a:xfrm>
          <a:prstGeom prst="rect">
            <a:avLst/>
          </a:prstGeom>
          <a:noFill/>
        </p:spPr>
        <p:txBody>
          <a:bodyPr wrap="square" rtlCol="0">
            <a:spAutoFit/>
          </a:bodyPr>
          <a:lstStyle/>
          <a:p>
            <a:pPr algn="ctr" rtl="1"/>
            <a:r>
              <a:rPr lang="fa-IR" sz="2000" dirty="0" smtClean="0">
                <a:cs typeface="B Nazanin" panose="00000400000000000000" pitchFamily="2" charset="-78"/>
              </a:rPr>
              <a:t>مقدمه</a:t>
            </a:r>
            <a:endParaRPr lang="en-US" sz="2400" dirty="0">
              <a:cs typeface="B Nazanin" panose="00000400000000000000" pitchFamily="2" charset="-78"/>
            </a:endParaRPr>
          </a:p>
        </p:txBody>
      </p:sp>
      <p:sp>
        <p:nvSpPr>
          <p:cNvPr id="18" name="TextBox 17"/>
          <p:cNvSpPr txBox="1"/>
          <p:nvPr/>
        </p:nvSpPr>
        <p:spPr>
          <a:xfrm>
            <a:off x="9563100" y="1599684"/>
            <a:ext cx="1549400" cy="369332"/>
          </a:xfrm>
          <a:prstGeom prst="rect">
            <a:avLst/>
          </a:prstGeom>
          <a:noFill/>
        </p:spPr>
        <p:txBody>
          <a:bodyPr wrap="square" rtlCol="0">
            <a:spAutoFit/>
          </a:bodyPr>
          <a:lstStyle/>
          <a:p>
            <a:pPr algn="ctr" rtl="1"/>
            <a:r>
              <a:rPr lang="fa-IR" dirty="0" smtClean="0">
                <a:cs typeface="B Nazanin" panose="00000400000000000000" pitchFamily="2" charset="-78"/>
              </a:rPr>
              <a:t>منطقه مورد مطالعه</a:t>
            </a:r>
            <a:endParaRPr lang="en-US" dirty="0">
              <a:cs typeface="B Nazanin" panose="00000400000000000000" pitchFamily="2" charset="-78"/>
            </a:endParaRPr>
          </a:p>
        </p:txBody>
      </p:sp>
      <p:sp>
        <p:nvSpPr>
          <p:cNvPr id="19" name="TextBox 18"/>
          <p:cNvSpPr txBox="1"/>
          <p:nvPr/>
        </p:nvSpPr>
        <p:spPr>
          <a:xfrm>
            <a:off x="9582150" y="2742684"/>
            <a:ext cx="1549400" cy="400110"/>
          </a:xfrm>
          <a:prstGeom prst="rect">
            <a:avLst/>
          </a:prstGeom>
          <a:noFill/>
        </p:spPr>
        <p:txBody>
          <a:bodyPr wrap="square" rtlCol="0">
            <a:spAutoFit/>
          </a:bodyPr>
          <a:lstStyle/>
          <a:p>
            <a:pPr algn="ctr" rtl="1"/>
            <a:r>
              <a:rPr lang="fa-IR" sz="2000" b="1" dirty="0" smtClean="0">
                <a:effectLst>
                  <a:outerShdw blurRad="38100" dist="38100" dir="2700000" algn="tl">
                    <a:srgbClr val="000000">
                      <a:alpha val="43137"/>
                    </a:srgbClr>
                  </a:outerShdw>
                </a:effectLst>
                <a:cs typeface="B Nazanin" panose="00000400000000000000" pitchFamily="2" charset="-78"/>
              </a:rPr>
              <a:t>داده و مدل ها</a:t>
            </a:r>
            <a:endParaRPr lang="en-US" sz="2000" b="1" dirty="0">
              <a:effectLst>
                <a:outerShdw blurRad="38100" dist="38100" dir="2700000" algn="tl">
                  <a:srgbClr val="000000">
                    <a:alpha val="43137"/>
                  </a:srgbClr>
                </a:outerShdw>
              </a:effectLst>
              <a:cs typeface="B Nazanin" panose="00000400000000000000" pitchFamily="2" charset="-78"/>
            </a:endParaRPr>
          </a:p>
        </p:txBody>
      </p:sp>
      <p:sp>
        <p:nvSpPr>
          <p:cNvPr id="20" name="TextBox 19"/>
          <p:cNvSpPr txBox="1"/>
          <p:nvPr/>
        </p:nvSpPr>
        <p:spPr>
          <a:xfrm>
            <a:off x="9563100" y="3885684"/>
            <a:ext cx="1549400" cy="369332"/>
          </a:xfrm>
          <a:prstGeom prst="rect">
            <a:avLst/>
          </a:prstGeom>
          <a:noFill/>
        </p:spPr>
        <p:txBody>
          <a:bodyPr wrap="square" rtlCol="0">
            <a:spAutoFit/>
          </a:bodyPr>
          <a:lstStyle/>
          <a:p>
            <a:pPr algn="ctr" rtl="1"/>
            <a:r>
              <a:rPr lang="fa-IR" dirty="0" smtClean="0">
                <a:cs typeface="B Nazanin" panose="00000400000000000000" pitchFamily="2" charset="-78"/>
              </a:rPr>
              <a:t>اجرای الگوریتم </a:t>
            </a:r>
            <a:endParaRPr lang="en-US" dirty="0">
              <a:cs typeface="B Nazanin" panose="00000400000000000000" pitchFamily="2" charset="-78"/>
            </a:endParaRPr>
          </a:p>
        </p:txBody>
      </p:sp>
      <p:sp>
        <p:nvSpPr>
          <p:cNvPr id="21" name="TextBox 20"/>
          <p:cNvSpPr txBox="1"/>
          <p:nvPr/>
        </p:nvSpPr>
        <p:spPr>
          <a:xfrm>
            <a:off x="9575800" y="5028684"/>
            <a:ext cx="1549400" cy="369332"/>
          </a:xfrm>
          <a:prstGeom prst="rect">
            <a:avLst/>
          </a:prstGeom>
          <a:noFill/>
        </p:spPr>
        <p:txBody>
          <a:bodyPr wrap="square" rtlCol="0">
            <a:spAutoFit/>
          </a:bodyPr>
          <a:lstStyle/>
          <a:p>
            <a:pPr algn="ctr" rtl="1"/>
            <a:r>
              <a:rPr lang="fa-IR" dirty="0" smtClean="0">
                <a:cs typeface="B Nazanin" panose="00000400000000000000" pitchFamily="2" charset="-78"/>
              </a:rPr>
              <a:t>نتایج و بحث</a:t>
            </a:r>
            <a:endParaRPr lang="en-US" dirty="0">
              <a:cs typeface="B Nazanin" panose="00000400000000000000" pitchFamily="2" charset="-78"/>
            </a:endParaRPr>
          </a:p>
        </p:txBody>
      </p:sp>
      <p:sp>
        <p:nvSpPr>
          <p:cNvPr id="22" name="TextBox 21"/>
          <p:cNvSpPr txBox="1"/>
          <p:nvPr/>
        </p:nvSpPr>
        <p:spPr>
          <a:xfrm>
            <a:off x="9563100" y="6171684"/>
            <a:ext cx="1549400" cy="369332"/>
          </a:xfrm>
          <a:prstGeom prst="rect">
            <a:avLst/>
          </a:prstGeom>
          <a:noFill/>
        </p:spPr>
        <p:txBody>
          <a:bodyPr wrap="square" rtlCol="0">
            <a:spAutoFit/>
          </a:bodyPr>
          <a:lstStyle/>
          <a:p>
            <a:pPr algn="ctr" rtl="1"/>
            <a:r>
              <a:rPr lang="fa-IR" dirty="0" smtClean="0">
                <a:cs typeface="B Nazanin" panose="00000400000000000000" pitchFamily="2" charset="-78"/>
              </a:rPr>
              <a:t>نتیجه گیری</a:t>
            </a:r>
            <a:endParaRPr lang="en-US" dirty="0">
              <a:cs typeface="B Nazanin" panose="00000400000000000000" pitchFamily="2" charset="-78"/>
            </a:endParaRPr>
          </a:p>
        </p:txBody>
      </p:sp>
      <p:sp>
        <p:nvSpPr>
          <p:cNvPr id="24" name="Flowchart: Connector 23"/>
          <p:cNvSpPr/>
          <p:nvPr/>
        </p:nvSpPr>
        <p:spPr>
          <a:xfrm>
            <a:off x="114300" y="5884782"/>
            <a:ext cx="1332855" cy="922418"/>
          </a:xfrm>
          <a:prstGeom prst="flowChartConnector">
            <a:avLst/>
          </a:prstGeom>
          <a:effectLst>
            <a:outerShdw blurRad="50800" dist="38100" dir="5400000" algn="t" rotWithShape="0">
              <a:prstClr val="black">
                <a:alpha val="40000"/>
              </a:prstClr>
            </a:outerShdw>
            <a:softEdge rad="31750"/>
          </a:effectLst>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2600" dirty="0">
                <a:latin typeface="Times New Roman" panose="02020603050405020304" pitchFamily="18" charset="0"/>
                <a:cs typeface="B Nazanin" panose="00000400000000000000" pitchFamily="2" charset="-78"/>
              </a:rPr>
              <a:t>15/41</a:t>
            </a:r>
          </a:p>
        </p:txBody>
      </p:sp>
      <p:sp>
        <p:nvSpPr>
          <p:cNvPr id="25" name="TextBox 24"/>
          <p:cNvSpPr txBox="1"/>
          <p:nvPr/>
        </p:nvSpPr>
        <p:spPr>
          <a:xfrm>
            <a:off x="-1" y="128698"/>
            <a:ext cx="9407525" cy="5929202"/>
          </a:xfrm>
          <a:prstGeom prst="rect">
            <a:avLst/>
          </a:prstGeom>
          <a:noFill/>
        </p:spPr>
        <p:txBody>
          <a:bodyPr wrap="square" rtlCol="0" anchor="ctr">
            <a:noAutofit/>
          </a:bodyPr>
          <a:lstStyle/>
          <a:p>
            <a:pPr algn="r" rtl="1"/>
            <a:endParaRPr lang="fa-IR" dirty="0" smtClean="0">
              <a:cs typeface="B Nazanin" panose="00000400000000000000" pitchFamily="2" charset="-78"/>
            </a:endParaRPr>
          </a:p>
          <a:p>
            <a:pPr marL="457200" indent="-457200" algn="just" rtl="1">
              <a:lnSpc>
                <a:spcPct val="150000"/>
              </a:lnSpc>
              <a:buFont typeface="Wingdings" panose="05000000000000000000" pitchFamily="2" charset="2"/>
              <a:buChar char="§"/>
            </a:pPr>
            <a:r>
              <a:rPr lang="fa-IR" sz="2800" dirty="0">
                <a:cs typeface="B Nazanin" panose="00000400000000000000" pitchFamily="2" charset="-78"/>
              </a:rPr>
              <a:t>ناحیه حلقه دایک تقریبا به 35000 زیرحوضه تقسیم شد که  بسته به  توپ.گرافی محلی دارای اندازه متغیر بودند( برای مثال شکل </a:t>
            </a:r>
            <a:r>
              <a:rPr lang="fa-IR" sz="2800" dirty="0" smtClean="0">
                <a:cs typeface="B Nazanin" panose="00000400000000000000" pitchFamily="2" charset="-78"/>
              </a:rPr>
              <a:t>1). </a:t>
            </a:r>
            <a:r>
              <a:rPr lang="fa-IR" sz="2800" dirty="0">
                <a:cs typeface="B Nazanin" panose="00000400000000000000" pitchFamily="2" charset="-78"/>
              </a:rPr>
              <a:t>به طور کلی، این اندازه ها بین 100 متر مربع (در مناطقی با  ناهمواری زیاد در </a:t>
            </a:r>
            <a:r>
              <a:rPr lang="en-US" sz="2800" dirty="0">
                <a:cs typeface="B Nazanin" panose="00000400000000000000" pitchFamily="2" charset="-78"/>
              </a:rPr>
              <a:t>DEM </a:t>
            </a:r>
            <a:r>
              <a:rPr lang="fa-IR" sz="2800" dirty="0" smtClean="0">
                <a:cs typeface="B Nazanin" panose="00000400000000000000" pitchFamily="2" charset="-78"/>
              </a:rPr>
              <a:t> همانند </a:t>
            </a:r>
            <a:r>
              <a:rPr lang="fa-IR" sz="2800" dirty="0">
                <a:cs typeface="B Nazanin" panose="00000400000000000000" pitchFamily="2" charset="-78"/>
              </a:rPr>
              <a:t>مراکز شهری) و 10 کیلومتر مربع </a:t>
            </a:r>
            <a:r>
              <a:rPr lang="fa-IR" sz="2800" dirty="0" smtClean="0">
                <a:cs typeface="B Nazanin" panose="00000400000000000000" pitchFamily="2" charset="-78"/>
              </a:rPr>
              <a:t>(در </a:t>
            </a:r>
            <a:r>
              <a:rPr lang="fa-IR" sz="2800" dirty="0">
                <a:cs typeface="B Nazanin" panose="00000400000000000000" pitchFamily="2" charset="-78"/>
              </a:rPr>
              <a:t>مناطقی با دشت های سیلابی عریض و پست) است. بعد از تعیین خط طغیان، زیرحوضه ها با آغز طغیان </a:t>
            </a:r>
            <a:r>
              <a:rPr lang="fa-IR" sz="2800" dirty="0" smtClean="0">
                <a:cs typeface="B Nazanin" panose="00000400000000000000" pitchFamily="2" charset="-78"/>
              </a:rPr>
              <a:t>سیل</a:t>
            </a:r>
            <a:r>
              <a:rPr lang="fa-IR" sz="2800" dirty="0">
                <a:cs typeface="B Nazanin" panose="00000400000000000000" pitchFamily="2" charset="-78"/>
              </a:rPr>
              <a:t>، تحت آب گیری قرار می گیرند. هنگامی که زیرحوضه تحت سیلاب قرار می گیرد، پایین ترین نقطه حول منطقه طغیان تعیین می گردد. این نقطه ارتفاع پر شدن حوضه را نشان داده و نقطه ای است که  آب از یک حوضه میکرو به حوضه مجاور سرریز می شود.</a:t>
            </a:r>
            <a:endParaRPr lang="fa-IR" sz="2800" dirty="0" smtClean="0">
              <a:cs typeface="B Nazanin" panose="00000400000000000000" pitchFamily="2" charset="-78"/>
            </a:endParaRPr>
          </a:p>
        </p:txBody>
      </p:sp>
    </p:spTree>
    <p:extLst>
      <p:ext uri="{BB962C8B-B14F-4D97-AF65-F5344CB8AC3E}">
        <p14:creationId xmlns:p14="http://schemas.microsoft.com/office/powerpoint/2010/main" val="37024103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9525000" y="190500"/>
            <a:ext cx="2501900" cy="901700"/>
          </a:xfrm>
          <a:prstGeom prst="roundRect">
            <a:avLst/>
          </a:prstGeom>
          <a:effectLst>
            <a:outerShdw blurRad="50800" dist="38100" dir="8100000" algn="tr" rotWithShape="0">
              <a:prstClr val="black">
                <a:alpha val="40000"/>
              </a:prstClr>
            </a:outerShdw>
          </a:effectLst>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dirty="0">
              <a:cs typeface="B Nazanin" panose="00000400000000000000" pitchFamily="2" charset="-78"/>
            </a:endParaRPr>
          </a:p>
        </p:txBody>
      </p:sp>
      <p:sp>
        <p:nvSpPr>
          <p:cNvPr id="5" name="Rounded Rectangle 4"/>
          <p:cNvSpPr/>
          <p:nvPr/>
        </p:nvSpPr>
        <p:spPr>
          <a:xfrm>
            <a:off x="9525000" y="1333500"/>
            <a:ext cx="2501900" cy="901700"/>
          </a:xfrm>
          <a:prstGeom prst="roundRect">
            <a:avLst/>
          </a:prstGeom>
          <a:effectLst>
            <a:outerShdw blurRad="50800" dist="38100" dir="8100000" algn="tr" rotWithShape="0">
              <a:prstClr val="black">
                <a:alpha val="40000"/>
              </a:prstClr>
            </a:outerShdw>
          </a:effectLst>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cs typeface="B Nazanin" panose="00000400000000000000" pitchFamily="2" charset="-78"/>
            </a:endParaRPr>
          </a:p>
        </p:txBody>
      </p:sp>
      <p:sp>
        <p:nvSpPr>
          <p:cNvPr id="6" name="Rounded Rectangle 5"/>
          <p:cNvSpPr/>
          <p:nvPr/>
        </p:nvSpPr>
        <p:spPr>
          <a:xfrm>
            <a:off x="9525000" y="2476500"/>
            <a:ext cx="2501900" cy="901700"/>
          </a:xfrm>
          <a:prstGeom prst="roundRect">
            <a:avLst/>
          </a:prstGeom>
          <a:effectLst>
            <a:outerShdw blurRad="50800" dist="38100" dir="8100000" algn="tr" rotWithShape="0">
              <a:prstClr val="black">
                <a:alpha val="40000"/>
              </a:prstClr>
            </a:outerShdw>
          </a:effectLst>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a:cs typeface="B Nazanin" panose="00000400000000000000" pitchFamily="2" charset="-78"/>
            </a:endParaRPr>
          </a:p>
        </p:txBody>
      </p:sp>
      <p:sp>
        <p:nvSpPr>
          <p:cNvPr id="7" name="Rounded Rectangle 6"/>
          <p:cNvSpPr/>
          <p:nvPr/>
        </p:nvSpPr>
        <p:spPr>
          <a:xfrm>
            <a:off x="9525000" y="3619500"/>
            <a:ext cx="2501900" cy="901700"/>
          </a:xfrm>
          <a:prstGeom prst="roundRect">
            <a:avLst/>
          </a:prstGeom>
          <a:effectLst>
            <a:outerShdw blurRad="50800" dist="38100" dir="8100000" algn="tr" rotWithShape="0">
              <a:prstClr val="black">
                <a:alpha val="40000"/>
              </a:prstClr>
            </a:outerShdw>
          </a:effectLst>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a:cs typeface="B Nazanin" panose="00000400000000000000" pitchFamily="2" charset="-78"/>
            </a:endParaRPr>
          </a:p>
        </p:txBody>
      </p:sp>
      <p:sp>
        <p:nvSpPr>
          <p:cNvPr id="8" name="Rounded Rectangle 7"/>
          <p:cNvSpPr/>
          <p:nvPr/>
        </p:nvSpPr>
        <p:spPr>
          <a:xfrm>
            <a:off x="9525000" y="4762500"/>
            <a:ext cx="2501900" cy="901700"/>
          </a:xfrm>
          <a:prstGeom prst="roundRect">
            <a:avLst/>
          </a:prstGeom>
          <a:effectLst>
            <a:outerShdw blurRad="50800" dist="38100" dir="8100000" algn="tr"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cs typeface="B Nazanin" panose="00000400000000000000" pitchFamily="2" charset="-78"/>
            </a:endParaRPr>
          </a:p>
        </p:txBody>
      </p:sp>
      <p:sp>
        <p:nvSpPr>
          <p:cNvPr id="9" name="Rounded Rectangle 8"/>
          <p:cNvSpPr/>
          <p:nvPr/>
        </p:nvSpPr>
        <p:spPr>
          <a:xfrm>
            <a:off x="9525000" y="5905500"/>
            <a:ext cx="2501900" cy="901700"/>
          </a:xfrm>
          <a:prstGeom prst="roundRect">
            <a:avLst/>
          </a:prstGeom>
          <a:effectLst>
            <a:outerShdw blurRad="50800" dist="38100" dir="8100000" algn="tr" rotWithShape="0">
              <a:prstClr val="black">
                <a:alpha val="40000"/>
              </a:prstClr>
            </a:outerShdw>
          </a:effectLst>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cs typeface="B Nazanin" panose="00000400000000000000" pitchFamily="2" charset="-78"/>
            </a:endParaRPr>
          </a:p>
        </p:txBody>
      </p:sp>
      <p:sp>
        <p:nvSpPr>
          <p:cNvPr id="10" name="Rectangle 9"/>
          <p:cNvSpPr/>
          <p:nvPr/>
        </p:nvSpPr>
        <p:spPr>
          <a:xfrm>
            <a:off x="11353800" y="0"/>
            <a:ext cx="431800" cy="7098224"/>
          </a:xfrm>
          <a:prstGeom prst="rect">
            <a:avLst/>
          </a:prstGeom>
          <a:solidFill>
            <a:schemeClr val="bg1">
              <a:lumMod val="95000"/>
            </a:schemeClr>
          </a:solidFill>
          <a:effectLst>
            <a:outerShdw blurRad="50800" dist="38100" algn="l" rotWithShape="0">
              <a:prstClr val="black">
                <a:alpha val="40000"/>
              </a:prstClr>
            </a:outerShdw>
          </a:effectLst>
        </p:spPr>
        <p:style>
          <a:lnRef idx="0">
            <a:schemeClr val="accent1"/>
          </a:lnRef>
          <a:fillRef idx="3">
            <a:schemeClr val="accent1"/>
          </a:fillRef>
          <a:effectRef idx="3">
            <a:schemeClr val="accent1"/>
          </a:effectRef>
          <a:fontRef idx="minor">
            <a:schemeClr val="lt1"/>
          </a:fontRef>
        </p:style>
        <p:txBody>
          <a:bodyPr rtlCol="0" anchor="ctr"/>
          <a:lstStyle/>
          <a:p>
            <a:pPr algn="ctr"/>
            <a:endParaRPr lang="en-US">
              <a:cs typeface="B Nazanin" panose="00000400000000000000" pitchFamily="2" charset="-78"/>
            </a:endParaRPr>
          </a:p>
        </p:txBody>
      </p:sp>
      <p:sp>
        <p:nvSpPr>
          <p:cNvPr id="11" name="Flowchart: Connector 10"/>
          <p:cNvSpPr/>
          <p:nvPr/>
        </p:nvSpPr>
        <p:spPr>
          <a:xfrm>
            <a:off x="11159490" y="231775"/>
            <a:ext cx="838200" cy="819150"/>
          </a:xfrm>
          <a:prstGeom prst="flowChartConnector">
            <a:avLst/>
          </a:prstGeom>
          <a:scene3d>
            <a:camera prst="orthographicFront"/>
            <a:lightRig rig="threePt" dir="t"/>
          </a:scene3d>
          <a:sp3d>
            <a:bevelT prst="angle"/>
          </a:sp3d>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2800" dirty="0">
                <a:latin typeface="Times New Roman" panose="02020603050405020304" pitchFamily="18" charset="0"/>
                <a:cs typeface="B Nazanin" panose="00000400000000000000" pitchFamily="2" charset="-78"/>
              </a:rPr>
              <a:t>1</a:t>
            </a:r>
          </a:p>
        </p:txBody>
      </p:sp>
      <p:sp>
        <p:nvSpPr>
          <p:cNvPr id="12" name="Flowchart: Connector 11"/>
          <p:cNvSpPr/>
          <p:nvPr/>
        </p:nvSpPr>
        <p:spPr>
          <a:xfrm>
            <a:off x="11159490" y="1374775"/>
            <a:ext cx="838200" cy="819150"/>
          </a:xfrm>
          <a:prstGeom prst="flowChartConnector">
            <a:avLst/>
          </a:prstGeom>
          <a:scene3d>
            <a:camera prst="orthographicFront"/>
            <a:lightRig rig="threePt" dir="t"/>
          </a:scene3d>
          <a:sp3d>
            <a:bevelT prst="angle"/>
          </a:sp3d>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2800" dirty="0" smtClean="0">
                <a:latin typeface="Times New Roman" panose="02020603050405020304" pitchFamily="18" charset="0"/>
                <a:cs typeface="B Nazanin" panose="00000400000000000000" pitchFamily="2" charset="-78"/>
              </a:rPr>
              <a:t>2</a:t>
            </a:r>
            <a:endParaRPr lang="en-US" sz="2800" dirty="0">
              <a:latin typeface="Times New Roman" panose="02020603050405020304" pitchFamily="18" charset="0"/>
              <a:cs typeface="B Nazanin" panose="00000400000000000000" pitchFamily="2" charset="-78"/>
            </a:endParaRPr>
          </a:p>
        </p:txBody>
      </p:sp>
      <p:sp>
        <p:nvSpPr>
          <p:cNvPr id="13" name="Flowchart: Connector 12"/>
          <p:cNvSpPr/>
          <p:nvPr/>
        </p:nvSpPr>
        <p:spPr>
          <a:xfrm>
            <a:off x="11159490" y="2517775"/>
            <a:ext cx="838200" cy="819150"/>
          </a:xfrm>
          <a:prstGeom prst="flowChartConnector">
            <a:avLst/>
          </a:prstGeom>
          <a:scene3d>
            <a:camera prst="orthographicFront"/>
            <a:lightRig rig="threePt" dir="t"/>
          </a:scene3d>
          <a:sp3d>
            <a:bevelT prst="slope"/>
          </a:sp3d>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2800" dirty="0" smtClean="0">
                <a:latin typeface="Times New Roman" panose="02020603050405020304" pitchFamily="18" charset="0"/>
                <a:cs typeface="B Nazanin" panose="00000400000000000000" pitchFamily="2" charset="-78"/>
              </a:rPr>
              <a:t>3</a:t>
            </a:r>
            <a:endParaRPr lang="en-US" sz="2800" dirty="0">
              <a:latin typeface="Times New Roman" panose="02020603050405020304" pitchFamily="18" charset="0"/>
              <a:cs typeface="B Nazanin" panose="00000400000000000000" pitchFamily="2" charset="-78"/>
            </a:endParaRPr>
          </a:p>
        </p:txBody>
      </p:sp>
      <p:sp>
        <p:nvSpPr>
          <p:cNvPr id="14" name="Flowchart: Connector 13"/>
          <p:cNvSpPr/>
          <p:nvPr/>
        </p:nvSpPr>
        <p:spPr>
          <a:xfrm>
            <a:off x="11159490" y="3660775"/>
            <a:ext cx="838200" cy="819150"/>
          </a:xfrm>
          <a:prstGeom prst="flowChartConnector">
            <a:avLst/>
          </a:prstGeom>
          <a:scene3d>
            <a:camera prst="orthographicFront"/>
            <a:lightRig rig="threePt" dir="t"/>
          </a:scene3d>
          <a:sp3d>
            <a:bevelT prst="angle"/>
          </a:sp3d>
        </p:spPr>
        <p:style>
          <a:lnRef idx="1">
            <a:schemeClr val="accent4"/>
          </a:lnRef>
          <a:fillRef idx="2">
            <a:schemeClr val="accent4"/>
          </a:fillRef>
          <a:effectRef idx="1">
            <a:schemeClr val="accent4"/>
          </a:effectRef>
          <a:fontRef idx="minor">
            <a:schemeClr val="dk1"/>
          </a:fontRef>
        </p:style>
        <p:txBody>
          <a:bodyPr rtlCol="0" anchor="ctr"/>
          <a:lstStyle/>
          <a:p>
            <a:pPr algn="ctr"/>
            <a:r>
              <a:rPr lang="en-US" sz="2800" dirty="0" smtClean="0">
                <a:latin typeface="Times New Roman" panose="02020603050405020304" pitchFamily="18" charset="0"/>
                <a:cs typeface="B Nazanin" panose="00000400000000000000" pitchFamily="2" charset="-78"/>
              </a:rPr>
              <a:t>4</a:t>
            </a:r>
            <a:endParaRPr lang="en-US" sz="2800" dirty="0">
              <a:latin typeface="Times New Roman" panose="02020603050405020304" pitchFamily="18" charset="0"/>
              <a:cs typeface="B Nazanin" panose="00000400000000000000" pitchFamily="2" charset="-78"/>
            </a:endParaRPr>
          </a:p>
        </p:txBody>
      </p:sp>
      <p:sp>
        <p:nvSpPr>
          <p:cNvPr id="15" name="Flowchart: Connector 14"/>
          <p:cNvSpPr/>
          <p:nvPr/>
        </p:nvSpPr>
        <p:spPr>
          <a:xfrm>
            <a:off x="11159490" y="4803775"/>
            <a:ext cx="838200" cy="819150"/>
          </a:xfrm>
          <a:prstGeom prst="flowChartConnector">
            <a:avLst/>
          </a:prstGeom>
          <a:scene3d>
            <a:camera prst="orthographicFront"/>
            <a:lightRig rig="threePt" dir="t"/>
          </a:scene3d>
          <a:sp3d>
            <a:bevelT prst="angle"/>
          </a:sp3d>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2800" dirty="0" smtClean="0">
                <a:latin typeface="Times New Roman" panose="02020603050405020304" pitchFamily="18" charset="0"/>
                <a:cs typeface="B Nazanin" panose="00000400000000000000" pitchFamily="2" charset="-78"/>
              </a:rPr>
              <a:t>5</a:t>
            </a:r>
            <a:endParaRPr lang="en-US" sz="2800" dirty="0">
              <a:latin typeface="Times New Roman" panose="02020603050405020304" pitchFamily="18" charset="0"/>
              <a:cs typeface="B Nazanin" panose="00000400000000000000" pitchFamily="2" charset="-78"/>
            </a:endParaRPr>
          </a:p>
        </p:txBody>
      </p:sp>
      <p:sp>
        <p:nvSpPr>
          <p:cNvPr id="16" name="Flowchart: Connector 15"/>
          <p:cNvSpPr/>
          <p:nvPr/>
        </p:nvSpPr>
        <p:spPr>
          <a:xfrm>
            <a:off x="11146790" y="5946775"/>
            <a:ext cx="838200" cy="819150"/>
          </a:xfrm>
          <a:prstGeom prst="flowChartConnector">
            <a:avLst/>
          </a:prstGeom>
          <a:scene3d>
            <a:camera prst="orthographicFront"/>
            <a:lightRig rig="threePt" dir="t"/>
          </a:scene3d>
          <a:sp3d>
            <a:bevelT prst="angle"/>
          </a:sp3d>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2800" dirty="0" smtClean="0">
                <a:latin typeface="Times New Roman" panose="02020603050405020304" pitchFamily="18" charset="0"/>
                <a:cs typeface="B Nazanin" panose="00000400000000000000" pitchFamily="2" charset="-78"/>
              </a:rPr>
              <a:t>6</a:t>
            </a:r>
            <a:endParaRPr lang="en-US" sz="2800" dirty="0">
              <a:latin typeface="Times New Roman" panose="02020603050405020304" pitchFamily="18" charset="0"/>
              <a:cs typeface="B Nazanin" panose="00000400000000000000" pitchFamily="2" charset="-78"/>
            </a:endParaRPr>
          </a:p>
        </p:txBody>
      </p:sp>
      <p:sp>
        <p:nvSpPr>
          <p:cNvPr id="17" name="TextBox 16"/>
          <p:cNvSpPr txBox="1"/>
          <p:nvPr/>
        </p:nvSpPr>
        <p:spPr>
          <a:xfrm>
            <a:off x="9664700" y="456684"/>
            <a:ext cx="1346200" cy="400110"/>
          </a:xfrm>
          <a:prstGeom prst="rect">
            <a:avLst/>
          </a:prstGeom>
          <a:noFill/>
        </p:spPr>
        <p:txBody>
          <a:bodyPr wrap="square" rtlCol="0">
            <a:spAutoFit/>
          </a:bodyPr>
          <a:lstStyle/>
          <a:p>
            <a:pPr algn="ctr" rtl="1"/>
            <a:r>
              <a:rPr lang="fa-IR" sz="2000" dirty="0" smtClean="0">
                <a:cs typeface="B Nazanin" panose="00000400000000000000" pitchFamily="2" charset="-78"/>
              </a:rPr>
              <a:t>مقدمه</a:t>
            </a:r>
            <a:endParaRPr lang="en-US" sz="2400" dirty="0">
              <a:cs typeface="B Nazanin" panose="00000400000000000000" pitchFamily="2" charset="-78"/>
            </a:endParaRPr>
          </a:p>
        </p:txBody>
      </p:sp>
      <p:sp>
        <p:nvSpPr>
          <p:cNvPr id="18" name="TextBox 17"/>
          <p:cNvSpPr txBox="1"/>
          <p:nvPr/>
        </p:nvSpPr>
        <p:spPr>
          <a:xfrm>
            <a:off x="9563100" y="1599684"/>
            <a:ext cx="1549400" cy="369332"/>
          </a:xfrm>
          <a:prstGeom prst="rect">
            <a:avLst/>
          </a:prstGeom>
          <a:noFill/>
        </p:spPr>
        <p:txBody>
          <a:bodyPr wrap="square" rtlCol="0">
            <a:spAutoFit/>
          </a:bodyPr>
          <a:lstStyle/>
          <a:p>
            <a:pPr algn="ctr" rtl="1"/>
            <a:r>
              <a:rPr lang="fa-IR" dirty="0" smtClean="0">
                <a:cs typeface="B Nazanin" panose="00000400000000000000" pitchFamily="2" charset="-78"/>
              </a:rPr>
              <a:t>منطقه مورد مطالعه</a:t>
            </a:r>
            <a:endParaRPr lang="en-US" dirty="0">
              <a:cs typeface="B Nazanin" panose="00000400000000000000" pitchFamily="2" charset="-78"/>
            </a:endParaRPr>
          </a:p>
        </p:txBody>
      </p:sp>
      <p:sp>
        <p:nvSpPr>
          <p:cNvPr id="19" name="TextBox 18"/>
          <p:cNvSpPr txBox="1"/>
          <p:nvPr/>
        </p:nvSpPr>
        <p:spPr>
          <a:xfrm>
            <a:off x="9582150" y="2742684"/>
            <a:ext cx="1549400" cy="400110"/>
          </a:xfrm>
          <a:prstGeom prst="rect">
            <a:avLst/>
          </a:prstGeom>
          <a:noFill/>
        </p:spPr>
        <p:txBody>
          <a:bodyPr wrap="square" rtlCol="0">
            <a:spAutoFit/>
          </a:bodyPr>
          <a:lstStyle/>
          <a:p>
            <a:pPr algn="ctr" rtl="1"/>
            <a:r>
              <a:rPr lang="fa-IR" sz="2000" b="1" dirty="0" smtClean="0">
                <a:effectLst>
                  <a:outerShdw blurRad="38100" dist="38100" dir="2700000" algn="tl">
                    <a:srgbClr val="000000">
                      <a:alpha val="43137"/>
                    </a:srgbClr>
                  </a:outerShdw>
                </a:effectLst>
                <a:cs typeface="B Nazanin" panose="00000400000000000000" pitchFamily="2" charset="-78"/>
              </a:rPr>
              <a:t>داده و مدل ها</a:t>
            </a:r>
            <a:endParaRPr lang="en-US" sz="2000" b="1" dirty="0">
              <a:effectLst>
                <a:outerShdw blurRad="38100" dist="38100" dir="2700000" algn="tl">
                  <a:srgbClr val="000000">
                    <a:alpha val="43137"/>
                  </a:srgbClr>
                </a:outerShdw>
              </a:effectLst>
              <a:cs typeface="B Nazanin" panose="00000400000000000000" pitchFamily="2" charset="-78"/>
            </a:endParaRPr>
          </a:p>
        </p:txBody>
      </p:sp>
      <p:sp>
        <p:nvSpPr>
          <p:cNvPr id="20" name="TextBox 19"/>
          <p:cNvSpPr txBox="1"/>
          <p:nvPr/>
        </p:nvSpPr>
        <p:spPr>
          <a:xfrm>
            <a:off x="9563100" y="3885684"/>
            <a:ext cx="1549400" cy="369332"/>
          </a:xfrm>
          <a:prstGeom prst="rect">
            <a:avLst/>
          </a:prstGeom>
          <a:noFill/>
        </p:spPr>
        <p:txBody>
          <a:bodyPr wrap="square" rtlCol="0">
            <a:spAutoFit/>
          </a:bodyPr>
          <a:lstStyle/>
          <a:p>
            <a:pPr algn="ctr" rtl="1"/>
            <a:r>
              <a:rPr lang="fa-IR" dirty="0" smtClean="0">
                <a:cs typeface="B Nazanin" panose="00000400000000000000" pitchFamily="2" charset="-78"/>
              </a:rPr>
              <a:t>اجرای الگوریتم </a:t>
            </a:r>
            <a:endParaRPr lang="en-US" dirty="0">
              <a:cs typeface="B Nazanin" panose="00000400000000000000" pitchFamily="2" charset="-78"/>
            </a:endParaRPr>
          </a:p>
        </p:txBody>
      </p:sp>
      <p:sp>
        <p:nvSpPr>
          <p:cNvPr id="21" name="TextBox 20"/>
          <p:cNvSpPr txBox="1"/>
          <p:nvPr/>
        </p:nvSpPr>
        <p:spPr>
          <a:xfrm>
            <a:off x="9575800" y="5028684"/>
            <a:ext cx="1549400" cy="369332"/>
          </a:xfrm>
          <a:prstGeom prst="rect">
            <a:avLst/>
          </a:prstGeom>
          <a:noFill/>
        </p:spPr>
        <p:txBody>
          <a:bodyPr wrap="square" rtlCol="0">
            <a:spAutoFit/>
          </a:bodyPr>
          <a:lstStyle/>
          <a:p>
            <a:pPr algn="ctr" rtl="1"/>
            <a:r>
              <a:rPr lang="fa-IR" dirty="0" smtClean="0">
                <a:cs typeface="B Nazanin" panose="00000400000000000000" pitchFamily="2" charset="-78"/>
              </a:rPr>
              <a:t>نتایج و بحث</a:t>
            </a:r>
            <a:endParaRPr lang="en-US" dirty="0">
              <a:cs typeface="B Nazanin" panose="00000400000000000000" pitchFamily="2" charset="-78"/>
            </a:endParaRPr>
          </a:p>
        </p:txBody>
      </p:sp>
      <p:sp>
        <p:nvSpPr>
          <p:cNvPr id="22" name="TextBox 21"/>
          <p:cNvSpPr txBox="1"/>
          <p:nvPr/>
        </p:nvSpPr>
        <p:spPr>
          <a:xfrm>
            <a:off x="9563100" y="6171684"/>
            <a:ext cx="1549400" cy="369332"/>
          </a:xfrm>
          <a:prstGeom prst="rect">
            <a:avLst/>
          </a:prstGeom>
          <a:noFill/>
        </p:spPr>
        <p:txBody>
          <a:bodyPr wrap="square" rtlCol="0">
            <a:spAutoFit/>
          </a:bodyPr>
          <a:lstStyle/>
          <a:p>
            <a:pPr algn="ctr" rtl="1"/>
            <a:r>
              <a:rPr lang="fa-IR" dirty="0" smtClean="0">
                <a:cs typeface="B Nazanin" panose="00000400000000000000" pitchFamily="2" charset="-78"/>
              </a:rPr>
              <a:t>نتیجه گیری</a:t>
            </a:r>
            <a:endParaRPr lang="en-US" dirty="0">
              <a:cs typeface="B Nazanin" panose="00000400000000000000" pitchFamily="2" charset="-78"/>
            </a:endParaRPr>
          </a:p>
        </p:txBody>
      </p:sp>
      <p:sp>
        <p:nvSpPr>
          <p:cNvPr id="24" name="Flowchart: Connector 23"/>
          <p:cNvSpPr/>
          <p:nvPr/>
        </p:nvSpPr>
        <p:spPr>
          <a:xfrm>
            <a:off x="0" y="5864617"/>
            <a:ext cx="1332855" cy="922418"/>
          </a:xfrm>
          <a:prstGeom prst="flowChartConnector">
            <a:avLst/>
          </a:prstGeom>
          <a:effectLst>
            <a:outerShdw blurRad="50800" dist="38100" dir="5400000" algn="t" rotWithShape="0">
              <a:prstClr val="black">
                <a:alpha val="40000"/>
              </a:prstClr>
            </a:outerShdw>
            <a:softEdge rad="31750"/>
          </a:effectLst>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2600" dirty="0">
                <a:latin typeface="Times New Roman" panose="02020603050405020304" pitchFamily="18" charset="0"/>
                <a:cs typeface="B Nazanin" panose="00000400000000000000" pitchFamily="2" charset="-78"/>
              </a:rPr>
              <a:t>16/41</a:t>
            </a:r>
          </a:p>
        </p:txBody>
      </p:sp>
      <p:sp>
        <p:nvSpPr>
          <p:cNvPr id="25" name="TextBox 24"/>
          <p:cNvSpPr txBox="1"/>
          <p:nvPr/>
        </p:nvSpPr>
        <p:spPr>
          <a:xfrm>
            <a:off x="308610" y="128698"/>
            <a:ext cx="9098914" cy="5929202"/>
          </a:xfrm>
          <a:prstGeom prst="rect">
            <a:avLst/>
          </a:prstGeom>
          <a:noFill/>
        </p:spPr>
        <p:txBody>
          <a:bodyPr wrap="square" rtlCol="0" anchor="ctr">
            <a:noAutofit/>
          </a:bodyPr>
          <a:lstStyle/>
          <a:p>
            <a:pPr algn="r" rtl="1"/>
            <a:endParaRPr lang="fa-IR" dirty="0" smtClean="0">
              <a:cs typeface="B Nazanin" panose="00000400000000000000" pitchFamily="2" charset="-78"/>
            </a:endParaRPr>
          </a:p>
          <a:p>
            <a:pPr algn="just" rtl="1">
              <a:lnSpc>
                <a:spcPct val="150000"/>
              </a:lnSpc>
            </a:pPr>
            <a:r>
              <a:rPr lang="fa-IR" sz="2800" u="sng" dirty="0">
                <a:cs typeface="B Nazanin" panose="00000400000000000000" pitchFamily="2" charset="-78"/>
              </a:rPr>
              <a:t>بخش جست وجو: تعیین نقشه طغیان مربوط به حجم</a:t>
            </a:r>
          </a:p>
          <a:p>
            <a:pPr marL="457200" indent="-457200" algn="just" rtl="1">
              <a:lnSpc>
                <a:spcPct val="150000"/>
              </a:lnSpc>
              <a:buFont typeface="Wingdings" panose="05000000000000000000" pitchFamily="2" charset="2"/>
              <a:buChar char="§"/>
            </a:pPr>
            <a:r>
              <a:rPr lang="fa-IR" sz="2600" dirty="0">
                <a:cs typeface="B Nazanin" panose="00000400000000000000" pitchFamily="2" charset="-78"/>
              </a:rPr>
              <a:t>بعد از به وجود آوردن جدول جست و جو طی پردازش، می توان از این جدول برای براورد سطح سیل زده معادل با حجم خاص استفاده کرد. نزدیک ترین حجم  به حجم ویژه در جدول بررسی می شود که  ریزحوضه هایی را که بایستی آبگیری شوند علاوه بر </a:t>
            </a:r>
            <a:r>
              <a:rPr lang="fa-IR" sz="2600" dirty="0" smtClean="0">
                <a:cs typeface="B Nazanin" panose="00000400000000000000" pitchFamily="2" charset="-78"/>
              </a:rPr>
              <a:t>سطوح </a:t>
            </a:r>
            <a:r>
              <a:rPr lang="fa-IR" sz="2600" dirty="0">
                <a:cs typeface="B Nazanin" panose="00000400000000000000" pitchFamily="2" charset="-78"/>
              </a:rPr>
              <a:t>آبی آنها را مشخص می کند. سطح آب در آخرین حوضه کوچک </a:t>
            </a:r>
            <a:r>
              <a:rPr lang="fa-IR" sz="2600" dirty="0" smtClean="0">
                <a:cs typeface="B Nazanin" panose="00000400000000000000" pitchFamily="2" charset="-78"/>
              </a:rPr>
              <a:t>جهت </a:t>
            </a:r>
            <a:r>
              <a:rPr lang="fa-IR" sz="2600" dirty="0">
                <a:cs typeface="B Nazanin" panose="00000400000000000000" pitchFamily="2" charset="-78"/>
              </a:rPr>
              <a:t>رسیدن به </a:t>
            </a:r>
            <a:r>
              <a:rPr lang="fa-IR" sz="2600" dirty="0" smtClean="0">
                <a:cs typeface="B Nazanin" panose="00000400000000000000" pitchFamily="2" charset="-78"/>
              </a:rPr>
              <a:t>حجم </a:t>
            </a:r>
            <a:r>
              <a:rPr lang="fa-IR" sz="2600" dirty="0">
                <a:cs typeface="B Nazanin" panose="00000400000000000000" pitchFamily="2" charset="-78"/>
              </a:rPr>
              <a:t>خاص تعدیل می گردد. حین پیش پردازش </a:t>
            </a:r>
            <a:r>
              <a:rPr lang="fa-IR" sz="2600" dirty="0" smtClean="0">
                <a:cs typeface="B Nazanin" panose="00000400000000000000" pitchFamily="2" charset="-78"/>
              </a:rPr>
              <a:t>طغیان، </a:t>
            </a:r>
            <a:r>
              <a:rPr lang="fa-IR" sz="2600" dirty="0">
                <a:cs typeface="B Nazanin" panose="00000400000000000000" pitchFamily="2" charset="-78"/>
              </a:rPr>
              <a:t>مدل ارتفاع رقومی ایجاد جدولی می کند که از نظر محاسباتی بسیار سخت </a:t>
            </a:r>
            <a:r>
              <a:rPr lang="fa-IR" sz="2600" dirty="0" smtClean="0">
                <a:cs typeface="B Nazanin" panose="00000400000000000000" pitchFamily="2" charset="-78"/>
              </a:rPr>
              <a:t>است (بسته </a:t>
            </a:r>
            <a:r>
              <a:rPr lang="fa-IR" sz="2600" dirty="0">
                <a:cs typeface="B Nazanin" panose="00000400000000000000" pitchFamily="2" charset="-78"/>
              </a:rPr>
              <a:t>به  اندازه و تفکیک پذیری ساعت ها طول می کشد) و این که </a:t>
            </a:r>
            <a:r>
              <a:rPr lang="fa-IR" sz="2600" dirty="0" smtClean="0">
                <a:cs typeface="B Nazanin" panose="00000400000000000000" pitchFamily="2" charset="-78"/>
              </a:rPr>
              <a:t>حجم </a:t>
            </a:r>
            <a:r>
              <a:rPr lang="fa-IR" sz="2600" dirty="0">
                <a:cs typeface="B Nazanin" panose="00000400000000000000" pitchFamily="2" charset="-78"/>
              </a:rPr>
              <a:t>مطلوب را تعیین کرده و ایجاد نقشه طغیان </a:t>
            </a:r>
            <a:r>
              <a:rPr lang="fa-IR" sz="2600" dirty="0" smtClean="0">
                <a:cs typeface="B Nazanin" panose="00000400000000000000" pitchFamily="2" charset="-78"/>
              </a:rPr>
              <a:t>با </a:t>
            </a:r>
            <a:r>
              <a:rPr lang="fa-IR" sz="2600" dirty="0">
                <a:cs typeface="B Nazanin" panose="00000400000000000000" pitchFamily="2" charset="-78"/>
              </a:rPr>
              <a:t>استفاده از نقشه بسیار تسریع می </a:t>
            </a:r>
            <a:r>
              <a:rPr lang="fa-IR" sz="2600" dirty="0" smtClean="0">
                <a:cs typeface="B Nazanin" panose="00000400000000000000" pitchFamily="2" charset="-78"/>
              </a:rPr>
              <a:t>گردد (</a:t>
            </a:r>
            <a:r>
              <a:rPr lang="fa-IR" sz="2600" dirty="0">
                <a:cs typeface="B Nazanin" panose="00000400000000000000" pitchFamily="2" charset="-78"/>
              </a:rPr>
              <a:t>تقریبا در عرض یک دقیقه).</a:t>
            </a:r>
          </a:p>
        </p:txBody>
      </p:sp>
    </p:spTree>
    <p:extLst>
      <p:ext uri="{BB962C8B-B14F-4D97-AF65-F5344CB8AC3E}">
        <p14:creationId xmlns:p14="http://schemas.microsoft.com/office/powerpoint/2010/main" val="401462096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9525000" y="190500"/>
            <a:ext cx="2501900" cy="901700"/>
          </a:xfrm>
          <a:prstGeom prst="roundRect">
            <a:avLst/>
          </a:prstGeom>
          <a:effectLst>
            <a:outerShdw blurRad="50800" dist="38100" dir="8100000" algn="tr" rotWithShape="0">
              <a:prstClr val="black">
                <a:alpha val="40000"/>
              </a:prstClr>
            </a:outerShdw>
          </a:effectLst>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dirty="0">
              <a:cs typeface="B Nazanin" panose="00000400000000000000" pitchFamily="2" charset="-78"/>
            </a:endParaRPr>
          </a:p>
        </p:txBody>
      </p:sp>
      <p:sp>
        <p:nvSpPr>
          <p:cNvPr id="5" name="Rounded Rectangle 4"/>
          <p:cNvSpPr/>
          <p:nvPr/>
        </p:nvSpPr>
        <p:spPr>
          <a:xfrm>
            <a:off x="9525000" y="1333500"/>
            <a:ext cx="2501900" cy="901700"/>
          </a:xfrm>
          <a:prstGeom prst="roundRect">
            <a:avLst/>
          </a:prstGeom>
          <a:effectLst>
            <a:outerShdw blurRad="50800" dist="38100" dir="8100000" algn="tr" rotWithShape="0">
              <a:prstClr val="black">
                <a:alpha val="40000"/>
              </a:prstClr>
            </a:outerShdw>
          </a:effectLst>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cs typeface="B Nazanin" panose="00000400000000000000" pitchFamily="2" charset="-78"/>
            </a:endParaRPr>
          </a:p>
        </p:txBody>
      </p:sp>
      <p:sp>
        <p:nvSpPr>
          <p:cNvPr id="6" name="Rounded Rectangle 5"/>
          <p:cNvSpPr/>
          <p:nvPr/>
        </p:nvSpPr>
        <p:spPr>
          <a:xfrm>
            <a:off x="9525000" y="2476500"/>
            <a:ext cx="2501900" cy="901700"/>
          </a:xfrm>
          <a:prstGeom prst="roundRect">
            <a:avLst/>
          </a:prstGeom>
          <a:effectLst>
            <a:outerShdw blurRad="50800" dist="38100" dir="8100000" algn="tr" rotWithShape="0">
              <a:prstClr val="black">
                <a:alpha val="40000"/>
              </a:prstClr>
            </a:outerShdw>
          </a:effectLst>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a:cs typeface="B Nazanin" panose="00000400000000000000" pitchFamily="2" charset="-78"/>
            </a:endParaRPr>
          </a:p>
        </p:txBody>
      </p:sp>
      <p:sp>
        <p:nvSpPr>
          <p:cNvPr id="7" name="Rounded Rectangle 6"/>
          <p:cNvSpPr/>
          <p:nvPr/>
        </p:nvSpPr>
        <p:spPr>
          <a:xfrm>
            <a:off x="9525000" y="3619500"/>
            <a:ext cx="2501900" cy="901700"/>
          </a:xfrm>
          <a:prstGeom prst="roundRect">
            <a:avLst/>
          </a:prstGeom>
          <a:effectLst>
            <a:outerShdw blurRad="50800" dist="38100" dir="8100000" algn="tr" rotWithShape="0">
              <a:prstClr val="black">
                <a:alpha val="40000"/>
              </a:prstClr>
            </a:outerShdw>
          </a:effectLst>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a:cs typeface="B Nazanin" panose="00000400000000000000" pitchFamily="2" charset="-78"/>
            </a:endParaRPr>
          </a:p>
        </p:txBody>
      </p:sp>
      <p:sp>
        <p:nvSpPr>
          <p:cNvPr id="8" name="Rounded Rectangle 7"/>
          <p:cNvSpPr/>
          <p:nvPr/>
        </p:nvSpPr>
        <p:spPr>
          <a:xfrm>
            <a:off x="9525000" y="4762500"/>
            <a:ext cx="2501900" cy="901700"/>
          </a:xfrm>
          <a:prstGeom prst="roundRect">
            <a:avLst/>
          </a:prstGeom>
          <a:effectLst>
            <a:outerShdw blurRad="50800" dist="38100" dir="8100000" algn="tr"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cs typeface="B Nazanin" panose="00000400000000000000" pitchFamily="2" charset="-78"/>
            </a:endParaRPr>
          </a:p>
        </p:txBody>
      </p:sp>
      <p:sp>
        <p:nvSpPr>
          <p:cNvPr id="9" name="Rounded Rectangle 8"/>
          <p:cNvSpPr/>
          <p:nvPr/>
        </p:nvSpPr>
        <p:spPr>
          <a:xfrm>
            <a:off x="9525000" y="5905500"/>
            <a:ext cx="2501900" cy="901700"/>
          </a:xfrm>
          <a:prstGeom prst="roundRect">
            <a:avLst/>
          </a:prstGeom>
          <a:effectLst>
            <a:outerShdw blurRad="50800" dist="38100" dir="8100000" algn="tr" rotWithShape="0">
              <a:prstClr val="black">
                <a:alpha val="40000"/>
              </a:prstClr>
            </a:outerShdw>
          </a:effectLst>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cs typeface="B Nazanin" panose="00000400000000000000" pitchFamily="2" charset="-78"/>
            </a:endParaRPr>
          </a:p>
        </p:txBody>
      </p:sp>
      <p:sp>
        <p:nvSpPr>
          <p:cNvPr id="10" name="Rectangle 9"/>
          <p:cNvSpPr/>
          <p:nvPr/>
        </p:nvSpPr>
        <p:spPr>
          <a:xfrm>
            <a:off x="11353800" y="0"/>
            <a:ext cx="431800" cy="7098224"/>
          </a:xfrm>
          <a:prstGeom prst="rect">
            <a:avLst/>
          </a:prstGeom>
          <a:solidFill>
            <a:schemeClr val="bg1">
              <a:lumMod val="95000"/>
            </a:schemeClr>
          </a:solidFill>
          <a:effectLst>
            <a:outerShdw blurRad="50800" dist="38100" algn="l" rotWithShape="0">
              <a:prstClr val="black">
                <a:alpha val="40000"/>
              </a:prstClr>
            </a:outerShdw>
          </a:effectLst>
        </p:spPr>
        <p:style>
          <a:lnRef idx="0">
            <a:schemeClr val="accent1"/>
          </a:lnRef>
          <a:fillRef idx="3">
            <a:schemeClr val="accent1"/>
          </a:fillRef>
          <a:effectRef idx="3">
            <a:schemeClr val="accent1"/>
          </a:effectRef>
          <a:fontRef idx="minor">
            <a:schemeClr val="lt1"/>
          </a:fontRef>
        </p:style>
        <p:txBody>
          <a:bodyPr rtlCol="0" anchor="ctr"/>
          <a:lstStyle/>
          <a:p>
            <a:pPr algn="ctr"/>
            <a:endParaRPr lang="en-US">
              <a:cs typeface="B Nazanin" panose="00000400000000000000" pitchFamily="2" charset="-78"/>
            </a:endParaRPr>
          </a:p>
        </p:txBody>
      </p:sp>
      <p:sp>
        <p:nvSpPr>
          <p:cNvPr id="11" name="Flowchart: Connector 10"/>
          <p:cNvSpPr/>
          <p:nvPr/>
        </p:nvSpPr>
        <p:spPr>
          <a:xfrm>
            <a:off x="11159490" y="231775"/>
            <a:ext cx="838200" cy="819150"/>
          </a:xfrm>
          <a:prstGeom prst="flowChartConnector">
            <a:avLst/>
          </a:prstGeom>
          <a:scene3d>
            <a:camera prst="orthographicFront"/>
            <a:lightRig rig="threePt" dir="t"/>
          </a:scene3d>
          <a:sp3d>
            <a:bevelT prst="angle"/>
          </a:sp3d>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2800" dirty="0">
                <a:latin typeface="Times New Roman" panose="02020603050405020304" pitchFamily="18" charset="0"/>
                <a:cs typeface="B Nazanin" panose="00000400000000000000" pitchFamily="2" charset="-78"/>
              </a:rPr>
              <a:t>1</a:t>
            </a:r>
          </a:p>
        </p:txBody>
      </p:sp>
      <p:sp>
        <p:nvSpPr>
          <p:cNvPr id="12" name="Flowchart: Connector 11"/>
          <p:cNvSpPr/>
          <p:nvPr/>
        </p:nvSpPr>
        <p:spPr>
          <a:xfrm>
            <a:off x="11159490" y="1374775"/>
            <a:ext cx="838200" cy="819150"/>
          </a:xfrm>
          <a:prstGeom prst="flowChartConnector">
            <a:avLst/>
          </a:prstGeom>
          <a:scene3d>
            <a:camera prst="orthographicFront"/>
            <a:lightRig rig="threePt" dir="t"/>
          </a:scene3d>
          <a:sp3d>
            <a:bevelT prst="angle"/>
          </a:sp3d>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2800" dirty="0" smtClean="0">
                <a:latin typeface="Times New Roman" panose="02020603050405020304" pitchFamily="18" charset="0"/>
                <a:cs typeface="B Nazanin" panose="00000400000000000000" pitchFamily="2" charset="-78"/>
              </a:rPr>
              <a:t>2</a:t>
            </a:r>
            <a:endParaRPr lang="en-US" sz="2800" dirty="0">
              <a:latin typeface="Times New Roman" panose="02020603050405020304" pitchFamily="18" charset="0"/>
              <a:cs typeface="B Nazanin" panose="00000400000000000000" pitchFamily="2" charset="-78"/>
            </a:endParaRPr>
          </a:p>
        </p:txBody>
      </p:sp>
      <p:sp>
        <p:nvSpPr>
          <p:cNvPr id="13" name="Flowchart: Connector 12"/>
          <p:cNvSpPr/>
          <p:nvPr/>
        </p:nvSpPr>
        <p:spPr>
          <a:xfrm>
            <a:off x="11159490" y="2517775"/>
            <a:ext cx="838200" cy="819150"/>
          </a:xfrm>
          <a:prstGeom prst="flowChartConnector">
            <a:avLst/>
          </a:prstGeom>
          <a:scene3d>
            <a:camera prst="orthographicFront"/>
            <a:lightRig rig="threePt" dir="t"/>
          </a:scene3d>
          <a:sp3d>
            <a:bevelT prst="slope"/>
          </a:sp3d>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2800" dirty="0" smtClean="0">
                <a:latin typeface="Times New Roman" panose="02020603050405020304" pitchFamily="18" charset="0"/>
                <a:cs typeface="B Nazanin" panose="00000400000000000000" pitchFamily="2" charset="-78"/>
              </a:rPr>
              <a:t>3</a:t>
            </a:r>
            <a:endParaRPr lang="en-US" sz="2800" dirty="0">
              <a:latin typeface="Times New Roman" panose="02020603050405020304" pitchFamily="18" charset="0"/>
              <a:cs typeface="B Nazanin" panose="00000400000000000000" pitchFamily="2" charset="-78"/>
            </a:endParaRPr>
          </a:p>
        </p:txBody>
      </p:sp>
      <p:sp>
        <p:nvSpPr>
          <p:cNvPr id="14" name="Flowchart: Connector 13"/>
          <p:cNvSpPr/>
          <p:nvPr/>
        </p:nvSpPr>
        <p:spPr>
          <a:xfrm>
            <a:off x="11159490" y="3660775"/>
            <a:ext cx="838200" cy="819150"/>
          </a:xfrm>
          <a:prstGeom prst="flowChartConnector">
            <a:avLst/>
          </a:prstGeom>
          <a:scene3d>
            <a:camera prst="orthographicFront"/>
            <a:lightRig rig="threePt" dir="t"/>
          </a:scene3d>
          <a:sp3d>
            <a:bevelT prst="angle"/>
          </a:sp3d>
        </p:spPr>
        <p:style>
          <a:lnRef idx="1">
            <a:schemeClr val="accent4"/>
          </a:lnRef>
          <a:fillRef idx="2">
            <a:schemeClr val="accent4"/>
          </a:fillRef>
          <a:effectRef idx="1">
            <a:schemeClr val="accent4"/>
          </a:effectRef>
          <a:fontRef idx="minor">
            <a:schemeClr val="dk1"/>
          </a:fontRef>
        </p:style>
        <p:txBody>
          <a:bodyPr rtlCol="0" anchor="ctr"/>
          <a:lstStyle/>
          <a:p>
            <a:pPr algn="ctr"/>
            <a:r>
              <a:rPr lang="en-US" sz="2800" dirty="0" smtClean="0">
                <a:latin typeface="Times New Roman" panose="02020603050405020304" pitchFamily="18" charset="0"/>
                <a:cs typeface="B Nazanin" panose="00000400000000000000" pitchFamily="2" charset="-78"/>
              </a:rPr>
              <a:t>4</a:t>
            </a:r>
            <a:endParaRPr lang="en-US" sz="2800" dirty="0">
              <a:latin typeface="Times New Roman" panose="02020603050405020304" pitchFamily="18" charset="0"/>
              <a:cs typeface="B Nazanin" panose="00000400000000000000" pitchFamily="2" charset="-78"/>
            </a:endParaRPr>
          </a:p>
        </p:txBody>
      </p:sp>
      <p:sp>
        <p:nvSpPr>
          <p:cNvPr id="15" name="Flowchart: Connector 14"/>
          <p:cNvSpPr/>
          <p:nvPr/>
        </p:nvSpPr>
        <p:spPr>
          <a:xfrm>
            <a:off x="11159490" y="4803775"/>
            <a:ext cx="838200" cy="819150"/>
          </a:xfrm>
          <a:prstGeom prst="flowChartConnector">
            <a:avLst/>
          </a:prstGeom>
          <a:scene3d>
            <a:camera prst="orthographicFront"/>
            <a:lightRig rig="threePt" dir="t"/>
          </a:scene3d>
          <a:sp3d>
            <a:bevelT prst="angle"/>
          </a:sp3d>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2800" dirty="0" smtClean="0">
                <a:latin typeface="Times New Roman" panose="02020603050405020304" pitchFamily="18" charset="0"/>
                <a:cs typeface="B Nazanin" panose="00000400000000000000" pitchFamily="2" charset="-78"/>
              </a:rPr>
              <a:t>5</a:t>
            </a:r>
            <a:endParaRPr lang="en-US" sz="2800" dirty="0">
              <a:latin typeface="Times New Roman" panose="02020603050405020304" pitchFamily="18" charset="0"/>
              <a:cs typeface="B Nazanin" panose="00000400000000000000" pitchFamily="2" charset="-78"/>
            </a:endParaRPr>
          </a:p>
        </p:txBody>
      </p:sp>
      <p:sp>
        <p:nvSpPr>
          <p:cNvPr id="16" name="Flowchart: Connector 15"/>
          <p:cNvSpPr/>
          <p:nvPr/>
        </p:nvSpPr>
        <p:spPr>
          <a:xfrm>
            <a:off x="11146790" y="5946775"/>
            <a:ext cx="838200" cy="819150"/>
          </a:xfrm>
          <a:prstGeom prst="flowChartConnector">
            <a:avLst/>
          </a:prstGeom>
          <a:scene3d>
            <a:camera prst="orthographicFront"/>
            <a:lightRig rig="threePt" dir="t"/>
          </a:scene3d>
          <a:sp3d>
            <a:bevelT prst="angle"/>
          </a:sp3d>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2800" dirty="0" smtClean="0">
                <a:latin typeface="Times New Roman" panose="02020603050405020304" pitchFamily="18" charset="0"/>
                <a:cs typeface="B Nazanin" panose="00000400000000000000" pitchFamily="2" charset="-78"/>
              </a:rPr>
              <a:t>6</a:t>
            </a:r>
            <a:endParaRPr lang="en-US" sz="2800" dirty="0">
              <a:latin typeface="Times New Roman" panose="02020603050405020304" pitchFamily="18" charset="0"/>
              <a:cs typeface="B Nazanin" panose="00000400000000000000" pitchFamily="2" charset="-78"/>
            </a:endParaRPr>
          </a:p>
        </p:txBody>
      </p:sp>
      <p:sp>
        <p:nvSpPr>
          <p:cNvPr id="17" name="TextBox 16"/>
          <p:cNvSpPr txBox="1"/>
          <p:nvPr/>
        </p:nvSpPr>
        <p:spPr>
          <a:xfrm>
            <a:off x="9664700" y="456684"/>
            <a:ext cx="1346200" cy="400110"/>
          </a:xfrm>
          <a:prstGeom prst="rect">
            <a:avLst/>
          </a:prstGeom>
          <a:noFill/>
        </p:spPr>
        <p:txBody>
          <a:bodyPr wrap="square" rtlCol="0">
            <a:spAutoFit/>
          </a:bodyPr>
          <a:lstStyle/>
          <a:p>
            <a:pPr algn="ctr" rtl="1"/>
            <a:r>
              <a:rPr lang="fa-IR" sz="2000" dirty="0" smtClean="0">
                <a:cs typeface="B Nazanin" panose="00000400000000000000" pitchFamily="2" charset="-78"/>
              </a:rPr>
              <a:t>مقدمه</a:t>
            </a:r>
            <a:endParaRPr lang="en-US" sz="2400" dirty="0">
              <a:cs typeface="B Nazanin" panose="00000400000000000000" pitchFamily="2" charset="-78"/>
            </a:endParaRPr>
          </a:p>
        </p:txBody>
      </p:sp>
      <p:sp>
        <p:nvSpPr>
          <p:cNvPr id="18" name="TextBox 17"/>
          <p:cNvSpPr txBox="1"/>
          <p:nvPr/>
        </p:nvSpPr>
        <p:spPr>
          <a:xfrm>
            <a:off x="9563100" y="1599684"/>
            <a:ext cx="1549400" cy="369332"/>
          </a:xfrm>
          <a:prstGeom prst="rect">
            <a:avLst/>
          </a:prstGeom>
          <a:noFill/>
        </p:spPr>
        <p:txBody>
          <a:bodyPr wrap="square" rtlCol="0">
            <a:spAutoFit/>
          </a:bodyPr>
          <a:lstStyle/>
          <a:p>
            <a:pPr algn="ctr" rtl="1"/>
            <a:r>
              <a:rPr lang="fa-IR" dirty="0" smtClean="0">
                <a:cs typeface="B Nazanin" panose="00000400000000000000" pitchFamily="2" charset="-78"/>
              </a:rPr>
              <a:t>منطقه مورد مطالعه</a:t>
            </a:r>
            <a:endParaRPr lang="en-US" dirty="0">
              <a:cs typeface="B Nazanin" panose="00000400000000000000" pitchFamily="2" charset="-78"/>
            </a:endParaRPr>
          </a:p>
        </p:txBody>
      </p:sp>
      <p:sp>
        <p:nvSpPr>
          <p:cNvPr id="19" name="TextBox 18"/>
          <p:cNvSpPr txBox="1"/>
          <p:nvPr/>
        </p:nvSpPr>
        <p:spPr>
          <a:xfrm>
            <a:off x="9582150" y="2742684"/>
            <a:ext cx="1549400" cy="400110"/>
          </a:xfrm>
          <a:prstGeom prst="rect">
            <a:avLst/>
          </a:prstGeom>
          <a:noFill/>
        </p:spPr>
        <p:txBody>
          <a:bodyPr wrap="square" rtlCol="0">
            <a:spAutoFit/>
          </a:bodyPr>
          <a:lstStyle/>
          <a:p>
            <a:pPr algn="ctr" rtl="1"/>
            <a:r>
              <a:rPr lang="fa-IR" sz="2000" b="1" dirty="0" smtClean="0">
                <a:effectLst>
                  <a:outerShdw blurRad="38100" dist="38100" dir="2700000" algn="tl">
                    <a:srgbClr val="000000">
                      <a:alpha val="43137"/>
                    </a:srgbClr>
                  </a:outerShdw>
                </a:effectLst>
                <a:cs typeface="B Nazanin" panose="00000400000000000000" pitchFamily="2" charset="-78"/>
              </a:rPr>
              <a:t>داده و مدل ها</a:t>
            </a:r>
            <a:endParaRPr lang="en-US" sz="2000" b="1" dirty="0">
              <a:effectLst>
                <a:outerShdw blurRad="38100" dist="38100" dir="2700000" algn="tl">
                  <a:srgbClr val="000000">
                    <a:alpha val="43137"/>
                  </a:srgbClr>
                </a:outerShdw>
              </a:effectLst>
              <a:cs typeface="B Nazanin" panose="00000400000000000000" pitchFamily="2" charset="-78"/>
            </a:endParaRPr>
          </a:p>
        </p:txBody>
      </p:sp>
      <p:sp>
        <p:nvSpPr>
          <p:cNvPr id="20" name="TextBox 19"/>
          <p:cNvSpPr txBox="1"/>
          <p:nvPr/>
        </p:nvSpPr>
        <p:spPr>
          <a:xfrm>
            <a:off x="9563100" y="3885684"/>
            <a:ext cx="1549400" cy="369332"/>
          </a:xfrm>
          <a:prstGeom prst="rect">
            <a:avLst/>
          </a:prstGeom>
          <a:noFill/>
        </p:spPr>
        <p:txBody>
          <a:bodyPr wrap="square" rtlCol="0">
            <a:spAutoFit/>
          </a:bodyPr>
          <a:lstStyle/>
          <a:p>
            <a:pPr algn="ctr" rtl="1"/>
            <a:r>
              <a:rPr lang="fa-IR" dirty="0" smtClean="0">
                <a:cs typeface="B Nazanin" panose="00000400000000000000" pitchFamily="2" charset="-78"/>
              </a:rPr>
              <a:t>اجرای الگوریتم </a:t>
            </a:r>
            <a:endParaRPr lang="en-US" dirty="0">
              <a:cs typeface="B Nazanin" panose="00000400000000000000" pitchFamily="2" charset="-78"/>
            </a:endParaRPr>
          </a:p>
        </p:txBody>
      </p:sp>
      <p:sp>
        <p:nvSpPr>
          <p:cNvPr id="21" name="TextBox 20"/>
          <p:cNvSpPr txBox="1"/>
          <p:nvPr/>
        </p:nvSpPr>
        <p:spPr>
          <a:xfrm>
            <a:off x="9575800" y="5028684"/>
            <a:ext cx="1549400" cy="369332"/>
          </a:xfrm>
          <a:prstGeom prst="rect">
            <a:avLst/>
          </a:prstGeom>
          <a:noFill/>
        </p:spPr>
        <p:txBody>
          <a:bodyPr wrap="square" rtlCol="0">
            <a:spAutoFit/>
          </a:bodyPr>
          <a:lstStyle/>
          <a:p>
            <a:pPr algn="ctr" rtl="1"/>
            <a:r>
              <a:rPr lang="fa-IR" dirty="0" smtClean="0">
                <a:cs typeface="B Nazanin" panose="00000400000000000000" pitchFamily="2" charset="-78"/>
              </a:rPr>
              <a:t>نتایج و بحث</a:t>
            </a:r>
            <a:endParaRPr lang="en-US" dirty="0">
              <a:cs typeface="B Nazanin" panose="00000400000000000000" pitchFamily="2" charset="-78"/>
            </a:endParaRPr>
          </a:p>
        </p:txBody>
      </p:sp>
      <p:sp>
        <p:nvSpPr>
          <p:cNvPr id="22" name="TextBox 21"/>
          <p:cNvSpPr txBox="1"/>
          <p:nvPr/>
        </p:nvSpPr>
        <p:spPr>
          <a:xfrm>
            <a:off x="9563100" y="6171684"/>
            <a:ext cx="1549400" cy="369332"/>
          </a:xfrm>
          <a:prstGeom prst="rect">
            <a:avLst/>
          </a:prstGeom>
          <a:noFill/>
        </p:spPr>
        <p:txBody>
          <a:bodyPr wrap="square" rtlCol="0">
            <a:spAutoFit/>
          </a:bodyPr>
          <a:lstStyle/>
          <a:p>
            <a:pPr algn="ctr" rtl="1"/>
            <a:r>
              <a:rPr lang="fa-IR" dirty="0" smtClean="0">
                <a:cs typeface="B Nazanin" panose="00000400000000000000" pitchFamily="2" charset="-78"/>
              </a:rPr>
              <a:t>نتیجه گیری</a:t>
            </a:r>
            <a:endParaRPr lang="en-US" dirty="0">
              <a:cs typeface="B Nazanin" panose="00000400000000000000" pitchFamily="2" charset="-78"/>
            </a:endParaRPr>
          </a:p>
        </p:txBody>
      </p:sp>
      <p:sp>
        <p:nvSpPr>
          <p:cNvPr id="24" name="Flowchart: Connector 23"/>
          <p:cNvSpPr/>
          <p:nvPr/>
        </p:nvSpPr>
        <p:spPr>
          <a:xfrm>
            <a:off x="0" y="5864617"/>
            <a:ext cx="1332855" cy="922418"/>
          </a:xfrm>
          <a:prstGeom prst="flowChartConnector">
            <a:avLst/>
          </a:prstGeom>
          <a:effectLst>
            <a:outerShdw blurRad="50800" dist="38100" dir="5400000" algn="t" rotWithShape="0">
              <a:prstClr val="black">
                <a:alpha val="40000"/>
              </a:prstClr>
            </a:outerShdw>
            <a:softEdge rad="31750"/>
          </a:effectLst>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2600" dirty="0">
                <a:latin typeface="Times New Roman" panose="02020603050405020304" pitchFamily="18" charset="0"/>
                <a:cs typeface="B Nazanin" panose="00000400000000000000" pitchFamily="2" charset="-78"/>
              </a:rPr>
              <a:t>17/41</a:t>
            </a:r>
          </a:p>
        </p:txBody>
      </p:sp>
      <p:sp>
        <p:nvSpPr>
          <p:cNvPr id="25" name="TextBox 24"/>
          <p:cNvSpPr txBox="1"/>
          <p:nvPr/>
        </p:nvSpPr>
        <p:spPr>
          <a:xfrm>
            <a:off x="-1" y="128698"/>
            <a:ext cx="9407525" cy="5929202"/>
          </a:xfrm>
          <a:prstGeom prst="rect">
            <a:avLst/>
          </a:prstGeom>
          <a:noFill/>
        </p:spPr>
        <p:txBody>
          <a:bodyPr wrap="square" rtlCol="0" anchor="ctr">
            <a:noAutofit/>
          </a:bodyPr>
          <a:lstStyle/>
          <a:p>
            <a:pPr algn="r" rtl="1"/>
            <a:endParaRPr lang="fa-IR" dirty="0" smtClean="0">
              <a:cs typeface="B Nazanin" panose="00000400000000000000" pitchFamily="2" charset="-78"/>
            </a:endParaRPr>
          </a:p>
          <a:p>
            <a:pPr algn="just" rtl="1">
              <a:lnSpc>
                <a:spcPct val="150000"/>
              </a:lnSpc>
            </a:pPr>
            <a:r>
              <a:rPr lang="fa-IR" sz="2800" u="sng" dirty="0">
                <a:cs typeface="B Nazanin" panose="00000400000000000000" pitchFamily="2" charset="-78"/>
              </a:rPr>
              <a:t>مقایسه با شبیه سازی های دو بعدی</a:t>
            </a:r>
          </a:p>
          <a:p>
            <a:pPr marL="457200" indent="-457200" algn="just" rtl="1">
              <a:lnSpc>
                <a:spcPct val="150000"/>
              </a:lnSpc>
              <a:buFont typeface="Wingdings" panose="05000000000000000000" pitchFamily="2" charset="2"/>
              <a:buChar char="§"/>
            </a:pPr>
            <a:r>
              <a:rPr lang="fa-IR" sz="2800" dirty="0">
                <a:cs typeface="B Nazanin" panose="00000400000000000000" pitchFamily="2" charset="-78"/>
              </a:rPr>
              <a:t>از آنجا که  هیچ گونه داده های تجربی برای واسنجی و کالیبره کردن مدلها موجود نمی باشد، برخی از نتایج طغیان با  نقشه های طغیان حاصل از شبیه سازی های هیدرودینامیک دوبعدی انجام شده با سوبک مقایسه گردید. سوبک به خودی خود  برای منطقه مورد مطالعه به دلیل نبود داده های تجربی کالیبره نشده است. با این حال، سوبک مکررا برای شبیه سازی رویداد های سیلاب مشاهده شده در دیگر مناطق  مورد استفاده قرار گرفته است و  مدل اصلی برای طغیان سیلاب در هلند است. شکل </a:t>
            </a:r>
            <a:r>
              <a:rPr lang="fa-IR" sz="2800" dirty="0" smtClean="0">
                <a:cs typeface="B Nazanin" panose="00000400000000000000" pitchFamily="2" charset="-78"/>
              </a:rPr>
              <a:t>3 </a:t>
            </a:r>
            <a:r>
              <a:rPr lang="fa-IR" sz="2800" dirty="0">
                <a:cs typeface="B Nazanin" panose="00000400000000000000" pitchFamily="2" charset="-78"/>
              </a:rPr>
              <a:t>نشان می دهد که  مدل ما  حدود و شدت سیلاب هایی را نشان می دهد که  نسبت به نسخه های محاسبه شده با مدل سوبک فشرده تر هستند.</a:t>
            </a:r>
          </a:p>
        </p:txBody>
      </p:sp>
    </p:spTree>
    <p:extLst>
      <p:ext uri="{BB962C8B-B14F-4D97-AF65-F5344CB8AC3E}">
        <p14:creationId xmlns:p14="http://schemas.microsoft.com/office/powerpoint/2010/main" val="27508072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153</TotalTime>
  <Words>605</Words>
  <Application>Microsoft Office PowerPoint</Application>
  <PresentationFormat>Widescreen</PresentationFormat>
  <Paragraphs>64</Paragraphs>
  <Slides>4</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vt:i4>
      </vt:variant>
    </vt:vector>
  </HeadingPairs>
  <TitlesOfParts>
    <vt:vector size="11" baseType="lpstr">
      <vt:lpstr>Arial</vt:lpstr>
      <vt:lpstr>B Nazanin</vt:lpstr>
      <vt:lpstr>Calibri</vt:lpstr>
      <vt:lpstr>Calibri Light</vt:lpstr>
      <vt:lpstr>Times New Roman</vt:lpstr>
      <vt:lpstr>Wingdings</vt:lpstr>
      <vt:lpstr>Office Theme</vt:lpstr>
      <vt:lpstr>PowerPoint Presentation</vt:lpstr>
      <vt:lpstr>PowerPoint Presentation</vt:lpstr>
      <vt:lpstr>PowerPoint Presentation</vt:lpstr>
      <vt:lpstr>PowerPoint Presentation</vt:lpstr>
    </vt:vector>
  </TitlesOfParts>
  <Company>madsg.com</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Khastkhodaei; madsg.com</dc:creator>
  <dc:description>madsg.com</dc:description>
  <cp:lastModifiedBy>8p</cp:lastModifiedBy>
  <cp:revision>26</cp:revision>
  <dcterms:created xsi:type="dcterms:W3CDTF">2014-08-21T18:02:58Z</dcterms:created>
  <dcterms:modified xsi:type="dcterms:W3CDTF">2017-11-18T07:55:01Z</dcterms:modified>
</cp:coreProperties>
</file>