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آزمایش</a:t>
            </a:r>
            <a:endParaRPr lang="en-US" dirty="0">
              <a:cs typeface="B Nazanin" panose="00000400000000000000" pitchFamily="2" charset="-78"/>
            </a:endParaRPr>
          </a:p>
        </p:txBody>
      </p:sp>
      <p:sp>
        <p:nvSpPr>
          <p:cNvPr id="19" name="TextBox 18"/>
          <p:cNvSpPr txBox="1"/>
          <p:nvPr/>
        </p:nvSpPr>
        <p:spPr>
          <a:xfrm>
            <a:off x="9582150" y="2742684"/>
            <a:ext cx="1549400" cy="523220"/>
          </a:xfrm>
          <a:prstGeom prst="rect">
            <a:avLst/>
          </a:prstGeom>
          <a:noFill/>
        </p:spPr>
        <p:txBody>
          <a:bodyPr wrap="square" rtlCol="0">
            <a:spAutoFit/>
          </a:bodyPr>
          <a:lstStyle/>
          <a:p>
            <a:pPr algn="ctr" rtl="1"/>
            <a:r>
              <a:rPr lang="fa-IR" sz="2800" b="1" dirty="0" smtClean="0">
                <a:effectLst>
                  <a:outerShdw blurRad="38100" dist="38100" dir="2700000" algn="tl">
                    <a:srgbClr val="000000">
                      <a:alpha val="43137"/>
                    </a:srgbClr>
                  </a:outerShdw>
                </a:effectLst>
                <a:cs typeface="B Nazanin" panose="00000400000000000000" pitchFamily="2" charset="-78"/>
              </a:rPr>
              <a:t>نتایج</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بحث</a:t>
            </a:r>
            <a:endParaRPr lang="en-US" dirty="0">
              <a:cs typeface="B Nazanin" panose="00000400000000000000" pitchFamily="2" charset="-78"/>
            </a:endParaRPr>
          </a:p>
        </p:txBody>
      </p:sp>
      <p:sp>
        <p:nvSpPr>
          <p:cNvPr id="21" name="TextBox 20"/>
          <p:cNvSpPr txBox="1"/>
          <p:nvPr/>
        </p:nvSpPr>
        <p:spPr>
          <a:xfrm>
            <a:off x="9575800" y="5028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نتیجه گیری</a:t>
            </a:r>
            <a:endParaRPr lang="en-US" sz="2400" dirty="0">
              <a:cs typeface="B Nazanin" panose="00000400000000000000" pitchFamily="2" charset="-78"/>
            </a:endParaRPr>
          </a:p>
        </p:txBody>
      </p:sp>
      <p:sp>
        <p:nvSpPr>
          <p:cNvPr id="22" name="TextBox 21"/>
          <p:cNvSpPr txBox="1"/>
          <p:nvPr/>
        </p:nvSpPr>
        <p:spPr>
          <a:xfrm>
            <a:off x="9563100" y="6171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پیشنهادات</a:t>
            </a:r>
            <a:endParaRPr lang="en-US" sz="2400"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11/33</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ویسکوزیته فلز تحت شرایط اکسیداسیون هم </a:t>
            </a:r>
            <a:r>
              <a:rPr lang="fa-IR" sz="2800" b="1" u="sng" dirty="0" smtClean="0">
                <a:cs typeface="B Nazanin" panose="00000400000000000000" pitchFamily="2" charset="-78"/>
              </a:rPr>
              <a:t>دما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شکل 1 رابطه بین ویسکوزیته و درجه حرارت فلز اکسید شده را برای  زمان های مختلف اکسیداسیون را نشان می دهد. با افزایش زمان اکسیداسیون ویسکوزیته کاهش یافت با این حال  در 12 دقیقه این مقدار ویسکوزیته افزایش قابل توجهی پیدا کرد</a:t>
            </a:r>
            <a:r>
              <a:rPr lang="fa-IR" sz="2800" dirty="0" smtClean="0">
                <a:cs typeface="B Nazanin" panose="00000400000000000000" pitchFamily="2" charset="-78"/>
              </a:rPr>
              <a:t>. </a:t>
            </a:r>
            <a:r>
              <a:rPr lang="fa-IR" sz="2800" dirty="0">
                <a:cs typeface="B Nazanin" panose="00000400000000000000" pitchFamily="2" charset="-78"/>
              </a:rPr>
              <a:t>ویسکوزیته فلز ارتباط تنگاتنگی </a:t>
            </a:r>
            <a:r>
              <a:rPr lang="fa-IR" sz="2800" dirty="0" smtClean="0">
                <a:cs typeface="B Nazanin" panose="00000400000000000000" pitchFamily="2" charset="-78"/>
              </a:rPr>
              <a:t>با </a:t>
            </a:r>
            <a:r>
              <a:rPr lang="en-US" sz="2800" dirty="0" err="1">
                <a:cs typeface="B Nazanin" panose="00000400000000000000" pitchFamily="2" charset="-78"/>
              </a:rPr>
              <a:t>FeOn</a:t>
            </a:r>
            <a:r>
              <a:rPr lang="fa-IR" sz="2800" dirty="0">
                <a:cs typeface="B Nazanin" panose="00000400000000000000" pitchFamily="2" charset="-78"/>
              </a:rPr>
              <a:t>،( </a:t>
            </a:r>
            <a:r>
              <a:rPr lang="en-US" sz="2800" dirty="0" err="1">
                <a:cs typeface="B Nazanin" panose="00000400000000000000" pitchFamily="2" charset="-78"/>
              </a:rPr>
              <a:t>FeO</a:t>
            </a:r>
            <a:r>
              <a:rPr lang="en-US" sz="2800" dirty="0">
                <a:cs typeface="B Nazanin" panose="00000400000000000000" pitchFamily="2" charset="-78"/>
              </a:rPr>
              <a:t> + </a:t>
            </a:r>
            <a:r>
              <a:rPr lang="en-US" sz="2800" dirty="0" err="1">
                <a:cs typeface="B Nazanin" panose="00000400000000000000" pitchFamily="2" charset="-78"/>
              </a:rPr>
              <a:t>FeO</a:t>
            </a:r>
            <a:r>
              <a:rPr lang="fa-IR" sz="2800" dirty="0">
                <a:cs typeface="B Nazanin" panose="00000400000000000000" pitchFamily="2" charset="-78"/>
              </a:rPr>
              <a:t>)، </a:t>
            </a:r>
            <a:r>
              <a:rPr lang="en-US" sz="2800" dirty="0" err="1">
                <a:cs typeface="B Nazanin" panose="00000400000000000000" pitchFamily="2" charset="-78"/>
              </a:rPr>
              <a:t>TiC</a:t>
            </a:r>
            <a:r>
              <a:rPr lang="fa-IR" sz="2800" dirty="0">
                <a:cs typeface="B Nazanin" panose="00000400000000000000" pitchFamily="2" charset="-78"/>
              </a:rPr>
              <a:t> و تشکیلات فاز بلورین دارد. دلیل اصلی وجود ویسکوزیته بالا این است که </a:t>
            </a:r>
            <a:r>
              <a:rPr lang="en-US" sz="2800" dirty="0" err="1">
                <a:cs typeface="B Nazanin" panose="00000400000000000000" pitchFamily="2" charset="-78"/>
              </a:rPr>
              <a:t>TiC</a:t>
            </a:r>
            <a:r>
              <a:rPr lang="fa-IR" sz="2800" dirty="0">
                <a:cs typeface="B Nazanin" panose="00000400000000000000" pitchFamily="2" charset="-78"/>
              </a:rPr>
              <a:t> در فلز حرارتی </a:t>
            </a:r>
            <a:r>
              <a:rPr lang="fa-IR" sz="2800" dirty="0" smtClean="0">
                <a:cs typeface="B Nazanin" panose="00000400000000000000" pitchFamily="2" charset="-78"/>
              </a:rPr>
              <a:t>غالبا </a:t>
            </a:r>
            <a:r>
              <a:rPr lang="fa-IR" sz="2800" dirty="0">
                <a:cs typeface="B Nazanin" panose="00000400000000000000" pitchFamily="2" charset="-78"/>
              </a:rPr>
              <a:t>در شکل ذرات حالت جامد وجود دارد. بر عکس، عقیده بر این است که  مقدار بالای </a:t>
            </a:r>
            <a:r>
              <a:rPr lang="en-US" sz="2800" dirty="0" err="1">
                <a:cs typeface="B Nazanin" panose="00000400000000000000" pitchFamily="2" charset="-78"/>
              </a:rPr>
              <a:t>FeOn</a:t>
            </a:r>
            <a:r>
              <a:rPr lang="fa-IR" sz="2800" dirty="0">
                <a:cs typeface="B Nazanin" panose="00000400000000000000" pitchFamily="2" charset="-78"/>
              </a:rPr>
              <a:t> غالبا  منجر به کاهش ویسکوزیته فلز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3518903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آزمایش</a:t>
            </a:r>
            <a:endParaRPr lang="en-US" dirty="0">
              <a:cs typeface="B Nazanin" panose="00000400000000000000" pitchFamily="2" charset="-78"/>
            </a:endParaRPr>
          </a:p>
        </p:txBody>
      </p:sp>
      <p:sp>
        <p:nvSpPr>
          <p:cNvPr id="19" name="TextBox 18"/>
          <p:cNvSpPr txBox="1"/>
          <p:nvPr/>
        </p:nvSpPr>
        <p:spPr>
          <a:xfrm>
            <a:off x="9582150" y="2742684"/>
            <a:ext cx="1549400" cy="523220"/>
          </a:xfrm>
          <a:prstGeom prst="rect">
            <a:avLst/>
          </a:prstGeom>
          <a:noFill/>
        </p:spPr>
        <p:txBody>
          <a:bodyPr wrap="square" rtlCol="0">
            <a:spAutoFit/>
          </a:bodyPr>
          <a:lstStyle/>
          <a:p>
            <a:pPr algn="ctr" rtl="1"/>
            <a:r>
              <a:rPr lang="fa-IR" sz="2800" b="1" dirty="0" smtClean="0">
                <a:effectLst>
                  <a:outerShdw blurRad="38100" dist="38100" dir="2700000" algn="tl">
                    <a:srgbClr val="000000">
                      <a:alpha val="43137"/>
                    </a:srgbClr>
                  </a:outerShdw>
                </a:effectLst>
                <a:cs typeface="B Nazanin" panose="00000400000000000000" pitchFamily="2" charset="-78"/>
              </a:rPr>
              <a:t>نتایج</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بحث</a:t>
            </a:r>
            <a:endParaRPr lang="en-US" dirty="0">
              <a:cs typeface="B Nazanin" panose="00000400000000000000" pitchFamily="2" charset="-78"/>
            </a:endParaRPr>
          </a:p>
        </p:txBody>
      </p:sp>
      <p:sp>
        <p:nvSpPr>
          <p:cNvPr id="21" name="TextBox 20"/>
          <p:cNvSpPr txBox="1"/>
          <p:nvPr/>
        </p:nvSpPr>
        <p:spPr>
          <a:xfrm>
            <a:off x="9575800" y="5028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نتیجه گیری</a:t>
            </a:r>
            <a:endParaRPr lang="en-US" sz="2400" dirty="0">
              <a:cs typeface="B Nazanin" panose="00000400000000000000" pitchFamily="2" charset="-78"/>
            </a:endParaRPr>
          </a:p>
        </p:txBody>
      </p:sp>
      <p:sp>
        <p:nvSpPr>
          <p:cNvPr id="22" name="TextBox 21"/>
          <p:cNvSpPr txBox="1"/>
          <p:nvPr/>
        </p:nvSpPr>
        <p:spPr>
          <a:xfrm>
            <a:off x="9563100" y="6171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پیشنهادات</a:t>
            </a:r>
            <a:endParaRPr lang="en-US" sz="2400"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12/33</a:t>
            </a:r>
          </a:p>
        </p:txBody>
      </p:sp>
      <p:sp>
        <p:nvSpPr>
          <p:cNvPr id="25" name="TextBox 24"/>
          <p:cNvSpPr txBox="1"/>
          <p:nvPr/>
        </p:nvSpPr>
        <p:spPr>
          <a:xfrm>
            <a:off x="-1" y="128698"/>
            <a:ext cx="9407525" cy="5929202"/>
          </a:xfrm>
          <a:prstGeom prst="rect">
            <a:avLst/>
          </a:prstGeom>
          <a:noFill/>
        </p:spPr>
        <p:txBody>
          <a:bodyPr wrap="square" rtlCol="0" anchor="t">
            <a:noAutofit/>
          </a:bodyPr>
          <a:lstStyle/>
          <a:p>
            <a:pPr algn="r" rtl="1"/>
            <a:endParaRPr lang="fa-IR" dirty="0" smtClean="0">
              <a:cs typeface="B Nazanin" panose="00000400000000000000" pitchFamily="2" charset="-78"/>
            </a:endParaRPr>
          </a:p>
          <a:p>
            <a:pPr algn="ctr" rtl="1">
              <a:lnSpc>
                <a:spcPct val="150000"/>
              </a:lnSpc>
            </a:pPr>
            <a:r>
              <a:rPr lang="fa-IR" sz="2200" dirty="0">
                <a:cs typeface="B Nazanin" panose="00000400000000000000" pitchFamily="2" charset="-78"/>
              </a:rPr>
              <a:t>شکل1: رابطه بین ویسکوزیته و درجه حر ارت فلز خام و فلز اکسید شده برای زمان های مختلف اکسیداسیون.</a:t>
            </a:r>
            <a:endParaRPr lang="fa-IR" sz="2200" dirty="0" smtClean="0">
              <a:cs typeface="B Nazanin" panose="00000400000000000000" pitchFamily="2" charset="-78"/>
            </a:endParaRPr>
          </a:p>
        </p:txBody>
      </p:sp>
      <p:pic>
        <p:nvPicPr>
          <p:cNvPr id="23" name="Picture 22"/>
          <p:cNvPicPr/>
          <p:nvPr/>
        </p:nvPicPr>
        <p:blipFill>
          <a:blip r:embed="rId2"/>
          <a:stretch>
            <a:fillRect/>
          </a:stretch>
        </p:blipFill>
        <p:spPr>
          <a:xfrm>
            <a:off x="1853882" y="1359056"/>
            <a:ext cx="5941378" cy="4380111"/>
          </a:xfrm>
          <a:prstGeom prst="rect">
            <a:avLst/>
          </a:prstGeom>
        </p:spPr>
      </p:pic>
    </p:spTree>
    <p:extLst>
      <p:ext uri="{BB962C8B-B14F-4D97-AF65-F5344CB8AC3E}">
        <p14:creationId xmlns:p14="http://schemas.microsoft.com/office/powerpoint/2010/main" val="1821566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آزمایش</a:t>
            </a:r>
            <a:endParaRPr lang="en-US" dirty="0">
              <a:cs typeface="B Nazanin" panose="00000400000000000000" pitchFamily="2" charset="-78"/>
            </a:endParaRPr>
          </a:p>
        </p:txBody>
      </p:sp>
      <p:sp>
        <p:nvSpPr>
          <p:cNvPr id="19" name="TextBox 18"/>
          <p:cNvSpPr txBox="1"/>
          <p:nvPr/>
        </p:nvSpPr>
        <p:spPr>
          <a:xfrm>
            <a:off x="9582150" y="2742684"/>
            <a:ext cx="1549400" cy="523220"/>
          </a:xfrm>
          <a:prstGeom prst="rect">
            <a:avLst/>
          </a:prstGeom>
          <a:noFill/>
        </p:spPr>
        <p:txBody>
          <a:bodyPr wrap="square" rtlCol="0">
            <a:spAutoFit/>
          </a:bodyPr>
          <a:lstStyle/>
          <a:p>
            <a:pPr algn="ctr" rtl="1"/>
            <a:r>
              <a:rPr lang="fa-IR" sz="2800" b="1" dirty="0" smtClean="0">
                <a:effectLst>
                  <a:outerShdw blurRad="38100" dist="38100" dir="2700000" algn="tl">
                    <a:srgbClr val="000000">
                      <a:alpha val="43137"/>
                    </a:srgbClr>
                  </a:outerShdw>
                </a:effectLst>
                <a:cs typeface="B Nazanin" panose="00000400000000000000" pitchFamily="2" charset="-78"/>
              </a:rPr>
              <a:t>نتایج</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بحث</a:t>
            </a:r>
            <a:endParaRPr lang="en-US" dirty="0">
              <a:cs typeface="B Nazanin" panose="00000400000000000000" pitchFamily="2" charset="-78"/>
            </a:endParaRPr>
          </a:p>
        </p:txBody>
      </p:sp>
      <p:sp>
        <p:nvSpPr>
          <p:cNvPr id="21" name="TextBox 20"/>
          <p:cNvSpPr txBox="1"/>
          <p:nvPr/>
        </p:nvSpPr>
        <p:spPr>
          <a:xfrm>
            <a:off x="9575800" y="5028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نتیجه گیری</a:t>
            </a:r>
            <a:endParaRPr lang="en-US" sz="2400" dirty="0">
              <a:cs typeface="B Nazanin" panose="00000400000000000000" pitchFamily="2" charset="-78"/>
            </a:endParaRPr>
          </a:p>
        </p:txBody>
      </p:sp>
      <p:sp>
        <p:nvSpPr>
          <p:cNvPr id="22" name="TextBox 21"/>
          <p:cNvSpPr txBox="1"/>
          <p:nvPr/>
        </p:nvSpPr>
        <p:spPr>
          <a:xfrm>
            <a:off x="9563100" y="6171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پیشنهادات</a:t>
            </a:r>
            <a:endParaRPr lang="en-US" sz="2400"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13/33</a:t>
            </a:r>
          </a:p>
        </p:txBody>
      </p:sp>
      <p:sp>
        <p:nvSpPr>
          <p:cNvPr id="25" name="TextBox 24"/>
          <p:cNvSpPr txBox="1"/>
          <p:nvPr/>
        </p:nvSpPr>
        <p:spPr>
          <a:xfrm>
            <a:off x="-1" y="128698"/>
            <a:ext cx="9407525" cy="5929202"/>
          </a:xfrm>
          <a:prstGeom prst="rect">
            <a:avLst/>
          </a:prstGeom>
          <a:noFill/>
        </p:spPr>
        <p:txBody>
          <a:bodyPr wrap="square" rtlCol="0" anchor="t">
            <a:noAutofit/>
          </a:bodyPr>
          <a:lstStyle/>
          <a:p>
            <a:pPr algn="r" rtl="1"/>
            <a:endParaRPr lang="fa-IR" dirty="0" smtClean="0">
              <a:cs typeface="B Nazanin" panose="00000400000000000000" pitchFamily="2" charset="-78"/>
            </a:endParaRPr>
          </a:p>
          <a:p>
            <a:pPr algn="ctr" rtl="1">
              <a:lnSpc>
                <a:spcPct val="150000"/>
              </a:lnSpc>
            </a:pPr>
            <a:r>
              <a:rPr lang="fa-IR" sz="2000" dirty="0">
                <a:cs typeface="B Nazanin" panose="00000400000000000000" pitchFamily="2" charset="-78"/>
              </a:rPr>
              <a:t>شکل2: رابطه </a:t>
            </a:r>
            <a:r>
              <a:rPr lang="fa-IR" sz="2000" dirty="0" smtClean="0">
                <a:cs typeface="B Nazanin" panose="00000400000000000000" pitchFamily="2" charset="-78"/>
              </a:rPr>
              <a:t>بین </a:t>
            </a:r>
            <a:r>
              <a:rPr lang="fa-IR" sz="2000" dirty="0">
                <a:cs typeface="B Nazanin" panose="00000400000000000000" pitchFamily="2" charset="-78"/>
              </a:rPr>
              <a:t>محتوی و مقدار </a:t>
            </a:r>
            <a:r>
              <a:rPr lang="en-US" sz="2000" dirty="0" err="1" smtClean="0">
                <a:cs typeface="B Nazanin" panose="00000400000000000000" pitchFamily="2" charset="-78"/>
              </a:rPr>
              <a:t>FeOn</a:t>
            </a:r>
            <a:r>
              <a:rPr lang="fa-IR" sz="2000" dirty="0" smtClean="0">
                <a:cs typeface="B Nazanin" panose="00000400000000000000" pitchFamily="2" charset="-78"/>
              </a:rPr>
              <a:t> در </a:t>
            </a:r>
            <a:r>
              <a:rPr lang="fa-IR" sz="2000" dirty="0">
                <a:cs typeface="B Nazanin" panose="00000400000000000000" pitchFamily="2" charset="-78"/>
              </a:rPr>
              <a:t>فلز مذاب و زمان اکسیداسیون تحت  شرایط اکسیداسیون هم دما</a:t>
            </a:r>
            <a:endParaRPr lang="fa-IR" sz="2000" dirty="0" smtClean="0">
              <a:cs typeface="B Nazanin" panose="00000400000000000000" pitchFamily="2" charset="-78"/>
            </a:endParaRPr>
          </a:p>
        </p:txBody>
      </p:sp>
      <p:pic>
        <p:nvPicPr>
          <p:cNvPr id="23" name="Picture 22"/>
          <p:cNvPicPr/>
          <p:nvPr/>
        </p:nvPicPr>
        <p:blipFill>
          <a:blip r:embed="rId2"/>
          <a:stretch>
            <a:fillRect/>
          </a:stretch>
        </p:blipFill>
        <p:spPr>
          <a:xfrm>
            <a:off x="2078673" y="1433830"/>
            <a:ext cx="6089015" cy="4512945"/>
          </a:xfrm>
          <a:prstGeom prst="rect">
            <a:avLst/>
          </a:prstGeom>
        </p:spPr>
      </p:pic>
    </p:spTree>
    <p:extLst>
      <p:ext uri="{BB962C8B-B14F-4D97-AF65-F5344CB8AC3E}">
        <p14:creationId xmlns:p14="http://schemas.microsoft.com/office/powerpoint/2010/main" val="3670788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آزمایش</a:t>
            </a:r>
            <a:endParaRPr lang="en-US" dirty="0">
              <a:cs typeface="B Nazanin" panose="00000400000000000000" pitchFamily="2" charset="-78"/>
            </a:endParaRPr>
          </a:p>
        </p:txBody>
      </p:sp>
      <p:sp>
        <p:nvSpPr>
          <p:cNvPr id="19" name="TextBox 18"/>
          <p:cNvSpPr txBox="1"/>
          <p:nvPr/>
        </p:nvSpPr>
        <p:spPr>
          <a:xfrm>
            <a:off x="9582150" y="2742684"/>
            <a:ext cx="1549400" cy="523220"/>
          </a:xfrm>
          <a:prstGeom prst="rect">
            <a:avLst/>
          </a:prstGeom>
          <a:noFill/>
        </p:spPr>
        <p:txBody>
          <a:bodyPr wrap="square" rtlCol="0">
            <a:spAutoFit/>
          </a:bodyPr>
          <a:lstStyle/>
          <a:p>
            <a:pPr algn="ctr" rtl="1"/>
            <a:r>
              <a:rPr lang="fa-IR" sz="2800" b="1" dirty="0" smtClean="0">
                <a:effectLst>
                  <a:outerShdw blurRad="38100" dist="38100" dir="2700000" algn="tl">
                    <a:srgbClr val="000000">
                      <a:alpha val="43137"/>
                    </a:srgbClr>
                  </a:outerShdw>
                </a:effectLst>
                <a:cs typeface="B Nazanin" panose="00000400000000000000" pitchFamily="2" charset="-78"/>
              </a:rPr>
              <a:t>نتایج</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بحث</a:t>
            </a:r>
            <a:endParaRPr lang="en-US" dirty="0">
              <a:cs typeface="B Nazanin" panose="00000400000000000000" pitchFamily="2" charset="-78"/>
            </a:endParaRPr>
          </a:p>
        </p:txBody>
      </p:sp>
      <p:sp>
        <p:nvSpPr>
          <p:cNvPr id="21" name="TextBox 20"/>
          <p:cNvSpPr txBox="1"/>
          <p:nvPr/>
        </p:nvSpPr>
        <p:spPr>
          <a:xfrm>
            <a:off x="9575800" y="5028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نتیجه گیری</a:t>
            </a:r>
            <a:endParaRPr lang="en-US" sz="2400" dirty="0">
              <a:cs typeface="B Nazanin" panose="00000400000000000000" pitchFamily="2" charset="-78"/>
            </a:endParaRPr>
          </a:p>
        </p:txBody>
      </p:sp>
      <p:sp>
        <p:nvSpPr>
          <p:cNvPr id="22" name="TextBox 21"/>
          <p:cNvSpPr txBox="1"/>
          <p:nvPr/>
        </p:nvSpPr>
        <p:spPr>
          <a:xfrm>
            <a:off x="9563100" y="6171684"/>
            <a:ext cx="1549400" cy="461665"/>
          </a:xfrm>
          <a:prstGeom prst="rect">
            <a:avLst/>
          </a:prstGeom>
          <a:noFill/>
        </p:spPr>
        <p:txBody>
          <a:bodyPr wrap="square" rtlCol="0">
            <a:spAutoFit/>
          </a:bodyPr>
          <a:lstStyle/>
          <a:p>
            <a:pPr algn="ctr" rtl="1"/>
            <a:r>
              <a:rPr lang="fa-IR" sz="2400" dirty="0" smtClean="0">
                <a:cs typeface="B Nazanin" panose="00000400000000000000" pitchFamily="2" charset="-78"/>
              </a:rPr>
              <a:t>پیشنهادات</a:t>
            </a:r>
            <a:endParaRPr lang="en-US" sz="2400"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14/33</a:t>
            </a:r>
          </a:p>
        </p:txBody>
      </p:sp>
      <p:sp>
        <p:nvSpPr>
          <p:cNvPr id="25" name="TextBox 24"/>
          <p:cNvSpPr txBox="1"/>
          <p:nvPr/>
        </p:nvSpPr>
        <p:spPr>
          <a:xfrm>
            <a:off x="194310" y="128698"/>
            <a:ext cx="9213214"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محتوی </a:t>
            </a:r>
            <a:r>
              <a:rPr lang="fa-IR" sz="2600" dirty="0">
                <a:cs typeface="B Nazanin" panose="00000400000000000000" pitchFamily="2" charset="-78"/>
              </a:rPr>
              <a:t>و مقدار  </a:t>
            </a:r>
            <a:r>
              <a:rPr lang="en-US" sz="2600" dirty="0" err="1">
                <a:cs typeface="B Nazanin" panose="00000400000000000000" pitchFamily="2" charset="-78"/>
              </a:rPr>
              <a:t>FeOn</a:t>
            </a:r>
            <a:r>
              <a:rPr lang="fa-IR" sz="2600" dirty="0">
                <a:cs typeface="B Nazanin" panose="00000400000000000000" pitchFamily="2" charset="-78"/>
              </a:rPr>
              <a:t> و </a:t>
            </a:r>
            <a:r>
              <a:rPr lang="en-US" sz="2600" dirty="0" err="1">
                <a:cs typeface="B Nazanin" panose="00000400000000000000" pitchFamily="2" charset="-78"/>
              </a:rPr>
              <a:t>TiC</a:t>
            </a:r>
            <a:r>
              <a:rPr lang="fa-IR" sz="2600" dirty="0">
                <a:cs typeface="B Nazanin" panose="00000400000000000000" pitchFamily="2" charset="-78"/>
              </a:rPr>
              <a:t> طی اکسیداسیون تغییر کرد و بر همین منوال  ویسکوزیته تغییر کرد. در مرحله اولیه (0 تا 4 دقیقه)، </a:t>
            </a:r>
            <a:r>
              <a:rPr lang="en-US" sz="2600" dirty="0" err="1">
                <a:cs typeface="B Nazanin" panose="00000400000000000000" pitchFamily="2" charset="-78"/>
              </a:rPr>
              <a:t>TiC</a:t>
            </a:r>
            <a:r>
              <a:rPr lang="fa-IR" sz="2600" dirty="0">
                <a:cs typeface="B Nazanin" panose="00000400000000000000" pitchFamily="2" charset="-78"/>
              </a:rPr>
              <a:t> در فلز اکسید می شود و در عین حال، آهن متالیک به کندی اکسید می شود، محتوی و مقدار </a:t>
            </a:r>
            <a:r>
              <a:rPr lang="en-US" sz="2600" dirty="0" err="1">
                <a:cs typeface="B Nazanin" panose="00000400000000000000" pitchFamily="2" charset="-78"/>
              </a:rPr>
              <a:t>FeOn</a:t>
            </a:r>
            <a:r>
              <a:rPr lang="fa-IR" sz="2600" dirty="0">
                <a:cs typeface="B Nazanin" panose="00000400000000000000" pitchFamily="2" charset="-78"/>
              </a:rPr>
              <a:t> تدریجا افزایش می یابد و بنابراین ویسکوزیته فلز به تدریج کاهش می یابد. در مرحله دوم (4 تا 6 دقیقه)، </a:t>
            </a:r>
            <a:r>
              <a:rPr lang="en-US" sz="2600" dirty="0" err="1">
                <a:cs typeface="B Nazanin" panose="00000400000000000000" pitchFamily="2" charset="-78"/>
              </a:rPr>
              <a:t>TiC</a:t>
            </a:r>
            <a:r>
              <a:rPr lang="fa-IR" sz="2600" dirty="0">
                <a:cs typeface="B Nazanin" panose="00000400000000000000" pitchFamily="2" charset="-78"/>
              </a:rPr>
              <a:t> به تدریج ناپدید می شود و آهن متالیک سریعا اکسید شده و مقدار </a:t>
            </a:r>
            <a:r>
              <a:rPr lang="en-US" sz="2600" dirty="0" err="1">
                <a:cs typeface="B Nazanin" panose="00000400000000000000" pitchFamily="2" charset="-78"/>
              </a:rPr>
              <a:t>FeOn</a:t>
            </a:r>
            <a:r>
              <a:rPr lang="fa-IR" sz="2600" dirty="0">
                <a:cs typeface="B Nazanin" panose="00000400000000000000" pitchFamily="2" charset="-78"/>
              </a:rPr>
              <a:t> سریعه روند افزایشی پیدا کرد و ویسکوزیته به طور پیوسته کاهش یافت. در مرحله سوم،(به مدت 6 تا 12 دقیقه)، اگرچه </a:t>
            </a:r>
            <a:r>
              <a:rPr lang="en-US" sz="2600" dirty="0" err="1">
                <a:cs typeface="B Nazanin" panose="00000400000000000000" pitchFamily="2" charset="-78"/>
              </a:rPr>
              <a:t>FeOn</a:t>
            </a:r>
            <a:r>
              <a:rPr lang="fa-IR" sz="2600" dirty="0">
                <a:cs typeface="B Nazanin" panose="00000400000000000000" pitchFamily="2" charset="-78"/>
              </a:rPr>
              <a:t> به طور مداوم افزایش  پیدا می کند، ویسکوزیته فلز نه تنها کاهش نیافته بلکه  سریعا افزایش می یابد که ناشی از تشکیل و رشد فاز پروسکایت در فلز حرارتی اکسید شده می باشد</a:t>
            </a:r>
            <a:r>
              <a:rPr lang="fa-IR" sz="2600" dirty="0" smtClean="0">
                <a:cs typeface="B Nazanin" panose="00000400000000000000" pitchFamily="2" charset="-78"/>
              </a:rPr>
              <a:t>.</a:t>
            </a:r>
            <a:endParaRPr lang="en-US" sz="2600" dirty="0">
              <a:cs typeface="B Nazanin" panose="00000400000000000000" pitchFamily="2" charset="-78"/>
            </a:endParaRPr>
          </a:p>
        </p:txBody>
      </p:sp>
    </p:spTree>
    <p:extLst>
      <p:ext uri="{BB962C8B-B14F-4D97-AF65-F5344CB8AC3E}">
        <p14:creationId xmlns:p14="http://schemas.microsoft.com/office/powerpoint/2010/main" val="3028350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355</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25</cp:revision>
  <dcterms:created xsi:type="dcterms:W3CDTF">2014-08-21T18:02:58Z</dcterms:created>
  <dcterms:modified xsi:type="dcterms:W3CDTF">2017-11-21T07:59:48Z</dcterms:modified>
</cp:coreProperties>
</file>