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14534" y="2573407"/>
            <a:ext cx="154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آزمایشی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9/31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مواد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پسماندهای کوره ای با  استفاده از  مواد شیمیایی گرید معرف </a:t>
            </a:r>
            <a:r>
              <a:rPr lang="en-US" sz="2600" dirty="0" err="1">
                <a:cs typeface="B Nazanin" panose="00000400000000000000" pitchFamily="2" charset="-78"/>
              </a:rPr>
              <a:t>CaO</a:t>
            </a:r>
            <a:r>
              <a:rPr lang="fa-IR" sz="2600" dirty="0">
                <a:cs typeface="B Nazanin" panose="00000400000000000000" pitchFamily="2" charset="-78"/>
              </a:rPr>
              <a:t>,</a:t>
            </a:r>
            <a:r>
              <a:rPr lang="en-US" sz="2600" dirty="0">
                <a:cs typeface="B Nazanin" panose="00000400000000000000" pitchFamily="2" charset="-78"/>
              </a:rPr>
              <a:t> SiO2, MgO, Al2O3, </a:t>
            </a:r>
            <a:r>
              <a:rPr lang="fa-IR" sz="2600" dirty="0">
                <a:cs typeface="B Nazanin" panose="00000400000000000000" pitchFamily="2" charset="-78"/>
              </a:rPr>
              <a:t>،</a:t>
            </a:r>
            <a:r>
              <a:rPr lang="en-US" sz="2600" dirty="0">
                <a:cs typeface="B Nazanin" panose="00000400000000000000" pitchFamily="2" charset="-78"/>
              </a:rPr>
              <a:t> </a:t>
            </a:r>
            <a:r>
              <a:rPr lang="en-US" sz="2600" dirty="0" smtClean="0">
                <a:cs typeface="B Nazanin" panose="00000400000000000000" pitchFamily="2" charset="-78"/>
              </a:rPr>
              <a:t>TiO2</a:t>
            </a:r>
            <a:r>
              <a:rPr lang="fa-IR" sz="2600" dirty="0" smtClean="0">
                <a:cs typeface="B Nazanin" panose="00000400000000000000" pitchFamily="2" charset="-78"/>
              </a:rPr>
              <a:t>تهیه </a:t>
            </a:r>
            <a:r>
              <a:rPr lang="fa-IR" sz="2600" dirty="0">
                <a:cs typeface="B Nazanin" panose="00000400000000000000" pitchFamily="2" charset="-78"/>
              </a:rPr>
              <a:t>گردیدند. با استفاده از  یک بوته </a:t>
            </a:r>
            <a:r>
              <a:rPr lang="en-US" sz="2600" dirty="0">
                <a:cs typeface="B Nazanin" panose="00000400000000000000" pitchFamily="2" charset="-78"/>
              </a:rPr>
              <a:t>Rh</a:t>
            </a:r>
            <a:r>
              <a:rPr lang="fa-IR" sz="2600" dirty="0">
                <a:cs typeface="B Nazanin" panose="00000400000000000000" pitchFamily="2" charset="-78"/>
              </a:rPr>
              <a:t> با ده درصد وزنی </a:t>
            </a:r>
            <a:r>
              <a:rPr lang="en-US" sz="2600" dirty="0">
                <a:cs typeface="B Nazanin" panose="00000400000000000000" pitchFamily="2" charset="-78"/>
              </a:rPr>
              <a:t>Pt</a:t>
            </a:r>
            <a:r>
              <a:rPr lang="fa-IR" sz="2600" dirty="0">
                <a:cs typeface="B Nazanin" panose="00000400000000000000" pitchFamily="2" charset="-78"/>
              </a:rPr>
              <a:t>، پسماند ها تحت 0.4 </a:t>
            </a:r>
            <a:r>
              <a:rPr lang="en-US" sz="2600" dirty="0">
                <a:cs typeface="B Nazanin" panose="00000400000000000000" pitchFamily="2" charset="-78"/>
              </a:rPr>
              <a:t>L min</a:t>
            </a:r>
            <a:r>
              <a:rPr lang="fa-IR" sz="2600" dirty="0">
                <a:cs typeface="B Nazanin" panose="00000400000000000000" pitchFamily="2" charset="-78"/>
              </a:rPr>
              <a:t> از آرگون برای رسیدن به ترکیب همگن </a:t>
            </a:r>
            <a:r>
              <a:rPr lang="en-US" sz="2600" dirty="0" err="1">
                <a:cs typeface="B Nazanin" panose="00000400000000000000" pitchFamily="2" charset="-78"/>
              </a:rPr>
              <a:t>CaO</a:t>
            </a:r>
            <a:r>
              <a:rPr lang="en-US" sz="2600" dirty="0">
                <a:cs typeface="B Nazanin" panose="00000400000000000000" pitchFamily="2" charset="-78"/>
              </a:rPr>
              <a:t>–SiO2–17mass</a:t>
            </a:r>
            <a:r>
              <a:rPr lang="fa-IR" sz="2600" dirty="0">
                <a:cs typeface="B Nazanin" panose="00000400000000000000" pitchFamily="2" charset="-78"/>
              </a:rPr>
              <a:t>%</a:t>
            </a:r>
            <a:r>
              <a:rPr lang="en-US" sz="2600" dirty="0">
                <a:cs typeface="B Nazanin" panose="00000400000000000000" pitchFamily="2" charset="-78"/>
              </a:rPr>
              <a:t> Al2O3–10mass% </a:t>
            </a:r>
            <a:r>
              <a:rPr lang="en-US" sz="2600" dirty="0" err="1" smtClean="0">
                <a:cs typeface="B Nazanin" panose="00000400000000000000" pitchFamily="2" charset="-78"/>
              </a:rPr>
              <a:t>MgO</a:t>
            </a:r>
            <a:r>
              <a:rPr lang="fa-IR" sz="2600" dirty="0" smtClean="0">
                <a:cs typeface="B Nazanin" panose="00000400000000000000" pitchFamily="2" charset="-78"/>
              </a:rPr>
              <a:t>تحت </a:t>
            </a:r>
            <a:r>
              <a:rPr lang="fa-IR" sz="2600" dirty="0">
                <a:cs typeface="B Nazanin" panose="00000400000000000000" pitchFamily="2" charset="-78"/>
              </a:rPr>
              <a:t>پیش ذوب قرار گرفتند. بعد از 3 ساعت،  نمونه های همگن،  سرد و برای آزمایشات اولیه خردو آسیاب گردیدند. ترکیب شیمیایی پسماند های پسین آزمایشی با استفاده از طیف سنجی </a:t>
            </a:r>
            <a:r>
              <a:rPr lang="en-US" sz="2600" dirty="0">
                <a:cs typeface="B Nazanin" panose="00000400000000000000" pitchFamily="2" charset="-78"/>
              </a:rPr>
              <a:t> XRF</a:t>
            </a:r>
            <a:r>
              <a:rPr lang="fa-IR" sz="2600" dirty="0">
                <a:cs typeface="B Nazanin" panose="00000400000000000000" pitchFamily="2" charset="-78"/>
              </a:rPr>
              <a:t> فلورسانس اشعه ایکس (</a:t>
            </a:r>
            <a:r>
              <a:rPr lang="en-US" sz="2600" dirty="0">
                <a:cs typeface="B Nazanin" panose="00000400000000000000" pitchFamily="2" charset="-78"/>
              </a:rPr>
              <a:t>S4 Explorer; Bruker AXS GmbH, Karlsruhe, Germany</a:t>
            </a:r>
            <a:r>
              <a:rPr lang="fa-IR" sz="2600" dirty="0" smtClean="0">
                <a:cs typeface="B Nazanin" panose="00000400000000000000" pitchFamily="2" charset="-78"/>
              </a:rPr>
              <a:t>) </a:t>
            </a:r>
            <a:r>
              <a:rPr lang="fa-IR" sz="2600" dirty="0">
                <a:cs typeface="B Nazanin" panose="00000400000000000000" pitchFamily="2" charset="-78"/>
              </a:rPr>
              <a:t>آنالیز شد و هیچ گونه تغییرات ظاهری مشاهده نگردید. بنابراین ترکیب وزنی اولیه به صورت ترکیب پسماند نمونه در نطر گرفته شد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07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05010" y="2578309"/>
            <a:ext cx="154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آزمایشی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10/31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جدول1 </a:t>
            </a:r>
            <a:r>
              <a:rPr lang="fa-IR" sz="2200" dirty="0">
                <a:cs typeface="B Nazanin" panose="00000400000000000000" pitchFamily="2" charset="-78"/>
              </a:rPr>
              <a:t>ویسکوزیته های اندازه گیری شده  پسماند های </a:t>
            </a:r>
            <a:r>
              <a:rPr lang="en-US" sz="2200" dirty="0" err="1" smtClean="0">
                <a:cs typeface="B Nazanin" panose="00000400000000000000" pitchFamily="2" charset="-78"/>
              </a:rPr>
              <a:t>CaO</a:t>
            </a:r>
            <a:r>
              <a:rPr lang="en-US" sz="2200" dirty="0" smtClean="0">
                <a:cs typeface="B Nazanin" panose="00000400000000000000" pitchFamily="2" charset="-78"/>
              </a:rPr>
              <a:t>–SiO</a:t>
            </a:r>
            <a:r>
              <a:rPr lang="en-US" sz="2200" baseline="-25000" dirty="0" smtClean="0">
                <a:cs typeface="B Nazanin" panose="00000400000000000000" pitchFamily="2" charset="-78"/>
              </a:rPr>
              <a:t>2</a:t>
            </a:r>
            <a:r>
              <a:rPr lang="en-US" sz="2200" dirty="0" smtClean="0">
                <a:cs typeface="B Nazanin" panose="00000400000000000000" pitchFamily="2" charset="-78"/>
              </a:rPr>
              <a:t>–Al</a:t>
            </a:r>
            <a:r>
              <a:rPr lang="en-US" sz="2200" baseline="-25000" dirty="0" smtClean="0">
                <a:cs typeface="B Nazanin" panose="00000400000000000000" pitchFamily="2" charset="-78"/>
              </a:rPr>
              <a:t>2</a:t>
            </a:r>
            <a:r>
              <a:rPr lang="en-US" sz="2200" dirty="0" smtClean="0">
                <a:cs typeface="B Nazanin" panose="00000400000000000000" pitchFamily="2" charset="-78"/>
              </a:rPr>
              <a:t>O</a:t>
            </a:r>
            <a:r>
              <a:rPr lang="en-US" sz="2200" baseline="-25000" dirty="0" smtClean="0">
                <a:cs typeface="B Nazanin" panose="00000400000000000000" pitchFamily="2" charset="-78"/>
              </a:rPr>
              <a:t>3</a:t>
            </a:r>
            <a:r>
              <a:rPr lang="en-US" sz="2200" dirty="0" smtClean="0">
                <a:cs typeface="B Nazanin" panose="00000400000000000000" pitchFamily="2" charset="-78"/>
              </a:rPr>
              <a:t>–</a:t>
            </a:r>
            <a:r>
              <a:rPr lang="en-US" sz="2200" dirty="0" err="1" smtClean="0">
                <a:cs typeface="B Nazanin" panose="00000400000000000000" pitchFamily="2" charset="-78"/>
              </a:rPr>
              <a:t>MgO</a:t>
            </a:r>
            <a:r>
              <a:rPr lang="en-US" sz="2200" dirty="0" smtClean="0">
                <a:cs typeface="B Nazanin" panose="00000400000000000000" pitchFamily="2" charset="-78"/>
              </a:rPr>
              <a:t>–TiO</a:t>
            </a:r>
            <a:r>
              <a:rPr lang="en-US" sz="2200" baseline="-25000" dirty="0" smtClean="0">
                <a:cs typeface="B Nazanin" panose="00000400000000000000" pitchFamily="2" charset="-78"/>
              </a:rPr>
              <a:t>2</a:t>
            </a:r>
            <a:endParaRPr lang="en-US" sz="2200" baseline="-25000" dirty="0">
              <a:cs typeface="B Nazanin" panose="00000400000000000000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2"/>
          <a:stretch>
            <a:fillRect/>
          </a:stretch>
        </p:blipFill>
        <p:spPr>
          <a:xfrm>
            <a:off x="906780" y="1252974"/>
            <a:ext cx="7654290" cy="388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5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92310" y="2620590"/>
            <a:ext cx="154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آزمایشی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11/31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مواد و روش </a:t>
            </a:r>
            <a:r>
              <a:rPr lang="fa-IR" sz="2800" b="1" u="sng" dirty="0" smtClean="0">
                <a:cs typeface="B Nazanin" panose="00000400000000000000" pitchFamily="2" charset="-78"/>
              </a:rPr>
              <a:t>ها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با استفاده از دوک دوار متصل به ریومتر دیجی تال  بوک </a:t>
            </a:r>
            <a:r>
              <a:rPr lang="fa-IR" sz="2800" dirty="0" smtClean="0">
                <a:cs typeface="B Nazanin" panose="00000400000000000000" pitchFamily="2" charset="-78"/>
              </a:rPr>
              <a:t>فیلد </a:t>
            </a:r>
            <a:r>
              <a:rPr lang="fa-IR" sz="2800" dirty="0">
                <a:cs typeface="B Nazanin" panose="00000400000000000000" pitchFamily="2" charset="-78"/>
              </a:rPr>
              <a:t>کالبره شده (</a:t>
            </a:r>
            <a:r>
              <a:rPr lang="en-US" sz="2800" dirty="0">
                <a:cs typeface="B Nazanin" panose="00000400000000000000" pitchFamily="2" charset="-78"/>
              </a:rPr>
              <a:t>LVDV-</a:t>
            </a:r>
            <a:r>
              <a:rPr lang="en-US" sz="2800" dirty="0" err="1">
                <a:cs typeface="B Nazanin" panose="00000400000000000000" pitchFamily="2" charset="-78"/>
              </a:rPr>
              <a:t>IIþ</a:t>
            </a:r>
            <a:r>
              <a:rPr lang="en-US" sz="2800" dirty="0">
                <a:cs typeface="B Nazanin" panose="00000400000000000000" pitchFamily="2" charset="-78"/>
              </a:rPr>
              <a:t>; Brookfield Engineering Laboratories, Middleboro, MA</a:t>
            </a:r>
            <a:r>
              <a:rPr lang="fa-IR" sz="2800" dirty="0">
                <a:cs typeface="B Nazanin" panose="00000400000000000000" pitchFamily="2" charset="-78"/>
              </a:rPr>
              <a:t>) ویسکوزیته اندازه گیری شد. جزییات روشهای آزمایشی در منابع دیگر نیز گزارش شده اند با این حال دیاگرام و نمودار شماتیک در شکل 1 نشان داده شده است. نمونه های با وزن 120 گرم  بر طبق  جدول 1 تهیه شدند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در </a:t>
            </a:r>
            <a:r>
              <a:rPr lang="fa-IR" sz="2800" dirty="0" smtClean="0">
                <a:cs typeface="B Nazanin" panose="00000400000000000000" pitchFamily="2" charset="-78"/>
              </a:rPr>
              <a:t>بوته </a:t>
            </a:r>
            <a:r>
              <a:rPr lang="en-US" sz="2800" dirty="0">
                <a:cs typeface="B Nazanin" panose="00000400000000000000" pitchFamily="2" charset="-78"/>
              </a:rPr>
              <a:t>Rh</a:t>
            </a:r>
            <a:r>
              <a:rPr lang="fa-IR" sz="2800" dirty="0">
                <a:cs typeface="B Nazanin" panose="00000400000000000000" pitchFamily="2" charset="-78"/>
              </a:rPr>
              <a:t> ده درصد وزنی (</a:t>
            </a:r>
            <a:r>
              <a:rPr lang="en-US" sz="2800" dirty="0">
                <a:cs typeface="B Nazanin" panose="00000400000000000000" pitchFamily="2" charset="-78"/>
              </a:rPr>
              <a:t>H</a:t>
            </a:r>
            <a:r>
              <a:rPr lang="fa-IR" sz="2800" dirty="0">
                <a:cs typeface="B Nazanin" panose="00000400000000000000" pitchFamily="2" charset="-78"/>
              </a:rPr>
              <a:t>: 60</a:t>
            </a:r>
            <a:r>
              <a:rPr lang="en-US" sz="2800" dirty="0">
                <a:cs typeface="B Nazanin" panose="00000400000000000000" pitchFamily="2" charset="-78"/>
              </a:rPr>
              <a:t>mm, ID: 40mm</a:t>
            </a:r>
            <a:r>
              <a:rPr lang="fa-IR" sz="2800" dirty="0">
                <a:cs typeface="B Nazanin" panose="00000400000000000000" pitchFamily="2" charset="-78"/>
              </a:rPr>
              <a:t>) قرار گرفتند. درجه حرارت کوره با استفاده از ترموکوپل مرجع کالیبره شده و در  چارچوب دمایی +3 درجه با استفاده از کنترل </a:t>
            </a:r>
            <a:r>
              <a:rPr lang="fa-IR" sz="2800" dirty="0" smtClean="0">
                <a:cs typeface="B Nazanin" panose="00000400000000000000" pitchFamily="2" charset="-78"/>
              </a:rPr>
              <a:t>کننده </a:t>
            </a:r>
            <a:r>
              <a:rPr lang="en-US" sz="2800" dirty="0">
                <a:cs typeface="B Nazanin" panose="00000400000000000000" pitchFamily="2" charset="-78"/>
              </a:rPr>
              <a:t>PID</a:t>
            </a:r>
            <a:r>
              <a:rPr lang="fa-IR" sz="2800" dirty="0">
                <a:cs typeface="B Nazanin" panose="00000400000000000000" pitchFamily="2" charset="-78"/>
              </a:rPr>
              <a:t> کنترل گردید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730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573407"/>
            <a:ext cx="154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آزمایشی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12/31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شکل1: رویه های آزمایشی برای اندازه گیری ویسکوزیته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2"/>
          <a:stretch>
            <a:fillRect/>
          </a:stretch>
        </p:blipFill>
        <p:spPr>
          <a:xfrm>
            <a:off x="4500563" y="94992"/>
            <a:ext cx="4827270" cy="656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336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22</cp:revision>
  <dcterms:created xsi:type="dcterms:W3CDTF">2014-08-21T18:02:58Z</dcterms:created>
  <dcterms:modified xsi:type="dcterms:W3CDTF">2017-11-22T08:21:06Z</dcterms:modified>
</cp:coreProperties>
</file>