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58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8" autoAdjust="0"/>
  </p:normalViewPr>
  <p:slideViewPr>
    <p:cSldViewPr>
      <p:cViewPr>
        <p:scale>
          <a:sx n="50" d="100"/>
          <a:sy n="50" d="100"/>
        </p:scale>
        <p:origin x="-139" y="-24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7A282-7995-49E2-BC5F-5B9927D29B3D}" type="datetimeFigureOut">
              <a:rPr lang="en-NZ" smtClean="0"/>
              <a:pPr/>
              <a:t>13/12/2013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6E08-8D79-441E-8602-556AFC3197A5}" type="slidenum">
              <a:rPr lang="en-NZ" smtClean="0"/>
              <a:pPr/>
              <a:t>‹Nº›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206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8BA56-50B3-41C2-9CD3-FB13A5F834CC}" type="datetimeFigureOut">
              <a:rPr lang="en-NZ" smtClean="0"/>
              <a:pPr/>
              <a:t>13/12/2013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7A522-F68B-4225-84B6-4F68375E5909}" type="slidenum">
              <a:rPr lang="en-NZ" smtClean="0"/>
              <a:pPr/>
              <a:t>‹Nº›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5237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7A522-F68B-4225-84B6-4F68375E5909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21109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3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76F48A-4C74-4B77-A5FB-F97D77CF3900}" type="datetimeFigureOut">
              <a:rPr lang="en-US" smtClean="0"/>
              <a:pPr/>
              <a:t>12/13/2013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04D21-5B05-4A56-B0A7-36A9A4918766}" type="slidenum">
              <a:rPr lang="en-NZ" smtClean="0"/>
              <a:pPr/>
              <a:t>‹Nº›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66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Job satisfaction</a:t>
            </a:r>
          </a:p>
          <a:p>
            <a:r>
              <a:rPr lang="en-NZ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en-NZ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NZ" sz="4400" dirty="0"/>
              <a:t>T</a:t>
            </a:r>
            <a:r>
              <a:rPr lang="en-NZ" sz="4400" dirty="0" smtClean="0"/>
              <a:t>echniques that increase it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9308" y="4286250"/>
            <a:ext cx="8509254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2800" dirty="0" smtClean="0"/>
              <a:t>(Ideas from Hackman &amp; Oldham, 1980; </a:t>
            </a:r>
            <a:br>
              <a:rPr lang="en-NZ" sz="2800" dirty="0" smtClean="0"/>
            </a:br>
            <a:r>
              <a:rPr lang="en-NZ" sz="2800" dirty="0" smtClean="0"/>
              <a:t>Smith, Kendall, &amp; </a:t>
            </a:r>
            <a:r>
              <a:rPr lang="en-NZ" sz="2800" dirty="0" err="1" smtClean="0"/>
              <a:t>Hulin</a:t>
            </a:r>
            <a:r>
              <a:rPr lang="en-NZ" sz="2800" dirty="0" smtClean="0"/>
              <a:t>, 1969).</a:t>
            </a: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Overview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b="1" dirty="0" smtClean="0">
                <a:latin typeface="+mj-lt"/>
                <a:ea typeface="+mj-ea"/>
                <a:cs typeface="+mj-cs"/>
              </a:rPr>
              <a:t>Task 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Definition</a:t>
            </a:r>
          </a:p>
          <a:p>
            <a:pPr lvl="1"/>
            <a:r>
              <a:rPr lang="en-NZ" b="1" dirty="0" err="1" smtClean="0">
                <a:latin typeface="+mj-lt"/>
                <a:ea typeface="+mj-ea"/>
                <a:cs typeface="+mj-cs"/>
              </a:rPr>
              <a:t>Meaningfullness</a:t>
            </a:r>
            <a:endParaRPr lang="en-NZ" b="1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Endpoints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Skill variety</a:t>
            </a:r>
          </a:p>
          <a:p>
            <a:r>
              <a:rPr lang="en-NZ" b="1" dirty="0" smtClean="0">
                <a:latin typeface="+mj-lt"/>
                <a:ea typeface="+mj-ea"/>
                <a:cs typeface="+mj-cs"/>
              </a:rPr>
              <a:t>Personal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Social contact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Autonomy/freedom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Growth</a:t>
            </a:r>
          </a:p>
          <a:p>
            <a:pPr lvl="1"/>
            <a:r>
              <a:rPr lang="en-NZ" b="1" dirty="0" smtClean="0">
                <a:latin typeface="+mj-lt"/>
                <a:ea typeface="+mj-ea"/>
                <a:cs typeface="+mj-cs"/>
              </a:rPr>
              <a:t>Social exchanges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TASK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DEFINITION (AND FEEDBACK)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smtClean="0">
                <a:latin typeface="+mj-lt"/>
                <a:ea typeface="+mj-ea"/>
                <a:cs typeface="+mj-cs"/>
              </a:rPr>
              <a:t>How clear is</a:t>
            </a:r>
            <a:r>
              <a:rPr lang="en-NZ" b="1" dirty="0">
                <a:latin typeface="+mj-lt"/>
                <a:ea typeface="+mj-ea"/>
                <a:cs typeface="+mj-cs"/>
              </a:rPr>
              <a:t> </a:t>
            </a:r>
            <a:r>
              <a:rPr lang="en-NZ" b="1" dirty="0" smtClean="0">
                <a:latin typeface="+mj-lt"/>
                <a:ea typeface="+mj-ea"/>
                <a:cs typeface="+mj-cs"/>
              </a:rPr>
              <a:t>it what is to be done, and how?</a:t>
            </a:r>
          </a:p>
          <a:p>
            <a:r>
              <a:rPr lang="en-NZ" dirty="0" smtClean="0">
                <a:latin typeface="+mj-lt"/>
                <a:ea typeface="+mj-ea"/>
                <a:cs typeface="+mj-cs"/>
              </a:rPr>
              <a:t>Confusion causes paralysis and frustration with doing the wrong things and getting punished for it</a:t>
            </a:r>
          </a:p>
          <a:p>
            <a:r>
              <a:rPr lang="en-NZ" dirty="0" smtClean="0">
                <a:latin typeface="+mj-lt"/>
                <a:ea typeface="+mj-ea"/>
                <a:cs typeface="+mj-cs"/>
              </a:rPr>
              <a:t>Clarify the goals and instructions</a:t>
            </a:r>
          </a:p>
          <a:p>
            <a:r>
              <a:rPr lang="en-NZ" dirty="0" smtClean="0">
                <a:latin typeface="+mj-lt"/>
                <a:ea typeface="+mj-ea"/>
                <a:cs typeface="+mj-cs"/>
              </a:rPr>
              <a:t>Try hard if necessary to either get clarification from others, or at least document what you are doing as evidence of good faith if there’s trouble later.</a:t>
            </a:r>
          </a:p>
          <a:p>
            <a:r>
              <a:rPr lang="en-NZ" dirty="0" smtClean="0">
                <a:latin typeface="+mj-lt"/>
                <a:ea typeface="+mj-ea"/>
                <a:cs typeface="+mj-cs"/>
              </a:rPr>
              <a:t>Task definition seems to be the most crucial factor of happiness in any </a:t>
            </a:r>
            <a:r>
              <a:rPr lang="en-NZ" dirty="0" err="1" smtClean="0">
                <a:latin typeface="+mj-lt"/>
                <a:ea typeface="+mj-ea"/>
                <a:cs typeface="+mj-cs"/>
              </a:rPr>
              <a:t>actifity</a:t>
            </a:r>
            <a:r>
              <a:rPr lang="en-NZ" dirty="0" smtClean="0">
                <a:latin typeface="+mj-lt"/>
                <a:ea typeface="+mj-ea"/>
                <a:cs typeface="+mj-cs"/>
              </a:rPr>
              <a:t>. The whole job, or moment by moment.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9096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TASK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chemeClr val="accent2">
                    <a:lumMod val="50000"/>
                  </a:schemeClr>
                </a:solidFill>
              </a:rPr>
              <a:t>MEANINGFULNESS</a:t>
            </a:r>
            <a:endParaRPr lang="en-N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smtClean="0"/>
              <a:t>The </a:t>
            </a:r>
            <a:r>
              <a:rPr lang="en-NZ" b="1" dirty="0"/>
              <a:t>significance of the activity</a:t>
            </a:r>
          </a:p>
          <a:p>
            <a:r>
              <a:rPr lang="en-NZ" dirty="0"/>
              <a:t>It’s important that a person knows how the work relates to ‘broader purposes’. </a:t>
            </a:r>
            <a:endParaRPr lang="en-NZ" dirty="0" smtClean="0"/>
          </a:p>
          <a:p>
            <a:r>
              <a:rPr lang="en-NZ" dirty="0" smtClean="0"/>
              <a:t>Example</a:t>
            </a:r>
            <a:r>
              <a:rPr lang="en-NZ" dirty="0"/>
              <a:t>, moving stones is more satisfying if </a:t>
            </a:r>
            <a:r>
              <a:rPr lang="en-NZ" dirty="0" smtClean="0"/>
              <a:t>it’s </a:t>
            </a:r>
            <a:r>
              <a:rPr lang="en-NZ" dirty="0"/>
              <a:t>to build a house for a friend. </a:t>
            </a:r>
            <a:endParaRPr lang="en-NZ" dirty="0" smtClean="0"/>
          </a:p>
          <a:p>
            <a:r>
              <a:rPr lang="en-NZ" dirty="0" smtClean="0"/>
              <a:t>The </a:t>
            </a:r>
            <a:r>
              <a:rPr lang="en-NZ" dirty="0"/>
              <a:t>meaningfulness is what gives you a happier sense of personal contribution and worth to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SKILL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chemeClr val="accent2">
                    <a:lumMod val="50000"/>
                  </a:schemeClr>
                </a:solidFill>
              </a:rPr>
              <a:t>VARIETY</a:t>
            </a:r>
            <a:endParaRPr lang="en-N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smtClean="0"/>
              <a:t>The </a:t>
            </a:r>
            <a:r>
              <a:rPr lang="en-NZ" b="1" dirty="0"/>
              <a:t>different abilities you use </a:t>
            </a:r>
          </a:p>
          <a:p>
            <a:r>
              <a:rPr lang="en-NZ" dirty="0"/>
              <a:t>Relentlessly doing the same thing causes switch-off of </a:t>
            </a:r>
            <a:r>
              <a:rPr lang="en-NZ" dirty="0" smtClean="0"/>
              <a:t>a mind</a:t>
            </a:r>
            <a:r>
              <a:rPr lang="en-NZ" dirty="0"/>
              <a:t>, leading to depression, accidents, substance abuse, resignations, etc. </a:t>
            </a:r>
            <a:endParaRPr lang="en-NZ" dirty="0" smtClean="0"/>
          </a:p>
          <a:p>
            <a:r>
              <a:rPr lang="en-NZ" dirty="0" smtClean="0"/>
              <a:t>For variety, create episodes </a:t>
            </a:r>
            <a:r>
              <a:rPr lang="en-NZ" dirty="0"/>
              <a:t>on different tasks, or share work roles. </a:t>
            </a:r>
            <a:r>
              <a:rPr lang="en-NZ" dirty="0" smtClean="0"/>
              <a:t>Different skill, alternative </a:t>
            </a:r>
            <a:r>
              <a:rPr lang="en-NZ" dirty="0"/>
              <a:t>ways </a:t>
            </a:r>
            <a:r>
              <a:rPr lang="en-NZ" dirty="0" smtClean="0"/>
              <a:t>can still achieve </a:t>
            </a:r>
            <a:r>
              <a:rPr lang="en-NZ" dirty="0"/>
              <a:t>the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TASK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END </a:t>
            </a:r>
            <a:r>
              <a:rPr lang="en-NZ" sz="4400" b="1" kern="1200" dirty="0" smtClean="0">
                <a:solidFill>
                  <a:schemeClr val="accent2">
                    <a:lumMod val="50000"/>
                  </a:schemeClr>
                </a:solidFill>
              </a:rPr>
              <a:t>POINTS</a:t>
            </a:r>
            <a:endParaRPr lang="en-N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A</a:t>
            </a:r>
            <a:r>
              <a:rPr lang="en-NZ" b="1" dirty="0" smtClean="0"/>
              <a:t>chievement </a:t>
            </a:r>
            <a:r>
              <a:rPr lang="en-NZ" b="1" dirty="0"/>
              <a:t>milestones</a:t>
            </a:r>
          </a:p>
          <a:p>
            <a:r>
              <a:rPr lang="en-NZ" dirty="0"/>
              <a:t>These allow </a:t>
            </a:r>
            <a:r>
              <a:rPr lang="en-NZ" dirty="0" smtClean="0"/>
              <a:t>a </a:t>
            </a:r>
            <a:r>
              <a:rPr lang="en-NZ" dirty="0"/>
              <a:t>stop (even for a moment) to recover and enjoy progress. </a:t>
            </a:r>
            <a:r>
              <a:rPr lang="en-NZ" dirty="0" smtClean="0"/>
              <a:t>Break </a:t>
            </a:r>
            <a:r>
              <a:rPr lang="en-NZ" dirty="0"/>
              <a:t>an activity into named segments or batches, perhaps with packaging or </a:t>
            </a:r>
            <a:r>
              <a:rPr lang="en-NZ" dirty="0" smtClean="0"/>
              <a:t>tick-off</a:t>
            </a:r>
            <a:r>
              <a:rPr lang="en-NZ" dirty="0"/>
              <a:t>. </a:t>
            </a:r>
            <a:endParaRPr lang="en-NZ" dirty="0" smtClean="0"/>
          </a:p>
          <a:p>
            <a:r>
              <a:rPr lang="en-NZ" dirty="0" smtClean="0"/>
              <a:t>Alternate between different activities. </a:t>
            </a:r>
          </a:p>
          <a:p>
            <a:r>
              <a:rPr lang="en-NZ" dirty="0" smtClean="0"/>
              <a:t>Even </a:t>
            </a:r>
            <a:r>
              <a:rPr lang="en-NZ" dirty="0"/>
              <a:t>a short break for exercise or fresh air acts as an end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dirty="0">
                <a:solidFill>
                  <a:schemeClr val="accent2">
                    <a:lumMod val="50000"/>
                  </a:schemeClr>
                </a:solidFill>
              </a:rPr>
              <a:t>AUTONOMY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Leave </a:t>
            </a:r>
            <a:r>
              <a:rPr lang="en-NZ" dirty="0"/>
              <a:t>personal choices in the way an activity is done. </a:t>
            </a:r>
            <a:endParaRPr lang="en-NZ" dirty="0" smtClean="0"/>
          </a:p>
          <a:p>
            <a:r>
              <a:rPr lang="en-NZ" dirty="0" smtClean="0"/>
              <a:t>‘Leads </a:t>
            </a:r>
            <a:r>
              <a:rPr lang="en-NZ" dirty="0"/>
              <a:t>to </a:t>
            </a:r>
            <a:endParaRPr lang="en-NZ" dirty="0" smtClean="0"/>
          </a:p>
          <a:p>
            <a:pPr lvl="1"/>
            <a:r>
              <a:rPr lang="en-NZ" dirty="0"/>
              <a:t>p</a:t>
            </a:r>
            <a:r>
              <a:rPr lang="en-NZ" dirty="0" smtClean="0"/>
              <a:t>ride in the results</a:t>
            </a:r>
          </a:p>
          <a:p>
            <a:pPr lvl="1"/>
            <a:r>
              <a:rPr lang="en-NZ" dirty="0" smtClean="0"/>
              <a:t>commitment</a:t>
            </a:r>
          </a:p>
          <a:p>
            <a:pPr lvl="1"/>
            <a:r>
              <a:rPr lang="en-NZ" dirty="0" smtClean="0"/>
              <a:t>quality </a:t>
            </a:r>
            <a:r>
              <a:rPr lang="en-NZ" dirty="0"/>
              <a:t>of </a:t>
            </a:r>
            <a:r>
              <a:rPr lang="en-NZ" dirty="0" smtClean="0"/>
              <a:t>performance</a:t>
            </a:r>
          </a:p>
          <a:p>
            <a:pPr lvl="1"/>
            <a:r>
              <a:rPr lang="en-NZ" dirty="0" smtClean="0"/>
              <a:t>productivity.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An activity is more satisfying if it teaches new abilities </a:t>
            </a:r>
            <a:endParaRPr lang="en-NZ" dirty="0" smtClean="0"/>
          </a:p>
          <a:p>
            <a:pPr lvl="1"/>
            <a:r>
              <a:rPr lang="en-NZ" dirty="0" smtClean="0"/>
              <a:t>increasing </a:t>
            </a:r>
            <a:r>
              <a:rPr lang="en-NZ" dirty="0"/>
              <a:t>the person’s value as a worker </a:t>
            </a:r>
            <a:endParaRPr lang="en-NZ" dirty="0" smtClean="0"/>
          </a:p>
          <a:p>
            <a:pPr lvl="1"/>
            <a:r>
              <a:rPr lang="en-NZ" dirty="0" smtClean="0"/>
              <a:t>feelings </a:t>
            </a:r>
            <a:r>
              <a:rPr lang="en-NZ" dirty="0"/>
              <a:t>of </a:t>
            </a:r>
            <a:r>
              <a:rPr lang="en-NZ" dirty="0" smtClean="0"/>
              <a:t>self-worth</a:t>
            </a:r>
            <a:r>
              <a:rPr lang="en-NZ" dirty="0"/>
              <a:t>. </a:t>
            </a:r>
            <a:endParaRPr lang="en-NZ" dirty="0" smtClean="0"/>
          </a:p>
          <a:p>
            <a:r>
              <a:rPr lang="en-NZ" dirty="0" smtClean="0"/>
              <a:t>Encourage continuous improvement of service/product quality, it’s good for...</a:t>
            </a:r>
          </a:p>
          <a:p>
            <a:pPr lvl="1"/>
            <a:r>
              <a:rPr lang="en-NZ" dirty="0" smtClean="0"/>
              <a:t>worker</a:t>
            </a:r>
          </a:p>
          <a:p>
            <a:pPr lvl="1"/>
            <a:r>
              <a:rPr lang="en-NZ" dirty="0" smtClean="0"/>
              <a:t>employer</a:t>
            </a:r>
          </a:p>
          <a:p>
            <a:pPr lvl="1"/>
            <a:r>
              <a:rPr lang="en-NZ" dirty="0" smtClean="0"/>
              <a:t>customers</a:t>
            </a:r>
            <a:r>
              <a:rPr lang="en-NZ" dirty="0"/>
              <a:t>. </a:t>
            </a:r>
            <a:endParaRPr lang="en-NZ" dirty="0" smtClean="0"/>
          </a:p>
          <a:p>
            <a:r>
              <a:rPr lang="en-NZ" dirty="0" smtClean="0"/>
              <a:t>All good mentoring </a:t>
            </a:r>
            <a:r>
              <a:rPr lang="en-NZ" dirty="0"/>
              <a:t>and training </a:t>
            </a:r>
            <a:r>
              <a:rPr lang="en-NZ" dirty="0" smtClean="0"/>
              <a:t>is personal </a:t>
            </a:r>
            <a:r>
              <a:rPr lang="en-NZ" dirty="0"/>
              <a:t>development.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4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SOCIAL</a:t>
            </a:r>
            <a:r>
              <a:rPr lang="en-NZ" sz="4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NZ" sz="4400" b="1" kern="1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EXCHANGES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The amount of communication with others is important. </a:t>
            </a:r>
            <a:endParaRPr lang="en-NZ" dirty="0" smtClean="0"/>
          </a:p>
          <a:p>
            <a:pPr lvl="1"/>
            <a:r>
              <a:rPr lang="en-NZ" dirty="0" smtClean="0"/>
              <a:t>Sharing of knowledge</a:t>
            </a:r>
            <a:r>
              <a:rPr lang="en-NZ" dirty="0"/>
              <a:t>, ideas, methods, life experiences. </a:t>
            </a:r>
            <a:endParaRPr lang="en-NZ" dirty="0" smtClean="0"/>
          </a:p>
          <a:p>
            <a:pPr lvl="1"/>
            <a:r>
              <a:rPr lang="en-NZ" dirty="0"/>
              <a:t>H</a:t>
            </a:r>
            <a:r>
              <a:rPr lang="en-NZ" dirty="0" smtClean="0"/>
              <a:t>appiness from with </a:t>
            </a:r>
            <a:r>
              <a:rPr lang="en-NZ" dirty="0"/>
              <a:t>p</a:t>
            </a:r>
            <a:r>
              <a:rPr lang="en-NZ" dirty="0" smtClean="0"/>
              <a:t>ersonal support from workmates </a:t>
            </a:r>
          </a:p>
          <a:p>
            <a:pPr lvl="1"/>
            <a:r>
              <a:rPr lang="en-NZ" i="1" dirty="0" smtClean="0"/>
              <a:t>At least one </a:t>
            </a:r>
            <a:r>
              <a:rPr lang="en-NZ" dirty="0" smtClean="0"/>
              <a:t>happily compatible </a:t>
            </a:r>
            <a:r>
              <a:rPr lang="en-NZ" dirty="0"/>
              <a:t>workmate </a:t>
            </a:r>
            <a:endParaRPr lang="en-NZ" dirty="0" smtClean="0"/>
          </a:p>
          <a:p>
            <a:pPr lvl="1"/>
            <a:r>
              <a:rPr lang="en-NZ" dirty="0" smtClean="0"/>
              <a:t>Activity </a:t>
            </a:r>
            <a:r>
              <a:rPr lang="en-NZ" dirty="0"/>
              <a:t>can be rearranged so people interact – still maintaining </a:t>
            </a:r>
            <a:r>
              <a:rPr lang="en-NZ" dirty="0" smtClean="0"/>
              <a:t>good (or better) </a:t>
            </a:r>
            <a:r>
              <a:rPr lang="en-NZ" dirty="0"/>
              <a:t>productivity.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319</Words>
  <Application>Microsoft Office PowerPoint</Application>
  <PresentationFormat>A4 (210 x 297 mm)</PresentationFormat>
  <Paragraphs>58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Flow</vt:lpstr>
      <vt:lpstr>Job satisfaction  </vt:lpstr>
      <vt:lpstr>Overview </vt:lpstr>
      <vt:lpstr>TASK DEFINITION (AND FEEDBACK) </vt:lpstr>
      <vt:lpstr>TASK MEANINGFULNESS</vt:lpstr>
      <vt:lpstr>SKILL VARIETY</vt:lpstr>
      <vt:lpstr>TASK END POINTS</vt:lpstr>
      <vt:lpstr>PERSONAL AUTONOMY</vt:lpstr>
      <vt:lpstr>PERSONAL DEVELOPMENT</vt:lpstr>
      <vt:lpstr>SOCIAL EXCHANGES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satisfaction - main aspects</dc:title>
  <dc:creator>Bruce</dc:creator>
  <cp:lastModifiedBy>Contenidos</cp:lastModifiedBy>
  <cp:revision>13</cp:revision>
  <dcterms:created xsi:type="dcterms:W3CDTF">2010-05-18T10:22:53Z</dcterms:created>
  <dcterms:modified xsi:type="dcterms:W3CDTF">2013-12-13T19:33:14Z</dcterms:modified>
</cp:coreProperties>
</file>