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75" r:id="rId2"/>
    <p:sldMasterId id="2147483735" r:id="rId3"/>
  </p:sldMasterIdLst>
  <p:notesMasterIdLst>
    <p:notesMasterId r:id="rId34"/>
  </p:notesMasterIdLst>
  <p:handoutMasterIdLst>
    <p:handoutMasterId r:id="rId35"/>
  </p:handoutMasterIdLst>
  <p:sldIdLst>
    <p:sldId id="334" r:id="rId4"/>
    <p:sldId id="335" r:id="rId5"/>
    <p:sldId id="336" r:id="rId6"/>
    <p:sldId id="259" r:id="rId7"/>
    <p:sldId id="298" r:id="rId8"/>
    <p:sldId id="317" r:id="rId9"/>
    <p:sldId id="337" r:id="rId10"/>
    <p:sldId id="338" r:id="rId11"/>
    <p:sldId id="339" r:id="rId12"/>
    <p:sldId id="340" r:id="rId13"/>
    <p:sldId id="323" r:id="rId14"/>
    <p:sldId id="332" r:id="rId15"/>
    <p:sldId id="341" r:id="rId16"/>
    <p:sldId id="291" r:id="rId17"/>
    <p:sldId id="296" r:id="rId18"/>
    <p:sldId id="292" r:id="rId19"/>
    <p:sldId id="342" r:id="rId20"/>
    <p:sldId id="343" r:id="rId21"/>
    <p:sldId id="344" r:id="rId22"/>
    <p:sldId id="318" r:id="rId23"/>
    <p:sldId id="294" r:id="rId24"/>
    <p:sldId id="319" r:id="rId25"/>
    <p:sldId id="320" r:id="rId26"/>
    <p:sldId id="313" r:id="rId27"/>
    <p:sldId id="345" r:id="rId28"/>
    <p:sldId id="346" r:id="rId29"/>
    <p:sldId id="347" r:id="rId30"/>
    <p:sldId id="348" r:id="rId31"/>
    <p:sldId id="349" r:id="rId32"/>
    <p:sldId id="350" r:id="rId33"/>
  </p:sldIdLst>
  <p:sldSz cx="9693275" cy="7407275"/>
  <p:notesSz cx="7023100" cy="9309100"/>
  <p:custDataLst>
    <p:tags r:id="rId36"/>
  </p:custDataLst>
  <p:defaultTextStyle>
    <a:defPPr>
      <a:defRPr lang="en-US"/>
    </a:defPPr>
    <a:lvl1pPr algn="l" rtl="0" fontAlgn="base">
      <a:spcBef>
        <a:spcPct val="0"/>
      </a:spcBef>
      <a:spcAft>
        <a:spcPct val="0"/>
      </a:spcAft>
      <a:defRPr sz="3400" b="1" kern="1200">
        <a:solidFill>
          <a:schemeClr val="tx1"/>
        </a:solidFill>
        <a:latin typeface="Arial" charset="0"/>
        <a:ea typeface="+mn-ea"/>
        <a:cs typeface="+mn-cs"/>
      </a:defRPr>
    </a:lvl1pPr>
    <a:lvl2pPr marL="457200" algn="l" rtl="0" fontAlgn="base">
      <a:spcBef>
        <a:spcPct val="0"/>
      </a:spcBef>
      <a:spcAft>
        <a:spcPct val="0"/>
      </a:spcAft>
      <a:defRPr sz="3400" b="1" kern="1200">
        <a:solidFill>
          <a:schemeClr val="tx1"/>
        </a:solidFill>
        <a:latin typeface="Arial" charset="0"/>
        <a:ea typeface="+mn-ea"/>
        <a:cs typeface="+mn-cs"/>
      </a:defRPr>
    </a:lvl2pPr>
    <a:lvl3pPr marL="914400" algn="l" rtl="0" fontAlgn="base">
      <a:spcBef>
        <a:spcPct val="0"/>
      </a:spcBef>
      <a:spcAft>
        <a:spcPct val="0"/>
      </a:spcAft>
      <a:defRPr sz="3400" b="1" kern="1200">
        <a:solidFill>
          <a:schemeClr val="tx1"/>
        </a:solidFill>
        <a:latin typeface="Arial" charset="0"/>
        <a:ea typeface="+mn-ea"/>
        <a:cs typeface="+mn-cs"/>
      </a:defRPr>
    </a:lvl3pPr>
    <a:lvl4pPr marL="1371600" algn="l" rtl="0" fontAlgn="base">
      <a:spcBef>
        <a:spcPct val="0"/>
      </a:spcBef>
      <a:spcAft>
        <a:spcPct val="0"/>
      </a:spcAft>
      <a:defRPr sz="3400" b="1" kern="1200">
        <a:solidFill>
          <a:schemeClr val="tx1"/>
        </a:solidFill>
        <a:latin typeface="Arial" charset="0"/>
        <a:ea typeface="+mn-ea"/>
        <a:cs typeface="+mn-cs"/>
      </a:defRPr>
    </a:lvl4pPr>
    <a:lvl5pPr marL="1828800" algn="l" rtl="0" fontAlgn="base">
      <a:spcBef>
        <a:spcPct val="0"/>
      </a:spcBef>
      <a:spcAft>
        <a:spcPct val="0"/>
      </a:spcAft>
      <a:defRPr sz="3400" b="1" kern="1200">
        <a:solidFill>
          <a:schemeClr val="tx1"/>
        </a:solidFill>
        <a:latin typeface="Arial" charset="0"/>
        <a:ea typeface="+mn-ea"/>
        <a:cs typeface="+mn-cs"/>
      </a:defRPr>
    </a:lvl5pPr>
    <a:lvl6pPr marL="2286000" algn="l" defTabSz="914400" rtl="0" eaLnBrk="1" latinLnBrk="0" hangingPunct="1">
      <a:defRPr sz="3400" b="1" kern="1200">
        <a:solidFill>
          <a:schemeClr val="tx1"/>
        </a:solidFill>
        <a:latin typeface="Arial" charset="0"/>
        <a:ea typeface="+mn-ea"/>
        <a:cs typeface="+mn-cs"/>
      </a:defRPr>
    </a:lvl6pPr>
    <a:lvl7pPr marL="2743200" algn="l" defTabSz="914400" rtl="0" eaLnBrk="1" latinLnBrk="0" hangingPunct="1">
      <a:defRPr sz="3400" b="1" kern="1200">
        <a:solidFill>
          <a:schemeClr val="tx1"/>
        </a:solidFill>
        <a:latin typeface="Arial" charset="0"/>
        <a:ea typeface="+mn-ea"/>
        <a:cs typeface="+mn-cs"/>
      </a:defRPr>
    </a:lvl7pPr>
    <a:lvl8pPr marL="3200400" algn="l" defTabSz="914400" rtl="0" eaLnBrk="1" latinLnBrk="0" hangingPunct="1">
      <a:defRPr sz="3400" b="1" kern="1200">
        <a:solidFill>
          <a:schemeClr val="tx1"/>
        </a:solidFill>
        <a:latin typeface="Arial" charset="0"/>
        <a:ea typeface="+mn-ea"/>
        <a:cs typeface="+mn-cs"/>
      </a:defRPr>
    </a:lvl8pPr>
    <a:lvl9pPr marL="3657600" algn="l" defTabSz="914400" rtl="0" eaLnBrk="1" latinLnBrk="0" hangingPunct="1">
      <a:defRPr sz="34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333">
          <p15:clr>
            <a:srgbClr val="A4A3A4"/>
          </p15:clr>
        </p15:guide>
        <p15:guide id="2" pos="3053">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innett, Jr., Walter" initials="W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1C9"/>
    <a:srgbClr val="BFC7D7"/>
    <a:srgbClr val="F1E7C1"/>
    <a:srgbClr val="C89F08"/>
    <a:srgbClr val="898989"/>
    <a:srgbClr val="002060"/>
    <a:srgbClr val="7030A0"/>
    <a:srgbClr val="395DAB"/>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26" autoAdjust="0"/>
    <p:restoredTop sz="75639" autoAdjust="0"/>
  </p:normalViewPr>
  <p:slideViewPr>
    <p:cSldViewPr snapToGrid="0">
      <p:cViewPr varScale="1">
        <p:scale>
          <a:sx n="90" d="100"/>
          <a:sy n="90" d="100"/>
        </p:scale>
        <p:origin x="-1998" y="-114"/>
      </p:cViewPr>
      <p:guideLst>
        <p:guide orient="horz" pos="2333"/>
        <p:guide pos="305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91" d="100"/>
          <a:sy n="91" d="100"/>
        </p:scale>
        <p:origin x="-3756"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D837F472-A42A-4C9E-BCBD-D17B4B4CCC04}" type="datetimeFigureOut">
              <a:rPr lang="en-US" smtClean="0"/>
              <a:t>11/11/2014</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B35BF0AB-C8E0-445C-BC17-8CA7A1043D3E}" type="slidenum">
              <a:rPr lang="en-US" smtClean="0"/>
              <a:t>‹#›</a:t>
            </a:fld>
            <a:endParaRPr lang="en-US" dirty="0"/>
          </a:p>
        </p:txBody>
      </p:sp>
    </p:spTree>
    <p:extLst>
      <p:ext uri="{BB962C8B-B14F-4D97-AF65-F5344CB8AC3E}">
        <p14:creationId xmlns:p14="http://schemas.microsoft.com/office/powerpoint/2010/main" val="1185588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4366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b="0">
                <a:effectLst/>
                <a:latin typeface="Times New Roman" pitchFamily="18" charset="0"/>
              </a:defRPr>
            </a:lvl1pPr>
          </a:lstStyle>
          <a:p>
            <a:pPr>
              <a:defRPr/>
            </a:pPr>
            <a:endParaRPr lang="en-US" altLang="en-US" dirty="0"/>
          </a:p>
        </p:txBody>
      </p:sp>
      <p:sp>
        <p:nvSpPr>
          <p:cNvPr id="52227" name="Rectangle 3"/>
          <p:cNvSpPr>
            <a:spLocks noGrp="1" noChangeArrowheads="1"/>
          </p:cNvSpPr>
          <p:nvPr>
            <p:ph type="dt" idx="1"/>
          </p:nvPr>
        </p:nvSpPr>
        <p:spPr bwMode="auto">
          <a:xfrm>
            <a:off x="3977827" y="0"/>
            <a:ext cx="304366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b="0">
                <a:effectLst/>
                <a:latin typeface="Times New Roman" pitchFamily="18" charset="0"/>
              </a:defRPr>
            </a:lvl1pPr>
          </a:lstStyle>
          <a:p>
            <a:pPr>
              <a:defRPr/>
            </a:pPr>
            <a:endParaRPr lang="en-US" altLang="en-US" dirty="0"/>
          </a:p>
        </p:txBody>
      </p:sp>
      <p:sp>
        <p:nvSpPr>
          <p:cNvPr id="36868" name="Rectangle 4"/>
          <p:cNvSpPr>
            <a:spLocks noGrp="1" noRot="1" noChangeAspect="1" noChangeArrowheads="1" noTextEdit="1"/>
          </p:cNvSpPr>
          <p:nvPr>
            <p:ph type="sldImg" idx="2"/>
          </p:nvPr>
        </p:nvSpPr>
        <p:spPr bwMode="auto">
          <a:xfrm>
            <a:off x="1227138" y="698500"/>
            <a:ext cx="4568825"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702633" y="4422144"/>
            <a:ext cx="5617837" cy="418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2230" name="Rectangle 6"/>
          <p:cNvSpPr>
            <a:spLocks noGrp="1" noChangeArrowheads="1"/>
          </p:cNvSpPr>
          <p:nvPr>
            <p:ph type="ftr" sz="quarter" idx="4"/>
          </p:nvPr>
        </p:nvSpPr>
        <p:spPr bwMode="auto">
          <a:xfrm>
            <a:off x="0" y="8842684"/>
            <a:ext cx="304366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b="0">
                <a:effectLst/>
                <a:latin typeface="Times New Roman" pitchFamily="18" charset="0"/>
              </a:defRPr>
            </a:lvl1pPr>
          </a:lstStyle>
          <a:p>
            <a:pPr>
              <a:defRPr/>
            </a:pPr>
            <a:endParaRPr lang="en-US" altLang="en-US" dirty="0"/>
          </a:p>
        </p:txBody>
      </p:sp>
      <p:sp>
        <p:nvSpPr>
          <p:cNvPr id="52231" name="Rectangle 7"/>
          <p:cNvSpPr>
            <a:spLocks noGrp="1" noChangeArrowheads="1"/>
          </p:cNvSpPr>
          <p:nvPr>
            <p:ph type="sldNum" sz="quarter" idx="5"/>
          </p:nvPr>
        </p:nvSpPr>
        <p:spPr bwMode="auto">
          <a:xfrm>
            <a:off x="3977827" y="8842684"/>
            <a:ext cx="304366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b="0">
                <a:effectLst/>
                <a:latin typeface="Times New Roman" pitchFamily="18" charset="0"/>
              </a:defRPr>
            </a:lvl1pPr>
          </a:lstStyle>
          <a:p>
            <a:pPr>
              <a:defRPr/>
            </a:pPr>
            <a:fld id="{5433EC14-579F-4EEE-9AA7-ABF3725B1C24}" type="slidenum">
              <a:rPr lang="en-US" altLang="en-US"/>
              <a:pPr>
                <a:defRPr/>
              </a:pPr>
              <a:t>‹#›</a:t>
            </a:fld>
            <a:endParaRPr lang="en-US" altLang="en-US" dirty="0"/>
          </a:p>
        </p:txBody>
      </p:sp>
    </p:spTree>
    <p:extLst>
      <p:ext uri="{BB962C8B-B14F-4D97-AF65-F5344CB8AC3E}">
        <p14:creationId xmlns:p14="http://schemas.microsoft.com/office/powerpoint/2010/main" val="2857553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76"/>
          <p:cNvSpPr>
            <a:spLocks noGrp="1" noChangeArrowheads="1"/>
          </p:cNvSpPr>
          <p:nvPr>
            <p:ph type="hdr" sz="quarter"/>
          </p:nvPr>
        </p:nvSpPr>
        <p:spPr>
          <a:xfrm>
            <a:off x="1284317" y="307071"/>
            <a:ext cx="4454466" cy="290909"/>
          </a:xfrm>
          <a:noFill/>
        </p:spPr>
        <p:txBody>
          <a:bodyPr/>
          <a:lstStyle>
            <a:lvl1pPr defTabSz="923515">
              <a:defRPr sz="1200">
                <a:solidFill>
                  <a:schemeClr val="tx1"/>
                </a:solidFill>
                <a:latin typeface="Times New Roman" charset="0"/>
                <a:ea typeface="ＭＳ Ｐゴシック" charset="0"/>
                <a:cs typeface="ＭＳ Ｐゴシック" charset="0"/>
              </a:defRPr>
            </a:lvl1pPr>
            <a:lvl2pPr marL="758255" indent="-291636" defTabSz="923515">
              <a:defRPr sz="1200">
                <a:solidFill>
                  <a:schemeClr val="tx1"/>
                </a:solidFill>
                <a:latin typeface="Times New Roman" charset="0"/>
                <a:ea typeface="ＭＳ Ｐゴシック" charset="0"/>
              </a:defRPr>
            </a:lvl2pPr>
            <a:lvl3pPr marL="1166546" indent="-233309" defTabSz="923515">
              <a:defRPr sz="1200">
                <a:solidFill>
                  <a:schemeClr val="tx1"/>
                </a:solidFill>
                <a:latin typeface="Times New Roman" charset="0"/>
                <a:ea typeface="ＭＳ Ｐゴシック" charset="0"/>
              </a:defRPr>
            </a:lvl3pPr>
            <a:lvl4pPr marL="1633164" indent="-233309" defTabSz="923515">
              <a:defRPr sz="1200">
                <a:solidFill>
                  <a:schemeClr val="tx1"/>
                </a:solidFill>
                <a:latin typeface="Times New Roman" charset="0"/>
                <a:ea typeface="ＭＳ Ｐゴシック" charset="0"/>
              </a:defRPr>
            </a:lvl4pPr>
            <a:lvl5pPr marL="2099782" indent="-233309" defTabSz="923515">
              <a:defRPr sz="1200">
                <a:solidFill>
                  <a:schemeClr val="tx1"/>
                </a:solidFill>
                <a:latin typeface="Times New Roman" charset="0"/>
                <a:ea typeface="ＭＳ Ｐゴシック" charset="0"/>
              </a:defRPr>
            </a:lvl5pPr>
            <a:lvl6pPr marL="2566401" indent="-233309" algn="just" defTabSz="923515" eaLnBrk="0" fontAlgn="base" hangingPunct="0">
              <a:spcBef>
                <a:spcPct val="30000"/>
              </a:spcBef>
              <a:spcAft>
                <a:spcPct val="0"/>
              </a:spcAft>
              <a:buChar char="•"/>
              <a:defRPr sz="1200">
                <a:solidFill>
                  <a:schemeClr val="tx1"/>
                </a:solidFill>
                <a:latin typeface="Times New Roman" charset="0"/>
                <a:ea typeface="ＭＳ Ｐゴシック" charset="0"/>
              </a:defRPr>
            </a:lvl6pPr>
            <a:lvl7pPr marL="3033019" indent="-233309" algn="just" defTabSz="923515" eaLnBrk="0" fontAlgn="base" hangingPunct="0">
              <a:spcBef>
                <a:spcPct val="30000"/>
              </a:spcBef>
              <a:spcAft>
                <a:spcPct val="0"/>
              </a:spcAft>
              <a:buChar char="•"/>
              <a:defRPr sz="1200">
                <a:solidFill>
                  <a:schemeClr val="tx1"/>
                </a:solidFill>
                <a:latin typeface="Times New Roman" charset="0"/>
                <a:ea typeface="ＭＳ Ｐゴシック" charset="0"/>
              </a:defRPr>
            </a:lvl7pPr>
            <a:lvl8pPr marL="3499637" indent="-233309" algn="just" defTabSz="923515" eaLnBrk="0" fontAlgn="base" hangingPunct="0">
              <a:spcBef>
                <a:spcPct val="30000"/>
              </a:spcBef>
              <a:spcAft>
                <a:spcPct val="0"/>
              </a:spcAft>
              <a:buChar char="•"/>
              <a:defRPr sz="1200">
                <a:solidFill>
                  <a:schemeClr val="tx1"/>
                </a:solidFill>
                <a:latin typeface="Times New Roman" charset="0"/>
                <a:ea typeface="ＭＳ Ｐゴシック" charset="0"/>
              </a:defRPr>
            </a:lvl8pPr>
            <a:lvl9pPr marL="3966256" indent="-233309" algn="just" defTabSz="923515" eaLnBrk="0" fontAlgn="base" hangingPunct="0">
              <a:spcBef>
                <a:spcPct val="30000"/>
              </a:spcBef>
              <a:spcAft>
                <a:spcPct val="0"/>
              </a:spcAft>
              <a:buChar char="•"/>
              <a:defRPr sz="1200">
                <a:solidFill>
                  <a:schemeClr val="tx1"/>
                </a:solidFill>
                <a:latin typeface="Times New Roman" charset="0"/>
                <a:ea typeface="ＭＳ Ｐゴシック" charset="0"/>
              </a:defRPr>
            </a:lvl9pPr>
          </a:lstStyle>
          <a:p>
            <a:r>
              <a:rPr lang="en-US" sz="900" dirty="0">
                <a:latin typeface="Arial" charset="0"/>
                <a:cs typeface="Arial" charset="0"/>
              </a:rPr>
              <a:t>Earned Value Management: Concept to Application</a:t>
            </a:r>
          </a:p>
        </p:txBody>
      </p:sp>
      <p:sp>
        <p:nvSpPr>
          <p:cNvPr id="210948" name="Rectangle 4"/>
          <p:cNvSpPr>
            <a:spLocks noGrp="1" noRot="1" noChangeAspect="1" noChangeArrowheads="1" noTextEdit="1"/>
          </p:cNvSpPr>
          <p:nvPr>
            <p:ph type="sldImg"/>
          </p:nvPr>
        </p:nvSpPr>
        <p:spPr>
          <a:xfrm>
            <a:off x="673100" y="638175"/>
            <a:ext cx="5607050" cy="4284663"/>
          </a:xfrm>
        </p:spPr>
      </p:sp>
      <p:sp>
        <p:nvSpPr>
          <p:cNvPr id="210949" name="Rectangle 5"/>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dirty="0">
              <a:latin typeface="Times New Roman" charset="0"/>
            </a:endParaRPr>
          </a:p>
        </p:txBody>
      </p:sp>
      <p:sp>
        <p:nvSpPr>
          <p:cNvPr id="210950" name="Rectangle 6"/>
          <p:cNvSpPr>
            <a:spLocks noChangeArrowheads="1"/>
          </p:cNvSpPr>
          <p:nvPr/>
        </p:nvSpPr>
        <p:spPr bwMode="auto">
          <a:xfrm>
            <a:off x="533235" y="4602833"/>
            <a:ext cx="6021658" cy="345859"/>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9094" tIns="44549" rIns="89094" bIns="44549" anchor="ctr"/>
          <a:lstStyle/>
          <a:p>
            <a:pPr algn="ctr" eaLnBrk="0" hangingPunct="0">
              <a:spcBef>
                <a:spcPct val="50000"/>
              </a:spcBef>
            </a:pPr>
            <a:endParaRPr lang="en-US" sz="1200" dirty="0">
              <a:solidFill>
                <a:schemeClr val="accent2"/>
              </a:solidFill>
              <a:latin typeface="BankGothic Md BT" charset="0"/>
            </a:endParaRPr>
          </a:p>
        </p:txBody>
      </p:sp>
      <p:sp>
        <p:nvSpPr>
          <p:cNvPr id="207880" name="Rectangle 9"/>
          <p:cNvSpPr>
            <a:spLocks noChangeArrowheads="1"/>
          </p:cNvSpPr>
          <p:nvPr/>
        </p:nvSpPr>
        <p:spPr bwMode="auto">
          <a:xfrm>
            <a:off x="505599" y="1001173"/>
            <a:ext cx="188535" cy="6174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3324" tIns="46662" rIns="93324" bIns="46662" anchor="ctr">
            <a:spAutoFit/>
          </a:bodyPr>
          <a:lstStyle/>
          <a:p>
            <a:pPr>
              <a:defRPr/>
            </a:pPr>
            <a:endParaRPr lang="en-US" dirty="0">
              <a:cs typeface="+mn-cs"/>
            </a:endParaRPr>
          </a:p>
        </p:txBody>
      </p:sp>
      <p:sp>
        <p:nvSpPr>
          <p:cNvPr id="4" name="x_PageNo"/>
          <p:cNvSpPr/>
          <p:nvPr/>
        </p:nvSpPr>
        <p:spPr>
          <a:xfrm>
            <a:off x="5384377" y="8985867"/>
            <a:ext cx="1170517" cy="2585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46662" rIns="0" bIns="46662" rtlCol="0" anchor="ctr"/>
          <a:lstStyle/>
          <a:p>
            <a:pPr algn="r"/>
            <a:fld id="{AC808AF1-21F6-40D4-8E30-39C610E348FF}" type="slidenum">
              <a:rPr lang="en-US" sz="1000" i="1">
                <a:solidFill>
                  <a:srgbClr val="000000"/>
                </a:solidFill>
                <a:latin typeface="Arial"/>
              </a:rPr>
              <a:pPr algn="r"/>
              <a:t>22</a:t>
            </a:fld>
            <a:endParaRPr lang="en-US" sz="1000" i="1" dirty="0">
              <a:solidFill>
                <a:srgbClr val="000000"/>
              </a:solidFill>
              <a:latin typeface="Arial"/>
            </a:endParaRPr>
          </a:p>
        </p:txBody>
      </p:sp>
      <p:pic>
        <p:nvPicPr>
          <p:cNvPr id="5" name="x_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12" y="8972938"/>
            <a:ext cx="917685" cy="291685"/>
          </a:xfrm>
          <a:prstGeom prst="rect">
            <a:avLst/>
          </a:prstGeom>
        </p:spPr>
      </p:pic>
      <p:sp>
        <p:nvSpPr>
          <p:cNvPr id="15" name="x_PageTab"/>
          <p:cNvSpPr>
            <a:spLocks noChangeArrowheads="1"/>
          </p:cNvSpPr>
          <p:nvPr/>
        </p:nvSpPr>
        <p:spPr bwMode="auto">
          <a:xfrm>
            <a:off x="6564089" y="1498184"/>
            <a:ext cx="1157511" cy="985860"/>
          </a:xfrm>
          <a:prstGeom prst="roundRect">
            <a:avLst>
              <a:gd name="adj" fmla="val 16667"/>
            </a:avLst>
          </a:prstGeom>
          <a:solidFill>
            <a:srgbClr val="000000"/>
          </a:solidFill>
          <a:ln>
            <a:noFill/>
          </a:ln>
          <a:effectLst/>
          <a:extLst>
            <a:ext uri="{91240B29-F687-4F45-9708-019B960494DF}">
              <a14:hiddenLine xmlns:a14="http://schemas.microsoft.com/office/drawing/2010/main" w="9525">
                <a:solidFill>
                  <a:schemeClr val="tx1"/>
                </a:solidFill>
                <a:round/>
                <a:headEnd/>
                <a:tailEnd type="none" w="sm"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46181" rIns="0" bIns="46181" anchor="ctr"/>
          <a:lstStyle/>
          <a:p>
            <a:pPr defTabSz="976983">
              <a:defRPr/>
            </a:pPr>
            <a:r>
              <a:rPr lang="en-US" sz="4500" dirty="0">
                <a:solidFill>
                  <a:schemeClr val="bg1"/>
                </a:solidFill>
              </a:rPr>
              <a:t>1</a:t>
            </a:r>
          </a:p>
        </p:txBody>
      </p:sp>
    </p:spTree>
    <p:extLst>
      <p:ext uri="{BB962C8B-B14F-4D97-AF65-F5344CB8AC3E}">
        <p14:creationId xmlns:p14="http://schemas.microsoft.com/office/powerpoint/2010/main" val="299283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76"/>
          <p:cNvSpPr>
            <a:spLocks noGrp="1" noChangeArrowheads="1"/>
          </p:cNvSpPr>
          <p:nvPr>
            <p:ph type="hdr" sz="quarter"/>
          </p:nvPr>
        </p:nvSpPr>
        <p:spPr>
          <a:xfrm>
            <a:off x="1284317" y="307071"/>
            <a:ext cx="4454466" cy="290909"/>
          </a:xfrm>
          <a:noFill/>
        </p:spPr>
        <p:txBody>
          <a:bodyPr/>
          <a:lstStyle>
            <a:lvl1pPr defTabSz="923515">
              <a:defRPr sz="1200">
                <a:solidFill>
                  <a:schemeClr val="tx1"/>
                </a:solidFill>
                <a:latin typeface="Times New Roman" charset="0"/>
                <a:ea typeface="ＭＳ Ｐゴシック" charset="0"/>
                <a:cs typeface="ＭＳ Ｐゴシック" charset="0"/>
              </a:defRPr>
            </a:lvl1pPr>
            <a:lvl2pPr marL="758255" indent="-291636" defTabSz="923515">
              <a:defRPr sz="1200">
                <a:solidFill>
                  <a:schemeClr val="tx1"/>
                </a:solidFill>
                <a:latin typeface="Times New Roman" charset="0"/>
                <a:ea typeface="ＭＳ Ｐゴシック" charset="0"/>
              </a:defRPr>
            </a:lvl2pPr>
            <a:lvl3pPr marL="1166546" indent="-233309" defTabSz="923515">
              <a:defRPr sz="1200">
                <a:solidFill>
                  <a:schemeClr val="tx1"/>
                </a:solidFill>
                <a:latin typeface="Times New Roman" charset="0"/>
                <a:ea typeface="ＭＳ Ｐゴシック" charset="0"/>
              </a:defRPr>
            </a:lvl3pPr>
            <a:lvl4pPr marL="1633164" indent="-233309" defTabSz="923515">
              <a:defRPr sz="1200">
                <a:solidFill>
                  <a:schemeClr val="tx1"/>
                </a:solidFill>
                <a:latin typeface="Times New Roman" charset="0"/>
                <a:ea typeface="ＭＳ Ｐゴシック" charset="0"/>
              </a:defRPr>
            </a:lvl4pPr>
            <a:lvl5pPr marL="2099782" indent="-233309" defTabSz="923515">
              <a:defRPr sz="1200">
                <a:solidFill>
                  <a:schemeClr val="tx1"/>
                </a:solidFill>
                <a:latin typeface="Times New Roman" charset="0"/>
                <a:ea typeface="ＭＳ Ｐゴシック" charset="0"/>
              </a:defRPr>
            </a:lvl5pPr>
            <a:lvl6pPr marL="2566401" indent="-233309" algn="just" defTabSz="923515" eaLnBrk="0" fontAlgn="base" hangingPunct="0">
              <a:spcBef>
                <a:spcPct val="30000"/>
              </a:spcBef>
              <a:spcAft>
                <a:spcPct val="0"/>
              </a:spcAft>
              <a:buChar char="•"/>
              <a:defRPr sz="1200">
                <a:solidFill>
                  <a:schemeClr val="tx1"/>
                </a:solidFill>
                <a:latin typeface="Times New Roman" charset="0"/>
                <a:ea typeface="ＭＳ Ｐゴシック" charset="0"/>
              </a:defRPr>
            </a:lvl6pPr>
            <a:lvl7pPr marL="3033019" indent="-233309" algn="just" defTabSz="923515" eaLnBrk="0" fontAlgn="base" hangingPunct="0">
              <a:spcBef>
                <a:spcPct val="30000"/>
              </a:spcBef>
              <a:spcAft>
                <a:spcPct val="0"/>
              </a:spcAft>
              <a:buChar char="•"/>
              <a:defRPr sz="1200">
                <a:solidFill>
                  <a:schemeClr val="tx1"/>
                </a:solidFill>
                <a:latin typeface="Times New Roman" charset="0"/>
                <a:ea typeface="ＭＳ Ｐゴシック" charset="0"/>
              </a:defRPr>
            </a:lvl7pPr>
            <a:lvl8pPr marL="3499637" indent="-233309" algn="just" defTabSz="923515" eaLnBrk="0" fontAlgn="base" hangingPunct="0">
              <a:spcBef>
                <a:spcPct val="30000"/>
              </a:spcBef>
              <a:spcAft>
                <a:spcPct val="0"/>
              </a:spcAft>
              <a:buChar char="•"/>
              <a:defRPr sz="1200">
                <a:solidFill>
                  <a:schemeClr val="tx1"/>
                </a:solidFill>
                <a:latin typeface="Times New Roman" charset="0"/>
                <a:ea typeface="ＭＳ Ｐゴシック" charset="0"/>
              </a:defRPr>
            </a:lvl8pPr>
            <a:lvl9pPr marL="3966256" indent="-233309" algn="just" defTabSz="923515" eaLnBrk="0" fontAlgn="base" hangingPunct="0">
              <a:spcBef>
                <a:spcPct val="30000"/>
              </a:spcBef>
              <a:spcAft>
                <a:spcPct val="0"/>
              </a:spcAft>
              <a:buChar char="•"/>
              <a:defRPr sz="1200">
                <a:solidFill>
                  <a:schemeClr val="tx1"/>
                </a:solidFill>
                <a:latin typeface="Times New Roman" charset="0"/>
                <a:ea typeface="ＭＳ Ｐゴシック" charset="0"/>
              </a:defRPr>
            </a:lvl9pPr>
          </a:lstStyle>
          <a:p>
            <a:r>
              <a:rPr lang="en-US" sz="900" dirty="0">
                <a:latin typeface="Arial" charset="0"/>
                <a:cs typeface="Arial" charset="0"/>
              </a:rPr>
              <a:t>Earned Value Management: Concept to Application</a:t>
            </a:r>
          </a:p>
        </p:txBody>
      </p:sp>
      <p:sp>
        <p:nvSpPr>
          <p:cNvPr id="211972" name="Rectangle 4"/>
          <p:cNvSpPr>
            <a:spLocks noGrp="1" noRot="1" noChangeAspect="1" noChangeArrowheads="1" noTextEdit="1"/>
          </p:cNvSpPr>
          <p:nvPr>
            <p:ph type="sldImg"/>
          </p:nvPr>
        </p:nvSpPr>
        <p:spPr>
          <a:xfrm>
            <a:off x="673100" y="638175"/>
            <a:ext cx="5607050" cy="4284663"/>
          </a:xfrm>
        </p:spPr>
      </p:sp>
      <p:sp>
        <p:nvSpPr>
          <p:cNvPr id="211973" name="Rectangle 5"/>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dirty="0">
              <a:latin typeface="Times New Roman" charset="0"/>
            </a:endParaRPr>
          </a:p>
        </p:txBody>
      </p:sp>
      <p:sp>
        <p:nvSpPr>
          <p:cNvPr id="211974" name="Rectangle 6"/>
          <p:cNvSpPr>
            <a:spLocks noChangeArrowheads="1"/>
          </p:cNvSpPr>
          <p:nvPr/>
        </p:nvSpPr>
        <p:spPr bwMode="auto">
          <a:xfrm>
            <a:off x="533235" y="4602833"/>
            <a:ext cx="6021658" cy="345859"/>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9094" tIns="44549" rIns="89094" bIns="44549" anchor="ctr"/>
          <a:lstStyle/>
          <a:p>
            <a:pPr algn="ctr" eaLnBrk="0" hangingPunct="0">
              <a:spcBef>
                <a:spcPct val="50000"/>
              </a:spcBef>
            </a:pPr>
            <a:endParaRPr lang="en-US" sz="1200" dirty="0">
              <a:solidFill>
                <a:schemeClr val="accent2"/>
              </a:solidFill>
              <a:latin typeface="BankGothic Md BT" charset="0"/>
            </a:endParaRPr>
          </a:p>
        </p:txBody>
      </p:sp>
      <p:sp>
        <p:nvSpPr>
          <p:cNvPr id="208904" name="Rectangle 9"/>
          <p:cNvSpPr>
            <a:spLocks noChangeArrowheads="1"/>
          </p:cNvSpPr>
          <p:nvPr/>
        </p:nvSpPr>
        <p:spPr bwMode="auto">
          <a:xfrm>
            <a:off x="505599" y="1001173"/>
            <a:ext cx="188535" cy="6174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3324" tIns="46662" rIns="93324" bIns="46662" anchor="ctr">
            <a:spAutoFit/>
          </a:bodyPr>
          <a:lstStyle/>
          <a:p>
            <a:pPr>
              <a:defRPr/>
            </a:pPr>
            <a:endParaRPr lang="en-US" dirty="0">
              <a:cs typeface="+mn-cs"/>
            </a:endParaRPr>
          </a:p>
        </p:txBody>
      </p:sp>
      <p:sp>
        <p:nvSpPr>
          <p:cNvPr id="4" name="x_PageNo"/>
          <p:cNvSpPr/>
          <p:nvPr/>
        </p:nvSpPr>
        <p:spPr>
          <a:xfrm>
            <a:off x="481212" y="8985867"/>
            <a:ext cx="1170517" cy="2585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46662" rIns="0" bIns="46662" rtlCol="0" anchor="ctr"/>
          <a:lstStyle/>
          <a:p>
            <a:fld id="{EEE15DEA-5605-46AB-A7AB-BE49A4D43E05}" type="slidenum">
              <a:rPr lang="en-US" sz="1000" i="1">
                <a:solidFill>
                  <a:srgbClr val="000000"/>
                </a:solidFill>
                <a:latin typeface="Arial"/>
              </a:rPr>
              <a:pPr/>
              <a:t>23</a:t>
            </a:fld>
            <a:endParaRPr lang="en-US" sz="1000" i="1" dirty="0">
              <a:solidFill>
                <a:srgbClr val="000000"/>
              </a:solidFill>
              <a:latin typeface="Arial"/>
            </a:endParaRPr>
          </a:p>
        </p:txBody>
      </p:sp>
      <p:pic>
        <p:nvPicPr>
          <p:cNvPr id="5" name="x_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492" y="8972938"/>
            <a:ext cx="917685" cy="291685"/>
          </a:xfrm>
          <a:prstGeom prst="rect">
            <a:avLst/>
          </a:prstGeom>
        </p:spPr>
      </p:pic>
      <p:sp>
        <p:nvSpPr>
          <p:cNvPr id="14" name="x_PageTab"/>
          <p:cNvSpPr>
            <a:spLocks noChangeArrowheads="1"/>
          </p:cNvSpPr>
          <p:nvPr/>
        </p:nvSpPr>
        <p:spPr bwMode="auto">
          <a:xfrm>
            <a:off x="-695807" y="1498184"/>
            <a:ext cx="1159137" cy="985860"/>
          </a:xfrm>
          <a:prstGeom prst="roundRect">
            <a:avLst>
              <a:gd name="adj" fmla="val 16667"/>
            </a:avLst>
          </a:prstGeom>
          <a:solidFill>
            <a:srgbClr val="000000"/>
          </a:solidFill>
          <a:ln>
            <a:noFill/>
          </a:ln>
          <a:effectLst/>
          <a:extLst>
            <a:ext uri="{91240B29-F687-4F45-9708-019B960494DF}">
              <a14:hiddenLine xmlns:a14="http://schemas.microsoft.com/office/drawing/2010/main" w="9525">
                <a:solidFill>
                  <a:schemeClr val="tx1"/>
                </a:solidFill>
                <a:round/>
                <a:headEnd/>
                <a:tailEnd type="none" w="sm"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46181" rIns="0" bIns="46181" anchor="ctr"/>
          <a:lstStyle/>
          <a:p>
            <a:pPr algn="r" defTabSz="976983">
              <a:defRPr/>
            </a:pPr>
            <a:r>
              <a:rPr lang="en-US" sz="4500" dirty="0">
                <a:solidFill>
                  <a:schemeClr val="bg1"/>
                </a:solidFill>
              </a:rPr>
              <a:t>1</a:t>
            </a:r>
          </a:p>
        </p:txBody>
      </p:sp>
    </p:spTree>
    <p:extLst>
      <p:ext uri="{BB962C8B-B14F-4D97-AF65-F5344CB8AC3E}">
        <p14:creationId xmlns:p14="http://schemas.microsoft.com/office/powerpoint/2010/main" val="2454365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Box 5">
            <a:hlinkClick r:id="rId3" action="ppaction://hlinksldjump"/>
          </p:cNvPr>
          <p:cNvSpPr txBox="1">
            <a:spLocks noChangeArrowheads="1"/>
          </p:cNvSpPr>
          <p:nvPr userDrawn="1"/>
        </p:nvSpPr>
        <p:spPr bwMode="auto">
          <a:xfrm>
            <a:off x="36513" y="7199313"/>
            <a:ext cx="1920875" cy="240114"/>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79" tIns="48838" rIns="97679" bIns="48838">
            <a:spAutoFit/>
          </a:bodyPr>
          <a:lstStyle>
            <a:lvl1pPr defTabSz="977900">
              <a:defRPr sz="2400">
                <a:solidFill>
                  <a:schemeClr val="tx1"/>
                </a:solidFill>
                <a:latin typeface="Times New Roman" pitchFamily="18" charset="0"/>
              </a:defRPr>
            </a:lvl1pPr>
            <a:lvl2pPr marL="488950" defTabSz="977900">
              <a:defRPr sz="2400">
                <a:solidFill>
                  <a:schemeClr val="tx1"/>
                </a:solidFill>
                <a:latin typeface="Times New Roman" pitchFamily="18" charset="0"/>
              </a:defRPr>
            </a:lvl2pPr>
            <a:lvl3pPr marL="977900" defTabSz="977900">
              <a:defRPr sz="2400">
                <a:solidFill>
                  <a:schemeClr val="tx1"/>
                </a:solidFill>
                <a:latin typeface="Times New Roman" pitchFamily="18" charset="0"/>
              </a:defRPr>
            </a:lvl3pPr>
            <a:lvl4pPr marL="1463675" defTabSz="977900">
              <a:defRPr sz="2400">
                <a:solidFill>
                  <a:schemeClr val="tx1"/>
                </a:solidFill>
                <a:latin typeface="Times New Roman" pitchFamily="18" charset="0"/>
              </a:defRPr>
            </a:lvl4pPr>
            <a:lvl5pPr marL="1954213" defTabSz="977900">
              <a:defRPr sz="2400">
                <a:solidFill>
                  <a:schemeClr val="tx1"/>
                </a:solidFill>
                <a:latin typeface="Times New Roman" pitchFamily="18" charset="0"/>
              </a:defRPr>
            </a:lvl5pPr>
            <a:lvl6pPr marL="2411413" defTabSz="977900" fontAlgn="base">
              <a:spcBef>
                <a:spcPct val="0"/>
              </a:spcBef>
              <a:spcAft>
                <a:spcPct val="0"/>
              </a:spcAft>
              <a:defRPr sz="2400">
                <a:solidFill>
                  <a:schemeClr val="tx1"/>
                </a:solidFill>
                <a:latin typeface="Times New Roman" pitchFamily="18" charset="0"/>
              </a:defRPr>
            </a:lvl6pPr>
            <a:lvl7pPr marL="2868613" defTabSz="977900" fontAlgn="base">
              <a:spcBef>
                <a:spcPct val="0"/>
              </a:spcBef>
              <a:spcAft>
                <a:spcPct val="0"/>
              </a:spcAft>
              <a:defRPr sz="2400">
                <a:solidFill>
                  <a:schemeClr val="tx1"/>
                </a:solidFill>
                <a:latin typeface="Times New Roman" pitchFamily="18" charset="0"/>
              </a:defRPr>
            </a:lvl7pPr>
            <a:lvl8pPr marL="3325813" defTabSz="977900" fontAlgn="base">
              <a:spcBef>
                <a:spcPct val="0"/>
              </a:spcBef>
              <a:spcAft>
                <a:spcPct val="0"/>
              </a:spcAft>
              <a:defRPr sz="2400">
                <a:solidFill>
                  <a:schemeClr val="tx1"/>
                </a:solidFill>
                <a:latin typeface="Times New Roman" pitchFamily="18" charset="0"/>
              </a:defRPr>
            </a:lvl8pPr>
            <a:lvl9pPr marL="3783013" defTabSz="977900"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altLang="en-US" sz="900" b="0" i="1" dirty="0" smtClean="0">
                <a:solidFill>
                  <a:srgbClr val="009900"/>
                </a:solidFill>
                <a:effectLst>
                  <a:outerShdw blurRad="38100" dist="38100" dir="2700000" algn="tl">
                    <a:srgbClr val="000000"/>
                  </a:outerShdw>
                </a:effectLst>
                <a:latin typeface="Arial" charset="0"/>
              </a:rPr>
              <a:t>Last Revision: November 2008</a:t>
            </a:r>
          </a:p>
        </p:txBody>
      </p:sp>
      <p:sp>
        <p:nvSpPr>
          <p:cNvPr id="5" name="Text Box 6">
            <a:hlinkClick r:id="rId3" action="ppaction://hlinksldjump"/>
          </p:cNvPr>
          <p:cNvSpPr txBox="1">
            <a:spLocks noChangeArrowheads="1"/>
          </p:cNvSpPr>
          <p:nvPr userDrawn="1"/>
        </p:nvSpPr>
        <p:spPr bwMode="auto">
          <a:xfrm>
            <a:off x="6273802" y="7197727"/>
            <a:ext cx="3389313" cy="240114"/>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79" tIns="48838" rIns="97679" bIns="48838">
            <a:spAutoFit/>
          </a:bodyPr>
          <a:lstStyle>
            <a:lvl1pPr defTabSz="977900">
              <a:defRPr sz="2400">
                <a:solidFill>
                  <a:schemeClr val="tx1"/>
                </a:solidFill>
                <a:latin typeface="Times New Roman" pitchFamily="18" charset="0"/>
              </a:defRPr>
            </a:lvl1pPr>
            <a:lvl2pPr marL="488950" defTabSz="977900">
              <a:defRPr sz="2400">
                <a:solidFill>
                  <a:schemeClr val="tx1"/>
                </a:solidFill>
                <a:latin typeface="Times New Roman" pitchFamily="18" charset="0"/>
              </a:defRPr>
            </a:lvl2pPr>
            <a:lvl3pPr marL="977900" defTabSz="977900">
              <a:defRPr sz="2400">
                <a:solidFill>
                  <a:schemeClr val="tx1"/>
                </a:solidFill>
                <a:latin typeface="Times New Roman" pitchFamily="18" charset="0"/>
              </a:defRPr>
            </a:lvl3pPr>
            <a:lvl4pPr marL="1463675" defTabSz="977900">
              <a:defRPr sz="2400">
                <a:solidFill>
                  <a:schemeClr val="tx1"/>
                </a:solidFill>
                <a:latin typeface="Times New Roman" pitchFamily="18" charset="0"/>
              </a:defRPr>
            </a:lvl4pPr>
            <a:lvl5pPr marL="1954213" defTabSz="977900">
              <a:defRPr sz="2400">
                <a:solidFill>
                  <a:schemeClr val="tx1"/>
                </a:solidFill>
                <a:latin typeface="Times New Roman" pitchFamily="18" charset="0"/>
              </a:defRPr>
            </a:lvl5pPr>
            <a:lvl6pPr marL="2411413" defTabSz="977900" fontAlgn="base">
              <a:spcBef>
                <a:spcPct val="0"/>
              </a:spcBef>
              <a:spcAft>
                <a:spcPct val="0"/>
              </a:spcAft>
              <a:defRPr sz="2400">
                <a:solidFill>
                  <a:schemeClr val="tx1"/>
                </a:solidFill>
                <a:latin typeface="Times New Roman" pitchFamily="18" charset="0"/>
              </a:defRPr>
            </a:lvl6pPr>
            <a:lvl7pPr marL="2868613" defTabSz="977900" fontAlgn="base">
              <a:spcBef>
                <a:spcPct val="0"/>
              </a:spcBef>
              <a:spcAft>
                <a:spcPct val="0"/>
              </a:spcAft>
              <a:defRPr sz="2400">
                <a:solidFill>
                  <a:schemeClr val="tx1"/>
                </a:solidFill>
                <a:latin typeface="Times New Roman" pitchFamily="18" charset="0"/>
              </a:defRPr>
            </a:lvl7pPr>
            <a:lvl8pPr marL="3325813" defTabSz="977900" fontAlgn="base">
              <a:spcBef>
                <a:spcPct val="0"/>
              </a:spcBef>
              <a:spcAft>
                <a:spcPct val="0"/>
              </a:spcAft>
              <a:defRPr sz="2400">
                <a:solidFill>
                  <a:schemeClr val="tx1"/>
                </a:solidFill>
                <a:latin typeface="Times New Roman" pitchFamily="18" charset="0"/>
              </a:defRPr>
            </a:lvl8pPr>
            <a:lvl9pPr marL="3783013" defTabSz="977900" fontAlgn="base">
              <a:spcBef>
                <a:spcPct val="0"/>
              </a:spcBef>
              <a:spcAft>
                <a:spcPct val="0"/>
              </a:spcAft>
              <a:defRPr sz="2400">
                <a:solidFill>
                  <a:schemeClr val="tx1"/>
                </a:solidFill>
                <a:latin typeface="Times New Roman" pitchFamily="18" charset="0"/>
              </a:defRPr>
            </a:lvl9pPr>
          </a:lstStyle>
          <a:p>
            <a:pPr algn="r" eaLnBrk="0" hangingPunct="0">
              <a:spcBef>
                <a:spcPct val="50000"/>
              </a:spcBef>
              <a:defRPr/>
            </a:pPr>
            <a:r>
              <a:rPr lang="en-US" altLang="en-US" sz="900" b="0" i="1" dirty="0" smtClean="0">
                <a:solidFill>
                  <a:srgbClr val="009900"/>
                </a:solidFill>
                <a:effectLst>
                  <a:outerShdw blurRad="38100" dist="38100" dir="2700000" algn="tl">
                    <a:srgbClr val="000000"/>
                  </a:outerShdw>
                </a:effectLst>
                <a:latin typeface="Arial" charset="0"/>
              </a:rPr>
              <a:t>© 2000-2009 Edwards Project Solutions. All rights reserved.</a:t>
            </a:r>
          </a:p>
        </p:txBody>
      </p:sp>
      <p:grpSp>
        <p:nvGrpSpPr>
          <p:cNvPr id="6" name="Group 26"/>
          <p:cNvGrpSpPr>
            <a:grpSpLocks/>
          </p:cNvGrpSpPr>
          <p:nvPr userDrawn="1"/>
        </p:nvGrpSpPr>
        <p:grpSpPr bwMode="auto">
          <a:xfrm>
            <a:off x="176215" y="6411915"/>
            <a:ext cx="2530475" cy="795337"/>
            <a:chOff x="111" y="4039"/>
            <a:chExt cx="1594" cy="501"/>
          </a:xfrm>
        </p:grpSpPr>
        <p:pic>
          <p:nvPicPr>
            <p:cNvPr id="7" name="Picture 27"/>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1" y="4039"/>
              <a:ext cx="1589" cy="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8"/>
            <p:cNvSpPr txBox="1">
              <a:spLocks noChangeArrowheads="1"/>
            </p:cNvSpPr>
            <p:nvPr userDrawn="1"/>
          </p:nvSpPr>
          <p:spPr bwMode="auto">
            <a:xfrm>
              <a:off x="1644" y="4325"/>
              <a:ext cx="61" cy="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lvl1pPr defTabSz="977900">
                <a:defRPr sz="2400">
                  <a:solidFill>
                    <a:schemeClr val="tx1"/>
                  </a:solidFill>
                  <a:latin typeface="Times New Roman" pitchFamily="18" charset="0"/>
                </a:defRPr>
              </a:lvl1pPr>
              <a:lvl2pPr defTabSz="977900">
                <a:defRPr sz="2400">
                  <a:solidFill>
                    <a:schemeClr val="tx1"/>
                  </a:solidFill>
                  <a:latin typeface="Times New Roman" pitchFamily="18" charset="0"/>
                </a:defRPr>
              </a:lvl2pPr>
              <a:lvl3pPr defTabSz="977900">
                <a:defRPr sz="2400">
                  <a:solidFill>
                    <a:schemeClr val="tx1"/>
                  </a:solidFill>
                  <a:latin typeface="Times New Roman" pitchFamily="18" charset="0"/>
                </a:defRPr>
              </a:lvl3pPr>
              <a:lvl4pPr defTabSz="977900">
                <a:defRPr sz="2400">
                  <a:solidFill>
                    <a:schemeClr val="tx1"/>
                  </a:solidFill>
                  <a:latin typeface="Times New Roman" pitchFamily="18" charset="0"/>
                </a:defRPr>
              </a:lvl4pPr>
              <a:lvl5pPr defTabSz="977900">
                <a:defRPr sz="2400">
                  <a:solidFill>
                    <a:schemeClr val="tx1"/>
                  </a:solidFill>
                  <a:latin typeface="Times New Roman" pitchFamily="18" charset="0"/>
                </a:defRPr>
              </a:lvl5pPr>
              <a:lvl6pPr defTabSz="977900" fontAlgn="base">
                <a:spcBef>
                  <a:spcPct val="0"/>
                </a:spcBef>
                <a:spcAft>
                  <a:spcPct val="0"/>
                </a:spcAft>
                <a:defRPr sz="2400">
                  <a:solidFill>
                    <a:schemeClr val="tx1"/>
                  </a:solidFill>
                  <a:latin typeface="Times New Roman" pitchFamily="18" charset="0"/>
                </a:defRPr>
              </a:lvl6pPr>
              <a:lvl7pPr defTabSz="977900" fontAlgn="base">
                <a:spcBef>
                  <a:spcPct val="0"/>
                </a:spcBef>
                <a:spcAft>
                  <a:spcPct val="0"/>
                </a:spcAft>
                <a:defRPr sz="2400">
                  <a:solidFill>
                    <a:schemeClr val="tx1"/>
                  </a:solidFill>
                  <a:latin typeface="Times New Roman" pitchFamily="18" charset="0"/>
                </a:defRPr>
              </a:lvl7pPr>
              <a:lvl8pPr defTabSz="977900" fontAlgn="base">
                <a:spcBef>
                  <a:spcPct val="0"/>
                </a:spcBef>
                <a:spcAft>
                  <a:spcPct val="0"/>
                </a:spcAft>
                <a:defRPr sz="2400">
                  <a:solidFill>
                    <a:schemeClr val="tx1"/>
                  </a:solidFill>
                  <a:latin typeface="Times New Roman" pitchFamily="18" charset="0"/>
                </a:defRPr>
              </a:lvl8pPr>
              <a:lvl9pPr defTabSz="977900" fontAlgn="base">
                <a:spcBef>
                  <a:spcPct val="0"/>
                </a:spcBef>
                <a:spcAft>
                  <a:spcPct val="0"/>
                </a:spcAft>
                <a:defRPr sz="2400">
                  <a:solidFill>
                    <a:schemeClr val="tx1"/>
                  </a:solidFill>
                  <a:latin typeface="Times New Roman" pitchFamily="18" charset="0"/>
                </a:defRPr>
              </a:lvl9pPr>
            </a:lstStyle>
            <a:p>
              <a:pPr>
                <a:defRPr/>
              </a:pPr>
              <a:r>
                <a:rPr lang="en-US" altLang="en-US" sz="800" dirty="0" smtClean="0">
                  <a:solidFill>
                    <a:srgbClr val="000066"/>
                  </a:solidFill>
                  <a:latin typeface="Arial" charset="0"/>
                </a:rPr>
                <a:t>®</a:t>
              </a:r>
            </a:p>
          </p:txBody>
        </p:sp>
      </p:grpSp>
      <p:grpSp>
        <p:nvGrpSpPr>
          <p:cNvPr id="9" name="Group 29"/>
          <p:cNvGrpSpPr>
            <a:grpSpLocks/>
          </p:cNvGrpSpPr>
          <p:nvPr userDrawn="1"/>
        </p:nvGrpSpPr>
        <p:grpSpPr bwMode="auto">
          <a:xfrm>
            <a:off x="6486527" y="6677025"/>
            <a:ext cx="3067050" cy="452437"/>
            <a:chOff x="2406" y="1890"/>
            <a:chExt cx="1932" cy="285"/>
          </a:xfrm>
        </p:grpSpPr>
        <p:sp>
          <p:nvSpPr>
            <p:cNvPr id="10" name="Text Box 30"/>
            <p:cNvSpPr txBox="1">
              <a:spLocks noChangeArrowheads="1"/>
            </p:cNvSpPr>
            <p:nvPr userDrawn="1"/>
          </p:nvSpPr>
          <p:spPr bwMode="auto">
            <a:xfrm>
              <a:off x="2406" y="1890"/>
              <a:ext cx="1932"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lvl1pPr defTabSz="977900">
                <a:defRPr sz="2400">
                  <a:solidFill>
                    <a:schemeClr val="tx1"/>
                  </a:solidFill>
                  <a:latin typeface="Times New Roman" pitchFamily="18" charset="0"/>
                </a:defRPr>
              </a:lvl1pPr>
              <a:lvl2pPr defTabSz="977900">
                <a:defRPr sz="2400">
                  <a:solidFill>
                    <a:schemeClr val="tx1"/>
                  </a:solidFill>
                  <a:latin typeface="Times New Roman" pitchFamily="18" charset="0"/>
                </a:defRPr>
              </a:lvl2pPr>
              <a:lvl3pPr defTabSz="977900">
                <a:defRPr sz="2400">
                  <a:solidFill>
                    <a:schemeClr val="tx1"/>
                  </a:solidFill>
                  <a:latin typeface="Times New Roman" pitchFamily="18" charset="0"/>
                </a:defRPr>
              </a:lvl3pPr>
              <a:lvl4pPr defTabSz="977900">
                <a:defRPr sz="2400">
                  <a:solidFill>
                    <a:schemeClr val="tx1"/>
                  </a:solidFill>
                  <a:latin typeface="Times New Roman" pitchFamily="18" charset="0"/>
                </a:defRPr>
              </a:lvl4pPr>
              <a:lvl5pPr defTabSz="977900">
                <a:defRPr sz="2400">
                  <a:solidFill>
                    <a:schemeClr val="tx1"/>
                  </a:solidFill>
                  <a:latin typeface="Times New Roman" pitchFamily="18" charset="0"/>
                </a:defRPr>
              </a:lvl5pPr>
              <a:lvl6pPr defTabSz="977900" fontAlgn="base">
                <a:spcBef>
                  <a:spcPct val="0"/>
                </a:spcBef>
                <a:spcAft>
                  <a:spcPct val="0"/>
                </a:spcAft>
                <a:defRPr sz="2400">
                  <a:solidFill>
                    <a:schemeClr val="tx1"/>
                  </a:solidFill>
                  <a:latin typeface="Times New Roman" pitchFamily="18" charset="0"/>
                </a:defRPr>
              </a:lvl6pPr>
              <a:lvl7pPr defTabSz="977900" fontAlgn="base">
                <a:spcBef>
                  <a:spcPct val="0"/>
                </a:spcBef>
                <a:spcAft>
                  <a:spcPct val="0"/>
                </a:spcAft>
                <a:defRPr sz="2400">
                  <a:solidFill>
                    <a:schemeClr val="tx1"/>
                  </a:solidFill>
                  <a:latin typeface="Times New Roman" pitchFamily="18" charset="0"/>
                </a:defRPr>
              </a:lvl7pPr>
              <a:lvl8pPr defTabSz="977900" fontAlgn="base">
                <a:spcBef>
                  <a:spcPct val="0"/>
                </a:spcBef>
                <a:spcAft>
                  <a:spcPct val="0"/>
                </a:spcAft>
                <a:defRPr sz="2400">
                  <a:solidFill>
                    <a:schemeClr val="tx1"/>
                  </a:solidFill>
                  <a:latin typeface="Times New Roman" pitchFamily="18" charset="0"/>
                </a:defRPr>
              </a:lvl8pPr>
              <a:lvl9pPr defTabSz="977900" fontAlgn="base">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1700" dirty="0" smtClean="0">
                  <a:solidFill>
                    <a:srgbClr val="00355F"/>
                  </a:solidFill>
                  <a:latin typeface="Arial" charset="0"/>
                </a:rPr>
                <a:t>CLIENT PROJECT SUCCESS</a:t>
              </a:r>
              <a:r>
                <a:rPr lang="en-US" altLang="en-US" sz="1600" dirty="0" smtClean="0">
                  <a:solidFill>
                    <a:srgbClr val="00355F"/>
                  </a:solidFill>
                  <a:latin typeface="Arial" charset="0"/>
                </a:rPr>
                <a:t/>
              </a:r>
              <a:br>
                <a:rPr lang="en-US" altLang="en-US" sz="1600" dirty="0" smtClean="0">
                  <a:solidFill>
                    <a:srgbClr val="00355F"/>
                  </a:solidFill>
                  <a:latin typeface="Arial" charset="0"/>
                </a:rPr>
              </a:br>
              <a:r>
                <a:rPr lang="en-US" altLang="en-US" sz="1200" dirty="0" smtClean="0">
                  <a:solidFill>
                    <a:srgbClr val="781202"/>
                  </a:solidFill>
                  <a:latin typeface="Arial" charset="0"/>
                </a:rPr>
                <a:t>ON TARGET      ON TIME     ON BUDGET</a:t>
              </a:r>
            </a:p>
          </p:txBody>
        </p:sp>
        <p:pic>
          <p:nvPicPr>
            <p:cNvPr id="11" name="Picture 3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057" y="2064"/>
              <a:ext cx="75" cy="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2"/>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609" y="2064"/>
              <a:ext cx="75" cy="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26" name="Rectangle 2"/>
          <p:cNvSpPr>
            <a:spLocks noGrp="1" noChangeArrowheads="1"/>
          </p:cNvSpPr>
          <p:nvPr>
            <p:ph type="ctrTitle"/>
          </p:nvPr>
        </p:nvSpPr>
        <p:spPr>
          <a:xfrm>
            <a:off x="171452" y="1157290"/>
            <a:ext cx="9358313" cy="913279"/>
          </a:xfrm>
        </p:spPr>
        <p:txBody>
          <a:bodyPr/>
          <a:lstStyle>
            <a:lvl1pPr>
              <a:defRPr sz="5800">
                <a:solidFill>
                  <a:srgbClr val="FFCC00"/>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1027" name="Rectangle 3"/>
          <p:cNvSpPr>
            <a:spLocks noGrp="1" noChangeArrowheads="1"/>
          </p:cNvSpPr>
          <p:nvPr>
            <p:ph type="subTitle" idx="1"/>
          </p:nvPr>
        </p:nvSpPr>
        <p:spPr>
          <a:xfrm>
            <a:off x="636590" y="4135440"/>
            <a:ext cx="8415337" cy="744987"/>
          </a:xfrm>
        </p:spPr>
        <p:txBody>
          <a:bodyPr>
            <a:spAutoFit/>
          </a:bodyPr>
          <a:lstStyle>
            <a:lvl1pPr marL="0" indent="0" algn="ctr">
              <a:buFont typeface="Wingdings" pitchFamily="2" charset="2"/>
              <a:buNone/>
              <a:defRPr sz="4600" i="0">
                <a:solidFill>
                  <a:srgbClr val="FFCC00"/>
                </a:solidFill>
                <a:effectLst>
                  <a:outerShdw blurRad="38100" dist="38100" dir="2700000" algn="tl">
                    <a:srgbClr val="000000"/>
                  </a:outerShdw>
                </a:effectLst>
              </a:defRPr>
            </a:lvl1pPr>
          </a:lstStyle>
          <a:p>
            <a:pPr lvl="0"/>
            <a:r>
              <a:rPr lang="en-US" altLang="en-US" noProof="0" smtClean="0"/>
              <a:t>Click to edit Master subtitle style</a:t>
            </a:r>
          </a:p>
        </p:txBody>
      </p:sp>
    </p:spTree>
    <p:extLst>
      <p:ext uri="{BB962C8B-B14F-4D97-AF65-F5344CB8AC3E}">
        <p14:creationId xmlns:p14="http://schemas.microsoft.com/office/powerpoint/2010/main" val="3259177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018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1261" y="247652"/>
            <a:ext cx="723564" cy="6105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3213" y="247652"/>
            <a:ext cx="6667500" cy="6105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765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6996" y="2301060"/>
            <a:ext cx="8239284" cy="1587763"/>
          </a:xfrm>
        </p:spPr>
        <p:txBody>
          <a:bodyPr/>
          <a:lstStyle>
            <a:lvl1pPr algn="ctr">
              <a:defRPr>
                <a:solidFill>
                  <a:schemeClr val="accent4">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53993" y="4197456"/>
            <a:ext cx="6785293" cy="1892970"/>
          </a:xfrm>
        </p:spPr>
        <p:txBody>
          <a:bodyPr/>
          <a:lstStyle>
            <a:lvl1pPr marL="0" indent="0" algn="ctr">
              <a:buNone/>
              <a:defRPr>
                <a:solidFill>
                  <a:schemeClr val="tx1">
                    <a:tint val="75000"/>
                  </a:schemeClr>
                </a:solidFill>
              </a:defRPr>
            </a:lvl1pPr>
            <a:lvl2pPr marL="488509" indent="0" algn="ctr">
              <a:buNone/>
              <a:defRPr>
                <a:solidFill>
                  <a:schemeClr val="tx1">
                    <a:tint val="75000"/>
                  </a:schemeClr>
                </a:solidFill>
              </a:defRPr>
            </a:lvl2pPr>
            <a:lvl3pPr marL="977020" indent="0" algn="ctr">
              <a:buNone/>
              <a:defRPr>
                <a:solidFill>
                  <a:schemeClr val="tx1">
                    <a:tint val="75000"/>
                  </a:schemeClr>
                </a:solidFill>
              </a:defRPr>
            </a:lvl3pPr>
            <a:lvl4pPr marL="1465529" indent="0" algn="ctr">
              <a:buNone/>
              <a:defRPr>
                <a:solidFill>
                  <a:schemeClr val="tx1">
                    <a:tint val="75000"/>
                  </a:schemeClr>
                </a:solidFill>
              </a:defRPr>
            </a:lvl4pPr>
            <a:lvl5pPr marL="1954039" indent="0" algn="ctr">
              <a:buNone/>
              <a:defRPr>
                <a:solidFill>
                  <a:schemeClr val="tx1">
                    <a:tint val="75000"/>
                  </a:schemeClr>
                </a:solidFill>
              </a:defRPr>
            </a:lvl5pPr>
            <a:lvl6pPr marL="2442549" indent="0" algn="ctr">
              <a:buNone/>
              <a:defRPr>
                <a:solidFill>
                  <a:schemeClr val="tx1">
                    <a:tint val="75000"/>
                  </a:schemeClr>
                </a:solidFill>
              </a:defRPr>
            </a:lvl6pPr>
            <a:lvl7pPr marL="2931059" indent="0" algn="ctr">
              <a:buNone/>
              <a:defRPr>
                <a:solidFill>
                  <a:schemeClr val="tx1">
                    <a:tint val="75000"/>
                  </a:schemeClr>
                </a:solidFill>
              </a:defRPr>
            </a:lvl7pPr>
            <a:lvl8pPr marL="3419567" indent="0" algn="ctr">
              <a:buNone/>
              <a:defRPr>
                <a:solidFill>
                  <a:schemeClr val="tx1">
                    <a:tint val="75000"/>
                  </a:schemeClr>
                </a:solidFill>
              </a:defRPr>
            </a:lvl8pPr>
            <a:lvl9pPr marL="390807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70327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7774" y="164606"/>
            <a:ext cx="6917001" cy="740728"/>
          </a:xfrm>
        </p:spPr>
        <p:txBody>
          <a:bodyPr/>
          <a:lstStyle>
            <a:lvl1pPr>
              <a:defRPr sz="3200">
                <a:solidFill>
                  <a:schemeClr val="accent4">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7775" y="1399152"/>
            <a:ext cx="8723948" cy="5267396"/>
          </a:xfrm>
        </p:spPr>
        <p:txBody>
          <a:bodyPr>
            <a:normAutofit/>
          </a:bodyPr>
          <a:lstStyle>
            <a:lvl1pPr>
              <a:defRPr sz="2800"/>
            </a:lvl1pPr>
            <a:lvl2pPr marL="793828" indent="-305318">
              <a:buFont typeface="Wingdings" pitchFamily="2" charset="2"/>
              <a:buChar char="§"/>
              <a:defRPr sz="2400"/>
            </a:lvl2pPr>
            <a:lvl3pPr marL="1221274" indent="-244255">
              <a:buFont typeface="Arial" pitchFamily="34" charset="0"/>
              <a:buChar cha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smtClean="0"/>
              <a:t>Earned Value Management (2014-10)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2000-2014 Edwards Project Solutions.            All rights reserved.</a:t>
            </a:r>
          </a:p>
        </p:txBody>
      </p:sp>
      <p:sp>
        <p:nvSpPr>
          <p:cNvPr id="6" name="Slide Number Placeholder 5"/>
          <p:cNvSpPr>
            <a:spLocks noGrp="1"/>
          </p:cNvSpPr>
          <p:nvPr>
            <p:ph type="sldNum" sz="quarter" idx="12"/>
          </p:nvPr>
        </p:nvSpPr>
        <p:spPr/>
        <p:txBody>
          <a:bodyPr/>
          <a:lstStyle>
            <a:lvl1pPr>
              <a:defRPr/>
            </a:lvl1pPr>
          </a:lstStyle>
          <a:p>
            <a:pPr>
              <a:defRPr/>
            </a:pPr>
            <a:fld id="{E8D2B251-8FFA-429C-A560-F59272BDDC40}" type="slidenum">
              <a:rPr lang="en-US"/>
              <a:pPr>
                <a:defRPr/>
              </a:pPr>
              <a:t>‹#›</a:t>
            </a:fld>
            <a:endParaRPr lang="en-US" dirty="0"/>
          </a:p>
        </p:txBody>
      </p:sp>
    </p:spTree>
    <p:extLst>
      <p:ext uri="{BB962C8B-B14F-4D97-AF65-F5344CB8AC3E}">
        <p14:creationId xmlns:p14="http://schemas.microsoft.com/office/powerpoint/2010/main" val="3540744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702" y="4759864"/>
            <a:ext cx="8239284" cy="1471167"/>
          </a:xfrm>
        </p:spPr>
        <p:txBody>
          <a:bodyPr anchor="t"/>
          <a:lstStyle>
            <a:lvl1pPr algn="l">
              <a:defRPr sz="43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5702" y="3139523"/>
            <a:ext cx="8239284" cy="1620341"/>
          </a:xfrm>
        </p:spPr>
        <p:txBody>
          <a:bodyPr anchor="b"/>
          <a:lstStyle>
            <a:lvl1pPr marL="0" indent="0">
              <a:buNone/>
              <a:defRPr sz="2100">
                <a:solidFill>
                  <a:schemeClr val="tx1">
                    <a:tint val="75000"/>
                  </a:schemeClr>
                </a:solidFill>
              </a:defRPr>
            </a:lvl1pPr>
            <a:lvl2pPr marL="488509" indent="0">
              <a:buNone/>
              <a:defRPr sz="1900">
                <a:solidFill>
                  <a:schemeClr val="tx1">
                    <a:tint val="75000"/>
                  </a:schemeClr>
                </a:solidFill>
              </a:defRPr>
            </a:lvl2pPr>
            <a:lvl3pPr marL="977020" indent="0">
              <a:buNone/>
              <a:defRPr sz="1700">
                <a:solidFill>
                  <a:schemeClr val="tx1">
                    <a:tint val="75000"/>
                  </a:schemeClr>
                </a:solidFill>
              </a:defRPr>
            </a:lvl3pPr>
            <a:lvl4pPr marL="1465529" indent="0">
              <a:buNone/>
              <a:defRPr sz="1500">
                <a:solidFill>
                  <a:schemeClr val="tx1">
                    <a:tint val="75000"/>
                  </a:schemeClr>
                </a:solidFill>
              </a:defRPr>
            </a:lvl4pPr>
            <a:lvl5pPr marL="1954039" indent="0">
              <a:buNone/>
              <a:defRPr sz="1500">
                <a:solidFill>
                  <a:schemeClr val="tx1">
                    <a:tint val="75000"/>
                  </a:schemeClr>
                </a:solidFill>
              </a:defRPr>
            </a:lvl5pPr>
            <a:lvl6pPr marL="2442549" indent="0">
              <a:buNone/>
              <a:defRPr sz="1500">
                <a:solidFill>
                  <a:schemeClr val="tx1">
                    <a:tint val="75000"/>
                  </a:schemeClr>
                </a:solidFill>
              </a:defRPr>
            </a:lvl6pPr>
            <a:lvl7pPr marL="2931059" indent="0">
              <a:buNone/>
              <a:defRPr sz="1500">
                <a:solidFill>
                  <a:schemeClr val="tx1">
                    <a:tint val="75000"/>
                  </a:schemeClr>
                </a:solidFill>
              </a:defRPr>
            </a:lvl7pPr>
            <a:lvl8pPr marL="3419567" indent="0">
              <a:buNone/>
              <a:defRPr sz="1500">
                <a:solidFill>
                  <a:schemeClr val="tx1">
                    <a:tint val="75000"/>
                  </a:schemeClr>
                </a:solidFill>
              </a:defRPr>
            </a:lvl8pPr>
            <a:lvl9pPr marL="3908078" indent="0">
              <a:buNone/>
              <a:defRPr sz="15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r>
              <a:rPr lang="en-US" dirty="0"/>
              <a:t>© 2000-2014 Edwards Project Solutions.            All rights reserved.</a:t>
            </a:r>
          </a:p>
        </p:txBody>
      </p:sp>
      <p:sp>
        <p:nvSpPr>
          <p:cNvPr id="6" name="Slide Number Placeholder 5"/>
          <p:cNvSpPr>
            <a:spLocks noGrp="1"/>
          </p:cNvSpPr>
          <p:nvPr>
            <p:ph type="sldNum" sz="quarter" idx="12"/>
          </p:nvPr>
        </p:nvSpPr>
        <p:spPr/>
        <p:txBody>
          <a:bodyPr/>
          <a:lstStyle>
            <a:lvl1pPr>
              <a:defRPr/>
            </a:lvl1pPr>
          </a:lstStyle>
          <a:p>
            <a:pPr>
              <a:defRPr/>
            </a:pPr>
            <a:fld id="{24AFA2F2-89EE-48EF-A180-8DD126512E6F}" type="slidenum">
              <a:rPr lang="en-US"/>
              <a:pPr>
                <a:defRPr/>
              </a:pPr>
              <a:t>‹#›</a:t>
            </a:fld>
            <a:endParaRPr lang="en-US" dirty="0"/>
          </a:p>
        </p:txBody>
      </p:sp>
      <p:sp>
        <p:nvSpPr>
          <p:cNvPr id="8" name="Date Placeholder 3"/>
          <p:cNvSpPr>
            <a:spLocks noGrp="1"/>
          </p:cNvSpPr>
          <p:nvPr>
            <p:ph type="dt" sz="half" idx="10"/>
          </p:nvPr>
        </p:nvSpPr>
        <p:spPr>
          <a:xfrm>
            <a:off x="484190" y="6865938"/>
            <a:ext cx="2262187" cy="393700"/>
          </a:xfrm>
        </p:spPr>
        <p:txBody>
          <a:bodyPr/>
          <a:lstStyle>
            <a:lvl1pPr>
              <a:defRPr/>
            </a:lvl1pPr>
          </a:lstStyle>
          <a:p>
            <a:pPr>
              <a:defRPr/>
            </a:pPr>
            <a:r>
              <a:rPr lang="en-US" dirty="0" smtClean="0"/>
              <a:t>Earned Value Management (2014-10)</a:t>
            </a:r>
            <a:endParaRPr lang="en-US" dirty="0"/>
          </a:p>
        </p:txBody>
      </p:sp>
    </p:spTree>
    <p:extLst>
      <p:ext uri="{BB962C8B-B14F-4D97-AF65-F5344CB8AC3E}">
        <p14:creationId xmlns:p14="http://schemas.microsoft.com/office/powerpoint/2010/main" val="76738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807775" y="1152245"/>
            <a:ext cx="4200419" cy="5464580"/>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9747" y="1152245"/>
            <a:ext cx="4361974" cy="5464580"/>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dirty="0" smtClean="0"/>
              <a:t>Earned Value Management (2014-10)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2000-2014 Edwards Project Solutions.            All rights reserved.</a:t>
            </a:r>
          </a:p>
        </p:txBody>
      </p:sp>
      <p:sp>
        <p:nvSpPr>
          <p:cNvPr id="7" name="Slide Number Placeholder 5"/>
          <p:cNvSpPr>
            <a:spLocks noGrp="1"/>
          </p:cNvSpPr>
          <p:nvPr>
            <p:ph type="sldNum" sz="quarter" idx="12"/>
          </p:nvPr>
        </p:nvSpPr>
        <p:spPr/>
        <p:txBody>
          <a:bodyPr/>
          <a:lstStyle>
            <a:lvl1pPr>
              <a:defRPr/>
            </a:lvl1pPr>
          </a:lstStyle>
          <a:p>
            <a:pPr>
              <a:defRPr/>
            </a:pPr>
            <a:fld id="{FA0A207C-C780-464C-9C15-307A31A4CE96}" type="slidenum">
              <a:rPr lang="en-US"/>
              <a:pPr>
                <a:defRPr/>
              </a:pPr>
              <a:t>‹#›</a:t>
            </a:fld>
            <a:endParaRPr lang="en-US" dirty="0"/>
          </a:p>
        </p:txBody>
      </p:sp>
    </p:spTree>
    <p:extLst>
      <p:ext uri="{BB962C8B-B14F-4D97-AF65-F5344CB8AC3E}">
        <p14:creationId xmlns:p14="http://schemas.microsoft.com/office/powerpoint/2010/main" val="4142582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84664" y="1658064"/>
            <a:ext cx="4282880" cy="691002"/>
          </a:xfrm>
        </p:spPr>
        <p:txBody>
          <a:bodyPr anchor="b"/>
          <a:lstStyle>
            <a:lvl1pPr marL="0" indent="0">
              <a:buNone/>
              <a:defRPr sz="2600" b="1"/>
            </a:lvl1pPr>
            <a:lvl2pPr marL="488509" indent="0">
              <a:buNone/>
              <a:defRPr sz="2100" b="1"/>
            </a:lvl2pPr>
            <a:lvl3pPr marL="977020" indent="0">
              <a:buNone/>
              <a:defRPr sz="1900" b="1"/>
            </a:lvl3pPr>
            <a:lvl4pPr marL="1465529" indent="0">
              <a:buNone/>
              <a:defRPr sz="1700" b="1"/>
            </a:lvl4pPr>
            <a:lvl5pPr marL="1954039" indent="0">
              <a:buNone/>
              <a:defRPr sz="1700" b="1"/>
            </a:lvl5pPr>
            <a:lvl6pPr marL="2442549" indent="0">
              <a:buNone/>
              <a:defRPr sz="1700" b="1"/>
            </a:lvl6pPr>
            <a:lvl7pPr marL="2931059" indent="0">
              <a:buNone/>
              <a:defRPr sz="1700" b="1"/>
            </a:lvl7pPr>
            <a:lvl8pPr marL="3419567" indent="0">
              <a:buNone/>
              <a:defRPr sz="1700" b="1"/>
            </a:lvl8pPr>
            <a:lvl9pPr marL="390807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4664" y="2349068"/>
            <a:ext cx="4282880" cy="4267757"/>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24051" y="1658064"/>
            <a:ext cx="4284562" cy="691002"/>
          </a:xfrm>
        </p:spPr>
        <p:txBody>
          <a:bodyPr anchor="b"/>
          <a:lstStyle>
            <a:lvl1pPr marL="0" indent="0">
              <a:buNone/>
              <a:defRPr sz="2600" b="1"/>
            </a:lvl1pPr>
            <a:lvl2pPr marL="488509" indent="0">
              <a:buNone/>
              <a:defRPr sz="2100" b="1"/>
            </a:lvl2pPr>
            <a:lvl3pPr marL="977020" indent="0">
              <a:buNone/>
              <a:defRPr sz="1900" b="1"/>
            </a:lvl3pPr>
            <a:lvl4pPr marL="1465529" indent="0">
              <a:buNone/>
              <a:defRPr sz="1700" b="1"/>
            </a:lvl4pPr>
            <a:lvl5pPr marL="1954039" indent="0">
              <a:buNone/>
              <a:defRPr sz="1700" b="1"/>
            </a:lvl5pPr>
            <a:lvl6pPr marL="2442549" indent="0">
              <a:buNone/>
              <a:defRPr sz="1700" b="1"/>
            </a:lvl6pPr>
            <a:lvl7pPr marL="2931059" indent="0">
              <a:buNone/>
              <a:defRPr sz="1700" b="1"/>
            </a:lvl7pPr>
            <a:lvl8pPr marL="3419567" indent="0">
              <a:buNone/>
              <a:defRPr sz="1700" b="1"/>
            </a:lvl8pPr>
            <a:lvl9pPr marL="390807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924051" y="2349068"/>
            <a:ext cx="4284562" cy="4267757"/>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Earned Value Management (2014-10)</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 2000-2014 Edwards Project Solutions.            All rights reserved.</a:t>
            </a:r>
          </a:p>
        </p:txBody>
      </p:sp>
      <p:sp>
        <p:nvSpPr>
          <p:cNvPr id="9" name="Slide Number Placeholder 5"/>
          <p:cNvSpPr>
            <a:spLocks noGrp="1"/>
          </p:cNvSpPr>
          <p:nvPr>
            <p:ph type="sldNum" sz="quarter" idx="12"/>
          </p:nvPr>
        </p:nvSpPr>
        <p:spPr/>
        <p:txBody>
          <a:bodyPr/>
          <a:lstStyle>
            <a:lvl1pPr>
              <a:defRPr/>
            </a:lvl1pPr>
          </a:lstStyle>
          <a:p>
            <a:pPr>
              <a:defRPr/>
            </a:pPr>
            <a:fld id="{FFB5DF10-EC1F-4A90-A95E-86AC631769D5}" type="slidenum">
              <a:rPr lang="en-US"/>
              <a:pPr>
                <a:defRPr/>
              </a:pPr>
              <a:t>‹#›</a:t>
            </a:fld>
            <a:endParaRPr lang="en-US" dirty="0"/>
          </a:p>
        </p:txBody>
      </p:sp>
    </p:spTree>
    <p:extLst>
      <p:ext uri="{BB962C8B-B14F-4D97-AF65-F5344CB8AC3E}">
        <p14:creationId xmlns:p14="http://schemas.microsoft.com/office/powerpoint/2010/main" val="3591689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Earned Value Management (2014-10)</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 2000-2014 Edwards Project Solutions.            All rights reserved.</a:t>
            </a:r>
          </a:p>
        </p:txBody>
      </p:sp>
      <p:sp>
        <p:nvSpPr>
          <p:cNvPr id="5" name="Slide Number Placeholder 5"/>
          <p:cNvSpPr>
            <a:spLocks noGrp="1"/>
          </p:cNvSpPr>
          <p:nvPr>
            <p:ph type="sldNum" sz="quarter" idx="12"/>
          </p:nvPr>
        </p:nvSpPr>
        <p:spPr/>
        <p:txBody>
          <a:bodyPr/>
          <a:lstStyle>
            <a:lvl1pPr>
              <a:defRPr/>
            </a:lvl1pPr>
          </a:lstStyle>
          <a:p>
            <a:pPr>
              <a:defRPr/>
            </a:pPr>
            <a:fld id="{524A0942-0032-4ED6-9120-E6700F65719E}" type="slidenum">
              <a:rPr lang="en-US"/>
              <a:pPr>
                <a:defRPr/>
              </a:pPr>
              <a:t>‹#›</a:t>
            </a:fld>
            <a:endParaRPr lang="en-US" dirty="0"/>
          </a:p>
        </p:txBody>
      </p:sp>
    </p:spTree>
    <p:extLst>
      <p:ext uri="{BB962C8B-B14F-4D97-AF65-F5344CB8AC3E}">
        <p14:creationId xmlns:p14="http://schemas.microsoft.com/office/powerpoint/2010/main" val="3519278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Earned Value Management (2014-10)</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 2000-2014 Edwards Project Solutions.            All rights reserved.</a:t>
            </a:r>
          </a:p>
        </p:txBody>
      </p:sp>
      <p:sp>
        <p:nvSpPr>
          <p:cNvPr id="4" name="Slide Number Placeholder 5"/>
          <p:cNvSpPr>
            <a:spLocks noGrp="1"/>
          </p:cNvSpPr>
          <p:nvPr>
            <p:ph type="sldNum" sz="quarter" idx="12"/>
          </p:nvPr>
        </p:nvSpPr>
        <p:spPr/>
        <p:txBody>
          <a:bodyPr/>
          <a:lstStyle>
            <a:lvl1pPr>
              <a:defRPr/>
            </a:lvl1pPr>
          </a:lstStyle>
          <a:p>
            <a:pPr>
              <a:defRPr/>
            </a:pPr>
            <a:fld id="{86423F94-388D-414A-8CDC-0AA15F6148F6}" type="slidenum">
              <a:rPr lang="en-US"/>
              <a:pPr>
                <a:defRPr/>
              </a:pPr>
              <a:t>‹#›</a:t>
            </a:fld>
            <a:endParaRPr lang="en-US" dirty="0"/>
          </a:p>
        </p:txBody>
      </p:sp>
    </p:spTree>
    <p:extLst>
      <p:ext uri="{BB962C8B-B14F-4D97-AF65-F5344CB8AC3E}">
        <p14:creationId xmlns:p14="http://schemas.microsoft.com/office/powerpoint/2010/main" val="185168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667" y="905337"/>
            <a:ext cx="3189021" cy="644707"/>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89803" y="905335"/>
            <a:ext cx="5418810" cy="5711490"/>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4667" y="1550042"/>
            <a:ext cx="3189021" cy="5066782"/>
          </a:xfrm>
        </p:spPr>
        <p:txBody>
          <a:bodyPr/>
          <a:lstStyle>
            <a:lvl1pPr marL="0" indent="0">
              <a:buNone/>
              <a:defRPr sz="1500"/>
            </a:lvl1pPr>
            <a:lvl2pPr marL="488509" indent="0">
              <a:buNone/>
              <a:defRPr sz="1300"/>
            </a:lvl2pPr>
            <a:lvl3pPr marL="977020" indent="0">
              <a:buNone/>
              <a:defRPr sz="1100"/>
            </a:lvl3pPr>
            <a:lvl4pPr marL="1465529" indent="0">
              <a:buNone/>
              <a:defRPr sz="1000"/>
            </a:lvl4pPr>
            <a:lvl5pPr marL="1954039" indent="0">
              <a:buNone/>
              <a:defRPr sz="1000"/>
            </a:lvl5pPr>
            <a:lvl6pPr marL="2442549" indent="0">
              <a:buNone/>
              <a:defRPr sz="1000"/>
            </a:lvl6pPr>
            <a:lvl7pPr marL="2931059" indent="0">
              <a:buNone/>
              <a:defRPr sz="1000"/>
            </a:lvl7pPr>
            <a:lvl8pPr marL="3419567" indent="0">
              <a:buNone/>
              <a:defRPr sz="1000"/>
            </a:lvl8pPr>
            <a:lvl9pPr marL="390807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Earned Value Management (2014-10)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2000-2014 Edwards Project Solutions.            All rights reserved.</a:t>
            </a:r>
          </a:p>
        </p:txBody>
      </p:sp>
      <p:sp>
        <p:nvSpPr>
          <p:cNvPr id="7" name="Slide Number Placeholder 5"/>
          <p:cNvSpPr>
            <a:spLocks noGrp="1"/>
          </p:cNvSpPr>
          <p:nvPr>
            <p:ph type="sldNum" sz="quarter" idx="12"/>
          </p:nvPr>
        </p:nvSpPr>
        <p:spPr/>
        <p:txBody>
          <a:bodyPr/>
          <a:lstStyle>
            <a:lvl1pPr>
              <a:defRPr/>
            </a:lvl1pPr>
          </a:lstStyle>
          <a:p>
            <a:pPr>
              <a:defRPr/>
            </a:pPr>
            <a:fld id="{15DBCA47-B9BF-4338-A514-781D49A96881}" type="slidenum">
              <a:rPr lang="en-US"/>
              <a:pPr>
                <a:defRPr/>
              </a:pPr>
              <a:t>‹#›</a:t>
            </a:fld>
            <a:endParaRPr lang="en-US" dirty="0"/>
          </a:p>
        </p:txBody>
      </p:sp>
    </p:spTree>
    <p:extLst>
      <p:ext uri="{BB962C8B-B14F-4D97-AF65-F5344CB8AC3E}">
        <p14:creationId xmlns:p14="http://schemas.microsoft.com/office/powerpoint/2010/main" val="159942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737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9953" y="5185093"/>
            <a:ext cx="5815965" cy="61213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99953" y="987636"/>
            <a:ext cx="5815965" cy="4118582"/>
          </a:xfrm>
        </p:spPr>
        <p:txBody>
          <a:bodyPr rtlCol="0">
            <a:normAutofit/>
          </a:bodyPr>
          <a:lstStyle>
            <a:lvl1pPr marL="0" indent="0">
              <a:buNone/>
              <a:defRPr sz="3400"/>
            </a:lvl1pPr>
            <a:lvl2pPr marL="488509" indent="0">
              <a:buNone/>
              <a:defRPr sz="3000"/>
            </a:lvl2pPr>
            <a:lvl3pPr marL="977020" indent="0">
              <a:buNone/>
              <a:defRPr sz="2600"/>
            </a:lvl3pPr>
            <a:lvl4pPr marL="1465529" indent="0">
              <a:buNone/>
              <a:defRPr sz="2100"/>
            </a:lvl4pPr>
            <a:lvl5pPr marL="1954039" indent="0">
              <a:buNone/>
              <a:defRPr sz="2100"/>
            </a:lvl5pPr>
            <a:lvl6pPr marL="2442549" indent="0">
              <a:buNone/>
              <a:defRPr sz="2100"/>
            </a:lvl6pPr>
            <a:lvl7pPr marL="2931059" indent="0">
              <a:buNone/>
              <a:defRPr sz="2100"/>
            </a:lvl7pPr>
            <a:lvl8pPr marL="3419567" indent="0">
              <a:buNone/>
              <a:defRPr sz="2100"/>
            </a:lvl8pPr>
            <a:lvl9pPr marL="3908078" indent="0">
              <a:buNone/>
              <a:defRPr sz="21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99953" y="5797224"/>
            <a:ext cx="5815965" cy="869325"/>
          </a:xfrm>
        </p:spPr>
        <p:txBody>
          <a:bodyPr/>
          <a:lstStyle>
            <a:lvl1pPr marL="0" indent="0">
              <a:buNone/>
              <a:defRPr sz="1500"/>
            </a:lvl1pPr>
            <a:lvl2pPr marL="488509" indent="0">
              <a:buNone/>
              <a:defRPr sz="1300"/>
            </a:lvl2pPr>
            <a:lvl3pPr marL="977020" indent="0">
              <a:buNone/>
              <a:defRPr sz="1100"/>
            </a:lvl3pPr>
            <a:lvl4pPr marL="1465529" indent="0">
              <a:buNone/>
              <a:defRPr sz="1000"/>
            </a:lvl4pPr>
            <a:lvl5pPr marL="1954039" indent="0">
              <a:buNone/>
              <a:defRPr sz="1000"/>
            </a:lvl5pPr>
            <a:lvl6pPr marL="2442549" indent="0">
              <a:buNone/>
              <a:defRPr sz="1000"/>
            </a:lvl6pPr>
            <a:lvl7pPr marL="2931059" indent="0">
              <a:buNone/>
              <a:defRPr sz="1000"/>
            </a:lvl7pPr>
            <a:lvl8pPr marL="3419567" indent="0">
              <a:buNone/>
              <a:defRPr sz="1000"/>
            </a:lvl8pPr>
            <a:lvl9pPr marL="390807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Earned Value Management (2014-10)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2000-2014 Edwards Project Solutions.            All rights reserved.</a:t>
            </a:r>
          </a:p>
        </p:txBody>
      </p:sp>
      <p:sp>
        <p:nvSpPr>
          <p:cNvPr id="7" name="Slide Number Placeholder 5"/>
          <p:cNvSpPr>
            <a:spLocks noGrp="1"/>
          </p:cNvSpPr>
          <p:nvPr>
            <p:ph type="sldNum" sz="quarter" idx="12"/>
          </p:nvPr>
        </p:nvSpPr>
        <p:spPr/>
        <p:txBody>
          <a:bodyPr/>
          <a:lstStyle>
            <a:lvl1pPr>
              <a:defRPr/>
            </a:lvl1pPr>
          </a:lstStyle>
          <a:p>
            <a:pPr>
              <a:defRPr/>
            </a:pPr>
            <a:fld id="{656DEFD9-FC47-485D-BD1B-CBE7EAA09423}" type="slidenum">
              <a:rPr lang="en-US"/>
              <a:pPr>
                <a:defRPr/>
              </a:pPr>
              <a:t>‹#›</a:t>
            </a:fld>
            <a:endParaRPr lang="en-US" dirty="0"/>
          </a:p>
        </p:txBody>
      </p:sp>
    </p:spTree>
    <p:extLst>
      <p:ext uri="{BB962C8B-B14F-4D97-AF65-F5344CB8AC3E}">
        <p14:creationId xmlns:p14="http://schemas.microsoft.com/office/powerpoint/2010/main" val="381899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Earned Value Management (2014-10)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2000-2014 Edwards Project Solutions.            All rights reserved.</a:t>
            </a:r>
          </a:p>
        </p:txBody>
      </p:sp>
      <p:sp>
        <p:nvSpPr>
          <p:cNvPr id="6" name="Slide Number Placeholder 5"/>
          <p:cNvSpPr>
            <a:spLocks noGrp="1"/>
          </p:cNvSpPr>
          <p:nvPr>
            <p:ph type="sldNum" sz="quarter" idx="12"/>
          </p:nvPr>
        </p:nvSpPr>
        <p:spPr/>
        <p:txBody>
          <a:bodyPr/>
          <a:lstStyle>
            <a:lvl1pPr>
              <a:defRPr/>
            </a:lvl1pPr>
          </a:lstStyle>
          <a:p>
            <a:pPr>
              <a:defRPr/>
            </a:pPr>
            <a:fld id="{E1CEFDB5-AC33-4EA0-8572-AB19C85A9DCF}" type="slidenum">
              <a:rPr lang="en-US"/>
              <a:pPr>
                <a:defRPr/>
              </a:pPr>
              <a:t>‹#›</a:t>
            </a:fld>
            <a:endParaRPr lang="en-US" dirty="0"/>
          </a:p>
        </p:txBody>
      </p:sp>
    </p:spTree>
    <p:extLst>
      <p:ext uri="{BB962C8B-B14F-4D97-AF65-F5344CB8AC3E}">
        <p14:creationId xmlns:p14="http://schemas.microsoft.com/office/powerpoint/2010/main" val="12375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7624" y="905335"/>
            <a:ext cx="2180987" cy="5711490"/>
          </a:xfrm>
        </p:spPr>
        <p:txBody>
          <a:bodyPr vert="eaVert"/>
          <a:lstStyle>
            <a:lvl1pPr>
              <a:defRPr>
                <a:solidFill>
                  <a:schemeClr val="accent4">
                    <a:lumMod val="50000"/>
                  </a:schemeClr>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84664" y="905335"/>
            <a:ext cx="6381406" cy="57114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Earned Value Management (2014-10)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2000-2014 Edwards Project Solutions.            All rights reserved.</a:t>
            </a:r>
          </a:p>
        </p:txBody>
      </p:sp>
      <p:sp>
        <p:nvSpPr>
          <p:cNvPr id="6" name="Slide Number Placeholder 5"/>
          <p:cNvSpPr>
            <a:spLocks noGrp="1"/>
          </p:cNvSpPr>
          <p:nvPr>
            <p:ph type="sldNum" sz="quarter" idx="12"/>
          </p:nvPr>
        </p:nvSpPr>
        <p:spPr/>
        <p:txBody>
          <a:bodyPr/>
          <a:lstStyle>
            <a:lvl1pPr>
              <a:defRPr/>
            </a:lvl1pPr>
          </a:lstStyle>
          <a:p>
            <a:pPr>
              <a:defRPr/>
            </a:pPr>
            <a:fld id="{C3E1A149-7402-4476-8D40-B7CA1F7C8BE8}" type="slidenum">
              <a:rPr lang="en-US"/>
              <a:pPr>
                <a:defRPr/>
              </a:pPr>
              <a:t>‹#›</a:t>
            </a:fld>
            <a:endParaRPr lang="en-US" dirty="0"/>
          </a:p>
        </p:txBody>
      </p:sp>
    </p:spTree>
    <p:extLst>
      <p:ext uri="{BB962C8B-B14F-4D97-AF65-F5344CB8AC3E}">
        <p14:creationId xmlns:p14="http://schemas.microsoft.com/office/powerpoint/2010/main" val="1963801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6996" y="2301061"/>
            <a:ext cx="8239284" cy="1587763"/>
          </a:xfrm>
        </p:spPr>
        <p:txBody>
          <a:bodyPr/>
          <a:lstStyle>
            <a:lvl1pPr algn="ctr">
              <a:defRPr sz="4500" b="1">
                <a:solidFill>
                  <a:schemeClr val="accent4">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53992" y="4197456"/>
            <a:ext cx="6785293" cy="1892970"/>
          </a:xfrm>
        </p:spPr>
        <p:txBody>
          <a:bodyPr/>
          <a:lstStyle>
            <a:lvl1pPr marL="0" indent="0" algn="ctr">
              <a:buNone/>
              <a:defRPr>
                <a:solidFill>
                  <a:schemeClr val="tx1">
                    <a:tint val="75000"/>
                  </a:schemeClr>
                </a:solidFill>
              </a:defRPr>
            </a:lvl1pPr>
            <a:lvl2pPr marL="496313" indent="0" algn="ctr">
              <a:buNone/>
              <a:defRPr>
                <a:solidFill>
                  <a:schemeClr val="tx1">
                    <a:tint val="75000"/>
                  </a:schemeClr>
                </a:solidFill>
              </a:defRPr>
            </a:lvl2pPr>
            <a:lvl3pPr marL="992625" indent="0" algn="ctr">
              <a:buNone/>
              <a:defRPr>
                <a:solidFill>
                  <a:schemeClr val="tx1">
                    <a:tint val="75000"/>
                  </a:schemeClr>
                </a:solidFill>
              </a:defRPr>
            </a:lvl3pPr>
            <a:lvl4pPr marL="1488937" indent="0" algn="ctr">
              <a:buNone/>
              <a:defRPr>
                <a:solidFill>
                  <a:schemeClr val="tx1">
                    <a:tint val="75000"/>
                  </a:schemeClr>
                </a:solidFill>
              </a:defRPr>
            </a:lvl4pPr>
            <a:lvl5pPr marL="1985248" indent="0" algn="ctr">
              <a:buNone/>
              <a:defRPr>
                <a:solidFill>
                  <a:schemeClr val="tx1">
                    <a:tint val="75000"/>
                  </a:schemeClr>
                </a:solidFill>
              </a:defRPr>
            </a:lvl5pPr>
            <a:lvl6pPr marL="2481561" indent="0" algn="ctr">
              <a:buNone/>
              <a:defRPr>
                <a:solidFill>
                  <a:schemeClr val="tx1">
                    <a:tint val="75000"/>
                  </a:schemeClr>
                </a:solidFill>
              </a:defRPr>
            </a:lvl6pPr>
            <a:lvl7pPr marL="2977873" indent="0" algn="ctr">
              <a:buNone/>
              <a:defRPr>
                <a:solidFill>
                  <a:schemeClr val="tx1">
                    <a:tint val="75000"/>
                  </a:schemeClr>
                </a:solidFill>
              </a:defRPr>
            </a:lvl7pPr>
            <a:lvl8pPr marL="3474186" indent="0" algn="ctr">
              <a:buNone/>
              <a:defRPr>
                <a:solidFill>
                  <a:schemeClr val="tx1">
                    <a:tint val="75000"/>
                  </a:schemeClr>
                </a:solidFill>
              </a:defRPr>
            </a:lvl8pPr>
            <a:lvl9pPr marL="397049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32937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232088" y="6511910"/>
            <a:ext cx="5808927" cy="89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522386" y="1"/>
            <a:ext cx="2170890" cy="118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 y="2639485"/>
            <a:ext cx="9693275" cy="1543182"/>
          </a:xfrm>
          <a:prstGeom prst="rect">
            <a:avLst/>
          </a:prstGeom>
          <a:solidFill>
            <a:schemeClr val="bg1">
              <a:alpha val="89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endParaRPr lang="en-US" sz="4500" dirty="0">
              <a:solidFill>
                <a:srgbClr val="0000CC">
                  <a:lumMod val="50000"/>
                </a:srgbClr>
              </a:solidFill>
            </a:endParaRPr>
          </a:p>
        </p:txBody>
      </p:sp>
      <p:sp>
        <p:nvSpPr>
          <p:cNvPr id="7" name="Title 1"/>
          <p:cNvSpPr>
            <a:spLocks noGrp="1"/>
          </p:cNvSpPr>
          <p:nvPr>
            <p:ph type="ctrTitle"/>
          </p:nvPr>
        </p:nvSpPr>
        <p:spPr>
          <a:xfrm>
            <a:off x="726996" y="2617240"/>
            <a:ext cx="8239284" cy="1565473"/>
          </a:xfrm>
        </p:spPr>
        <p:txBody>
          <a:bodyPr/>
          <a:lstStyle>
            <a:lvl1pPr algn="ctr">
              <a:defRPr sz="4500" b="1">
                <a:solidFill>
                  <a:schemeClr val="accent4">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224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7774" y="164606"/>
            <a:ext cx="6542961" cy="740728"/>
          </a:xfrm>
        </p:spPr>
        <p:txBody>
          <a:bodyPr/>
          <a:lstStyle>
            <a:lvl1pPr>
              <a:defRPr sz="3500">
                <a:solidFill>
                  <a:schemeClr val="accent4">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7774" y="1399152"/>
            <a:ext cx="8723948" cy="5267396"/>
          </a:xfrm>
        </p:spPr>
        <p:txBody>
          <a:bodyPr>
            <a:normAutofit/>
          </a:bodyPr>
          <a:lstStyle>
            <a:lvl1pPr>
              <a:defRPr sz="2400"/>
            </a:lvl1pPr>
            <a:lvl2pPr marL="806507" indent="-310195">
              <a:buFont typeface="Wingdings" pitchFamily="2" charset="2"/>
              <a:buChar char="§"/>
              <a:defRPr sz="2000"/>
            </a:lvl2pPr>
            <a:lvl3pPr marL="1240780" indent="-248156">
              <a:buFont typeface="Arial" pitchFamily="34" charset="0"/>
              <a:buChar cha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defTabSz="914335" fontAlgn="base">
              <a:spcBef>
                <a:spcPct val="0"/>
              </a:spcBef>
              <a:spcAft>
                <a:spcPct val="0"/>
              </a:spcAft>
              <a:defRPr>
                <a:latin typeface="Arial" charset="0"/>
              </a:defRPr>
            </a:lvl1pPr>
          </a:lstStyle>
          <a:p>
            <a:pPr>
              <a:defRPr/>
            </a:pPr>
            <a:r>
              <a:rPr lang="en-US" dirty="0" smtClean="0"/>
              <a:t>Earned Value Management (2014-10)</a:t>
            </a:r>
            <a:endParaRPr lang="en-US" dirty="0"/>
          </a:p>
        </p:txBody>
      </p:sp>
      <p:sp>
        <p:nvSpPr>
          <p:cNvPr id="5" name="Footer Placeholder 4"/>
          <p:cNvSpPr>
            <a:spLocks noGrp="1"/>
          </p:cNvSpPr>
          <p:nvPr>
            <p:ph type="ftr" sz="quarter" idx="11"/>
          </p:nvPr>
        </p:nvSpPr>
        <p:spPr/>
        <p:txBody>
          <a:bodyPr/>
          <a:lstStyle>
            <a:lvl1pPr defTabSz="914335" fontAlgn="base">
              <a:spcBef>
                <a:spcPct val="0"/>
              </a:spcBef>
              <a:spcAft>
                <a:spcPct val="0"/>
              </a:spcAft>
              <a:defRPr>
                <a:latin typeface="Arial" charset="0"/>
              </a:defRPr>
            </a:lvl1pPr>
          </a:lstStyle>
          <a:p>
            <a:pPr>
              <a:defRPr/>
            </a:pPr>
            <a:r>
              <a:rPr lang="en-US" dirty="0" smtClean="0"/>
              <a:t>© 2000-2014 Edwards Project Solutions.            All rights reserved.</a:t>
            </a:r>
            <a:endParaRPr lang="en-US" dirty="0"/>
          </a:p>
        </p:txBody>
      </p:sp>
    </p:spTree>
    <p:extLst>
      <p:ext uri="{BB962C8B-B14F-4D97-AF65-F5344CB8AC3E}">
        <p14:creationId xmlns:p14="http://schemas.microsoft.com/office/powerpoint/2010/main" val="110216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702" y="4759864"/>
            <a:ext cx="8239284" cy="1471167"/>
          </a:xfrm>
        </p:spPr>
        <p:txBody>
          <a:bodyPr anchor="t"/>
          <a:lstStyle>
            <a:lvl1pPr algn="l">
              <a:defRPr sz="43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5702" y="3139523"/>
            <a:ext cx="8239284" cy="1620340"/>
          </a:xfrm>
        </p:spPr>
        <p:txBody>
          <a:bodyPr anchor="b"/>
          <a:lstStyle>
            <a:lvl1pPr marL="0" indent="0">
              <a:buNone/>
              <a:defRPr sz="2200">
                <a:solidFill>
                  <a:schemeClr val="tx1">
                    <a:tint val="75000"/>
                  </a:schemeClr>
                </a:solidFill>
              </a:defRPr>
            </a:lvl1pPr>
            <a:lvl2pPr marL="496313" indent="0">
              <a:buNone/>
              <a:defRPr sz="2000">
                <a:solidFill>
                  <a:schemeClr val="tx1">
                    <a:tint val="75000"/>
                  </a:schemeClr>
                </a:solidFill>
              </a:defRPr>
            </a:lvl2pPr>
            <a:lvl3pPr marL="992625" indent="0">
              <a:buNone/>
              <a:defRPr sz="1700">
                <a:solidFill>
                  <a:schemeClr val="tx1">
                    <a:tint val="75000"/>
                  </a:schemeClr>
                </a:solidFill>
              </a:defRPr>
            </a:lvl3pPr>
            <a:lvl4pPr marL="1488937" indent="0">
              <a:buNone/>
              <a:defRPr sz="1500">
                <a:solidFill>
                  <a:schemeClr val="tx1">
                    <a:tint val="75000"/>
                  </a:schemeClr>
                </a:solidFill>
              </a:defRPr>
            </a:lvl4pPr>
            <a:lvl5pPr marL="1985248" indent="0">
              <a:buNone/>
              <a:defRPr sz="1500">
                <a:solidFill>
                  <a:schemeClr val="tx1">
                    <a:tint val="75000"/>
                  </a:schemeClr>
                </a:solidFill>
              </a:defRPr>
            </a:lvl5pPr>
            <a:lvl6pPr marL="2481561" indent="0">
              <a:buNone/>
              <a:defRPr sz="1500">
                <a:solidFill>
                  <a:schemeClr val="tx1">
                    <a:tint val="75000"/>
                  </a:schemeClr>
                </a:solidFill>
              </a:defRPr>
            </a:lvl6pPr>
            <a:lvl7pPr marL="2977873" indent="0">
              <a:buNone/>
              <a:defRPr sz="1500">
                <a:solidFill>
                  <a:schemeClr val="tx1">
                    <a:tint val="75000"/>
                  </a:schemeClr>
                </a:solidFill>
              </a:defRPr>
            </a:lvl7pPr>
            <a:lvl8pPr marL="3474186" indent="0">
              <a:buNone/>
              <a:defRPr sz="1500">
                <a:solidFill>
                  <a:schemeClr val="tx1">
                    <a:tint val="75000"/>
                  </a:schemeClr>
                </a:solidFill>
              </a:defRPr>
            </a:lvl8pPr>
            <a:lvl9pPr marL="3970498"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335" fontAlgn="base">
              <a:spcBef>
                <a:spcPct val="0"/>
              </a:spcBef>
              <a:spcAft>
                <a:spcPct val="0"/>
              </a:spcAft>
              <a:defRPr>
                <a:latin typeface="Arial" charset="0"/>
              </a:defRPr>
            </a:lvl1pPr>
          </a:lstStyle>
          <a:p>
            <a:pPr>
              <a:defRPr/>
            </a:pPr>
            <a:r>
              <a:rPr lang="en-US" dirty="0" smtClean="0"/>
              <a:t>Earned Value Management (2014-10)</a:t>
            </a:r>
            <a:endParaRPr lang="en-US" dirty="0"/>
          </a:p>
        </p:txBody>
      </p:sp>
      <p:sp>
        <p:nvSpPr>
          <p:cNvPr id="5" name="Footer Placeholder 4"/>
          <p:cNvSpPr>
            <a:spLocks noGrp="1"/>
          </p:cNvSpPr>
          <p:nvPr>
            <p:ph type="ftr" sz="quarter" idx="11"/>
          </p:nvPr>
        </p:nvSpPr>
        <p:spPr/>
        <p:txBody>
          <a:bodyPr/>
          <a:lstStyle>
            <a:lvl1pPr defTabSz="914335" fontAlgn="base">
              <a:spcBef>
                <a:spcPct val="0"/>
              </a:spcBef>
              <a:spcAft>
                <a:spcPct val="0"/>
              </a:spcAft>
              <a:defRPr>
                <a:latin typeface="Arial" charset="0"/>
              </a:defRPr>
            </a:lvl1pPr>
          </a:lstStyle>
          <a:p>
            <a:pPr>
              <a:defRPr/>
            </a:pPr>
            <a:r>
              <a:rPr lang="en-US" dirty="0" smtClean="0"/>
              <a:t>© 2000-2014 Edwards Project Solutions.            All rights reserved.</a:t>
            </a:r>
            <a:endParaRPr lang="en-US" dirty="0"/>
          </a:p>
        </p:txBody>
      </p:sp>
    </p:spTree>
    <p:extLst>
      <p:ext uri="{BB962C8B-B14F-4D97-AF65-F5344CB8AC3E}">
        <p14:creationId xmlns:p14="http://schemas.microsoft.com/office/powerpoint/2010/main" val="3704493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807774" y="1152244"/>
            <a:ext cx="4200419" cy="546458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9747" y="1152244"/>
            <a:ext cx="4361974" cy="546458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defTabSz="914335" fontAlgn="base">
              <a:spcBef>
                <a:spcPct val="0"/>
              </a:spcBef>
              <a:spcAft>
                <a:spcPct val="0"/>
              </a:spcAft>
              <a:defRPr>
                <a:latin typeface="Arial" charset="0"/>
              </a:defRPr>
            </a:lvl1pPr>
          </a:lstStyle>
          <a:p>
            <a:pPr>
              <a:defRPr/>
            </a:pPr>
            <a:r>
              <a:rPr lang="en-US" dirty="0" smtClean="0"/>
              <a:t>Earned Value Management (2014-10)</a:t>
            </a:r>
            <a:endParaRPr lang="en-US" dirty="0"/>
          </a:p>
        </p:txBody>
      </p:sp>
      <p:sp>
        <p:nvSpPr>
          <p:cNvPr id="6" name="Footer Placeholder 5"/>
          <p:cNvSpPr>
            <a:spLocks noGrp="1"/>
          </p:cNvSpPr>
          <p:nvPr>
            <p:ph type="ftr" sz="quarter" idx="11"/>
          </p:nvPr>
        </p:nvSpPr>
        <p:spPr/>
        <p:txBody>
          <a:bodyPr/>
          <a:lstStyle>
            <a:lvl1pPr defTabSz="914335" fontAlgn="base">
              <a:spcBef>
                <a:spcPct val="0"/>
              </a:spcBef>
              <a:spcAft>
                <a:spcPct val="0"/>
              </a:spcAft>
              <a:defRPr>
                <a:latin typeface="Arial" charset="0"/>
              </a:defRPr>
            </a:lvl1pPr>
          </a:lstStyle>
          <a:p>
            <a:pPr>
              <a:defRPr/>
            </a:pPr>
            <a:r>
              <a:rPr lang="en-US" dirty="0" smtClean="0"/>
              <a:t>© 2000-2014 Edwards Project Solutions.            All rights reserved.</a:t>
            </a:r>
            <a:endParaRPr lang="en-US" dirty="0"/>
          </a:p>
        </p:txBody>
      </p:sp>
    </p:spTree>
    <p:extLst>
      <p:ext uri="{BB962C8B-B14F-4D97-AF65-F5344CB8AC3E}">
        <p14:creationId xmlns:p14="http://schemas.microsoft.com/office/powerpoint/2010/main" val="3479081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84665" y="1658067"/>
            <a:ext cx="4282880" cy="691002"/>
          </a:xfrm>
        </p:spPr>
        <p:txBody>
          <a:bodyPr anchor="b"/>
          <a:lstStyle>
            <a:lvl1pPr marL="0" indent="0">
              <a:buNone/>
              <a:defRPr sz="2600" b="1"/>
            </a:lvl1pPr>
            <a:lvl2pPr marL="496313" indent="0">
              <a:buNone/>
              <a:defRPr sz="2200" b="1"/>
            </a:lvl2pPr>
            <a:lvl3pPr marL="992625" indent="0">
              <a:buNone/>
              <a:defRPr sz="2000" b="1"/>
            </a:lvl3pPr>
            <a:lvl4pPr marL="1488937" indent="0">
              <a:buNone/>
              <a:defRPr sz="1700" b="1"/>
            </a:lvl4pPr>
            <a:lvl5pPr marL="1985248" indent="0">
              <a:buNone/>
              <a:defRPr sz="1700" b="1"/>
            </a:lvl5pPr>
            <a:lvl6pPr marL="2481561" indent="0">
              <a:buNone/>
              <a:defRPr sz="1700" b="1"/>
            </a:lvl6pPr>
            <a:lvl7pPr marL="2977873" indent="0">
              <a:buNone/>
              <a:defRPr sz="1700" b="1"/>
            </a:lvl7pPr>
            <a:lvl8pPr marL="3474186" indent="0">
              <a:buNone/>
              <a:defRPr sz="1700" b="1"/>
            </a:lvl8pPr>
            <a:lvl9pPr marL="397049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4665" y="2349070"/>
            <a:ext cx="4282880" cy="426775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24053" y="1658067"/>
            <a:ext cx="4284563" cy="691002"/>
          </a:xfrm>
        </p:spPr>
        <p:txBody>
          <a:bodyPr anchor="b"/>
          <a:lstStyle>
            <a:lvl1pPr marL="0" indent="0">
              <a:buNone/>
              <a:defRPr sz="2600" b="1"/>
            </a:lvl1pPr>
            <a:lvl2pPr marL="496313" indent="0">
              <a:buNone/>
              <a:defRPr sz="2200" b="1"/>
            </a:lvl2pPr>
            <a:lvl3pPr marL="992625" indent="0">
              <a:buNone/>
              <a:defRPr sz="2000" b="1"/>
            </a:lvl3pPr>
            <a:lvl4pPr marL="1488937" indent="0">
              <a:buNone/>
              <a:defRPr sz="1700" b="1"/>
            </a:lvl4pPr>
            <a:lvl5pPr marL="1985248" indent="0">
              <a:buNone/>
              <a:defRPr sz="1700" b="1"/>
            </a:lvl5pPr>
            <a:lvl6pPr marL="2481561" indent="0">
              <a:buNone/>
              <a:defRPr sz="1700" b="1"/>
            </a:lvl6pPr>
            <a:lvl7pPr marL="2977873" indent="0">
              <a:buNone/>
              <a:defRPr sz="1700" b="1"/>
            </a:lvl7pPr>
            <a:lvl8pPr marL="3474186" indent="0">
              <a:buNone/>
              <a:defRPr sz="1700" b="1"/>
            </a:lvl8pPr>
            <a:lvl9pPr marL="397049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924053" y="2349070"/>
            <a:ext cx="4284563" cy="426775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335" fontAlgn="base">
              <a:spcBef>
                <a:spcPct val="0"/>
              </a:spcBef>
              <a:spcAft>
                <a:spcPct val="0"/>
              </a:spcAft>
              <a:defRPr>
                <a:latin typeface="Arial" charset="0"/>
              </a:defRPr>
            </a:lvl1pPr>
          </a:lstStyle>
          <a:p>
            <a:pPr>
              <a:defRPr/>
            </a:pPr>
            <a:r>
              <a:rPr lang="en-US" dirty="0" smtClean="0"/>
              <a:t>Earned Value Management (2014-10)</a:t>
            </a:r>
            <a:endParaRPr lang="en-US" dirty="0"/>
          </a:p>
        </p:txBody>
      </p:sp>
      <p:sp>
        <p:nvSpPr>
          <p:cNvPr id="8" name="Footer Placeholder 7"/>
          <p:cNvSpPr>
            <a:spLocks noGrp="1"/>
          </p:cNvSpPr>
          <p:nvPr>
            <p:ph type="ftr" sz="quarter" idx="11"/>
          </p:nvPr>
        </p:nvSpPr>
        <p:spPr/>
        <p:txBody>
          <a:bodyPr/>
          <a:lstStyle>
            <a:lvl1pPr defTabSz="914335" fontAlgn="base">
              <a:spcBef>
                <a:spcPct val="0"/>
              </a:spcBef>
              <a:spcAft>
                <a:spcPct val="0"/>
              </a:spcAft>
              <a:defRPr>
                <a:latin typeface="Arial" charset="0"/>
              </a:defRPr>
            </a:lvl1pPr>
          </a:lstStyle>
          <a:p>
            <a:pPr>
              <a:defRPr/>
            </a:pPr>
            <a:r>
              <a:rPr lang="en-US" dirty="0" smtClean="0"/>
              <a:t>© 2000-2014 Edwards Project Solutions.            All rights reserved.</a:t>
            </a:r>
            <a:endParaRPr lang="en-US" dirty="0"/>
          </a:p>
        </p:txBody>
      </p:sp>
    </p:spTree>
    <p:extLst>
      <p:ext uri="{BB962C8B-B14F-4D97-AF65-F5344CB8AC3E}">
        <p14:creationId xmlns:p14="http://schemas.microsoft.com/office/powerpoint/2010/main" val="277500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335" fontAlgn="base">
              <a:spcBef>
                <a:spcPct val="0"/>
              </a:spcBef>
              <a:spcAft>
                <a:spcPct val="0"/>
              </a:spcAft>
              <a:defRPr>
                <a:latin typeface="Arial" charset="0"/>
              </a:defRPr>
            </a:lvl1pPr>
          </a:lstStyle>
          <a:p>
            <a:pPr>
              <a:defRPr/>
            </a:pPr>
            <a:r>
              <a:rPr lang="en-US" dirty="0" smtClean="0"/>
              <a:t>Earned Value Management (2014-10)</a:t>
            </a:r>
            <a:endParaRPr lang="en-US" dirty="0"/>
          </a:p>
        </p:txBody>
      </p:sp>
      <p:sp>
        <p:nvSpPr>
          <p:cNvPr id="4" name="Footer Placeholder 3"/>
          <p:cNvSpPr>
            <a:spLocks noGrp="1"/>
          </p:cNvSpPr>
          <p:nvPr>
            <p:ph type="ftr" sz="quarter" idx="11"/>
          </p:nvPr>
        </p:nvSpPr>
        <p:spPr/>
        <p:txBody>
          <a:bodyPr/>
          <a:lstStyle>
            <a:lvl1pPr defTabSz="914335" fontAlgn="base">
              <a:spcBef>
                <a:spcPct val="0"/>
              </a:spcBef>
              <a:spcAft>
                <a:spcPct val="0"/>
              </a:spcAft>
              <a:defRPr>
                <a:latin typeface="Arial" charset="0"/>
              </a:defRPr>
            </a:lvl1pPr>
          </a:lstStyle>
          <a:p>
            <a:pPr>
              <a:defRPr/>
            </a:pPr>
            <a:r>
              <a:rPr lang="en-US" dirty="0" smtClean="0"/>
              <a:t>© 2000-2014 Edwards Project Solutions.            All rights reserved.</a:t>
            </a:r>
            <a:endParaRPr lang="en-US" dirty="0"/>
          </a:p>
        </p:txBody>
      </p:sp>
    </p:spTree>
    <p:extLst>
      <p:ext uri="{BB962C8B-B14F-4D97-AF65-F5344CB8AC3E}">
        <p14:creationId xmlns:p14="http://schemas.microsoft.com/office/powerpoint/2010/main" val="370941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7" y="4759327"/>
            <a:ext cx="8239125" cy="1221813"/>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5177" y="3140075"/>
            <a:ext cx="8239125" cy="1619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2574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335" fontAlgn="base">
              <a:spcBef>
                <a:spcPct val="0"/>
              </a:spcBef>
              <a:spcAft>
                <a:spcPct val="0"/>
              </a:spcAft>
              <a:defRPr>
                <a:latin typeface="Arial" charset="0"/>
              </a:defRPr>
            </a:lvl1pPr>
          </a:lstStyle>
          <a:p>
            <a:pPr>
              <a:defRPr/>
            </a:pPr>
            <a:r>
              <a:rPr lang="en-US" dirty="0" smtClean="0"/>
              <a:t>Earned Value Management (2014-10)</a:t>
            </a:r>
            <a:endParaRPr lang="en-US" dirty="0"/>
          </a:p>
        </p:txBody>
      </p:sp>
      <p:sp>
        <p:nvSpPr>
          <p:cNvPr id="3" name="Footer Placeholder 2"/>
          <p:cNvSpPr>
            <a:spLocks noGrp="1"/>
          </p:cNvSpPr>
          <p:nvPr>
            <p:ph type="ftr" sz="quarter" idx="11"/>
          </p:nvPr>
        </p:nvSpPr>
        <p:spPr/>
        <p:txBody>
          <a:bodyPr/>
          <a:lstStyle>
            <a:lvl1pPr defTabSz="914335" fontAlgn="base">
              <a:spcBef>
                <a:spcPct val="0"/>
              </a:spcBef>
              <a:spcAft>
                <a:spcPct val="0"/>
              </a:spcAft>
              <a:defRPr>
                <a:latin typeface="Arial" charset="0"/>
              </a:defRPr>
            </a:lvl1pPr>
          </a:lstStyle>
          <a:p>
            <a:pPr>
              <a:defRPr/>
            </a:pPr>
            <a:r>
              <a:rPr lang="en-US" dirty="0" smtClean="0"/>
              <a:t>© 2000-2014 Edwards Project Solutions.            All rights reserved.</a:t>
            </a:r>
            <a:endParaRPr lang="en-US" dirty="0"/>
          </a:p>
        </p:txBody>
      </p:sp>
    </p:spTree>
    <p:extLst>
      <p:ext uri="{BB962C8B-B14F-4D97-AF65-F5344CB8AC3E}">
        <p14:creationId xmlns:p14="http://schemas.microsoft.com/office/powerpoint/2010/main" val="1383333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667" y="905335"/>
            <a:ext cx="3189020" cy="64470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789803" y="905334"/>
            <a:ext cx="5418810" cy="5711490"/>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4667" y="1550045"/>
            <a:ext cx="3189020" cy="5066783"/>
          </a:xfrm>
        </p:spPr>
        <p:txBody>
          <a:bodyPr/>
          <a:lstStyle>
            <a:lvl1pPr marL="0" indent="0">
              <a:buNone/>
              <a:defRPr sz="1500"/>
            </a:lvl1pPr>
            <a:lvl2pPr marL="496313" indent="0">
              <a:buNone/>
              <a:defRPr sz="1300"/>
            </a:lvl2pPr>
            <a:lvl3pPr marL="992625" indent="0">
              <a:buNone/>
              <a:defRPr sz="1100"/>
            </a:lvl3pPr>
            <a:lvl4pPr marL="1488937" indent="0">
              <a:buNone/>
              <a:defRPr sz="1000"/>
            </a:lvl4pPr>
            <a:lvl5pPr marL="1985248" indent="0">
              <a:buNone/>
              <a:defRPr sz="1000"/>
            </a:lvl5pPr>
            <a:lvl6pPr marL="2481561" indent="0">
              <a:buNone/>
              <a:defRPr sz="1000"/>
            </a:lvl6pPr>
            <a:lvl7pPr marL="2977873" indent="0">
              <a:buNone/>
              <a:defRPr sz="1000"/>
            </a:lvl7pPr>
            <a:lvl8pPr marL="3474186" indent="0">
              <a:buNone/>
              <a:defRPr sz="1000"/>
            </a:lvl8pPr>
            <a:lvl9pPr marL="39704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335" fontAlgn="base">
              <a:spcBef>
                <a:spcPct val="0"/>
              </a:spcBef>
              <a:spcAft>
                <a:spcPct val="0"/>
              </a:spcAft>
              <a:defRPr>
                <a:latin typeface="Arial" charset="0"/>
              </a:defRPr>
            </a:lvl1pPr>
          </a:lstStyle>
          <a:p>
            <a:pPr>
              <a:defRPr/>
            </a:pPr>
            <a:r>
              <a:rPr lang="en-US" dirty="0" smtClean="0"/>
              <a:t>Earned Value Management (2014-10)</a:t>
            </a:r>
            <a:endParaRPr lang="en-US" dirty="0"/>
          </a:p>
        </p:txBody>
      </p:sp>
      <p:sp>
        <p:nvSpPr>
          <p:cNvPr id="6" name="Footer Placeholder 5"/>
          <p:cNvSpPr>
            <a:spLocks noGrp="1"/>
          </p:cNvSpPr>
          <p:nvPr>
            <p:ph type="ftr" sz="quarter" idx="11"/>
          </p:nvPr>
        </p:nvSpPr>
        <p:spPr/>
        <p:txBody>
          <a:bodyPr/>
          <a:lstStyle>
            <a:lvl1pPr defTabSz="914335" fontAlgn="base">
              <a:spcBef>
                <a:spcPct val="0"/>
              </a:spcBef>
              <a:spcAft>
                <a:spcPct val="0"/>
              </a:spcAft>
              <a:defRPr>
                <a:latin typeface="Arial" charset="0"/>
              </a:defRPr>
            </a:lvl1pPr>
          </a:lstStyle>
          <a:p>
            <a:pPr>
              <a:defRPr/>
            </a:pPr>
            <a:r>
              <a:rPr lang="en-US" dirty="0" smtClean="0"/>
              <a:t>© 2000-2014 Edwards Project Solutions.            All rights reserved.</a:t>
            </a:r>
            <a:endParaRPr lang="en-US" dirty="0"/>
          </a:p>
        </p:txBody>
      </p:sp>
    </p:spTree>
    <p:extLst>
      <p:ext uri="{BB962C8B-B14F-4D97-AF65-F5344CB8AC3E}">
        <p14:creationId xmlns:p14="http://schemas.microsoft.com/office/powerpoint/2010/main" val="3985882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9951" y="5185095"/>
            <a:ext cx="5815965" cy="612130"/>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899951" y="987638"/>
            <a:ext cx="5815965" cy="4118582"/>
          </a:xfrm>
        </p:spPr>
        <p:txBody>
          <a:bodyPr rtlCol="0">
            <a:normAutofit/>
          </a:bodyPr>
          <a:lstStyle>
            <a:lvl1pPr marL="0" indent="0">
              <a:buNone/>
              <a:defRPr sz="3500"/>
            </a:lvl1pPr>
            <a:lvl2pPr marL="496313" indent="0">
              <a:buNone/>
              <a:defRPr sz="3000"/>
            </a:lvl2pPr>
            <a:lvl3pPr marL="992625" indent="0">
              <a:buNone/>
              <a:defRPr sz="2600"/>
            </a:lvl3pPr>
            <a:lvl4pPr marL="1488937" indent="0">
              <a:buNone/>
              <a:defRPr sz="2200"/>
            </a:lvl4pPr>
            <a:lvl5pPr marL="1985248" indent="0">
              <a:buNone/>
              <a:defRPr sz="2200"/>
            </a:lvl5pPr>
            <a:lvl6pPr marL="2481561" indent="0">
              <a:buNone/>
              <a:defRPr sz="2200"/>
            </a:lvl6pPr>
            <a:lvl7pPr marL="2977873" indent="0">
              <a:buNone/>
              <a:defRPr sz="2200"/>
            </a:lvl7pPr>
            <a:lvl8pPr marL="3474186" indent="0">
              <a:buNone/>
              <a:defRPr sz="2200"/>
            </a:lvl8pPr>
            <a:lvl9pPr marL="3970498" indent="0">
              <a:buNone/>
              <a:defRPr sz="2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99951" y="5797226"/>
            <a:ext cx="5815965" cy="869325"/>
          </a:xfrm>
        </p:spPr>
        <p:txBody>
          <a:bodyPr/>
          <a:lstStyle>
            <a:lvl1pPr marL="0" indent="0">
              <a:buNone/>
              <a:defRPr sz="1500"/>
            </a:lvl1pPr>
            <a:lvl2pPr marL="496313" indent="0">
              <a:buNone/>
              <a:defRPr sz="1300"/>
            </a:lvl2pPr>
            <a:lvl3pPr marL="992625" indent="0">
              <a:buNone/>
              <a:defRPr sz="1100"/>
            </a:lvl3pPr>
            <a:lvl4pPr marL="1488937" indent="0">
              <a:buNone/>
              <a:defRPr sz="1000"/>
            </a:lvl4pPr>
            <a:lvl5pPr marL="1985248" indent="0">
              <a:buNone/>
              <a:defRPr sz="1000"/>
            </a:lvl5pPr>
            <a:lvl6pPr marL="2481561" indent="0">
              <a:buNone/>
              <a:defRPr sz="1000"/>
            </a:lvl6pPr>
            <a:lvl7pPr marL="2977873" indent="0">
              <a:buNone/>
              <a:defRPr sz="1000"/>
            </a:lvl7pPr>
            <a:lvl8pPr marL="3474186" indent="0">
              <a:buNone/>
              <a:defRPr sz="1000"/>
            </a:lvl8pPr>
            <a:lvl9pPr marL="39704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335" fontAlgn="base">
              <a:spcBef>
                <a:spcPct val="0"/>
              </a:spcBef>
              <a:spcAft>
                <a:spcPct val="0"/>
              </a:spcAft>
              <a:defRPr>
                <a:latin typeface="Arial" charset="0"/>
              </a:defRPr>
            </a:lvl1pPr>
          </a:lstStyle>
          <a:p>
            <a:pPr>
              <a:defRPr/>
            </a:pPr>
            <a:r>
              <a:rPr lang="en-US" dirty="0" smtClean="0"/>
              <a:t>Earned Value Management (2014-10)</a:t>
            </a:r>
            <a:endParaRPr lang="en-US" dirty="0"/>
          </a:p>
        </p:txBody>
      </p:sp>
      <p:sp>
        <p:nvSpPr>
          <p:cNvPr id="6" name="Footer Placeholder 5"/>
          <p:cNvSpPr>
            <a:spLocks noGrp="1"/>
          </p:cNvSpPr>
          <p:nvPr>
            <p:ph type="ftr" sz="quarter" idx="11"/>
          </p:nvPr>
        </p:nvSpPr>
        <p:spPr/>
        <p:txBody>
          <a:bodyPr/>
          <a:lstStyle>
            <a:lvl1pPr defTabSz="914335" fontAlgn="base">
              <a:spcBef>
                <a:spcPct val="0"/>
              </a:spcBef>
              <a:spcAft>
                <a:spcPct val="0"/>
              </a:spcAft>
              <a:defRPr>
                <a:latin typeface="Arial" charset="0"/>
              </a:defRPr>
            </a:lvl1pPr>
          </a:lstStyle>
          <a:p>
            <a:pPr>
              <a:defRPr/>
            </a:pPr>
            <a:r>
              <a:rPr lang="en-US" dirty="0" smtClean="0"/>
              <a:t>© 2000-2014 Edwards Project Solutions.            All rights reserved.</a:t>
            </a:r>
            <a:endParaRPr lang="en-US" dirty="0"/>
          </a:p>
        </p:txBody>
      </p:sp>
    </p:spTree>
    <p:extLst>
      <p:ext uri="{BB962C8B-B14F-4D97-AF65-F5344CB8AC3E}">
        <p14:creationId xmlns:p14="http://schemas.microsoft.com/office/powerpoint/2010/main" val="1183445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335" fontAlgn="base">
              <a:spcBef>
                <a:spcPct val="0"/>
              </a:spcBef>
              <a:spcAft>
                <a:spcPct val="0"/>
              </a:spcAft>
              <a:defRPr>
                <a:latin typeface="Arial" charset="0"/>
              </a:defRPr>
            </a:lvl1pPr>
          </a:lstStyle>
          <a:p>
            <a:pPr>
              <a:defRPr/>
            </a:pPr>
            <a:r>
              <a:rPr lang="en-US" dirty="0" smtClean="0"/>
              <a:t>Earned Value Management (2014-10)</a:t>
            </a:r>
            <a:endParaRPr lang="en-US" dirty="0"/>
          </a:p>
        </p:txBody>
      </p:sp>
      <p:sp>
        <p:nvSpPr>
          <p:cNvPr id="5" name="Footer Placeholder 4"/>
          <p:cNvSpPr>
            <a:spLocks noGrp="1"/>
          </p:cNvSpPr>
          <p:nvPr>
            <p:ph type="ftr" sz="quarter" idx="11"/>
          </p:nvPr>
        </p:nvSpPr>
        <p:spPr/>
        <p:txBody>
          <a:bodyPr/>
          <a:lstStyle>
            <a:lvl1pPr defTabSz="914335" fontAlgn="base">
              <a:spcBef>
                <a:spcPct val="0"/>
              </a:spcBef>
              <a:spcAft>
                <a:spcPct val="0"/>
              </a:spcAft>
              <a:defRPr>
                <a:latin typeface="Arial" charset="0"/>
              </a:defRPr>
            </a:lvl1pPr>
          </a:lstStyle>
          <a:p>
            <a:pPr>
              <a:defRPr/>
            </a:pPr>
            <a:r>
              <a:rPr lang="en-US" dirty="0" smtClean="0"/>
              <a:t>© 2000-2014 Edwards Project Solutions.            All rights reserved.</a:t>
            </a:r>
            <a:endParaRPr lang="en-US" dirty="0"/>
          </a:p>
        </p:txBody>
      </p:sp>
    </p:spTree>
    <p:extLst>
      <p:ext uri="{BB962C8B-B14F-4D97-AF65-F5344CB8AC3E}">
        <p14:creationId xmlns:p14="http://schemas.microsoft.com/office/powerpoint/2010/main" val="3712507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7624" y="905334"/>
            <a:ext cx="2180987" cy="5711490"/>
          </a:xfrm>
        </p:spPr>
        <p:txBody>
          <a:bodyPr vert="eaVert"/>
          <a:lstStyle>
            <a:lvl1pPr>
              <a:defRPr>
                <a:solidFill>
                  <a:schemeClr val="accent4">
                    <a:lumMod val="50000"/>
                  </a:schemeClr>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84664" y="905334"/>
            <a:ext cx="6381406" cy="57114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335" fontAlgn="base">
              <a:spcBef>
                <a:spcPct val="0"/>
              </a:spcBef>
              <a:spcAft>
                <a:spcPct val="0"/>
              </a:spcAft>
              <a:defRPr>
                <a:latin typeface="Arial" charset="0"/>
              </a:defRPr>
            </a:lvl1pPr>
          </a:lstStyle>
          <a:p>
            <a:pPr>
              <a:defRPr/>
            </a:pPr>
            <a:r>
              <a:rPr lang="en-US" dirty="0" smtClean="0"/>
              <a:t>Earned Value Management (2014-10)</a:t>
            </a:r>
            <a:endParaRPr lang="en-US" dirty="0"/>
          </a:p>
        </p:txBody>
      </p:sp>
      <p:sp>
        <p:nvSpPr>
          <p:cNvPr id="5" name="Footer Placeholder 4"/>
          <p:cNvSpPr>
            <a:spLocks noGrp="1"/>
          </p:cNvSpPr>
          <p:nvPr>
            <p:ph type="ftr" sz="quarter" idx="11"/>
          </p:nvPr>
        </p:nvSpPr>
        <p:spPr/>
        <p:txBody>
          <a:bodyPr/>
          <a:lstStyle>
            <a:lvl1pPr defTabSz="914335" fontAlgn="base">
              <a:spcBef>
                <a:spcPct val="0"/>
              </a:spcBef>
              <a:spcAft>
                <a:spcPct val="0"/>
              </a:spcAft>
              <a:defRPr>
                <a:latin typeface="Arial" charset="0"/>
              </a:defRPr>
            </a:lvl1pPr>
          </a:lstStyle>
          <a:p>
            <a:pPr>
              <a:defRPr/>
            </a:pPr>
            <a:r>
              <a:rPr lang="en-US" dirty="0" smtClean="0"/>
              <a:t>© 2000-2014 Edwards Project Solutions.            All rights reserved.</a:t>
            </a:r>
            <a:endParaRPr lang="en-US" dirty="0"/>
          </a:p>
        </p:txBody>
      </p:sp>
    </p:spTree>
    <p:extLst>
      <p:ext uri="{BB962C8B-B14F-4D97-AF65-F5344CB8AC3E}">
        <p14:creationId xmlns:p14="http://schemas.microsoft.com/office/powerpoint/2010/main" val="29247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3213" y="1071563"/>
            <a:ext cx="4468812" cy="5281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4425" y="1071563"/>
            <a:ext cx="4470400" cy="5281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7938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4188" y="296863"/>
            <a:ext cx="8724900" cy="63279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4190" y="1657350"/>
            <a:ext cx="4283075" cy="692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190" y="2349500"/>
            <a:ext cx="42830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24427" y="1657350"/>
            <a:ext cx="4284663" cy="692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4427" y="2349500"/>
            <a:ext cx="4284663"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975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902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87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190" y="896774"/>
            <a:ext cx="3189287" cy="65262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89364" y="295277"/>
            <a:ext cx="5419725" cy="6321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4190" y="1549400"/>
            <a:ext cx="3189287" cy="5067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68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0239" y="5417195"/>
            <a:ext cx="5815012" cy="38035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00239" y="661988"/>
            <a:ext cx="5815012" cy="444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00239" y="5797552"/>
            <a:ext cx="5815012" cy="86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4671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1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8.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303213" y="247650"/>
            <a:ext cx="9085262" cy="63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679" tIns="48838" rIns="97679" bIns="48838" numCol="1" anchor="t" anchorCtr="0" compatLnSpc="1">
            <a:prstTxWarp prst="textNoShape">
              <a:avLst/>
            </a:prstTxWarp>
            <a:spAutoFit/>
          </a:bodyPr>
          <a:lstStyle/>
          <a:p>
            <a:pPr lvl="0"/>
            <a:r>
              <a:rPr lang="en-US" altLang="en-US" smtClean="0"/>
              <a:t>Click to edit Title Slide format</a:t>
            </a:r>
          </a:p>
        </p:txBody>
      </p:sp>
      <p:sp>
        <p:nvSpPr>
          <p:cNvPr id="37891" name="Rectangle 3"/>
          <p:cNvSpPr>
            <a:spLocks noGrp="1" noChangeArrowheads="1"/>
          </p:cNvSpPr>
          <p:nvPr>
            <p:ph type="body" idx="1"/>
          </p:nvPr>
        </p:nvSpPr>
        <p:spPr bwMode="auto">
          <a:xfrm>
            <a:off x="303213" y="1071563"/>
            <a:ext cx="9091612" cy="528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679" tIns="48838" rIns="97679" bIns="488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5" name="Text Box 7">
            <a:hlinkClick r:id="rId13" action="ppaction://hlinksldjump"/>
          </p:cNvPr>
          <p:cNvSpPr txBox="1">
            <a:spLocks noChangeArrowheads="1"/>
          </p:cNvSpPr>
          <p:nvPr/>
        </p:nvSpPr>
        <p:spPr bwMode="auto">
          <a:xfrm>
            <a:off x="169864" y="7234239"/>
            <a:ext cx="1544637" cy="19336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79" tIns="48838" rIns="97679" bIns="48838">
            <a:spAutoFit/>
          </a:bodyPr>
          <a:lstStyle>
            <a:lvl1pPr defTabSz="977900">
              <a:defRPr sz="2400">
                <a:solidFill>
                  <a:schemeClr val="tx1"/>
                </a:solidFill>
                <a:latin typeface="Times New Roman" pitchFamily="18" charset="0"/>
              </a:defRPr>
            </a:lvl1pPr>
            <a:lvl2pPr marL="488950" defTabSz="977900">
              <a:defRPr sz="2400">
                <a:solidFill>
                  <a:schemeClr val="tx1"/>
                </a:solidFill>
                <a:latin typeface="Times New Roman" pitchFamily="18" charset="0"/>
              </a:defRPr>
            </a:lvl2pPr>
            <a:lvl3pPr marL="977900" defTabSz="977900">
              <a:defRPr sz="2400">
                <a:solidFill>
                  <a:schemeClr val="tx1"/>
                </a:solidFill>
                <a:latin typeface="Times New Roman" pitchFamily="18" charset="0"/>
              </a:defRPr>
            </a:lvl3pPr>
            <a:lvl4pPr marL="1463675" defTabSz="977900">
              <a:defRPr sz="2400">
                <a:solidFill>
                  <a:schemeClr val="tx1"/>
                </a:solidFill>
                <a:latin typeface="Times New Roman" pitchFamily="18" charset="0"/>
              </a:defRPr>
            </a:lvl4pPr>
            <a:lvl5pPr marL="1954213" defTabSz="977900">
              <a:defRPr sz="2400">
                <a:solidFill>
                  <a:schemeClr val="tx1"/>
                </a:solidFill>
                <a:latin typeface="Times New Roman" pitchFamily="18" charset="0"/>
              </a:defRPr>
            </a:lvl5pPr>
            <a:lvl6pPr marL="2411413" defTabSz="977900" fontAlgn="base">
              <a:spcBef>
                <a:spcPct val="0"/>
              </a:spcBef>
              <a:spcAft>
                <a:spcPct val="0"/>
              </a:spcAft>
              <a:defRPr sz="2400">
                <a:solidFill>
                  <a:schemeClr val="tx1"/>
                </a:solidFill>
                <a:latin typeface="Times New Roman" pitchFamily="18" charset="0"/>
              </a:defRPr>
            </a:lvl6pPr>
            <a:lvl7pPr marL="2868613" defTabSz="977900" fontAlgn="base">
              <a:spcBef>
                <a:spcPct val="0"/>
              </a:spcBef>
              <a:spcAft>
                <a:spcPct val="0"/>
              </a:spcAft>
              <a:defRPr sz="2400">
                <a:solidFill>
                  <a:schemeClr val="tx1"/>
                </a:solidFill>
                <a:latin typeface="Times New Roman" pitchFamily="18" charset="0"/>
              </a:defRPr>
            </a:lvl7pPr>
            <a:lvl8pPr marL="3325813" defTabSz="977900" fontAlgn="base">
              <a:spcBef>
                <a:spcPct val="0"/>
              </a:spcBef>
              <a:spcAft>
                <a:spcPct val="0"/>
              </a:spcAft>
              <a:defRPr sz="2400">
                <a:solidFill>
                  <a:schemeClr val="tx1"/>
                </a:solidFill>
                <a:latin typeface="Times New Roman" pitchFamily="18" charset="0"/>
              </a:defRPr>
            </a:lvl8pPr>
            <a:lvl9pPr marL="3783013" defTabSz="977900"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altLang="en-US" sz="600" b="0" i="1" dirty="0" smtClean="0">
                <a:solidFill>
                  <a:srgbClr val="009900"/>
                </a:solidFill>
                <a:effectLst>
                  <a:outerShdw blurRad="38100" dist="38100" dir="2700000" algn="tl">
                    <a:srgbClr val="C0C0C0"/>
                  </a:outerShdw>
                </a:effectLst>
                <a:latin typeface="Arial" charset="0"/>
              </a:rPr>
              <a:t>Last  Revision: February 2009</a:t>
            </a:r>
          </a:p>
        </p:txBody>
      </p:sp>
      <p:sp>
        <p:nvSpPr>
          <p:cNvPr id="37913" name="Text Box 25">
            <a:hlinkClick r:id="rId13" action="ppaction://hlinksldjump"/>
          </p:cNvPr>
          <p:cNvSpPr txBox="1">
            <a:spLocks noChangeArrowheads="1"/>
          </p:cNvSpPr>
          <p:nvPr userDrawn="1"/>
        </p:nvSpPr>
        <p:spPr bwMode="auto">
          <a:xfrm>
            <a:off x="6794500" y="7223126"/>
            <a:ext cx="2725738" cy="19336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79" tIns="48838" rIns="97679" bIns="48838">
            <a:spAutoFit/>
          </a:bodyPr>
          <a:lstStyle>
            <a:lvl1pPr defTabSz="977900">
              <a:defRPr sz="2400">
                <a:solidFill>
                  <a:schemeClr val="tx1"/>
                </a:solidFill>
                <a:latin typeface="Times New Roman" pitchFamily="18" charset="0"/>
              </a:defRPr>
            </a:lvl1pPr>
            <a:lvl2pPr marL="488950" defTabSz="977900">
              <a:defRPr sz="2400">
                <a:solidFill>
                  <a:schemeClr val="tx1"/>
                </a:solidFill>
                <a:latin typeface="Times New Roman" pitchFamily="18" charset="0"/>
              </a:defRPr>
            </a:lvl2pPr>
            <a:lvl3pPr marL="977900" defTabSz="977900">
              <a:defRPr sz="2400">
                <a:solidFill>
                  <a:schemeClr val="tx1"/>
                </a:solidFill>
                <a:latin typeface="Times New Roman" pitchFamily="18" charset="0"/>
              </a:defRPr>
            </a:lvl3pPr>
            <a:lvl4pPr marL="1463675" defTabSz="977900">
              <a:defRPr sz="2400">
                <a:solidFill>
                  <a:schemeClr val="tx1"/>
                </a:solidFill>
                <a:latin typeface="Times New Roman" pitchFamily="18" charset="0"/>
              </a:defRPr>
            </a:lvl4pPr>
            <a:lvl5pPr marL="1954213" defTabSz="977900">
              <a:defRPr sz="2400">
                <a:solidFill>
                  <a:schemeClr val="tx1"/>
                </a:solidFill>
                <a:latin typeface="Times New Roman" pitchFamily="18" charset="0"/>
              </a:defRPr>
            </a:lvl5pPr>
            <a:lvl6pPr marL="2411413" defTabSz="977900" fontAlgn="base">
              <a:spcBef>
                <a:spcPct val="0"/>
              </a:spcBef>
              <a:spcAft>
                <a:spcPct val="0"/>
              </a:spcAft>
              <a:defRPr sz="2400">
                <a:solidFill>
                  <a:schemeClr val="tx1"/>
                </a:solidFill>
                <a:latin typeface="Times New Roman" pitchFamily="18" charset="0"/>
              </a:defRPr>
            </a:lvl6pPr>
            <a:lvl7pPr marL="2868613" defTabSz="977900" fontAlgn="base">
              <a:spcBef>
                <a:spcPct val="0"/>
              </a:spcBef>
              <a:spcAft>
                <a:spcPct val="0"/>
              </a:spcAft>
              <a:defRPr sz="2400">
                <a:solidFill>
                  <a:schemeClr val="tx1"/>
                </a:solidFill>
                <a:latin typeface="Times New Roman" pitchFamily="18" charset="0"/>
              </a:defRPr>
            </a:lvl7pPr>
            <a:lvl8pPr marL="3325813" defTabSz="977900" fontAlgn="base">
              <a:spcBef>
                <a:spcPct val="0"/>
              </a:spcBef>
              <a:spcAft>
                <a:spcPct val="0"/>
              </a:spcAft>
              <a:defRPr sz="2400">
                <a:solidFill>
                  <a:schemeClr val="tx1"/>
                </a:solidFill>
                <a:latin typeface="Times New Roman" pitchFamily="18" charset="0"/>
              </a:defRPr>
            </a:lvl8pPr>
            <a:lvl9pPr marL="3783013" defTabSz="977900" fontAlgn="base">
              <a:spcBef>
                <a:spcPct val="0"/>
              </a:spcBef>
              <a:spcAft>
                <a:spcPct val="0"/>
              </a:spcAft>
              <a:defRPr sz="2400">
                <a:solidFill>
                  <a:schemeClr val="tx1"/>
                </a:solidFill>
                <a:latin typeface="Times New Roman" pitchFamily="18" charset="0"/>
              </a:defRPr>
            </a:lvl9pPr>
          </a:lstStyle>
          <a:p>
            <a:pPr algn="r" eaLnBrk="0" hangingPunct="0">
              <a:spcBef>
                <a:spcPct val="50000"/>
              </a:spcBef>
              <a:defRPr/>
            </a:pPr>
            <a:r>
              <a:rPr lang="en-US" altLang="en-US" sz="600" b="0" i="1" dirty="0" smtClean="0">
                <a:solidFill>
                  <a:srgbClr val="009900"/>
                </a:solidFill>
                <a:effectLst>
                  <a:outerShdw blurRad="38100" dist="38100" dir="2700000" algn="tl">
                    <a:srgbClr val="C0C0C0"/>
                  </a:outerShdw>
                </a:effectLst>
                <a:latin typeface="Arial" charset="0"/>
              </a:rPr>
              <a:t>© 2000-2009 Edwards Project Solutions. All rights reserved.</a:t>
            </a:r>
          </a:p>
        </p:txBody>
      </p:sp>
      <p:sp>
        <p:nvSpPr>
          <p:cNvPr id="37934" name="Line 46"/>
          <p:cNvSpPr>
            <a:spLocks noChangeShapeType="1"/>
          </p:cNvSpPr>
          <p:nvPr userDrawn="1"/>
        </p:nvSpPr>
        <p:spPr bwMode="auto">
          <a:xfrm>
            <a:off x="333375" y="6672263"/>
            <a:ext cx="9036050" cy="0"/>
          </a:xfrm>
          <a:prstGeom prst="line">
            <a:avLst/>
          </a:prstGeom>
          <a:noFill/>
          <a:ln w="19050">
            <a:solidFill>
              <a:srgbClr val="333399"/>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defRPr/>
            </a:pPr>
            <a:endParaRPr lang="en-US" dirty="0">
              <a:effectLst>
                <a:outerShdw blurRad="38100" dist="38100" dir="2700000" algn="tl">
                  <a:srgbClr val="000000">
                    <a:alpha val="43137"/>
                  </a:srgbClr>
                </a:outerShdw>
              </a:effectLst>
            </a:endParaRPr>
          </a:p>
        </p:txBody>
      </p:sp>
      <p:sp>
        <p:nvSpPr>
          <p:cNvPr id="37936" name="Line 48"/>
          <p:cNvSpPr>
            <a:spLocks noChangeShapeType="1"/>
          </p:cNvSpPr>
          <p:nvPr userDrawn="1"/>
        </p:nvSpPr>
        <p:spPr bwMode="auto">
          <a:xfrm>
            <a:off x="333375" y="976313"/>
            <a:ext cx="9036050" cy="0"/>
          </a:xfrm>
          <a:prstGeom prst="line">
            <a:avLst/>
          </a:prstGeom>
          <a:noFill/>
          <a:ln w="19050">
            <a:solidFill>
              <a:srgbClr val="333399"/>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defRPr/>
            </a:pPr>
            <a:endParaRPr lang="en-US" dirty="0">
              <a:effectLst>
                <a:outerShdw blurRad="38100" dist="38100" dir="2700000" algn="tl">
                  <a:srgbClr val="000000">
                    <a:alpha val="43137"/>
                  </a:srgbClr>
                </a:outerShdw>
              </a:effectLst>
            </a:endParaRPr>
          </a:p>
        </p:txBody>
      </p:sp>
      <p:pic>
        <p:nvPicPr>
          <p:cNvPr id="1032" name="Picture 49" descr="EdwPS Logo"/>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255590" y="6677027"/>
            <a:ext cx="1743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50" descr="EdwPS Mission Stmt"/>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142165" y="6792915"/>
            <a:ext cx="2371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3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ctr" defTabSz="977900" rtl="0" eaLnBrk="0" fontAlgn="base" hangingPunct="0">
        <a:lnSpc>
          <a:spcPct val="90000"/>
        </a:lnSpc>
        <a:spcBef>
          <a:spcPct val="0"/>
        </a:spcBef>
        <a:spcAft>
          <a:spcPct val="0"/>
        </a:spcAft>
        <a:defRPr sz="3800" b="1" i="1">
          <a:solidFill>
            <a:schemeClr val="bg1"/>
          </a:solidFill>
          <a:effectLst>
            <a:outerShdw blurRad="38100" dist="38100" dir="2700000" algn="tl">
              <a:srgbClr val="C0C0C0"/>
            </a:outerShdw>
          </a:effectLst>
          <a:latin typeface="+mj-lt"/>
          <a:ea typeface="+mj-ea"/>
          <a:cs typeface="+mj-cs"/>
        </a:defRPr>
      </a:lvl1pPr>
      <a:lvl2pPr algn="ctr" defTabSz="977900" rtl="0" eaLnBrk="0" fontAlgn="base" hangingPunct="0">
        <a:lnSpc>
          <a:spcPct val="90000"/>
        </a:lnSpc>
        <a:spcBef>
          <a:spcPct val="0"/>
        </a:spcBef>
        <a:spcAft>
          <a:spcPct val="0"/>
        </a:spcAft>
        <a:defRPr sz="3800" b="1" i="1">
          <a:solidFill>
            <a:schemeClr val="bg1"/>
          </a:solidFill>
          <a:effectLst>
            <a:outerShdw blurRad="38100" dist="38100" dir="2700000" algn="tl">
              <a:srgbClr val="C0C0C0"/>
            </a:outerShdw>
          </a:effectLst>
          <a:latin typeface="Times New Roman" pitchFamily="18" charset="0"/>
        </a:defRPr>
      </a:lvl2pPr>
      <a:lvl3pPr algn="ctr" defTabSz="977900" rtl="0" eaLnBrk="0" fontAlgn="base" hangingPunct="0">
        <a:lnSpc>
          <a:spcPct val="90000"/>
        </a:lnSpc>
        <a:spcBef>
          <a:spcPct val="0"/>
        </a:spcBef>
        <a:spcAft>
          <a:spcPct val="0"/>
        </a:spcAft>
        <a:defRPr sz="3800" b="1" i="1">
          <a:solidFill>
            <a:schemeClr val="bg1"/>
          </a:solidFill>
          <a:effectLst>
            <a:outerShdw blurRad="38100" dist="38100" dir="2700000" algn="tl">
              <a:srgbClr val="C0C0C0"/>
            </a:outerShdw>
          </a:effectLst>
          <a:latin typeface="Times New Roman" pitchFamily="18" charset="0"/>
        </a:defRPr>
      </a:lvl3pPr>
      <a:lvl4pPr algn="ctr" defTabSz="977900" rtl="0" eaLnBrk="0" fontAlgn="base" hangingPunct="0">
        <a:lnSpc>
          <a:spcPct val="90000"/>
        </a:lnSpc>
        <a:spcBef>
          <a:spcPct val="0"/>
        </a:spcBef>
        <a:spcAft>
          <a:spcPct val="0"/>
        </a:spcAft>
        <a:defRPr sz="3800" b="1" i="1">
          <a:solidFill>
            <a:schemeClr val="bg1"/>
          </a:solidFill>
          <a:effectLst>
            <a:outerShdw blurRad="38100" dist="38100" dir="2700000" algn="tl">
              <a:srgbClr val="C0C0C0"/>
            </a:outerShdw>
          </a:effectLst>
          <a:latin typeface="Times New Roman" pitchFamily="18" charset="0"/>
        </a:defRPr>
      </a:lvl4pPr>
      <a:lvl5pPr algn="ctr" defTabSz="977900" rtl="0" eaLnBrk="0" fontAlgn="base" hangingPunct="0">
        <a:lnSpc>
          <a:spcPct val="90000"/>
        </a:lnSpc>
        <a:spcBef>
          <a:spcPct val="0"/>
        </a:spcBef>
        <a:spcAft>
          <a:spcPct val="0"/>
        </a:spcAft>
        <a:defRPr sz="3800" b="1" i="1">
          <a:solidFill>
            <a:schemeClr val="bg1"/>
          </a:solidFill>
          <a:effectLst>
            <a:outerShdw blurRad="38100" dist="38100" dir="2700000" algn="tl">
              <a:srgbClr val="C0C0C0"/>
            </a:outerShdw>
          </a:effectLst>
          <a:latin typeface="Times New Roman" pitchFamily="18" charset="0"/>
        </a:defRPr>
      </a:lvl5pPr>
      <a:lvl6pPr marL="457200" algn="ctr" defTabSz="977900" rtl="0" fontAlgn="base">
        <a:lnSpc>
          <a:spcPct val="90000"/>
        </a:lnSpc>
        <a:spcBef>
          <a:spcPct val="0"/>
        </a:spcBef>
        <a:spcAft>
          <a:spcPct val="0"/>
        </a:spcAft>
        <a:defRPr sz="3800" b="1" i="1">
          <a:solidFill>
            <a:schemeClr val="bg1"/>
          </a:solidFill>
          <a:effectLst>
            <a:outerShdw blurRad="38100" dist="38100" dir="2700000" algn="tl">
              <a:srgbClr val="C0C0C0"/>
            </a:outerShdw>
          </a:effectLst>
          <a:latin typeface="Times New Roman" pitchFamily="18" charset="0"/>
        </a:defRPr>
      </a:lvl6pPr>
      <a:lvl7pPr marL="914400" algn="ctr" defTabSz="977900" rtl="0" fontAlgn="base">
        <a:lnSpc>
          <a:spcPct val="90000"/>
        </a:lnSpc>
        <a:spcBef>
          <a:spcPct val="0"/>
        </a:spcBef>
        <a:spcAft>
          <a:spcPct val="0"/>
        </a:spcAft>
        <a:defRPr sz="3800" b="1" i="1">
          <a:solidFill>
            <a:schemeClr val="bg1"/>
          </a:solidFill>
          <a:effectLst>
            <a:outerShdw blurRad="38100" dist="38100" dir="2700000" algn="tl">
              <a:srgbClr val="C0C0C0"/>
            </a:outerShdw>
          </a:effectLst>
          <a:latin typeface="Times New Roman" pitchFamily="18" charset="0"/>
        </a:defRPr>
      </a:lvl7pPr>
      <a:lvl8pPr marL="1371600" algn="ctr" defTabSz="977900" rtl="0" fontAlgn="base">
        <a:lnSpc>
          <a:spcPct val="90000"/>
        </a:lnSpc>
        <a:spcBef>
          <a:spcPct val="0"/>
        </a:spcBef>
        <a:spcAft>
          <a:spcPct val="0"/>
        </a:spcAft>
        <a:defRPr sz="3800" b="1" i="1">
          <a:solidFill>
            <a:schemeClr val="bg1"/>
          </a:solidFill>
          <a:effectLst>
            <a:outerShdw blurRad="38100" dist="38100" dir="2700000" algn="tl">
              <a:srgbClr val="C0C0C0"/>
            </a:outerShdw>
          </a:effectLst>
          <a:latin typeface="Times New Roman" pitchFamily="18" charset="0"/>
        </a:defRPr>
      </a:lvl8pPr>
      <a:lvl9pPr marL="1828800" algn="ctr" defTabSz="977900" rtl="0" fontAlgn="base">
        <a:lnSpc>
          <a:spcPct val="90000"/>
        </a:lnSpc>
        <a:spcBef>
          <a:spcPct val="0"/>
        </a:spcBef>
        <a:spcAft>
          <a:spcPct val="0"/>
        </a:spcAft>
        <a:defRPr sz="3800" b="1" i="1">
          <a:solidFill>
            <a:schemeClr val="bg1"/>
          </a:solidFill>
          <a:effectLst>
            <a:outerShdw blurRad="38100" dist="38100" dir="2700000" algn="tl">
              <a:srgbClr val="C0C0C0"/>
            </a:outerShdw>
          </a:effectLst>
          <a:latin typeface="Times New Roman" pitchFamily="18" charset="0"/>
        </a:defRPr>
      </a:lvl9pPr>
    </p:titleStyle>
    <p:bodyStyle>
      <a:lvl1pPr marL="366713" indent="-366713" algn="l" defTabSz="977900" rtl="0" eaLnBrk="0" fontAlgn="base" hangingPunct="0">
        <a:lnSpc>
          <a:spcPct val="90000"/>
        </a:lnSpc>
        <a:spcBef>
          <a:spcPct val="30000"/>
        </a:spcBef>
        <a:spcAft>
          <a:spcPct val="25000"/>
        </a:spcAft>
        <a:buClr>
          <a:schemeClr val="tx2"/>
        </a:buClr>
        <a:buSzPct val="120000"/>
        <a:buFont typeface="Wingdings" pitchFamily="2" charset="2"/>
        <a:buBlip>
          <a:blip r:embed="rId16"/>
        </a:buBlip>
        <a:defRPr sz="2800" i="1">
          <a:solidFill>
            <a:schemeClr val="bg1"/>
          </a:solidFill>
          <a:effectLst>
            <a:outerShdw blurRad="38100" dist="38100" dir="2700000" algn="tl">
              <a:srgbClr val="C0C0C0"/>
            </a:outerShdw>
          </a:effectLst>
          <a:latin typeface="+mn-lt"/>
          <a:ea typeface="+mn-ea"/>
          <a:cs typeface="+mn-cs"/>
        </a:defRPr>
      </a:lvl1pPr>
      <a:lvl2pPr marL="614363" algn="l" defTabSz="977900" rtl="0" eaLnBrk="0" fontAlgn="base" hangingPunct="0">
        <a:lnSpc>
          <a:spcPct val="90000"/>
        </a:lnSpc>
        <a:spcBef>
          <a:spcPct val="20000"/>
        </a:spcBef>
        <a:spcAft>
          <a:spcPct val="20000"/>
        </a:spcAft>
        <a:buClr>
          <a:schemeClr val="tx2"/>
        </a:buClr>
        <a:buSzPct val="75000"/>
        <a:buFont typeface="Wingdings" pitchFamily="2" charset="2"/>
        <a:defRPr sz="2100">
          <a:solidFill>
            <a:schemeClr val="bg2"/>
          </a:solidFill>
          <a:effectLst>
            <a:outerShdw blurRad="38100" dist="38100" dir="2700000" algn="tl">
              <a:srgbClr val="C0C0C0"/>
            </a:outerShdw>
          </a:effectLst>
          <a:latin typeface="+mn-lt"/>
        </a:defRPr>
      </a:lvl2pPr>
      <a:lvl3pPr marL="1349375" indent="-312738" algn="l" defTabSz="977900" rtl="0" eaLnBrk="0" fontAlgn="base" hangingPunct="0">
        <a:lnSpc>
          <a:spcPct val="90000"/>
        </a:lnSpc>
        <a:spcBef>
          <a:spcPct val="30000"/>
        </a:spcBef>
        <a:spcAft>
          <a:spcPct val="0"/>
        </a:spcAft>
        <a:buClr>
          <a:schemeClr val="bg1"/>
        </a:buClr>
        <a:buSzPct val="85000"/>
        <a:buFont typeface="Wingdings 3" pitchFamily="18" charset="2"/>
        <a:buChar char="u"/>
        <a:defRPr sz="1900">
          <a:solidFill>
            <a:schemeClr val="bg2"/>
          </a:solidFill>
          <a:effectLst>
            <a:outerShdw blurRad="38100" dist="38100" dir="2700000" algn="tl">
              <a:srgbClr val="C0C0C0"/>
            </a:outerShdw>
          </a:effectLst>
          <a:latin typeface="+mn-lt"/>
        </a:defRPr>
      </a:lvl3pPr>
      <a:lvl4pPr marL="1836738" indent="-301625" algn="l" defTabSz="977900" rtl="0" eaLnBrk="0" fontAlgn="base" hangingPunct="0">
        <a:lnSpc>
          <a:spcPct val="90000"/>
        </a:lnSpc>
        <a:spcBef>
          <a:spcPct val="30000"/>
        </a:spcBef>
        <a:spcAft>
          <a:spcPct val="0"/>
        </a:spcAft>
        <a:buClr>
          <a:schemeClr val="bg1"/>
        </a:buClr>
        <a:buSzPct val="85000"/>
        <a:buFont typeface="Wingdings" pitchFamily="2" charset="2"/>
        <a:buChar char="u"/>
        <a:defRPr sz="1700">
          <a:solidFill>
            <a:schemeClr val="bg2"/>
          </a:solidFill>
          <a:effectLst>
            <a:outerShdw blurRad="38100" dist="38100" dir="2700000" algn="tl">
              <a:srgbClr val="C0C0C0"/>
            </a:outerShdw>
          </a:effectLst>
          <a:latin typeface="+mn-lt"/>
        </a:defRPr>
      </a:lvl4pPr>
      <a:lvl5pPr marL="2325688" indent="-298450" algn="l" defTabSz="977900" rtl="0" eaLnBrk="0" fontAlgn="base" hangingPunct="0">
        <a:lnSpc>
          <a:spcPct val="90000"/>
        </a:lnSpc>
        <a:spcBef>
          <a:spcPct val="30000"/>
        </a:spcBef>
        <a:spcAft>
          <a:spcPct val="0"/>
        </a:spcAft>
        <a:buClr>
          <a:schemeClr val="bg1"/>
        </a:buClr>
        <a:buSzPct val="85000"/>
        <a:buFont typeface="Webdings" pitchFamily="18" charset="2"/>
        <a:buChar char="8"/>
        <a:defRPr sz="1500">
          <a:solidFill>
            <a:schemeClr val="bg2"/>
          </a:solidFill>
          <a:effectLst>
            <a:outerShdw blurRad="38100" dist="38100" dir="2700000" algn="tl">
              <a:srgbClr val="C0C0C0"/>
            </a:outerShdw>
          </a:effectLst>
          <a:latin typeface="+mn-lt"/>
        </a:defRPr>
      </a:lvl5pPr>
      <a:lvl6pPr marL="2782888" indent="-298450" algn="l" defTabSz="977900" rtl="0" fontAlgn="base">
        <a:lnSpc>
          <a:spcPct val="90000"/>
        </a:lnSpc>
        <a:spcBef>
          <a:spcPct val="30000"/>
        </a:spcBef>
        <a:spcAft>
          <a:spcPct val="0"/>
        </a:spcAft>
        <a:buClr>
          <a:schemeClr val="bg1"/>
        </a:buClr>
        <a:buSzPct val="85000"/>
        <a:buFont typeface="Webdings" pitchFamily="18" charset="2"/>
        <a:buChar char="8"/>
        <a:defRPr sz="1500">
          <a:solidFill>
            <a:schemeClr val="bg2"/>
          </a:solidFill>
          <a:effectLst>
            <a:outerShdw blurRad="38100" dist="38100" dir="2700000" algn="tl">
              <a:srgbClr val="C0C0C0"/>
            </a:outerShdw>
          </a:effectLst>
          <a:latin typeface="+mn-lt"/>
        </a:defRPr>
      </a:lvl6pPr>
      <a:lvl7pPr marL="3240088" indent="-298450" algn="l" defTabSz="977900" rtl="0" fontAlgn="base">
        <a:lnSpc>
          <a:spcPct val="90000"/>
        </a:lnSpc>
        <a:spcBef>
          <a:spcPct val="30000"/>
        </a:spcBef>
        <a:spcAft>
          <a:spcPct val="0"/>
        </a:spcAft>
        <a:buClr>
          <a:schemeClr val="bg1"/>
        </a:buClr>
        <a:buSzPct val="85000"/>
        <a:buFont typeface="Webdings" pitchFamily="18" charset="2"/>
        <a:buChar char="8"/>
        <a:defRPr sz="1500">
          <a:solidFill>
            <a:schemeClr val="bg2"/>
          </a:solidFill>
          <a:effectLst>
            <a:outerShdw blurRad="38100" dist="38100" dir="2700000" algn="tl">
              <a:srgbClr val="C0C0C0"/>
            </a:outerShdw>
          </a:effectLst>
          <a:latin typeface="+mn-lt"/>
        </a:defRPr>
      </a:lvl7pPr>
      <a:lvl8pPr marL="3697288" indent="-298450" algn="l" defTabSz="977900" rtl="0" fontAlgn="base">
        <a:lnSpc>
          <a:spcPct val="90000"/>
        </a:lnSpc>
        <a:spcBef>
          <a:spcPct val="30000"/>
        </a:spcBef>
        <a:spcAft>
          <a:spcPct val="0"/>
        </a:spcAft>
        <a:buClr>
          <a:schemeClr val="bg1"/>
        </a:buClr>
        <a:buSzPct val="85000"/>
        <a:buFont typeface="Webdings" pitchFamily="18" charset="2"/>
        <a:buChar char="8"/>
        <a:defRPr sz="1500">
          <a:solidFill>
            <a:schemeClr val="bg2"/>
          </a:solidFill>
          <a:effectLst>
            <a:outerShdw blurRad="38100" dist="38100" dir="2700000" algn="tl">
              <a:srgbClr val="C0C0C0"/>
            </a:outerShdw>
          </a:effectLst>
          <a:latin typeface="+mn-lt"/>
        </a:defRPr>
      </a:lvl8pPr>
      <a:lvl9pPr marL="4154488" indent="-298450" algn="l" defTabSz="977900" rtl="0" fontAlgn="base">
        <a:lnSpc>
          <a:spcPct val="90000"/>
        </a:lnSpc>
        <a:spcBef>
          <a:spcPct val="30000"/>
        </a:spcBef>
        <a:spcAft>
          <a:spcPct val="0"/>
        </a:spcAft>
        <a:buClr>
          <a:schemeClr val="bg1"/>
        </a:buClr>
        <a:buSzPct val="85000"/>
        <a:buFont typeface="Webdings" pitchFamily="18" charset="2"/>
        <a:buChar char="8"/>
        <a:defRPr sz="15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08040" y="227013"/>
            <a:ext cx="70278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713" tIns="48856" rIns="97713" bIns="48856"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08040" y="1152525"/>
            <a:ext cx="8723312"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713" tIns="48856" rIns="97713" bIns="488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84190" y="6865938"/>
            <a:ext cx="2262187" cy="393700"/>
          </a:xfrm>
          <a:prstGeom prst="rect">
            <a:avLst/>
          </a:prstGeom>
        </p:spPr>
        <p:txBody>
          <a:bodyPr vert="horz" lIns="97713" tIns="48856" rIns="97713" bIns="48856" rtlCol="0" anchor="ctr"/>
          <a:lstStyle>
            <a:lvl1pPr algn="l">
              <a:defRPr sz="1050" smtClean="0">
                <a:solidFill>
                  <a:schemeClr val="tx1">
                    <a:tint val="75000"/>
                  </a:schemeClr>
                </a:solidFill>
              </a:defRPr>
            </a:lvl1pPr>
          </a:lstStyle>
          <a:p>
            <a:pPr>
              <a:defRPr/>
            </a:pPr>
            <a:r>
              <a:rPr lang="en-US" dirty="0" smtClean="0"/>
              <a:t>Earned Value Management (2014-10)</a:t>
            </a:r>
            <a:endParaRPr lang="en-US" dirty="0"/>
          </a:p>
        </p:txBody>
      </p:sp>
      <p:sp>
        <p:nvSpPr>
          <p:cNvPr id="5" name="Footer Placeholder 4"/>
          <p:cNvSpPr>
            <a:spLocks noGrp="1"/>
          </p:cNvSpPr>
          <p:nvPr>
            <p:ph type="ftr" sz="quarter" idx="3"/>
          </p:nvPr>
        </p:nvSpPr>
        <p:spPr>
          <a:xfrm>
            <a:off x="3311527" y="6865938"/>
            <a:ext cx="3070225" cy="393700"/>
          </a:xfrm>
          <a:prstGeom prst="rect">
            <a:avLst/>
          </a:prstGeom>
        </p:spPr>
        <p:txBody>
          <a:bodyPr vert="horz" lIns="97713" tIns="48856" rIns="97713" bIns="48856" rtlCol="0" anchor="ctr"/>
          <a:lstStyle>
            <a:lvl1pPr algn="ctr">
              <a:defRPr sz="1050" smtClean="0">
                <a:solidFill>
                  <a:schemeClr val="tx1">
                    <a:tint val="75000"/>
                  </a:schemeClr>
                </a:solidFill>
              </a:defRPr>
            </a:lvl1pPr>
          </a:lstStyle>
          <a:p>
            <a:pPr>
              <a:defRPr/>
            </a:pPr>
            <a:r>
              <a:rPr lang="en-US" dirty="0"/>
              <a:t>© 2000-2014 Edwards Project Solutions.            All rights reserved.</a:t>
            </a:r>
          </a:p>
        </p:txBody>
      </p:sp>
      <p:sp>
        <p:nvSpPr>
          <p:cNvPr id="6" name="Slide Number Placeholder 5"/>
          <p:cNvSpPr>
            <a:spLocks noGrp="1"/>
          </p:cNvSpPr>
          <p:nvPr>
            <p:ph type="sldNum" sz="quarter" idx="4"/>
          </p:nvPr>
        </p:nvSpPr>
        <p:spPr>
          <a:xfrm>
            <a:off x="6946900" y="6865938"/>
            <a:ext cx="2262188" cy="393700"/>
          </a:xfrm>
          <a:prstGeom prst="rect">
            <a:avLst/>
          </a:prstGeom>
        </p:spPr>
        <p:txBody>
          <a:bodyPr vert="horz" lIns="97713" tIns="48856" rIns="97713" bIns="48856" rtlCol="0" anchor="ctr"/>
          <a:lstStyle>
            <a:lvl1pPr algn="r">
              <a:defRPr sz="1050" smtClean="0">
                <a:solidFill>
                  <a:schemeClr val="tx1">
                    <a:tint val="75000"/>
                  </a:schemeClr>
                </a:solidFill>
              </a:defRPr>
            </a:lvl1pPr>
          </a:lstStyle>
          <a:p>
            <a:pPr>
              <a:defRPr/>
            </a:pPr>
            <a:fld id="{811D9F6D-D39A-48A0-951E-809388D8FF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p:txStyles>
    <p:titleStyle>
      <a:lvl1pPr algn="l" defTabSz="976313" rtl="0" eaLnBrk="0" fontAlgn="base" hangingPunct="0">
        <a:spcBef>
          <a:spcPct val="0"/>
        </a:spcBef>
        <a:spcAft>
          <a:spcPct val="0"/>
        </a:spcAft>
        <a:defRPr sz="3400" kern="1200">
          <a:solidFill>
            <a:schemeClr val="tx1"/>
          </a:solidFill>
          <a:latin typeface="+mj-lt"/>
          <a:ea typeface="+mj-ea"/>
          <a:cs typeface="+mj-cs"/>
        </a:defRPr>
      </a:lvl1pPr>
      <a:lvl2pPr algn="l" defTabSz="976313" rtl="0" eaLnBrk="0" fontAlgn="base" hangingPunct="0">
        <a:spcBef>
          <a:spcPct val="0"/>
        </a:spcBef>
        <a:spcAft>
          <a:spcPct val="0"/>
        </a:spcAft>
        <a:defRPr sz="3400">
          <a:solidFill>
            <a:schemeClr val="tx1"/>
          </a:solidFill>
          <a:latin typeface="Calibri" pitchFamily="34" charset="0"/>
        </a:defRPr>
      </a:lvl2pPr>
      <a:lvl3pPr algn="l" defTabSz="976313" rtl="0" eaLnBrk="0" fontAlgn="base" hangingPunct="0">
        <a:spcBef>
          <a:spcPct val="0"/>
        </a:spcBef>
        <a:spcAft>
          <a:spcPct val="0"/>
        </a:spcAft>
        <a:defRPr sz="3400">
          <a:solidFill>
            <a:schemeClr val="tx1"/>
          </a:solidFill>
          <a:latin typeface="Calibri" pitchFamily="34" charset="0"/>
        </a:defRPr>
      </a:lvl3pPr>
      <a:lvl4pPr algn="l" defTabSz="976313" rtl="0" eaLnBrk="0" fontAlgn="base" hangingPunct="0">
        <a:spcBef>
          <a:spcPct val="0"/>
        </a:spcBef>
        <a:spcAft>
          <a:spcPct val="0"/>
        </a:spcAft>
        <a:defRPr sz="3400">
          <a:solidFill>
            <a:schemeClr val="tx1"/>
          </a:solidFill>
          <a:latin typeface="Calibri" pitchFamily="34" charset="0"/>
        </a:defRPr>
      </a:lvl4pPr>
      <a:lvl5pPr algn="l" defTabSz="976313" rtl="0" eaLnBrk="0" fontAlgn="base" hangingPunct="0">
        <a:spcBef>
          <a:spcPct val="0"/>
        </a:spcBef>
        <a:spcAft>
          <a:spcPct val="0"/>
        </a:spcAft>
        <a:defRPr sz="3400">
          <a:solidFill>
            <a:schemeClr val="tx1"/>
          </a:solidFill>
          <a:latin typeface="Calibri" pitchFamily="34" charset="0"/>
        </a:defRPr>
      </a:lvl5pPr>
      <a:lvl6pPr marL="457200" algn="l" defTabSz="976313" rtl="0" fontAlgn="base">
        <a:spcBef>
          <a:spcPct val="0"/>
        </a:spcBef>
        <a:spcAft>
          <a:spcPct val="0"/>
        </a:spcAft>
        <a:defRPr sz="3400">
          <a:solidFill>
            <a:schemeClr val="tx1"/>
          </a:solidFill>
          <a:latin typeface="Calibri" pitchFamily="34" charset="0"/>
        </a:defRPr>
      </a:lvl6pPr>
      <a:lvl7pPr marL="914400" algn="l" defTabSz="976313" rtl="0" fontAlgn="base">
        <a:spcBef>
          <a:spcPct val="0"/>
        </a:spcBef>
        <a:spcAft>
          <a:spcPct val="0"/>
        </a:spcAft>
        <a:defRPr sz="3400">
          <a:solidFill>
            <a:schemeClr val="tx1"/>
          </a:solidFill>
          <a:latin typeface="Calibri" pitchFamily="34" charset="0"/>
        </a:defRPr>
      </a:lvl7pPr>
      <a:lvl8pPr marL="1371600" algn="l" defTabSz="976313" rtl="0" fontAlgn="base">
        <a:spcBef>
          <a:spcPct val="0"/>
        </a:spcBef>
        <a:spcAft>
          <a:spcPct val="0"/>
        </a:spcAft>
        <a:defRPr sz="3400">
          <a:solidFill>
            <a:schemeClr val="tx1"/>
          </a:solidFill>
          <a:latin typeface="Calibri" pitchFamily="34" charset="0"/>
        </a:defRPr>
      </a:lvl8pPr>
      <a:lvl9pPr marL="1828800" algn="l" defTabSz="976313" rtl="0" fontAlgn="base">
        <a:spcBef>
          <a:spcPct val="0"/>
        </a:spcBef>
        <a:spcAft>
          <a:spcPct val="0"/>
        </a:spcAft>
        <a:defRPr sz="3400">
          <a:solidFill>
            <a:schemeClr val="tx1"/>
          </a:solidFill>
          <a:latin typeface="Calibri" pitchFamily="34" charset="0"/>
        </a:defRPr>
      </a:lvl9pPr>
    </p:titleStyle>
    <p:bodyStyle>
      <a:lvl1pPr marL="487363" indent="-487363" algn="l" defTabSz="976313" rtl="0" eaLnBrk="0" fontAlgn="base" hangingPunct="0">
        <a:spcBef>
          <a:spcPct val="20000"/>
        </a:spcBef>
        <a:spcAft>
          <a:spcPct val="0"/>
        </a:spcAft>
        <a:buBlip>
          <a:blip r:embed="rId14"/>
        </a:buBlip>
        <a:defRPr sz="3000" kern="1200">
          <a:solidFill>
            <a:schemeClr val="tx1"/>
          </a:solidFill>
          <a:latin typeface="+mn-lt"/>
          <a:ea typeface="+mn-ea"/>
          <a:cs typeface="+mn-cs"/>
        </a:defRPr>
      </a:lvl1pPr>
      <a:lvl2pPr marL="793750" indent="-304800" algn="l" defTabSz="9763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220788" indent="-242888" algn="l" defTabSz="976313" rtl="0" eaLnBrk="0" fontAlgn="base" hangingPunct="0">
        <a:spcBef>
          <a:spcPct val="20000"/>
        </a:spcBef>
        <a:spcAft>
          <a:spcPct val="0"/>
        </a:spcAft>
        <a:buFont typeface="Wingdings" pitchFamily="2" charset="2"/>
        <a:buChar char="§"/>
        <a:defRPr sz="2100" kern="1200">
          <a:solidFill>
            <a:schemeClr val="tx1"/>
          </a:solidFill>
          <a:latin typeface="+mn-lt"/>
          <a:ea typeface="+mn-ea"/>
          <a:cs typeface="+mn-cs"/>
        </a:defRPr>
      </a:lvl3pPr>
      <a:lvl4pPr marL="1709738" indent="-242888" algn="l" defTabSz="9763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97100" indent="-242888" algn="l" defTabSz="9763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687102" indent="-244282" algn="l" defTabSz="97712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75665" indent="-244282" algn="l" defTabSz="97712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64229" indent="-244282" algn="l" defTabSz="97712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52793" indent="-244282" algn="l" defTabSz="97712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77128" rtl="0" eaLnBrk="1" latinLnBrk="0" hangingPunct="1">
        <a:defRPr sz="1900" kern="1200">
          <a:solidFill>
            <a:schemeClr val="tx1"/>
          </a:solidFill>
          <a:latin typeface="+mn-lt"/>
          <a:ea typeface="+mn-ea"/>
          <a:cs typeface="+mn-cs"/>
        </a:defRPr>
      </a:lvl1pPr>
      <a:lvl2pPr marL="488564" algn="l" defTabSz="977128" rtl="0" eaLnBrk="1" latinLnBrk="0" hangingPunct="1">
        <a:defRPr sz="1900" kern="1200">
          <a:solidFill>
            <a:schemeClr val="tx1"/>
          </a:solidFill>
          <a:latin typeface="+mn-lt"/>
          <a:ea typeface="+mn-ea"/>
          <a:cs typeface="+mn-cs"/>
        </a:defRPr>
      </a:lvl2pPr>
      <a:lvl3pPr marL="977128" algn="l" defTabSz="977128" rtl="0" eaLnBrk="1" latinLnBrk="0" hangingPunct="1">
        <a:defRPr sz="1900" kern="1200">
          <a:solidFill>
            <a:schemeClr val="tx1"/>
          </a:solidFill>
          <a:latin typeface="+mn-lt"/>
          <a:ea typeface="+mn-ea"/>
          <a:cs typeface="+mn-cs"/>
        </a:defRPr>
      </a:lvl3pPr>
      <a:lvl4pPr marL="1465692" algn="l" defTabSz="977128" rtl="0" eaLnBrk="1" latinLnBrk="0" hangingPunct="1">
        <a:defRPr sz="1900" kern="1200">
          <a:solidFill>
            <a:schemeClr val="tx1"/>
          </a:solidFill>
          <a:latin typeface="+mn-lt"/>
          <a:ea typeface="+mn-ea"/>
          <a:cs typeface="+mn-cs"/>
        </a:defRPr>
      </a:lvl4pPr>
      <a:lvl5pPr marL="1954256" algn="l" defTabSz="977128" rtl="0" eaLnBrk="1" latinLnBrk="0" hangingPunct="1">
        <a:defRPr sz="1900" kern="1200">
          <a:solidFill>
            <a:schemeClr val="tx1"/>
          </a:solidFill>
          <a:latin typeface="+mn-lt"/>
          <a:ea typeface="+mn-ea"/>
          <a:cs typeface="+mn-cs"/>
        </a:defRPr>
      </a:lvl5pPr>
      <a:lvl6pPr marL="2442820" algn="l" defTabSz="977128" rtl="0" eaLnBrk="1" latinLnBrk="0" hangingPunct="1">
        <a:defRPr sz="1900" kern="1200">
          <a:solidFill>
            <a:schemeClr val="tx1"/>
          </a:solidFill>
          <a:latin typeface="+mn-lt"/>
          <a:ea typeface="+mn-ea"/>
          <a:cs typeface="+mn-cs"/>
        </a:defRPr>
      </a:lvl6pPr>
      <a:lvl7pPr marL="2931384" algn="l" defTabSz="977128" rtl="0" eaLnBrk="1" latinLnBrk="0" hangingPunct="1">
        <a:defRPr sz="1900" kern="1200">
          <a:solidFill>
            <a:schemeClr val="tx1"/>
          </a:solidFill>
          <a:latin typeface="+mn-lt"/>
          <a:ea typeface="+mn-ea"/>
          <a:cs typeface="+mn-cs"/>
        </a:defRPr>
      </a:lvl7pPr>
      <a:lvl8pPr marL="3419947" algn="l" defTabSz="977128" rtl="0" eaLnBrk="1" latinLnBrk="0" hangingPunct="1">
        <a:defRPr sz="1900" kern="1200">
          <a:solidFill>
            <a:schemeClr val="tx1"/>
          </a:solidFill>
          <a:latin typeface="+mn-lt"/>
          <a:ea typeface="+mn-ea"/>
          <a:cs typeface="+mn-cs"/>
        </a:defRPr>
      </a:lvl8pPr>
      <a:lvl9pPr marL="3908511" algn="l" defTabSz="97712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7775" y="228264"/>
            <a:ext cx="7028236" cy="6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269" tIns="49635" rIns="99269" bIns="49635"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07774" y="1152566"/>
            <a:ext cx="8723336" cy="567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269" tIns="49635" rIns="99269" bIns="496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4973" y="6865556"/>
            <a:ext cx="2261152" cy="393832"/>
          </a:xfrm>
          <a:prstGeom prst="rect">
            <a:avLst/>
          </a:prstGeom>
        </p:spPr>
        <p:txBody>
          <a:bodyPr vert="horz" lIns="99269" tIns="49635" rIns="99269" bIns="49635" rtlCol="0" anchor="ctr"/>
          <a:lstStyle>
            <a:lvl1pPr algn="l" defTabSz="992695" fontAlgn="auto">
              <a:spcBef>
                <a:spcPts val="0"/>
              </a:spcBef>
              <a:spcAft>
                <a:spcPts val="0"/>
              </a:spcAft>
              <a:defRPr sz="1300">
                <a:solidFill>
                  <a:prstClr val="black">
                    <a:tint val="75000"/>
                  </a:prstClr>
                </a:solidFill>
                <a:latin typeface="Calibri"/>
                <a:ea typeface="+mn-ea"/>
                <a:cs typeface="+mn-cs"/>
              </a:defRPr>
            </a:lvl1pPr>
          </a:lstStyle>
          <a:p>
            <a:pPr>
              <a:defRPr/>
            </a:pPr>
            <a:r>
              <a:rPr lang="en-US" dirty="0" smtClean="0"/>
              <a:t>Earned Value Management (2014-10)</a:t>
            </a:r>
            <a:endParaRPr lang="en-US" dirty="0"/>
          </a:p>
        </p:txBody>
      </p:sp>
      <p:sp>
        <p:nvSpPr>
          <p:cNvPr id="5" name="Footer Placeholder 4"/>
          <p:cNvSpPr>
            <a:spLocks noGrp="1"/>
          </p:cNvSpPr>
          <p:nvPr>
            <p:ph type="ftr" sz="quarter" idx="3"/>
          </p:nvPr>
        </p:nvSpPr>
        <p:spPr>
          <a:xfrm>
            <a:off x="3312178" y="6865556"/>
            <a:ext cx="3068925" cy="393832"/>
          </a:xfrm>
          <a:prstGeom prst="rect">
            <a:avLst/>
          </a:prstGeom>
        </p:spPr>
        <p:txBody>
          <a:bodyPr vert="horz" lIns="99269" tIns="49635" rIns="99269" bIns="49635" rtlCol="0" anchor="ctr"/>
          <a:lstStyle>
            <a:lvl1pPr algn="ctr" defTabSz="992695" fontAlgn="auto">
              <a:spcBef>
                <a:spcPts val="0"/>
              </a:spcBef>
              <a:spcAft>
                <a:spcPts val="0"/>
              </a:spcAft>
              <a:defRPr sz="1300">
                <a:solidFill>
                  <a:prstClr val="black">
                    <a:tint val="75000"/>
                  </a:prstClr>
                </a:solidFill>
                <a:latin typeface="Calibri"/>
                <a:ea typeface="+mn-ea"/>
                <a:cs typeface="+mn-cs"/>
              </a:defRPr>
            </a:lvl1pPr>
          </a:lstStyle>
          <a:p>
            <a:pPr>
              <a:defRPr/>
            </a:pPr>
            <a:r>
              <a:rPr lang="en-US" b="0" dirty="0" smtClean="0"/>
              <a:t>© 2000-2014 Edwards Project Solutions.            All rights reserved.</a:t>
            </a:r>
            <a:endParaRPr lang="en-US" b="0" dirty="0"/>
          </a:p>
        </p:txBody>
      </p:sp>
    </p:spTree>
    <p:extLst>
      <p:ext uri="{BB962C8B-B14F-4D97-AF65-F5344CB8AC3E}">
        <p14:creationId xmlns:p14="http://schemas.microsoft.com/office/powerpoint/2010/main" val="243080944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p:txStyles>
    <p:titleStyle>
      <a:lvl1pPr algn="l" defTabSz="992118" rtl="0" eaLnBrk="0" fontAlgn="base" hangingPunct="0">
        <a:spcBef>
          <a:spcPct val="0"/>
        </a:spcBef>
        <a:spcAft>
          <a:spcPct val="0"/>
        </a:spcAft>
        <a:defRPr sz="3500" kern="1200">
          <a:solidFill>
            <a:schemeClr val="tx1"/>
          </a:solidFill>
          <a:latin typeface="+mj-lt"/>
          <a:ea typeface="ＭＳ Ｐゴシック" charset="0"/>
          <a:cs typeface="ＭＳ Ｐゴシック" charset="0"/>
        </a:defRPr>
      </a:lvl1pPr>
      <a:lvl2pPr algn="l" defTabSz="992118" rtl="0" eaLnBrk="0" fontAlgn="base" hangingPunct="0">
        <a:spcBef>
          <a:spcPct val="0"/>
        </a:spcBef>
        <a:spcAft>
          <a:spcPct val="0"/>
        </a:spcAft>
        <a:defRPr sz="3500">
          <a:solidFill>
            <a:schemeClr val="tx1"/>
          </a:solidFill>
          <a:latin typeface="Calibri" pitchFamily="34" charset="0"/>
          <a:ea typeface="ＭＳ Ｐゴシック" charset="0"/>
          <a:cs typeface="ＭＳ Ｐゴシック" charset="0"/>
        </a:defRPr>
      </a:lvl2pPr>
      <a:lvl3pPr algn="l" defTabSz="992118" rtl="0" eaLnBrk="0" fontAlgn="base" hangingPunct="0">
        <a:spcBef>
          <a:spcPct val="0"/>
        </a:spcBef>
        <a:spcAft>
          <a:spcPct val="0"/>
        </a:spcAft>
        <a:defRPr sz="3500">
          <a:solidFill>
            <a:schemeClr val="tx1"/>
          </a:solidFill>
          <a:latin typeface="Calibri" pitchFamily="34" charset="0"/>
          <a:ea typeface="ＭＳ Ｐゴシック" charset="0"/>
          <a:cs typeface="ＭＳ Ｐゴシック" charset="0"/>
        </a:defRPr>
      </a:lvl3pPr>
      <a:lvl4pPr algn="l" defTabSz="992118" rtl="0" eaLnBrk="0" fontAlgn="base" hangingPunct="0">
        <a:spcBef>
          <a:spcPct val="0"/>
        </a:spcBef>
        <a:spcAft>
          <a:spcPct val="0"/>
        </a:spcAft>
        <a:defRPr sz="3500">
          <a:solidFill>
            <a:schemeClr val="tx1"/>
          </a:solidFill>
          <a:latin typeface="Calibri" pitchFamily="34" charset="0"/>
          <a:ea typeface="ＭＳ Ｐゴシック" charset="0"/>
          <a:cs typeface="ＭＳ Ｐゴシック" charset="0"/>
        </a:defRPr>
      </a:lvl4pPr>
      <a:lvl5pPr algn="l" defTabSz="992118" rtl="0" eaLnBrk="0" fontAlgn="base" hangingPunct="0">
        <a:spcBef>
          <a:spcPct val="0"/>
        </a:spcBef>
        <a:spcAft>
          <a:spcPct val="0"/>
        </a:spcAft>
        <a:defRPr sz="3500">
          <a:solidFill>
            <a:schemeClr val="tx1"/>
          </a:solidFill>
          <a:latin typeface="Calibri" pitchFamily="34" charset="0"/>
          <a:ea typeface="ＭＳ Ｐゴシック" charset="0"/>
          <a:cs typeface="ＭＳ Ｐゴシック" charset="0"/>
        </a:defRPr>
      </a:lvl5pPr>
      <a:lvl6pPr marL="457168" algn="l" defTabSz="992118" rtl="0" fontAlgn="base">
        <a:spcBef>
          <a:spcPct val="0"/>
        </a:spcBef>
        <a:spcAft>
          <a:spcPct val="0"/>
        </a:spcAft>
        <a:defRPr sz="3500">
          <a:solidFill>
            <a:schemeClr val="tx1"/>
          </a:solidFill>
          <a:latin typeface="Calibri" pitchFamily="34" charset="0"/>
        </a:defRPr>
      </a:lvl6pPr>
      <a:lvl7pPr marL="914335" algn="l" defTabSz="992118" rtl="0" fontAlgn="base">
        <a:spcBef>
          <a:spcPct val="0"/>
        </a:spcBef>
        <a:spcAft>
          <a:spcPct val="0"/>
        </a:spcAft>
        <a:defRPr sz="3500">
          <a:solidFill>
            <a:schemeClr val="tx1"/>
          </a:solidFill>
          <a:latin typeface="Calibri" pitchFamily="34" charset="0"/>
        </a:defRPr>
      </a:lvl7pPr>
      <a:lvl8pPr marL="1371504" algn="l" defTabSz="992118" rtl="0" fontAlgn="base">
        <a:spcBef>
          <a:spcPct val="0"/>
        </a:spcBef>
        <a:spcAft>
          <a:spcPct val="0"/>
        </a:spcAft>
        <a:defRPr sz="3500">
          <a:solidFill>
            <a:schemeClr val="tx1"/>
          </a:solidFill>
          <a:latin typeface="Calibri" pitchFamily="34" charset="0"/>
        </a:defRPr>
      </a:lvl8pPr>
      <a:lvl9pPr marL="1828672" algn="l" defTabSz="992118" rtl="0" fontAlgn="base">
        <a:spcBef>
          <a:spcPct val="0"/>
        </a:spcBef>
        <a:spcAft>
          <a:spcPct val="0"/>
        </a:spcAft>
        <a:defRPr sz="3500">
          <a:solidFill>
            <a:schemeClr val="tx1"/>
          </a:solidFill>
          <a:latin typeface="Calibri" pitchFamily="34" charset="0"/>
        </a:defRPr>
      </a:lvl9pPr>
    </p:titleStyle>
    <p:bodyStyle>
      <a:lvl1pPr marL="495265" indent="-495265" algn="l" defTabSz="992118" rtl="0" eaLnBrk="0" fontAlgn="base" hangingPunct="0">
        <a:spcBef>
          <a:spcPct val="20000"/>
        </a:spcBef>
        <a:spcAft>
          <a:spcPct val="0"/>
        </a:spcAft>
        <a:buBlip>
          <a:blip r:embed="rId15"/>
        </a:buBlip>
        <a:defRPr sz="3000" kern="1200">
          <a:solidFill>
            <a:schemeClr val="tx1"/>
          </a:solidFill>
          <a:latin typeface="+mn-lt"/>
          <a:ea typeface="ＭＳ Ｐゴシック" charset="0"/>
          <a:cs typeface="ＭＳ Ｐゴシック" charset="0"/>
        </a:defRPr>
      </a:lvl1pPr>
      <a:lvl2pPr marL="806393" indent="-309542" algn="l" defTabSz="992118"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2pPr>
      <a:lvl3pPr marL="1239751" indent="-247633" algn="l" defTabSz="992118" rtl="0" eaLnBrk="0" fontAlgn="base" hangingPunct="0">
        <a:spcBef>
          <a:spcPct val="20000"/>
        </a:spcBef>
        <a:spcAft>
          <a:spcPct val="0"/>
        </a:spcAft>
        <a:buFont typeface="Wingdings" charset="0"/>
        <a:buChar char="§"/>
        <a:defRPr sz="2200" kern="1200">
          <a:solidFill>
            <a:schemeClr val="tx1"/>
          </a:solidFill>
          <a:latin typeface="+mn-lt"/>
          <a:ea typeface="ＭＳ Ｐゴシック" charset="0"/>
          <a:cs typeface="+mn-cs"/>
        </a:defRPr>
      </a:lvl3pPr>
      <a:lvl4pPr marL="1736603" indent="-247633" algn="l" defTabSz="992118"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233456" indent="-247633" algn="l" defTabSz="992118"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729909" indent="-248174" algn="l" defTabSz="9926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2695" rtl="0" eaLnBrk="1" latinLnBrk="0" hangingPunct="1">
        <a:defRPr sz="2000" kern="1200">
          <a:solidFill>
            <a:schemeClr val="tx1"/>
          </a:solidFill>
          <a:latin typeface="+mn-lt"/>
          <a:ea typeface="+mn-ea"/>
          <a:cs typeface="+mn-cs"/>
        </a:defRPr>
      </a:lvl1pPr>
      <a:lvl2pPr marL="496347" algn="l" defTabSz="992695" rtl="0" eaLnBrk="1" latinLnBrk="0" hangingPunct="1">
        <a:defRPr sz="2000" kern="1200">
          <a:solidFill>
            <a:schemeClr val="tx1"/>
          </a:solidFill>
          <a:latin typeface="+mn-lt"/>
          <a:ea typeface="+mn-ea"/>
          <a:cs typeface="+mn-cs"/>
        </a:defRPr>
      </a:lvl2pPr>
      <a:lvl3pPr marL="992695" algn="l" defTabSz="992695" rtl="0" eaLnBrk="1" latinLnBrk="0" hangingPunct="1">
        <a:defRPr sz="2000" kern="1200">
          <a:solidFill>
            <a:schemeClr val="tx1"/>
          </a:solidFill>
          <a:latin typeface="+mn-lt"/>
          <a:ea typeface="+mn-ea"/>
          <a:cs typeface="+mn-cs"/>
        </a:defRPr>
      </a:lvl3pPr>
      <a:lvl4pPr marL="1489041" algn="l" defTabSz="992695" rtl="0" eaLnBrk="1" latinLnBrk="0" hangingPunct="1">
        <a:defRPr sz="2000" kern="1200">
          <a:solidFill>
            <a:schemeClr val="tx1"/>
          </a:solidFill>
          <a:latin typeface="+mn-lt"/>
          <a:ea typeface="+mn-ea"/>
          <a:cs typeface="+mn-cs"/>
        </a:defRPr>
      </a:lvl4pPr>
      <a:lvl5pPr marL="1985388" algn="l" defTabSz="992695" rtl="0" eaLnBrk="1" latinLnBrk="0" hangingPunct="1">
        <a:defRPr sz="2000" kern="1200">
          <a:solidFill>
            <a:schemeClr val="tx1"/>
          </a:solidFill>
          <a:latin typeface="+mn-lt"/>
          <a:ea typeface="+mn-ea"/>
          <a:cs typeface="+mn-cs"/>
        </a:defRPr>
      </a:lvl5pPr>
      <a:lvl6pPr marL="2481735" algn="l" defTabSz="992695" rtl="0" eaLnBrk="1" latinLnBrk="0" hangingPunct="1">
        <a:defRPr sz="2000" kern="1200">
          <a:solidFill>
            <a:schemeClr val="tx1"/>
          </a:solidFill>
          <a:latin typeface="+mn-lt"/>
          <a:ea typeface="+mn-ea"/>
          <a:cs typeface="+mn-cs"/>
        </a:defRPr>
      </a:lvl6pPr>
      <a:lvl7pPr marL="2978083" algn="l" defTabSz="992695" rtl="0" eaLnBrk="1" latinLnBrk="0" hangingPunct="1">
        <a:defRPr sz="2000" kern="1200">
          <a:solidFill>
            <a:schemeClr val="tx1"/>
          </a:solidFill>
          <a:latin typeface="+mn-lt"/>
          <a:ea typeface="+mn-ea"/>
          <a:cs typeface="+mn-cs"/>
        </a:defRPr>
      </a:lvl7pPr>
      <a:lvl8pPr marL="3474430" algn="l" defTabSz="992695" rtl="0" eaLnBrk="1" latinLnBrk="0" hangingPunct="1">
        <a:defRPr sz="2000" kern="1200">
          <a:solidFill>
            <a:schemeClr val="tx1"/>
          </a:solidFill>
          <a:latin typeface="+mn-lt"/>
          <a:ea typeface="+mn-ea"/>
          <a:cs typeface="+mn-cs"/>
        </a:defRPr>
      </a:lvl8pPr>
      <a:lvl9pPr marL="3970777" algn="l" defTabSz="992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644726"/>
            <a:ext cx="9693274" cy="1645920"/>
          </a:xfrm>
          <a:solidFill>
            <a:schemeClr val="bg1"/>
          </a:solidFill>
        </p:spPr>
        <p:txBody>
          <a:bodyPr/>
          <a:lstStyle/>
          <a:p>
            <a:r>
              <a:rPr lang="en-US" altLang="en-US" sz="4000" b="1" dirty="0">
                <a:solidFill>
                  <a:prstClr val="black"/>
                </a:solidFill>
              </a:rPr>
              <a:t>An Overview of </a:t>
            </a:r>
            <a:br>
              <a:rPr lang="en-US" altLang="en-US" sz="4000" b="1" dirty="0">
                <a:solidFill>
                  <a:prstClr val="black"/>
                </a:solidFill>
              </a:rPr>
            </a:br>
            <a:r>
              <a:rPr lang="en-US" altLang="en-US" sz="4000" b="1" dirty="0">
                <a:solidFill>
                  <a:prstClr val="black"/>
                </a:solidFill>
              </a:rPr>
              <a:t>Earned Value Management (EVM)</a:t>
            </a:r>
            <a:endParaRPr lang="en-US" dirty="0"/>
          </a:p>
        </p:txBody>
      </p:sp>
      <p:sp>
        <p:nvSpPr>
          <p:cNvPr id="3" name="Subtitle 2"/>
          <p:cNvSpPr>
            <a:spLocks noGrp="1"/>
          </p:cNvSpPr>
          <p:nvPr>
            <p:ph type="subTitle" idx="1"/>
          </p:nvPr>
        </p:nvSpPr>
        <p:spPr>
          <a:xfrm>
            <a:off x="1" y="4197456"/>
            <a:ext cx="9693274" cy="684033"/>
          </a:xfrm>
          <a:solidFill>
            <a:schemeClr val="bg1"/>
          </a:solidFill>
        </p:spPr>
        <p:txBody>
          <a:bodyPr/>
          <a:lstStyle/>
          <a:p>
            <a:pPr lvl="0" eaLnBrk="1" hangingPunct="1"/>
            <a:r>
              <a:rPr lang="en-US" altLang="en-US" sz="3200" dirty="0">
                <a:solidFill>
                  <a:prstClr val="black"/>
                </a:solidFill>
              </a:rPr>
              <a:t>Using EVM to Track </a:t>
            </a:r>
            <a:r>
              <a:rPr lang="en-US" altLang="en-US" sz="3200" dirty="0" smtClean="0">
                <a:solidFill>
                  <a:prstClr val="black"/>
                </a:solidFill>
              </a:rPr>
              <a:t>Progress</a:t>
            </a:r>
            <a:endParaRPr lang="en-US" altLang="en-US" sz="3200" dirty="0">
              <a:solidFill>
                <a:prstClr val="black"/>
              </a:solidFill>
            </a:endParaRPr>
          </a:p>
        </p:txBody>
      </p:sp>
    </p:spTree>
    <p:extLst>
      <p:ext uri="{BB962C8B-B14F-4D97-AF65-F5344CB8AC3E}">
        <p14:creationId xmlns:p14="http://schemas.microsoft.com/office/powerpoint/2010/main" val="341182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Earned Value to Track </a:t>
            </a:r>
            <a:r>
              <a:rPr lang="en-US" dirty="0" smtClean="0"/>
              <a:t>Progress    </a:t>
            </a:r>
            <a:endParaRPr lang="en-US" dirty="0"/>
          </a:p>
        </p:txBody>
      </p:sp>
      <p:sp>
        <p:nvSpPr>
          <p:cNvPr id="3" name="Text Placeholder 2"/>
          <p:cNvSpPr>
            <a:spLocks noGrp="1"/>
          </p:cNvSpPr>
          <p:nvPr>
            <p:ph type="body" idx="1"/>
          </p:nvPr>
        </p:nvSpPr>
        <p:spPr>
          <a:xfrm>
            <a:off x="484664" y="1067208"/>
            <a:ext cx="8771878" cy="691002"/>
          </a:xfrm>
        </p:spPr>
        <p:txBody>
          <a:bodyPr/>
          <a:lstStyle/>
          <a:p>
            <a:pPr marL="487363" lvl="0" indent="-487363">
              <a:buBlip>
                <a:blip r:embed="rId2"/>
              </a:buBlip>
            </a:pPr>
            <a:r>
              <a:rPr lang="en-US" sz="2400" b="0" dirty="0">
                <a:solidFill>
                  <a:prstClr val="black"/>
                </a:solidFill>
              </a:rPr>
              <a:t>Let’s look at some key measurement examples </a:t>
            </a:r>
          </a:p>
        </p:txBody>
      </p:sp>
      <p:sp>
        <p:nvSpPr>
          <p:cNvPr id="5" name="Text Placeholder 4"/>
          <p:cNvSpPr>
            <a:spLocks noGrp="1"/>
          </p:cNvSpPr>
          <p:nvPr>
            <p:ph type="body" sz="quarter" idx="3"/>
          </p:nvPr>
        </p:nvSpPr>
        <p:spPr>
          <a:xfrm>
            <a:off x="478302" y="5936570"/>
            <a:ext cx="8730311" cy="872197"/>
          </a:xfrm>
        </p:spPr>
        <p:txBody>
          <a:bodyPr anchor="t"/>
          <a:lstStyle/>
          <a:p>
            <a:pPr lvl="0" defTabSz="914400" eaLnBrk="1" hangingPunct="1">
              <a:spcBef>
                <a:spcPct val="25000"/>
              </a:spcBef>
            </a:pPr>
            <a:r>
              <a:rPr lang="en-US" altLang="en-US" sz="1400" dirty="0">
                <a:solidFill>
                  <a:prstClr val="black"/>
                </a:solidFill>
              </a:rPr>
              <a:t>“A”</a:t>
            </a:r>
            <a:r>
              <a:rPr lang="en-US" altLang="en-US" sz="1400" b="0" dirty="0">
                <a:solidFill>
                  <a:prstClr val="black"/>
                </a:solidFill>
              </a:rPr>
              <a:t>  -  This distance reflects the amount the project is behind schedule at the current status time (7½ months late).</a:t>
            </a:r>
          </a:p>
          <a:p>
            <a:pPr lvl="0" defTabSz="914400" eaLnBrk="1" hangingPunct="1">
              <a:spcBef>
                <a:spcPct val="25000"/>
              </a:spcBef>
            </a:pPr>
            <a:r>
              <a:rPr lang="en-US" altLang="en-US" sz="1400" dirty="0">
                <a:solidFill>
                  <a:prstClr val="black"/>
                </a:solidFill>
              </a:rPr>
              <a:t>“B”</a:t>
            </a:r>
            <a:r>
              <a:rPr lang="en-US" altLang="en-US" sz="1400" b="0" dirty="0">
                <a:solidFill>
                  <a:prstClr val="black"/>
                </a:solidFill>
              </a:rPr>
              <a:t>  -  This reflects the cost variance (CV) in dollars (CV=EV-AC = $0.5M).</a:t>
            </a:r>
          </a:p>
          <a:p>
            <a:pPr lvl="0" defTabSz="914400" eaLnBrk="1" hangingPunct="1">
              <a:spcBef>
                <a:spcPct val="25000"/>
              </a:spcBef>
            </a:pPr>
            <a:r>
              <a:rPr lang="en-US" altLang="en-US" sz="1400" dirty="0">
                <a:solidFill>
                  <a:prstClr val="black"/>
                </a:solidFill>
              </a:rPr>
              <a:t>“C”</a:t>
            </a:r>
            <a:r>
              <a:rPr lang="en-US" altLang="en-US" sz="1400" b="0" dirty="0">
                <a:solidFill>
                  <a:prstClr val="black"/>
                </a:solidFill>
              </a:rPr>
              <a:t>  -  This reflects the schedule variance (SV) in dollars (SV=EV-PV = $1.1M</a:t>
            </a:r>
            <a:r>
              <a:rPr lang="en-US" altLang="en-US" sz="1400" b="0" dirty="0" smtClean="0">
                <a:solidFill>
                  <a:prstClr val="black"/>
                </a:solidFill>
              </a:rPr>
              <a:t>).</a:t>
            </a:r>
            <a:endParaRPr lang="en-US" altLang="en-US" sz="1400" b="0" dirty="0">
              <a:solidFill>
                <a:prstClr val="black"/>
              </a:solidFill>
            </a:endParaRPr>
          </a:p>
        </p:txBody>
      </p:sp>
      <p:sp>
        <p:nvSpPr>
          <p:cNvPr id="7" name="Date Placeholder 6"/>
          <p:cNvSpPr>
            <a:spLocks noGrp="1"/>
          </p:cNvSpPr>
          <p:nvPr>
            <p:ph type="dt" sz="half" idx="10"/>
          </p:nvPr>
        </p:nvSpPr>
        <p:spPr/>
        <p:txBody>
          <a:bodyPr/>
          <a:lstStyle/>
          <a:p>
            <a:pPr>
              <a:defRPr/>
            </a:pPr>
            <a:r>
              <a:rPr lang="en-US" smtClean="0"/>
              <a:t>Earned Value Management (2014-10)</a:t>
            </a:r>
            <a:endParaRPr lang="en-US" dirty="0"/>
          </a:p>
        </p:txBody>
      </p:sp>
      <p:sp>
        <p:nvSpPr>
          <p:cNvPr id="8" name="Footer Placeholder 7"/>
          <p:cNvSpPr>
            <a:spLocks noGrp="1"/>
          </p:cNvSpPr>
          <p:nvPr>
            <p:ph type="ftr" sz="quarter" idx="11"/>
          </p:nvPr>
        </p:nvSpPr>
        <p:spPr/>
        <p:txBody>
          <a:bodyPr/>
          <a:lstStyle/>
          <a:p>
            <a:pPr>
              <a:defRPr/>
            </a:pPr>
            <a:r>
              <a:rPr lang="en-US" smtClean="0"/>
              <a:t>© 2000-2014 Edwards Project Solutions.            All rights reserved.</a:t>
            </a:r>
            <a:endParaRPr lang="en-US" dirty="0"/>
          </a:p>
        </p:txBody>
      </p:sp>
      <p:sp>
        <p:nvSpPr>
          <p:cNvPr id="9" name="Slide Number Placeholder 8"/>
          <p:cNvSpPr>
            <a:spLocks noGrp="1"/>
          </p:cNvSpPr>
          <p:nvPr>
            <p:ph type="sldNum" sz="quarter" idx="12"/>
          </p:nvPr>
        </p:nvSpPr>
        <p:spPr/>
        <p:txBody>
          <a:bodyPr/>
          <a:lstStyle/>
          <a:p>
            <a:pPr>
              <a:defRPr/>
            </a:pPr>
            <a:fld id="{FFB5DF10-EC1F-4A90-A95E-86AC631769D5}" type="slidenum">
              <a:rPr lang="en-US" smtClean="0"/>
              <a:pPr>
                <a:defRPr/>
              </a:pPr>
              <a:t>10</a:t>
            </a:fld>
            <a:endParaRPr lang="en-US" dirty="0"/>
          </a:p>
        </p:txBody>
      </p:sp>
      <p:pic>
        <p:nvPicPr>
          <p:cNvPr id="43010" name="Picture 2" descr="Trend chart: The XYZ Project. &#10;Budget at Completion 4.9M, Budget Plan 3.8M, Actuals 3.2 M. Progress Value Earned 2.7M (EV). Schedule Variance (SV) 7 1/2 Months Late."/>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876103" y="1885271"/>
            <a:ext cx="8199831" cy="393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031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Using Earned Value to Track Progress     </a:t>
            </a:r>
            <a:endParaRPr lang="en-US" dirty="0"/>
          </a:p>
        </p:txBody>
      </p:sp>
      <p:sp>
        <p:nvSpPr>
          <p:cNvPr id="3" name="Content Placeholder 2"/>
          <p:cNvSpPr>
            <a:spLocks noGrp="1"/>
          </p:cNvSpPr>
          <p:nvPr>
            <p:ph idx="1"/>
          </p:nvPr>
        </p:nvSpPr>
        <p:spPr/>
        <p:txBody>
          <a:bodyPr>
            <a:normAutofit lnSpcReduction="10000"/>
          </a:bodyPr>
          <a:lstStyle/>
          <a:p>
            <a:r>
              <a:rPr lang="en-US" dirty="0" smtClean="0"/>
              <a:t>Conclusions for Project XYZ</a:t>
            </a:r>
          </a:p>
          <a:p>
            <a:pPr lvl="1"/>
            <a:r>
              <a:rPr lang="en-US" altLang="en-US" dirty="0" smtClean="0"/>
              <a:t>At the present time we are 7½ months behind schedule</a:t>
            </a:r>
          </a:p>
          <a:p>
            <a:pPr lvl="2"/>
            <a:r>
              <a:rPr lang="en-US" altLang="en-US" dirty="0" smtClean="0"/>
              <a:t>(Time at Present EV) - (Time when current EV was Scheduled)</a:t>
            </a:r>
          </a:p>
          <a:p>
            <a:pPr lvl="2"/>
            <a:r>
              <a:rPr lang="en-US" altLang="en-US" dirty="0" smtClean="0"/>
              <a:t>Point “A” on the Chart</a:t>
            </a:r>
          </a:p>
          <a:p>
            <a:pPr lvl="1"/>
            <a:r>
              <a:rPr lang="en-US" altLang="en-US" dirty="0" smtClean="0"/>
              <a:t>The project will be completed late </a:t>
            </a:r>
          </a:p>
          <a:p>
            <a:pPr lvl="2"/>
            <a:r>
              <a:rPr lang="en-US" altLang="en-US" dirty="0" smtClean="0"/>
              <a:t>The Earned Value (EV) line must reach the Budget at Completion (BAC) point ($4.9M) on the graph before the project is complete</a:t>
            </a:r>
          </a:p>
          <a:p>
            <a:pPr lvl="2"/>
            <a:r>
              <a:rPr lang="en-US" altLang="en-US" dirty="0" smtClean="0"/>
              <a:t>We need to develop an Estimate to Complete (ETC) before we will know “how late”</a:t>
            </a:r>
          </a:p>
          <a:p>
            <a:pPr lvl="1"/>
            <a:r>
              <a:rPr lang="en-US" altLang="en-US" dirty="0"/>
              <a:t>Due to the delay in schedule and that the project is already $500K overspent, it will likely cost “much” more to complete this project than was originally planned </a:t>
            </a:r>
          </a:p>
          <a:p>
            <a:pPr lvl="2"/>
            <a:r>
              <a:rPr lang="en-US" altLang="en-US" dirty="0"/>
              <a:t>We need to develop an Estimate to Complete (ETC) </a:t>
            </a:r>
            <a:r>
              <a:rPr lang="en-US" altLang="en-US" dirty="0" smtClean="0"/>
              <a:t>before </a:t>
            </a:r>
            <a:r>
              <a:rPr lang="en-US" altLang="en-US" dirty="0"/>
              <a:t>we will know the Estimate at completion (EAC</a:t>
            </a:r>
            <a:r>
              <a:rPr lang="en-US" altLang="en-US" dirty="0" smtClean="0"/>
              <a:t>)</a:t>
            </a:r>
            <a:endParaRPr lang="en-US" altLang="en-US" dirty="0"/>
          </a:p>
        </p:txBody>
      </p:sp>
      <p:sp>
        <p:nvSpPr>
          <p:cNvPr id="4" name="Date Placeholder 3"/>
          <p:cNvSpPr>
            <a:spLocks noGrp="1"/>
          </p:cNvSpPr>
          <p:nvPr>
            <p:ph type="dt" sz="half" idx="10"/>
          </p:nvPr>
        </p:nvSpPr>
        <p:spPr/>
        <p:txBody>
          <a:bodyPr/>
          <a:lstStyle/>
          <a:p>
            <a:r>
              <a:rPr lang="en-US" smtClean="0"/>
              <a:t>Earned Value Management (2014-10)</a:t>
            </a:r>
            <a:endParaRPr lang="en-US" dirty="0"/>
          </a:p>
        </p:txBody>
      </p:sp>
      <p:sp>
        <p:nvSpPr>
          <p:cNvPr id="5" name="Footer Placeholder 4"/>
          <p:cNvSpPr>
            <a:spLocks noGrp="1"/>
          </p:cNvSpPr>
          <p:nvPr>
            <p:ph type="ftr" sz="quarter" idx="11"/>
          </p:nvPr>
        </p:nvSpPr>
        <p:spPr/>
        <p:txBody>
          <a:bodyPr/>
          <a:lstStyle/>
          <a:p>
            <a:r>
              <a:rPr lang="en-US" smtClean="0"/>
              <a:t>© 2000-2014 Edwards Project Solutions.            All rights reserved.</a:t>
            </a:r>
            <a:endParaRPr lang="en-US" dirty="0"/>
          </a:p>
        </p:txBody>
      </p:sp>
      <p:sp>
        <p:nvSpPr>
          <p:cNvPr id="6" name="Slide Number Placeholder 5"/>
          <p:cNvSpPr>
            <a:spLocks noGrp="1"/>
          </p:cNvSpPr>
          <p:nvPr>
            <p:ph type="sldNum" sz="quarter" idx="12"/>
          </p:nvPr>
        </p:nvSpPr>
        <p:spPr/>
        <p:txBody>
          <a:bodyPr/>
          <a:lstStyle/>
          <a:p>
            <a:fld id="{E8D2B251-8FFA-429C-A560-F59272BDDC40}" type="slidenum">
              <a:rPr lang="en-US" smtClean="0"/>
              <a:pPr/>
              <a:t>11</a:t>
            </a:fld>
            <a:endParaRPr lang="en-US" dirty="0"/>
          </a:p>
        </p:txBody>
      </p:sp>
    </p:spTree>
    <p:extLst>
      <p:ext uri="{BB962C8B-B14F-4D97-AF65-F5344CB8AC3E}">
        <p14:creationId xmlns:p14="http://schemas.microsoft.com/office/powerpoint/2010/main" val="3653894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Using Earned Value to Track Progress      </a:t>
            </a:r>
            <a:endParaRPr lang="en-US" dirty="0"/>
          </a:p>
        </p:txBody>
      </p:sp>
      <p:sp>
        <p:nvSpPr>
          <p:cNvPr id="3" name="Content Placeholder 2"/>
          <p:cNvSpPr>
            <a:spLocks noGrp="1"/>
          </p:cNvSpPr>
          <p:nvPr>
            <p:ph idx="1"/>
          </p:nvPr>
        </p:nvSpPr>
        <p:spPr/>
        <p:txBody>
          <a:bodyPr>
            <a:normAutofit/>
          </a:bodyPr>
          <a:lstStyle/>
          <a:p>
            <a:r>
              <a:rPr lang="en-US" altLang="en-US" dirty="0" smtClean="0"/>
              <a:t>So in summary </a:t>
            </a:r>
            <a:r>
              <a:rPr lang="en-US" altLang="en-US" dirty="0"/>
              <a:t>– The Real </a:t>
            </a:r>
            <a:r>
              <a:rPr lang="en-US" altLang="en-US" dirty="0" smtClean="0"/>
              <a:t>Story of “The XYZ Project” is </a:t>
            </a:r>
          </a:p>
          <a:p>
            <a:pPr lvl="1"/>
            <a:r>
              <a:rPr lang="en-US" altLang="en-US" dirty="0" smtClean="0"/>
              <a:t>We are 12 </a:t>
            </a:r>
            <a:r>
              <a:rPr lang="en-US" altLang="en-US" dirty="0"/>
              <a:t>months into </a:t>
            </a:r>
            <a:r>
              <a:rPr lang="en-US" altLang="en-US" dirty="0" smtClean="0"/>
              <a:t>an 18-month, $4.9M project</a:t>
            </a:r>
          </a:p>
          <a:p>
            <a:pPr lvl="2"/>
            <a:r>
              <a:rPr lang="en-US" altLang="en-US" dirty="0" smtClean="0"/>
              <a:t>Two-Thirds through the original schedule duration</a:t>
            </a:r>
            <a:endParaRPr lang="en-US" altLang="en-US" dirty="0"/>
          </a:p>
          <a:p>
            <a:pPr lvl="1"/>
            <a:r>
              <a:rPr lang="en-US" altLang="en-US" dirty="0" smtClean="0"/>
              <a:t>The project </a:t>
            </a:r>
            <a:r>
              <a:rPr lang="en-US" altLang="en-US" dirty="0"/>
              <a:t>is 7 ½ </a:t>
            </a:r>
            <a:r>
              <a:rPr lang="en-US" altLang="en-US" dirty="0" smtClean="0"/>
              <a:t>months behind schedule</a:t>
            </a:r>
          </a:p>
          <a:p>
            <a:pPr lvl="1"/>
            <a:r>
              <a:rPr lang="en-US" altLang="en-US" dirty="0" smtClean="0"/>
              <a:t>The project is $500K over budget</a:t>
            </a:r>
          </a:p>
          <a:p>
            <a:pPr lvl="1"/>
            <a:endParaRPr lang="en-US" altLang="en-US" dirty="0" smtClean="0"/>
          </a:p>
          <a:p>
            <a:pPr lvl="1"/>
            <a:endParaRPr lang="en-US" altLang="en-US" dirty="0"/>
          </a:p>
          <a:p>
            <a:pPr lvl="1"/>
            <a:endParaRPr lang="en-US" altLang="en-US" dirty="0"/>
          </a:p>
          <a:p>
            <a:r>
              <a:rPr lang="en-US" altLang="en-US" dirty="0" smtClean="0"/>
              <a:t>What do you think the probability is to get this project completed within the schedule and cost constraints?</a:t>
            </a:r>
          </a:p>
        </p:txBody>
      </p:sp>
      <p:sp>
        <p:nvSpPr>
          <p:cNvPr id="4" name="Date Placeholder 3"/>
          <p:cNvSpPr>
            <a:spLocks noGrp="1"/>
          </p:cNvSpPr>
          <p:nvPr>
            <p:ph type="dt" sz="half" idx="10"/>
          </p:nvPr>
        </p:nvSpPr>
        <p:spPr/>
        <p:txBody>
          <a:bodyPr/>
          <a:lstStyle/>
          <a:p>
            <a:r>
              <a:rPr lang="en-US" smtClean="0"/>
              <a:t>Earned Value Management (2014-10)</a:t>
            </a:r>
            <a:endParaRPr lang="en-US" dirty="0"/>
          </a:p>
        </p:txBody>
      </p:sp>
      <p:sp>
        <p:nvSpPr>
          <p:cNvPr id="5" name="Footer Placeholder 4"/>
          <p:cNvSpPr>
            <a:spLocks noGrp="1"/>
          </p:cNvSpPr>
          <p:nvPr>
            <p:ph type="ftr" sz="quarter" idx="11"/>
          </p:nvPr>
        </p:nvSpPr>
        <p:spPr/>
        <p:txBody>
          <a:bodyPr/>
          <a:lstStyle/>
          <a:p>
            <a:r>
              <a:rPr lang="en-US" smtClean="0"/>
              <a:t>© 2000-2014 Edwards Project Solutions.            All rights reserved.</a:t>
            </a:r>
            <a:endParaRPr lang="en-US" dirty="0"/>
          </a:p>
        </p:txBody>
      </p:sp>
      <p:sp>
        <p:nvSpPr>
          <p:cNvPr id="6" name="Slide Number Placeholder 5"/>
          <p:cNvSpPr>
            <a:spLocks noGrp="1"/>
          </p:cNvSpPr>
          <p:nvPr>
            <p:ph type="sldNum" sz="quarter" idx="12"/>
          </p:nvPr>
        </p:nvSpPr>
        <p:spPr/>
        <p:txBody>
          <a:bodyPr/>
          <a:lstStyle/>
          <a:p>
            <a:fld id="{E8D2B251-8FFA-429C-A560-F59272BDDC40}" type="slidenum">
              <a:rPr lang="en-US" smtClean="0"/>
              <a:pPr/>
              <a:t>12</a:t>
            </a:fld>
            <a:endParaRPr lang="en-US" dirty="0"/>
          </a:p>
        </p:txBody>
      </p:sp>
    </p:spTree>
    <p:extLst>
      <p:ext uri="{BB962C8B-B14F-4D97-AF65-F5344CB8AC3E}">
        <p14:creationId xmlns:p14="http://schemas.microsoft.com/office/powerpoint/2010/main" val="990135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Earned Value to Track </a:t>
            </a:r>
            <a:r>
              <a:rPr lang="en-US" dirty="0" smtClean="0"/>
              <a:t>Progress       </a:t>
            </a:r>
            <a:endParaRPr lang="en-US" dirty="0"/>
          </a:p>
        </p:txBody>
      </p:sp>
      <p:sp>
        <p:nvSpPr>
          <p:cNvPr id="3" name="Content Placeholder 2"/>
          <p:cNvSpPr>
            <a:spLocks noGrp="1"/>
          </p:cNvSpPr>
          <p:nvPr>
            <p:ph sz="half" idx="1"/>
          </p:nvPr>
        </p:nvSpPr>
        <p:spPr>
          <a:xfrm>
            <a:off x="196948" y="1152245"/>
            <a:ext cx="9340947" cy="1267398"/>
          </a:xfrm>
        </p:spPr>
        <p:txBody>
          <a:bodyPr/>
          <a:lstStyle/>
          <a:p>
            <a:pPr lvl="0"/>
            <a:r>
              <a:rPr lang="en-US" altLang="en-US" sz="2800" dirty="0">
                <a:solidFill>
                  <a:prstClr val="black"/>
                </a:solidFill>
              </a:rPr>
              <a:t>…And when should we have started asking the “tough questions</a:t>
            </a:r>
            <a:r>
              <a:rPr lang="en-US" altLang="en-US" sz="2800" dirty="0" smtClean="0">
                <a:solidFill>
                  <a:prstClr val="black"/>
                </a:solidFill>
              </a:rPr>
              <a:t>”…?</a:t>
            </a:r>
            <a:endParaRPr lang="en-US" altLang="en-US" sz="2800" dirty="0">
              <a:solidFill>
                <a:prstClr val="black"/>
              </a:solidFill>
            </a:endParaRPr>
          </a:p>
        </p:txBody>
      </p:sp>
      <p:pic>
        <p:nvPicPr>
          <p:cNvPr id="44034" name="Picture 3" descr="Trend chart: The XYZ Project. &#10;Budget at Completion 4.9M, Budget Plan 3.8M, Actuals 3.2 M. Progress Value Earned 2.7M (EV). Schedule Variance (SV) 7 1/2 Months Late.&#10;Cost Varience (CV) $500K"/>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785616" y="2531237"/>
            <a:ext cx="8199831" cy="366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Earned Value Management (2014-10)</a:t>
            </a:r>
            <a:endParaRPr lang="en-US" dirty="0"/>
          </a:p>
        </p:txBody>
      </p:sp>
      <p:sp>
        <p:nvSpPr>
          <p:cNvPr id="6" name="Footer Placeholder 5"/>
          <p:cNvSpPr>
            <a:spLocks noGrp="1"/>
          </p:cNvSpPr>
          <p:nvPr>
            <p:ph type="ftr" sz="quarter" idx="11"/>
          </p:nvPr>
        </p:nvSpPr>
        <p:spPr/>
        <p:txBody>
          <a:bodyPr/>
          <a:lstStyle/>
          <a:p>
            <a:pPr>
              <a:defRPr/>
            </a:pPr>
            <a:r>
              <a:rPr lang="en-US" smtClean="0"/>
              <a:t>© 2000-2014 Edwards Project Solutions.            All rights reserved.</a:t>
            </a:r>
            <a:endParaRPr lang="en-US" dirty="0"/>
          </a:p>
        </p:txBody>
      </p:sp>
      <p:sp>
        <p:nvSpPr>
          <p:cNvPr id="7" name="Slide Number Placeholder 6"/>
          <p:cNvSpPr>
            <a:spLocks noGrp="1"/>
          </p:cNvSpPr>
          <p:nvPr>
            <p:ph type="sldNum" sz="quarter" idx="12"/>
          </p:nvPr>
        </p:nvSpPr>
        <p:spPr/>
        <p:txBody>
          <a:bodyPr/>
          <a:lstStyle/>
          <a:p>
            <a:pPr>
              <a:defRPr/>
            </a:pPr>
            <a:fld id="{FA0A207C-C780-464C-9C15-307A31A4CE96}" type="slidenum">
              <a:rPr lang="en-US" smtClean="0"/>
              <a:pPr>
                <a:defRPr/>
              </a:pPr>
              <a:t>13</a:t>
            </a:fld>
            <a:endParaRPr lang="en-US" dirty="0"/>
          </a:p>
        </p:txBody>
      </p:sp>
    </p:spTree>
    <p:extLst>
      <p:ext uri="{BB962C8B-B14F-4D97-AF65-F5344CB8AC3E}">
        <p14:creationId xmlns:p14="http://schemas.microsoft.com/office/powerpoint/2010/main" val="669428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itle 1"/>
          <p:cNvSpPr>
            <a:spLocks noGrp="1" noChangeArrowheads="1"/>
          </p:cNvSpPr>
          <p:nvPr>
            <p:ph type="title"/>
          </p:nvPr>
        </p:nvSpPr>
        <p:spPr>
          <a:xfrm>
            <a:off x="808040" y="165102"/>
            <a:ext cx="6542087" cy="739775"/>
          </a:xfrm>
        </p:spPr>
        <p:txBody>
          <a:bodyPr rtlCol="0">
            <a:noAutofit/>
          </a:bodyPr>
          <a:lstStyle/>
          <a:p>
            <a:pPr defTabSz="977128" eaLnBrk="1" fontAlgn="auto" hangingPunct="1">
              <a:spcAft>
                <a:spcPts val="0"/>
              </a:spcAft>
              <a:defRPr/>
            </a:pPr>
            <a:r>
              <a:rPr lang="en-US" altLang="en-US" dirty="0" smtClean="0"/>
              <a:t>Earned Value Analysis</a:t>
            </a:r>
          </a:p>
        </p:txBody>
      </p:sp>
      <p:sp>
        <p:nvSpPr>
          <p:cNvPr id="28675" name="Content Placeholder 2"/>
          <p:cNvSpPr>
            <a:spLocks noGrp="1" noChangeArrowheads="1"/>
          </p:cNvSpPr>
          <p:nvPr>
            <p:ph idx="1"/>
          </p:nvPr>
        </p:nvSpPr>
        <p:spPr>
          <a:xfrm>
            <a:off x="808040" y="1398590"/>
            <a:ext cx="8723312" cy="5267325"/>
          </a:xfrm>
        </p:spPr>
        <p:txBody>
          <a:bodyPr/>
          <a:lstStyle/>
          <a:p>
            <a:pPr eaLnBrk="1" hangingPunct="1">
              <a:tabLst>
                <a:tab pos="5194300" algn="ctr"/>
                <a:tab pos="5735638" algn="ctr"/>
                <a:tab pos="6107113" algn="ctr"/>
                <a:tab pos="6657975" algn="ctr"/>
              </a:tabLst>
            </a:pPr>
            <a:r>
              <a:rPr lang="en-US" altLang="en-US" sz="2600" dirty="0" smtClean="0"/>
              <a:t>Formulas helpful in Earned Value Analysis</a:t>
            </a:r>
          </a:p>
          <a:p>
            <a:pPr marL="793750" lvl="1" indent="-304800" eaLnBrk="1" hangingPunct="1">
              <a:tabLst>
                <a:tab pos="5194300" algn="ctr"/>
                <a:tab pos="5735638" algn="ctr"/>
                <a:tab pos="6107113" algn="ctr"/>
                <a:tab pos="6657975" algn="ctr"/>
              </a:tabLst>
            </a:pPr>
            <a:r>
              <a:rPr lang="en-US" altLang="en-US" dirty="0" smtClean="0"/>
              <a:t>Variance Measurements</a:t>
            </a:r>
          </a:p>
          <a:p>
            <a:pPr marL="1220788" lvl="2" indent="-242888" eaLnBrk="1" hangingPunct="1">
              <a:buFont typeface="Arial" charset="0"/>
              <a:buChar char="•"/>
              <a:tabLst>
                <a:tab pos="5194300" algn="ctr"/>
                <a:tab pos="5735638" algn="ctr"/>
                <a:tab pos="6107113" algn="ctr"/>
                <a:tab pos="6657975" algn="ctr"/>
              </a:tabLst>
            </a:pPr>
            <a:r>
              <a:rPr lang="en-US" altLang="en-US" dirty="0" smtClean="0"/>
              <a:t>Cost Variance </a:t>
            </a:r>
            <a:r>
              <a:rPr lang="en-US" altLang="en-US" dirty="0" smtClean="0">
                <a:solidFill>
                  <a:srgbClr val="990000"/>
                </a:solidFill>
              </a:rPr>
              <a:t>(CV) = EV - AC</a:t>
            </a:r>
          </a:p>
          <a:p>
            <a:pPr marL="1220788" lvl="2" indent="-242888" eaLnBrk="1" hangingPunct="1">
              <a:buFont typeface="Arial" charset="0"/>
              <a:buChar char="•"/>
              <a:tabLst>
                <a:tab pos="5194300" algn="ctr"/>
                <a:tab pos="5735638" algn="ctr"/>
                <a:tab pos="6107113" algn="ctr"/>
                <a:tab pos="6657975" algn="ctr"/>
              </a:tabLst>
            </a:pPr>
            <a:endParaRPr lang="en-US" altLang="en-US" dirty="0" smtClean="0"/>
          </a:p>
          <a:p>
            <a:pPr marL="1220788" lvl="2" indent="-242888" eaLnBrk="1" hangingPunct="1">
              <a:buFont typeface="Arial" charset="0"/>
              <a:buChar char="•"/>
              <a:tabLst>
                <a:tab pos="5194300" algn="ctr"/>
                <a:tab pos="5735638" algn="ctr"/>
                <a:tab pos="6107113" algn="ctr"/>
                <a:tab pos="6657975" algn="ctr"/>
              </a:tabLst>
            </a:pPr>
            <a:r>
              <a:rPr lang="en-US" altLang="en-US" dirty="0" smtClean="0"/>
              <a:t>Schedule Variance </a:t>
            </a:r>
            <a:r>
              <a:rPr lang="en-US" altLang="en-US" dirty="0" smtClean="0">
                <a:solidFill>
                  <a:srgbClr val="990000"/>
                </a:solidFill>
              </a:rPr>
              <a:t>(SV) = EV - PV</a:t>
            </a:r>
          </a:p>
          <a:p>
            <a:pPr marL="1220788" lvl="2" indent="-242888" eaLnBrk="1" hangingPunct="1">
              <a:buFont typeface="Arial" charset="0"/>
              <a:buChar char="•"/>
              <a:tabLst>
                <a:tab pos="5194300" algn="ctr"/>
                <a:tab pos="5735638" algn="ctr"/>
                <a:tab pos="6107113" algn="ctr"/>
                <a:tab pos="6657975" algn="ctr"/>
              </a:tabLst>
            </a:pPr>
            <a:endParaRPr lang="en-US" altLang="en-US" dirty="0" smtClean="0"/>
          </a:p>
          <a:p>
            <a:pPr marL="1220788" lvl="2" indent="-242888" eaLnBrk="1" hangingPunct="1">
              <a:buFont typeface="Arial" charset="0"/>
              <a:buChar char="•"/>
              <a:tabLst>
                <a:tab pos="5194300" algn="ctr"/>
                <a:tab pos="5735638" algn="ctr"/>
                <a:tab pos="6107113" algn="ctr"/>
                <a:tab pos="6657975" algn="ctr"/>
              </a:tabLst>
            </a:pPr>
            <a:r>
              <a:rPr lang="en-US" altLang="en-US" dirty="0" smtClean="0"/>
              <a:t>Variance at Completion </a:t>
            </a:r>
            <a:r>
              <a:rPr lang="en-US" altLang="en-US" dirty="0" smtClean="0">
                <a:solidFill>
                  <a:srgbClr val="990000"/>
                </a:solidFill>
              </a:rPr>
              <a:t>(VAC) = BAC - EAC</a:t>
            </a:r>
          </a:p>
          <a:p>
            <a:pPr marL="1220788" lvl="2" indent="-242888" eaLnBrk="1" hangingPunct="1">
              <a:buFont typeface="Arial" charset="0"/>
              <a:buChar char="•"/>
              <a:tabLst>
                <a:tab pos="5194300" algn="ctr"/>
                <a:tab pos="5735638" algn="ctr"/>
                <a:tab pos="6107113" algn="ctr"/>
                <a:tab pos="6657975" algn="ctr"/>
              </a:tabLst>
            </a:pPr>
            <a:endParaRPr lang="en-US" altLang="en-US" dirty="0" smtClean="0">
              <a:solidFill>
                <a:srgbClr val="990000"/>
              </a:solidFill>
            </a:endParaRPr>
          </a:p>
          <a:p>
            <a:pPr marL="1220788" lvl="2" indent="-242888" eaLnBrk="1" hangingPunct="1">
              <a:buFont typeface="Arial" charset="0"/>
              <a:buChar char="•"/>
              <a:tabLst>
                <a:tab pos="5194300" algn="ctr"/>
                <a:tab pos="5735638" algn="ctr"/>
                <a:tab pos="6107113" algn="ctr"/>
                <a:tab pos="6657975" algn="ctr"/>
              </a:tabLst>
            </a:pPr>
            <a:r>
              <a:rPr lang="en-US" altLang="en-US" dirty="0" smtClean="0"/>
              <a:t>Cost Variance Percentage </a:t>
            </a:r>
            <a:r>
              <a:rPr lang="en-US" altLang="en-US" dirty="0" smtClean="0">
                <a:solidFill>
                  <a:srgbClr val="990000"/>
                </a:solidFill>
              </a:rPr>
              <a:t>(CV %) = </a:t>
            </a:r>
            <a:r>
              <a:rPr lang="en-US" altLang="en-US" u="sng" dirty="0" smtClean="0">
                <a:solidFill>
                  <a:srgbClr val="990000"/>
                </a:solidFill>
              </a:rPr>
              <a:t>	CV   </a:t>
            </a:r>
            <a:r>
              <a:rPr lang="en-US" altLang="en-US" dirty="0" smtClean="0">
                <a:solidFill>
                  <a:srgbClr val="990000"/>
                </a:solidFill>
              </a:rPr>
              <a:t>	 </a:t>
            </a:r>
            <a:br>
              <a:rPr lang="en-US" altLang="en-US" dirty="0" smtClean="0">
                <a:solidFill>
                  <a:srgbClr val="990000"/>
                </a:solidFill>
              </a:rPr>
            </a:br>
            <a:r>
              <a:rPr lang="en-US" altLang="en-US" dirty="0" smtClean="0">
                <a:solidFill>
                  <a:srgbClr val="990000"/>
                </a:solidFill>
              </a:rPr>
              <a:t>	EV</a:t>
            </a:r>
            <a:br>
              <a:rPr lang="en-US" altLang="en-US" dirty="0" smtClean="0">
                <a:solidFill>
                  <a:srgbClr val="990000"/>
                </a:solidFill>
              </a:rPr>
            </a:br>
            <a:endParaRPr lang="en-US" altLang="en-US" dirty="0" smtClean="0"/>
          </a:p>
          <a:p>
            <a:pPr marL="1220788" lvl="2" indent="-242888" eaLnBrk="1" hangingPunct="1">
              <a:buFont typeface="Arial" charset="0"/>
              <a:buChar char="•"/>
              <a:tabLst>
                <a:tab pos="5194300" algn="ctr"/>
                <a:tab pos="5735638" algn="ctr"/>
                <a:tab pos="6107113" algn="ctr"/>
                <a:tab pos="6657975" algn="ctr"/>
              </a:tabLst>
            </a:pPr>
            <a:r>
              <a:rPr lang="en-US" altLang="en-US" dirty="0" smtClean="0"/>
              <a:t>Schedule Variance Percentage </a:t>
            </a:r>
            <a:r>
              <a:rPr lang="en-US" altLang="en-US" dirty="0" smtClean="0">
                <a:solidFill>
                  <a:srgbClr val="990000"/>
                </a:solidFill>
              </a:rPr>
              <a:t>(SV %) = </a:t>
            </a:r>
            <a:r>
              <a:rPr lang="en-US" altLang="en-US" u="sng" dirty="0" smtClean="0">
                <a:solidFill>
                  <a:srgbClr val="990000"/>
                </a:solidFill>
              </a:rPr>
              <a:t>	SV   </a:t>
            </a:r>
            <a:r>
              <a:rPr lang="en-US" altLang="en-US" dirty="0" smtClean="0">
                <a:solidFill>
                  <a:srgbClr val="990000"/>
                </a:solidFill>
              </a:rPr>
              <a:t>	    </a:t>
            </a:r>
            <a:br>
              <a:rPr lang="en-US" altLang="en-US" dirty="0" smtClean="0">
                <a:solidFill>
                  <a:srgbClr val="990000"/>
                </a:solidFill>
              </a:rPr>
            </a:br>
            <a:r>
              <a:rPr lang="en-US" altLang="en-US" dirty="0" smtClean="0">
                <a:solidFill>
                  <a:srgbClr val="990000"/>
                </a:solidFill>
              </a:rPr>
              <a:t>		PV</a:t>
            </a:r>
          </a:p>
          <a:p>
            <a:pPr marL="1220788" lvl="2" indent="-242888" eaLnBrk="1" hangingPunct="1">
              <a:buFont typeface="Wingdings 3" pitchFamily="18" charset="2"/>
              <a:buNone/>
              <a:tabLst>
                <a:tab pos="5194300" algn="ctr"/>
                <a:tab pos="5735638" algn="ctr"/>
                <a:tab pos="6107113" algn="ctr"/>
                <a:tab pos="6657975" algn="ctr"/>
              </a:tabLst>
            </a:pPr>
            <a:endParaRPr lang="en-US" altLang="en-US" dirty="0" smtClean="0">
              <a:solidFill>
                <a:srgbClr val="990000"/>
              </a:solidFill>
            </a:endParaRPr>
          </a:p>
        </p:txBody>
      </p:sp>
      <p:sp>
        <p:nvSpPr>
          <p:cNvPr id="7" name="Date Placeholder 3"/>
          <p:cNvSpPr>
            <a:spLocks noGrp="1"/>
          </p:cNvSpPr>
          <p:nvPr>
            <p:ph type="dt" sz="quarter" idx="10"/>
          </p:nvPr>
        </p:nvSpPr>
        <p:spPr bwMode="auto">
          <a:xfrm>
            <a:off x="484973" y="6865556"/>
            <a:ext cx="2261152" cy="393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50" dirty="0" smtClean="0">
                <a:solidFill>
                  <a:srgbClr val="898989"/>
                </a:solidFill>
                <a:latin typeface="Arial" charset="0"/>
              </a:rPr>
              <a:t>Earned Value Management (2014-10)</a:t>
            </a:r>
            <a:endParaRPr lang="en-US" sz="1050" dirty="0">
              <a:solidFill>
                <a:srgbClr val="898989"/>
              </a:solidFill>
              <a:latin typeface="Arial" charset="0"/>
            </a:endParaRPr>
          </a:p>
        </p:txBody>
      </p:sp>
      <p:sp>
        <p:nvSpPr>
          <p:cNvPr id="4" name="Footer Placeholder 4"/>
          <p:cNvSpPr>
            <a:spLocks noGrp="1"/>
          </p:cNvSpPr>
          <p:nvPr>
            <p:ph type="ftr" sz="quarter" idx="11"/>
          </p:nvPr>
        </p:nvSpPr>
        <p:spPr/>
        <p:txBody>
          <a:bodyPr/>
          <a:lstStyle/>
          <a:p>
            <a:pPr>
              <a:defRPr/>
            </a:pPr>
            <a:r>
              <a:rPr lang="en-US" dirty="0"/>
              <a:t>© 2000-2014 Edwards Project Solutions.            All rights reserved.</a:t>
            </a:r>
          </a:p>
        </p:txBody>
      </p:sp>
      <p:sp>
        <p:nvSpPr>
          <p:cNvPr id="3" name="Slide Number Placeholder 5"/>
          <p:cNvSpPr>
            <a:spLocks noGrp="1"/>
          </p:cNvSpPr>
          <p:nvPr>
            <p:ph type="sldNum" sz="quarter" idx="12"/>
          </p:nvPr>
        </p:nvSpPr>
        <p:spPr/>
        <p:txBody>
          <a:bodyPr/>
          <a:lstStyle/>
          <a:p>
            <a:pPr>
              <a:defRPr/>
            </a:pPr>
            <a:fld id="{FE4C04BC-1275-44FF-A9AC-7AD9DCF5AF9B}"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808040" y="165102"/>
            <a:ext cx="6542087" cy="739775"/>
          </a:xfrm>
        </p:spPr>
        <p:txBody>
          <a:bodyPr rtlCol="0">
            <a:noAutofit/>
          </a:bodyPr>
          <a:lstStyle/>
          <a:p>
            <a:pPr defTabSz="977128" eaLnBrk="1" fontAlgn="auto" hangingPunct="1">
              <a:spcAft>
                <a:spcPts val="0"/>
              </a:spcAft>
              <a:defRPr/>
            </a:pPr>
            <a:r>
              <a:rPr lang="en-US" altLang="en-US" dirty="0" smtClean="0"/>
              <a:t>Earned Value Analysis </a:t>
            </a:r>
          </a:p>
        </p:txBody>
      </p:sp>
      <p:sp>
        <p:nvSpPr>
          <p:cNvPr id="29699" name="Content Placeholder 2"/>
          <p:cNvSpPr>
            <a:spLocks noGrp="1" noChangeArrowheads="1"/>
          </p:cNvSpPr>
          <p:nvPr>
            <p:ph idx="1"/>
          </p:nvPr>
        </p:nvSpPr>
        <p:spPr>
          <a:xfrm>
            <a:off x="808040" y="1398590"/>
            <a:ext cx="8723312" cy="5267325"/>
          </a:xfrm>
        </p:spPr>
        <p:txBody>
          <a:bodyPr/>
          <a:lstStyle/>
          <a:p>
            <a:pPr eaLnBrk="1" hangingPunct="1">
              <a:tabLst>
                <a:tab pos="4686300" algn="ctr"/>
                <a:tab pos="5143500" algn="ctr"/>
                <a:tab pos="6057900" algn="ctr"/>
                <a:tab pos="7200900" algn="ctr"/>
              </a:tabLst>
            </a:pPr>
            <a:r>
              <a:rPr lang="en-US" altLang="en-US" sz="2600" dirty="0" smtClean="0"/>
              <a:t>Formulas helpful in Earned Value Analysis</a:t>
            </a:r>
          </a:p>
          <a:p>
            <a:pPr marL="793750" lvl="1" indent="-304800" eaLnBrk="1" hangingPunct="1">
              <a:tabLst>
                <a:tab pos="4686300" algn="ctr"/>
                <a:tab pos="5143500" algn="ctr"/>
                <a:tab pos="6057900" algn="ctr"/>
                <a:tab pos="7200900" algn="ctr"/>
              </a:tabLst>
            </a:pPr>
            <a:r>
              <a:rPr lang="en-US" altLang="en-US" dirty="0" smtClean="0"/>
              <a:t>Performance Indices</a:t>
            </a:r>
          </a:p>
          <a:p>
            <a:pPr marL="1220788" lvl="2" indent="-242888" eaLnBrk="1" hangingPunct="1">
              <a:buFont typeface="Arial" charset="0"/>
              <a:buChar char="•"/>
              <a:tabLst>
                <a:tab pos="4686300" algn="ctr"/>
                <a:tab pos="5143500" algn="ctr"/>
                <a:tab pos="6057900" algn="ctr"/>
                <a:tab pos="7200900" algn="ctr"/>
              </a:tabLst>
            </a:pPr>
            <a:r>
              <a:rPr lang="en-US" altLang="en-US" dirty="0" smtClean="0"/>
              <a:t>Cost Performance Index </a:t>
            </a:r>
            <a:r>
              <a:rPr lang="en-US" altLang="en-US" dirty="0" smtClean="0">
                <a:solidFill>
                  <a:srgbClr val="990000"/>
                </a:solidFill>
              </a:rPr>
              <a:t>(CPI) = </a:t>
            </a:r>
            <a:r>
              <a:rPr lang="en-US" altLang="en-US" u="sng" dirty="0" smtClean="0">
                <a:solidFill>
                  <a:srgbClr val="990000"/>
                </a:solidFill>
              </a:rPr>
              <a:t>EV</a:t>
            </a:r>
            <a:r>
              <a:rPr lang="en-US" altLang="en-US" dirty="0" smtClean="0">
                <a:solidFill>
                  <a:srgbClr val="990000"/>
                </a:solidFill>
              </a:rPr>
              <a:t> </a:t>
            </a:r>
            <a:br>
              <a:rPr lang="en-US" altLang="en-US" dirty="0" smtClean="0">
                <a:solidFill>
                  <a:srgbClr val="990000"/>
                </a:solidFill>
              </a:rPr>
            </a:br>
            <a:r>
              <a:rPr lang="en-US" altLang="en-US" dirty="0" smtClean="0">
                <a:solidFill>
                  <a:srgbClr val="990000"/>
                </a:solidFill>
              </a:rPr>
              <a:t>	AC</a:t>
            </a:r>
          </a:p>
          <a:p>
            <a:pPr marL="1220788" lvl="2" indent="-242888" eaLnBrk="1" hangingPunct="1">
              <a:buFont typeface="Arial" charset="0"/>
              <a:buChar char="•"/>
              <a:tabLst>
                <a:tab pos="4686300" algn="ctr"/>
                <a:tab pos="5143500" algn="ctr"/>
                <a:tab pos="6057900" algn="ctr"/>
                <a:tab pos="7200900" algn="ctr"/>
              </a:tabLst>
            </a:pPr>
            <a:endParaRPr lang="en-US" altLang="en-US" dirty="0" smtClean="0">
              <a:solidFill>
                <a:srgbClr val="990000"/>
              </a:solidFill>
            </a:endParaRPr>
          </a:p>
          <a:p>
            <a:pPr marL="1220788" lvl="2" indent="-242888" eaLnBrk="1" hangingPunct="1">
              <a:buFont typeface="Arial" charset="0"/>
              <a:buChar char="•"/>
              <a:tabLst>
                <a:tab pos="4686300" algn="ctr"/>
                <a:tab pos="5143500" algn="ctr"/>
                <a:tab pos="6057900" algn="ctr"/>
                <a:tab pos="7200900" algn="ctr"/>
              </a:tabLst>
            </a:pPr>
            <a:r>
              <a:rPr lang="en-US" altLang="en-US" dirty="0" smtClean="0"/>
              <a:t>Schedule Performance Index </a:t>
            </a:r>
            <a:r>
              <a:rPr lang="en-US" altLang="en-US" dirty="0" smtClean="0">
                <a:solidFill>
                  <a:srgbClr val="990000"/>
                </a:solidFill>
              </a:rPr>
              <a:t>(SPI) =	</a:t>
            </a:r>
            <a:r>
              <a:rPr lang="en-US" altLang="en-US" u="sng" dirty="0" smtClean="0">
                <a:solidFill>
                  <a:srgbClr val="990000"/>
                </a:solidFill>
              </a:rPr>
              <a:t>EV</a:t>
            </a:r>
            <a:r>
              <a:rPr lang="en-US" altLang="en-US" dirty="0" smtClean="0">
                <a:solidFill>
                  <a:srgbClr val="990000"/>
                </a:solidFill>
              </a:rPr>
              <a:t/>
            </a:r>
            <a:br>
              <a:rPr lang="en-US" altLang="en-US" dirty="0" smtClean="0">
                <a:solidFill>
                  <a:srgbClr val="990000"/>
                </a:solidFill>
              </a:rPr>
            </a:br>
            <a:r>
              <a:rPr lang="en-US" altLang="en-US" dirty="0" smtClean="0">
                <a:solidFill>
                  <a:srgbClr val="990000"/>
                </a:solidFill>
              </a:rPr>
              <a:t>		  PV</a:t>
            </a:r>
          </a:p>
          <a:p>
            <a:pPr marL="1220788" lvl="2" indent="-242888" eaLnBrk="1" hangingPunct="1">
              <a:buFont typeface="Arial" charset="0"/>
              <a:buChar char="•"/>
              <a:tabLst>
                <a:tab pos="4686300" algn="ctr"/>
                <a:tab pos="5143500" algn="ctr"/>
                <a:tab pos="6057900" algn="ctr"/>
                <a:tab pos="7200900" algn="ctr"/>
              </a:tabLst>
            </a:pPr>
            <a:endParaRPr lang="en-US" altLang="en-US" dirty="0" smtClean="0"/>
          </a:p>
          <a:p>
            <a:pPr marL="1220788" lvl="2" indent="-242888" eaLnBrk="1" hangingPunct="1">
              <a:buFont typeface="Arial" charset="0"/>
              <a:buChar char="•"/>
              <a:tabLst>
                <a:tab pos="4686300" algn="ctr"/>
                <a:tab pos="5143500" algn="ctr"/>
                <a:tab pos="6057900" algn="ctr"/>
                <a:tab pos="7200900" algn="ctr"/>
              </a:tabLst>
            </a:pPr>
            <a:r>
              <a:rPr lang="en-US" altLang="en-US" dirty="0" smtClean="0"/>
              <a:t>To Complete Performance Index </a:t>
            </a:r>
            <a:r>
              <a:rPr lang="en-US" altLang="en-US" dirty="0" smtClean="0">
                <a:solidFill>
                  <a:srgbClr val="990000"/>
                </a:solidFill>
              </a:rPr>
              <a:t>(TCPI) = 	</a:t>
            </a:r>
            <a:r>
              <a:rPr lang="en-US" altLang="en-US" u="sng" dirty="0" smtClean="0">
                <a:solidFill>
                  <a:srgbClr val="990000"/>
                </a:solidFill>
              </a:rPr>
              <a:t>(BAC – EV)</a:t>
            </a:r>
            <a:br>
              <a:rPr lang="en-US" altLang="en-US" u="sng" dirty="0" smtClean="0">
                <a:solidFill>
                  <a:srgbClr val="990000"/>
                </a:solidFill>
              </a:rPr>
            </a:br>
            <a:r>
              <a:rPr lang="en-US" altLang="en-US" dirty="0" smtClean="0">
                <a:solidFill>
                  <a:srgbClr val="990000"/>
                </a:solidFill>
              </a:rPr>
              <a:t>			(EAC – AC)</a:t>
            </a:r>
          </a:p>
          <a:p>
            <a:pPr marL="1220788" lvl="2" indent="-242888" eaLnBrk="1" hangingPunct="1">
              <a:buFont typeface="Wingdings 3" pitchFamily="18" charset="2"/>
              <a:buNone/>
              <a:tabLst>
                <a:tab pos="4686300" algn="ctr"/>
                <a:tab pos="5143500" algn="ctr"/>
                <a:tab pos="6057900" algn="ctr"/>
                <a:tab pos="7200900" algn="ctr"/>
              </a:tabLst>
            </a:pPr>
            <a:endParaRPr lang="en-US" altLang="en-US" dirty="0" smtClean="0">
              <a:solidFill>
                <a:srgbClr val="990000"/>
              </a:solidFill>
            </a:endParaRPr>
          </a:p>
        </p:txBody>
      </p:sp>
      <p:sp>
        <p:nvSpPr>
          <p:cNvPr id="7" name="Date Placeholder 3"/>
          <p:cNvSpPr>
            <a:spLocks noGrp="1"/>
          </p:cNvSpPr>
          <p:nvPr>
            <p:ph type="dt" sz="quarter" idx="10"/>
          </p:nvPr>
        </p:nvSpPr>
        <p:spPr bwMode="auto">
          <a:xfrm>
            <a:off x="484973" y="6865556"/>
            <a:ext cx="2261152" cy="393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50" dirty="0" smtClean="0">
                <a:solidFill>
                  <a:srgbClr val="898989"/>
                </a:solidFill>
                <a:latin typeface="Arial" charset="0"/>
              </a:rPr>
              <a:t>Earned Value Management (2014-10)</a:t>
            </a:r>
            <a:endParaRPr lang="en-US" sz="1050" dirty="0">
              <a:solidFill>
                <a:srgbClr val="898989"/>
              </a:solidFill>
              <a:latin typeface="Arial" charset="0"/>
            </a:endParaRPr>
          </a:p>
        </p:txBody>
      </p:sp>
      <p:sp>
        <p:nvSpPr>
          <p:cNvPr id="4" name="Footer Placeholder 4"/>
          <p:cNvSpPr>
            <a:spLocks noGrp="1"/>
          </p:cNvSpPr>
          <p:nvPr>
            <p:ph type="ftr" sz="quarter" idx="11"/>
          </p:nvPr>
        </p:nvSpPr>
        <p:spPr/>
        <p:txBody>
          <a:bodyPr/>
          <a:lstStyle/>
          <a:p>
            <a:pPr>
              <a:defRPr/>
            </a:pPr>
            <a:r>
              <a:rPr lang="en-US" dirty="0"/>
              <a:t>© 2000-2014 Edwards Project Solutions.            All rights reserved.</a:t>
            </a:r>
          </a:p>
        </p:txBody>
      </p:sp>
      <p:sp>
        <p:nvSpPr>
          <p:cNvPr id="3" name="Slide Number Placeholder 5"/>
          <p:cNvSpPr>
            <a:spLocks noGrp="1"/>
          </p:cNvSpPr>
          <p:nvPr>
            <p:ph type="sldNum" sz="quarter" idx="12"/>
          </p:nvPr>
        </p:nvSpPr>
        <p:spPr/>
        <p:txBody>
          <a:bodyPr/>
          <a:lstStyle/>
          <a:p>
            <a:pPr>
              <a:defRPr/>
            </a:pPr>
            <a:fld id="{9C3A8632-D830-4D63-BD3B-140600F9EC52}"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p:cNvSpPr>
            <a:spLocks noGrp="1" noChangeArrowheads="1"/>
          </p:cNvSpPr>
          <p:nvPr>
            <p:ph type="title"/>
          </p:nvPr>
        </p:nvSpPr>
        <p:spPr>
          <a:xfrm>
            <a:off x="808040" y="165102"/>
            <a:ext cx="6542087" cy="739775"/>
          </a:xfrm>
        </p:spPr>
        <p:txBody>
          <a:bodyPr rtlCol="0">
            <a:noAutofit/>
          </a:bodyPr>
          <a:lstStyle/>
          <a:p>
            <a:pPr defTabSz="977128" eaLnBrk="1" fontAlgn="auto" hangingPunct="1">
              <a:spcAft>
                <a:spcPts val="0"/>
              </a:spcAft>
              <a:defRPr/>
            </a:pPr>
            <a:r>
              <a:rPr lang="en-US" altLang="en-US" dirty="0" smtClean="0"/>
              <a:t>Earned Value Analysis Tools</a:t>
            </a:r>
          </a:p>
        </p:txBody>
      </p:sp>
      <p:sp>
        <p:nvSpPr>
          <p:cNvPr id="44037" name="Content Placeholder 2"/>
          <p:cNvSpPr>
            <a:spLocks noGrp="1" noChangeArrowheads="1"/>
          </p:cNvSpPr>
          <p:nvPr>
            <p:ph idx="1"/>
          </p:nvPr>
        </p:nvSpPr>
        <p:spPr>
          <a:xfrm>
            <a:off x="808040" y="1398590"/>
            <a:ext cx="8723312" cy="5267325"/>
          </a:xfrm>
        </p:spPr>
        <p:txBody>
          <a:bodyPr rtlCol="0">
            <a:normAutofit lnSpcReduction="10000"/>
          </a:bodyPr>
          <a:lstStyle/>
          <a:p>
            <a:pPr marL="488564" indent="-488564" defTabSz="977128" eaLnBrk="1" fontAlgn="auto" hangingPunct="1">
              <a:spcAft>
                <a:spcPts val="0"/>
              </a:spcAft>
              <a:tabLst>
                <a:tab pos="3771900" algn="ctr"/>
                <a:tab pos="4114800" algn="ctr"/>
                <a:tab pos="4524375" algn="l"/>
                <a:tab pos="5657850" algn="ctr"/>
                <a:tab pos="6457950" algn="ctr"/>
                <a:tab pos="7200900" algn="l"/>
              </a:tabLst>
              <a:defRPr/>
            </a:pPr>
            <a:r>
              <a:rPr lang="en-US" altLang="en-US" sz="2600" dirty="0" smtClean="0"/>
              <a:t>Formulas helpful in Earned Value Analysis (cont.)</a:t>
            </a:r>
          </a:p>
          <a:p>
            <a:pPr lvl="1" defTabSz="977128" eaLnBrk="1" fontAlgn="auto" hangingPunct="1">
              <a:spcAft>
                <a:spcPts val="0"/>
              </a:spcAft>
              <a:tabLst>
                <a:tab pos="3771900" algn="ctr"/>
                <a:tab pos="4114800" algn="ctr"/>
                <a:tab pos="4524375" algn="l"/>
                <a:tab pos="5657850" algn="ctr"/>
                <a:tab pos="6457950" algn="ctr"/>
                <a:tab pos="7200900" algn="l"/>
              </a:tabLst>
              <a:defRPr/>
            </a:pPr>
            <a:r>
              <a:rPr lang="en-US" altLang="en-US" dirty="0" smtClean="0"/>
              <a:t>Overall Status</a:t>
            </a:r>
          </a:p>
          <a:p>
            <a:pPr lvl="2" defTabSz="977128" eaLnBrk="1" fontAlgn="auto" hangingPunct="1">
              <a:spcAft>
                <a:spcPts val="0"/>
              </a:spcAft>
              <a:tabLst>
                <a:tab pos="3771900" algn="ctr"/>
                <a:tab pos="4114800" algn="ctr"/>
                <a:tab pos="4524375" algn="l"/>
                <a:tab pos="5661025" algn="ctr"/>
                <a:tab pos="6457950" algn="ctr"/>
                <a:tab pos="7200900" algn="l"/>
              </a:tabLst>
              <a:defRPr/>
            </a:pPr>
            <a:r>
              <a:rPr lang="en-US" altLang="en-US" dirty="0" smtClean="0"/>
              <a:t>Project Percent Complete </a:t>
            </a:r>
            <a:r>
              <a:rPr lang="en-US" altLang="en-US" dirty="0" smtClean="0">
                <a:solidFill>
                  <a:srgbClr val="990000"/>
                </a:solidFill>
              </a:rPr>
              <a:t>(% Complete) = </a:t>
            </a:r>
            <a:r>
              <a:rPr lang="en-US" altLang="en-US" u="sng" dirty="0" smtClean="0">
                <a:solidFill>
                  <a:srgbClr val="990000"/>
                </a:solidFill>
              </a:rPr>
              <a:t>	EV</a:t>
            </a:r>
            <a:r>
              <a:rPr lang="en-US" altLang="en-US" dirty="0" smtClean="0">
                <a:solidFill>
                  <a:srgbClr val="990000"/>
                </a:solidFill>
              </a:rPr>
              <a:t> x 100%</a:t>
            </a:r>
            <a:br>
              <a:rPr lang="en-US" altLang="en-US" dirty="0" smtClean="0">
                <a:solidFill>
                  <a:srgbClr val="990000"/>
                </a:solidFill>
              </a:rPr>
            </a:br>
            <a:r>
              <a:rPr lang="en-US" altLang="en-US" dirty="0" smtClean="0">
                <a:solidFill>
                  <a:srgbClr val="990000"/>
                </a:solidFill>
              </a:rPr>
              <a:t>			              BAC</a:t>
            </a:r>
          </a:p>
          <a:p>
            <a:pPr lvl="2" defTabSz="977128" eaLnBrk="1" fontAlgn="auto" hangingPunct="1">
              <a:spcAft>
                <a:spcPts val="0"/>
              </a:spcAft>
              <a:tabLst>
                <a:tab pos="3771900" algn="ctr"/>
                <a:tab pos="4114800" algn="ctr"/>
                <a:tab pos="4524375" algn="l"/>
                <a:tab pos="5657850" algn="ctr"/>
                <a:tab pos="6457950" algn="ctr"/>
                <a:tab pos="7200900" algn="l"/>
              </a:tabLst>
              <a:defRPr/>
            </a:pPr>
            <a:endParaRPr lang="en-US" altLang="en-US" dirty="0" smtClean="0">
              <a:solidFill>
                <a:srgbClr val="990000"/>
              </a:solidFill>
            </a:endParaRPr>
          </a:p>
          <a:p>
            <a:pPr lvl="2" defTabSz="977128" eaLnBrk="1" fontAlgn="auto" hangingPunct="1">
              <a:spcAft>
                <a:spcPts val="0"/>
              </a:spcAft>
              <a:tabLst>
                <a:tab pos="3771900" algn="ctr"/>
                <a:tab pos="4114800" algn="ctr"/>
                <a:tab pos="4524375" algn="l"/>
                <a:tab pos="5657850" algn="ctr"/>
                <a:tab pos="6457950" algn="ctr"/>
                <a:tab pos="7200900" algn="l"/>
              </a:tabLst>
              <a:defRPr/>
            </a:pPr>
            <a:r>
              <a:rPr lang="en-US" altLang="en-US" dirty="0" smtClean="0"/>
              <a:t>Percent of Project Budget Spent </a:t>
            </a:r>
            <a:r>
              <a:rPr lang="en-US" altLang="en-US" dirty="0" smtClean="0">
                <a:solidFill>
                  <a:srgbClr val="990000"/>
                </a:solidFill>
              </a:rPr>
              <a:t>(% Spent) =</a:t>
            </a:r>
            <a:r>
              <a:rPr lang="en-US" altLang="en-US" u="sng" dirty="0" smtClean="0">
                <a:solidFill>
                  <a:srgbClr val="990000"/>
                </a:solidFill>
              </a:rPr>
              <a:t>	     AC       </a:t>
            </a:r>
            <a:r>
              <a:rPr lang="en-US" altLang="en-US" dirty="0" smtClean="0">
                <a:solidFill>
                  <a:srgbClr val="990000"/>
                </a:solidFill>
              </a:rPr>
              <a:t>  x 100%				</a:t>
            </a:r>
            <a:r>
              <a:rPr lang="en-US" altLang="en-US" dirty="0">
                <a:solidFill>
                  <a:srgbClr val="990000"/>
                </a:solidFill>
              </a:rPr>
              <a:t> </a:t>
            </a:r>
            <a:r>
              <a:rPr lang="en-US" altLang="en-US" dirty="0" smtClean="0">
                <a:solidFill>
                  <a:srgbClr val="990000"/>
                </a:solidFill>
              </a:rPr>
              <a:t>                BAC (or EAC)</a:t>
            </a:r>
          </a:p>
          <a:p>
            <a:pPr lvl="1" defTabSz="977128" eaLnBrk="1" fontAlgn="auto" hangingPunct="1">
              <a:spcAft>
                <a:spcPts val="0"/>
              </a:spcAft>
              <a:tabLst>
                <a:tab pos="3771900" algn="ctr"/>
                <a:tab pos="4114800" algn="ctr"/>
                <a:tab pos="4524375" algn="l"/>
                <a:tab pos="5657850" algn="ctr"/>
                <a:tab pos="6457950" algn="ctr"/>
                <a:tab pos="7200900" algn="l"/>
              </a:tabLst>
              <a:defRPr/>
            </a:pPr>
            <a:r>
              <a:rPr lang="en-US" altLang="en-US" dirty="0" smtClean="0"/>
              <a:t>Estimate at Completion</a:t>
            </a:r>
          </a:p>
          <a:p>
            <a:pPr lvl="2" defTabSz="977128" eaLnBrk="1" fontAlgn="auto" hangingPunct="1">
              <a:spcAft>
                <a:spcPts val="0"/>
              </a:spcAft>
              <a:tabLst>
                <a:tab pos="3771900" algn="ctr"/>
                <a:tab pos="4114800" algn="ctr"/>
                <a:tab pos="4524375" algn="l"/>
                <a:tab pos="5657850" algn="ctr"/>
                <a:tab pos="6457950" algn="ctr"/>
                <a:tab pos="7200900" algn="l"/>
              </a:tabLst>
              <a:defRPr/>
            </a:pPr>
            <a:r>
              <a:rPr lang="en-US" altLang="en-US" dirty="0" smtClean="0"/>
              <a:t>Mathematical EAC = </a:t>
            </a:r>
            <a:r>
              <a:rPr lang="en-US" altLang="en-US" dirty="0" smtClean="0">
                <a:solidFill>
                  <a:srgbClr val="990000"/>
                </a:solidFill>
              </a:rPr>
              <a:t>BAC - EV + AC = EAC</a:t>
            </a:r>
            <a:r>
              <a:rPr lang="en-US" altLang="en-US" sz="900" dirty="0" smtClean="0">
                <a:solidFill>
                  <a:srgbClr val="990000"/>
                </a:solidFill>
              </a:rPr>
              <a:t>(math)</a:t>
            </a:r>
          </a:p>
          <a:p>
            <a:pPr lvl="2" defTabSz="977128" eaLnBrk="1" fontAlgn="auto" hangingPunct="1">
              <a:spcAft>
                <a:spcPts val="0"/>
              </a:spcAft>
              <a:tabLst>
                <a:tab pos="3771900" algn="ctr"/>
                <a:tab pos="4114800" algn="ctr"/>
                <a:tab pos="4524375" algn="l"/>
                <a:tab pos="5657850" algn="ctr"/>
                <a:tab pos="6457950" algn="ctr"/>
                <a:tab pos="7200900" algn="l"/>
              </a:tabLst>
              <a:defRPr/>
            </a:pPr>
            <a:endParaRPr lang="en-US" altLang="en-US" dirty="0" smtClean="0">
              <a:solidFill>
                <a:srgbClr val="990000"/>
              </a:solidFill>
            </a:endParaRPr>
          </a:p>
          <a:p>
            <a:pPr lvl="2" defTabSz="977128" eaLnBrk="1" fontAlgn="auto" hangingPunct="1">
              <a:spcAft>
                <a:spcPts val="0"/>
              </a:spcAft>
              <a:tabLst>
                <a:tab pos="3771900" algn="ctr"/>
                <a:tab pos="4114800" algn="ctr"/>
                <a:tab pos="4524375" algn="l"/>
                <a:tab pos="5657850" algn="ctr"/>
                <a:tab pos="6457950" algn="ctr"/>
                <a:tab pos="7200900" algn="l"/>
              </a:tabLst>
              <a:defRPr/>
            </a:pPr>
            <a:r>
              <a:rPr lang="en-US" altLang="en-US" dirty="0" smtClean="0"/>
              <a:t>Cost Performance EAC = 	</a:t>
            </a:r>
            <a:r>
              <a:rPr lang="en-US" altLang="en-US" u="sng" dirty="0" smtClean="0">
                <a:solidFill>
                  <a:srgbClr val="990000"/>
                </a:solidFill>
              </a:rPr>
              <a:t>BAC</a:t>
            </a:r>
            <a:r>
              <a:rPr lang="en-US" altLang="en-US" dirty="0" smtClean="0">
                <a:solidFill>
                  <a:srgbClr val="990000"/>
                </a:solidFill>
              </a:rPr>
              <a:t>	= EAC</a:t>
            </a:r>
            <a:r>
              <a:rPr lang="en-US" altLang="en-US" sz="900" dirty="0" smtClean="0">
                <a:solidFill>
                  <a:srgbClr val="990000"/>
                </a:solidFill>
              </a:rPr>
              <a:t>(CPI)</a:t>
            </a:r>
            <a:r>
              <a:rPr lang="en-US" altLang="en-US" dirty="0" smtClean="0">
                <a:solidFill>
                  <a:srgbClr val="990000"/>
                </a:solidFill>
              </a:rPr>
              <a:t>	</a:t>
            </a:r>
            <a:br>
              <a:rPr lang="en-US" altLang="en-US" dirty="0" smtClean="0">
                <a:solidFill>
                  <a:srgbClr val="990000"/>
                </a:solidFill>
              </a:rPr>
            </a:br>
            <a:r>
              <a:rPr lang="en-US" altLang="en-US" dirty="0" smtClean="0">
                <a:solidFill>
                  <a:srgbClr val="990000"/>
                </a:solidFill>
              </a:rPr>
              <a:t>	      CPI</a:t>
            </a:r>
          </a:p>
          <a:p>
            <a:pPr lvl="2" defTabSz="977128" eaLnBrk="1" fontAlgn="auto" hangingPunct="1">
              <a:spcAft>
                <a:spcPts val="0"/>
              </a:spcAft>
              <a:tabLst>
                <a:tab pos="3771900" algn="ctr"/>
                <a:tab pos="4114800" algn="ctr"/>
                <a:tab pos="4524375" algn="l"/>
                <a:tab pos="5657850" algn="ctr"/>
                <a:tab pos="6457950" algn="ctr"/>
                <a:tab pos="7200900" algn="l"/>
              </a:tabLst>
              <a:defRPr/>
            </a:pPr>
            <a:endParaRPr lang="en-US" altLang="en-US" dirty="0" smtClean="0">
              <a:solidFill>
                <a:srgbClr val="990000"/>
              </a:solidFill>
            </a:endParaRPr>
          </a:p>
          <a:p>
            <a:pPr lvl="2" defTabSz="977128" eaLnBrk="1" fontAlgn="auto" hangingPunct="1">
              <a:spcAft>
                <a:spcPts val="0"/>
              </a:spcAft>
              <a:tabLst>
                <a:tab pos="3771900" algn="ctr"/>
                <a:tab pos="4114800" algn="ctr"/>
                <a:tab pos="4524375" algn="l"/>
                <a:tab pos="5657850" algn="ctr"/>
                <a:tab pos="6457950" algn="ctr"/>
                <a:tab pos="7200900" algn="l"/>
              </a:tabLst>
              <a:defRPr/>
            </a:pPr>
            <a:r>
              <a:rPr lang="en-US" altLang="en-US" dirty="0" smtClean="0"/>
              <a:t>Composite EAC =	 </a:t>
            </a:r>
            <a:r>
              <a:rPr lang="en-US" altLang="en-US" u="sng" dirty="0" smtClean="0">
                <a:solidFill>
                  <a:srgbClr val="990000"/>
                </a:solidFill>
              </a:rPr>
              <a:t>(BAC - EV)</a:t>
            </a:r>
            <a:r>
              <a:rPr lang="en-US" altLang="en-US" dirty="0" smtClean="0">
                <a:solidFill>
                  <a:srgbClr val="990000"/>
                </a:solidFill>
              </a:rPr>
              <a:t> + AC = EAC</a:t>
            </a:r>
            <a:r>
              <a:rPr lang="en-US" altLang="en-US" sz="900" dirty="0" smtClean="0">
                <a:solidFill>
                  <a:srgbClr val="990000"/>
                </a:solidFill>
              </a:rPr>
              <a:t>(comp)</a:t>
            </a:r>
            <a:br>
              <a:rPr lang="en-US" altLang="en-US" sz="900" dirty="0" smtClean="0">
                <a:solidFill>
                  <a:srgbClr val="990000"/>
                </a:solidFill>
              </a:rPr>
            </a:br>
            <a:r>
              <a:rPr lang="en-US" altLang="en-US" dirty="0" smtClean="0">
                <a:solidFill>
                  <a:srgbClr val="990000"/>
                </a:solidFill>
              </a:rPr>
              <a:t>                                 CPI x SPI</a:t>
            </a:r>
          </a:p>
        </p:txBody>
      </p:sp>
      <p:sp>
        <p:nvSpPr>
          <p:cNvPr id="7" name="Date Placeholder 3"/>
          <p:cNvSpPr>
            <a:spLocks noGrp="1"/>
          </p:cNvSpPr>
          <p:nvPr>
            <p:ph type="dt" sz="quarter" idx="10"/>
          </p:nvPr>
        </p:nvSpPr>
        <p:spPr bwMode="auto">
          <a:xfrm>
            <a:off x="484973" y="6865556"/>
            <a:ext cx="2261152" cy="393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50" dirty="0" smtClean="0">
                <a:solidFill>
                  <a:srgbClr val="898989"/>
                </a:solidFill>
                <a:latin typeface="Arial" charset="0"/>
              </a:rPr>
              <a:t>Earned Value Management (2014-10)</a:t>
            </a:r>
            <a:endParaRPr lang="en-US" sz="1050" dirty="0">
              <a:solidFill>
                <a:srgbClr val="898989"/>
              </a:solidFill>
              <a:latin typeface="Arial" charset="0"/>
            </a:endParaRPr>
          </a:p>
        </p:txBody>
      </p:sp>
      <p:sp>
        <p:nvSpPr>
          <p:cNvPr id="4" name="Footer Placeholder 4"/>
          <p:cNvSpPr>
            <a:spLocks noGrp="1"/>
          </p:cNvSpPr>
          <p:nvPr>
            <p:ph type="ftr" sz="quarter" idx="11"/>
          </p:nvPr>
        </p:nvSpPr>
        <p:spPr/>
        <p:txBody>
          <a:bodyPr/>
          <a:lstStyle/>
          <a:p>
            <a:pPr>
              <a:defRPr/>
            </a:pPr>
            <a:r>
              <a:rPr lang="en-US" dirty="0"/>
              <a:t>© 2000-2014 Edwards Project Solutions.            All rights reserved.</a:t>
            </a:r>
          </a:p>
        </p:txBody>
      </p:sp>
      <p:sp>
        <p:nvSpPr>
          <p:cNvPr id="3" name="Slide Number Placeholder 5"/>
          <p:cNvSpPr>
            <a:spLocks noGrp="1"/>
          </p:cNvSpPr>
          <p:nvPr>
            <p:ph type="sldNum" sz="quarter" idx="12"/>
          </p:nvPr>
        </p:nvSpPr>
        <p:spPr/>
        <p:txBody>
          <a:bodyPr/>
          <a:lstStyle/>
          <a:p>
            <a:pPr>
              <a:defRPr/>
            </a:pPr>
            <a:fld id="{E16AF1EF-9755-43DC-BA97-FE707426796A}"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Earned Value </a:t>
            </a:r>
            <a:r>
              <a:rPr lang="en-US" dirty="0" smtClean="0"/>
              <a:t>Analysis  </a:t>
            </a:r>
            <a:endParaRPr lang="en-US" dirty="0"/>
          </a:p>
        </p:txBody>
      </p:sp>
      <p:sp>
        <p:nvSpPr>
          <p:cNvPr id="3" name="Text Placeholder 2"/>
          <p:cNvSpPr>
            <a:spLocks noGrp="1"/>
          </p:cNvSpPr>
          <p:nvPr>
            <p:ph type="body" idx="1"/>
          </p:nvPr>
        </p:nvSpPr>
        <p:spPr>
          <a:xfrm>
            <a:off x="484664" y="1109412"/>
            <a:ext cx="8729674" cy="691002"/>
          </a:xfrm>
        </p:spPr>
        <p:txBody>
          <a:bodyPr anchor="t"/>
          <a:lstStyle/>
          <a:p>
            <a:pPr marL="434975" lvl="0" indent="-434975" defTabSz="1060450" eaLnBrk="1" hangingPunct="1">
              <a:buBlip>
                <a:blip r:embed="rId2"/>
              </a:buBlip>
              <a:tabLst>
                <a:tab pos="2387600" algn="l"/>
                <a:tab pos="2859088" algn="l"/>
                <a:tab pos="3182938" algn="l"/>
                <a:tab pos="3917950" algn="l"/>
                <a:tab pos="4641850" algn="l"/>
                <a:tab pos="5113338" algn="l"/>
                <a:tab pos="5702300" algn="l"/>
                <a:tab pos="6100763" algn="l"/>
                <a:tab pos="6835775" algn="l"/>
              </a:tabLst>
            </a:pPr>
            <a:r>
              <a:rPr lang="en-US" altLang="en-US" b="0" dirty="0">
                <a:solidFill>
                  <a:prstClr val="black"/>
                </a:solidFill>
              </a:rPr>
              <a:t>Indicators to Look for in Earned Value </a:t>
            </a:r>
            <a:r>
              <a:rPr lang="en-US" altLang="en-US" b="0" dirty="0" smtClean="0">
                <a:solidFill>
                  <a:prstClr val="black"/>
                </a:solidFill>
              </a:rPr>
              <a:t>Analysis</a:t>
            </a:r>
            <a:endParaRPr lang="en-US" altLang="en-US" b="0" dirty="0">
              <a:solidFill>
                <a:prstClr val="black"/>
              </a:solidFill>
            </a:endParaRPr>
          </a:p>
        </p:txBody>
      </p:sp>
      <p:graphicFrame>
        <p:nvGraphicFramePr>
          <p:cNvPr id="10" name="Content Placeholder 3" descr="Earned Value Analysis table"/>
          <p:cNvGraphicFramePr>
            <a:graphicFrameLocks noGrp="1"/>
          </p:cNvGraphicFramePr>
          <p:nvPr>
            <p:ph sz="half" idx="2"/>
            <p:extLst>
              <p:ext uri="{D42A27DB-BD31-4B8C-83A1-F6EECF244321}">
                <p14:modId xmlns:p14="http://schemas.microsoft.com/office/powerpoint/2010/main" val="3458329936"/>
              </p:ext>
            </p:extLst>
          </p:nvPr>
        </p:nvGraphicFramePr>
        <p:xfrm>
          <a:off x="1744663" y="2349500"/>
          <a:ext cx="7454901" cy="3427186"/>
        </p:xfrm>
        <a:graphic>
          <a:graphicData uri="http://schemas.openxmlformats.org/drawingml/2006/table">
            <a:tbl>
              <a:tblPr firstRow="1" bandRow="1">
                <a:tableStyleId>{5C22544A-7EE6-4342-B048-85BDC9FD1C3A}</a:tableStyleId>
              </a:tblPr>
              <a:tblGrid>
                <a:gridCol w="3625623"/>
                <a:gridCol w="1944914"/>
                <a:gridCol w="1884364"/>
              </a:tblGrid>
              <a:tr h="489598">
                <a:tc>
                  <a:txBody>
                    <a:bodyPr/>
                    <a:lstStyle/>
                    <a:p>
                      <a:r>
                        <a:rPr lang="en-US" dirty="0" smtClean="0"/>
                        <a:t>Measurement</a:t>
                      </a:r>
                      <a:endParaRPr lang="en-US" dirty="0"/>
                    </a:p>
                  </a:txBody>
                  <a:tcPr anchor="ctr"/>
                </a:tc>
                <a:tc>
                  <a:txBody>
                    <a:bodyPr/>
                    <a:lstStyle/>
                    <a:p>
                      <a:pPr algn="ctr"/>
                      <a:r>
                        <a:rPr lang="en-US" dirty="0" smtClean="0"/>
                        <a:t>A Good Thing</a:t>
                      </a:r>
                      <a:endParaRPr lang="en-US" dirty="0"/>
                    </a:p>
                  </a:txBody>
                  <a:tcPr anchor="ctr"/>
                </a:tc>
                <a:tc>
                  <a:txBody>
                    <a:bodyPr/>
                    <a:lstStyle/>
                    <a:p>
                      <a:pPr algn="ctr"/>
                      <a:r>
                        <a:rPr lang="en-US" dirty="0" smtClean="0"/>
                        <a:t>A Bad Thing</a:t>
                      </a:r>
                      <a:endParaRPr lang="en-US" dirty="0"/>
                    </a:p>
                  </a:txBody>
                  <a:tcPr anchor="ctr"/>
                </a:tc>
              </a:tr>
              <a:tr h="489598">
                <a:tc>
                  <a:txBody>
                    <a:bodyPr/>
                    <a:lstStyle/>
                    <a:p>
                      <a:r>
                        <a:rPr lang="en-US" dirty="0" smtClean="0"/>
                        <a:t>Cost Variance (CV)</a:t>
                      </a:r>
                      <a:endParaRPr lang="en-US" dirty="0"/>
                    </a:p>
                  </a:txBody>
                  <a:tcPr/>
                </a:tc>
                <a:tc>
                  <a:txBody>
                    <a:bodyPr/>
                    <a:lstStyle/>
                    <a:p>
                      <a:pPr algn="ctr"/>
                      <a:r>
                        <a:rPr lang="en-US" dirty="0" smtClean="0"/>
                        <a:t>0 or +</a:t>
                      </a:r>
                      <a:endParaRPr lang="en-US" dirty="0"/>
                    </a:p>
                  </a:txBody>
                  <a:tcPr/>
                </a:tc>
                <a:tc>
                  <a:txBody>
                    <a:bodyPr/>
                    <a:lstStyle/>
                    <a:p>
                      <a:pPr algn="ctr"/>
                      <a:r>
                        <a:rPr lang="en-US" dirty="0" smtClean="0"/>
                        <a:t>-</a:t>
                      </a:r>
                      <a:endParaRPr lang="en-US" dirty="0"/>
                    </a:p>
                  </a:txBody>
                  <a:tcPr/>
                </a:tc>
              </a:tr>
              <a:tr h="489598">
                <a:tc>
                  <a:txBody>
                    <a:bodyPr/>
                    <a:lstStyle/>
                    <a:p>
                      <a:r>
                        <a:rPr lang="en-US" dirty="0" smtClean="0"/>
                        <a:t>Schedule Variance (SV)</a:t>
                      </a:r>
                      <a:endParaRPr lang="en-US" dirty="0"/>
                    </a:p>
                  </a:txBody>
                  <a:tcPr/>
                </a:tc>
                <a:tc>
                  <a:txBody>
                    <a:bodyPr/>
                    <a:lstStyle/>
                    <a:p>
                      <a:pPr algn="ctr"/>
                      <a:r>
                        <a:rPr lang="en-US" dirty="0" smtClean="0"/>
                        <a:t>0 or +</a:t>
                      </a:r>
                      <a:endParaRPr lang="en-US" dirty="0"/>
                    </a:p>
                  </a:txBody>
                  <a:tcPr/>
                </a:tc>
                <a:tc>
                  <a:txBody>
                    <a:bodyPr/>
                    <a:lstStyle/>
                    <a:p>
                      <a:pPr algn="ctr"/>
                      <a:r>
                        <a:rPr lang="en-US" dirty="0" smtClean="0"/>
                        <a:t>-</a:t>
                      </a:r>
                      <a:endParaRPr lang="en-US" dirty="0"/>
                    </a:p>
                  </a:txBody>
                  <a:tcPr/>
                </a:tc>
              </a:tr>
              <a:tr h="489598">
                <a:tc>
                  <a:txBody>
                    <a:bodyPr/>
                    <a:lstStyle/>
                    <a:p>
                      <a:r>
                        <a:rPr lang="en-US" dirty="0" smtClean="0"/>
                        <a:t>CPI</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r>
              <a:tr h="489598">
                <a:tc>
                  <a:txBody>
                    <a:bodyPr/>
                    <a:lstStyle/>
                    <a:p>
                      <a:r>
                        <a:rPr lang="en-US" dirty="0" smtClean="0"/>
                        <a:t>SPI</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r>
              <a:tr h="489598">
                <a:tc>
                  <a:txBody>
                    <a:bodyPr/>
                    <a:lstStyle/>
                    <a:p>
                      <a:r>
                        <a:rPr lang="en-US" dirty="0" smtClean="0"/>
                        <a:t>VAC</a:t>
                      </a:r>
                      <a:endParaRPr lang="en-US" dirty="0"/>
                    </a:p>
                  </a:txBody>
                  <a:tcPr/>
                </a:tc>
                <a:tc>
                  <a:txBody>
                    <a:bodyPr/>
                    <a:lstStyle/>
                    <a:p>
                      <a:pPr algn="ctr"/>
                      <a:r>
                        <a:rPr lang="en-US" dirty="0" smtClean="0"/>
                        <a:t>0 or +</a:t>
                      </a:r>
                      <a:endParaRPr lang="en-US" dirty="0"/>
                    </a:p>
                  </a:txBody>
                  <a:tcPr/>
                </a:tc>
                <a:tc>
                  <a:txBody>
                    <a:bodyPr/>
                    <a:lstStyle/>
                    <a:p>
                      <a:pPr algn="ctr"/>
                      <a:r>
                        <a:rPr lang="en-US" dirty="0" smtClean="0"/>
                        <a:t>-</a:t>
                      </a:r>
                      <a:endParaRPr lang="en-US" dirty="0"/>
                    </a:p>
                  </a:txBody>
                  <a:tcPr/>
                </a:tc>
              </a:tr>
              <a:tr h="489598">
                <a:tc>
                  <a:txBody>
                    <a:bodyPr/>
                    <a:lstStyle/>
                    <a:p>
                      <a:r>
                        <a:rPr lang="en-US" dirty="0" smtClean="0"/>
                        <a:t>TCPI</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r>
            </a:tbl>
          </a:graphicData>
        </a:graphic>
      </p:graphicFrame>
      <p:pic>
        <p:nvPicPr>
          <p:cNvPr id="45058" name="Picture 4" descr="&quot;&quot;"/>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5533342" y="1491910"/>
            <a:ext cx="3298222" cy="147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5"/>
          <p:cNvSpPr>
            <a:spLocks noGrp="1"/>
          </p:cNvSpPr>
          <p:nvPr>
            <p:ph type="dt" sz="half" idx="10"/>
          </p:nvPr>
        </p:nvSpPr>
        <p:spPr/>
        <p:txBody>
          <a:bodyPr/>
          <a:lstStyle/>
          <a:p>
            <a:pPr>
              <a:defRPr/>
            </a:pPr>
            <a:r>
              <a:rPr lang="en-US" smtClean="0"/>
              <a:t>Earned Value Management (2014-10)</a:t>
            </a:r>
            <a:endParaRPr lang="en-US" dirty="0"/>
          </a:p>
        </p:txBody>
      </p:sp>
      <p:sp>
        <p:nvSpPr>
          <p:cNvPr id="8" name="Footer Placeholder 6"/>
          <p:cNvSpPr>
            <a:spLocks noGrp="1"/>
          </p:cNvSpPr>
          <p:nvPr>
            <p:ph type="ftr" sz="quarter" idx="11"/>
          </p:nvPr>
        </p:nvSpPr>
        <p:spPr/>
        <p:txBody>
          <a:bodyPr/>
          <a:lstStyle/>
          <a:p>
            <a:pPr>
              <a:defRPr/>
            </a:pPr>
            <a:r>
              <a:rPr lang="en-US" smtClean="0"/>
              <a:t>© 2000-2014 Edwards Project Solutions.            All rights reserved.</a:t>
            </a:r>
            <a:endParaRPr lang="en-US" dirty="0"/>
          </a:p>
        </p:txBody>
      </p:sp>
      <p:sp>
        <p:nvSpPr>
          <p:cNvPr id="9" name="Slide Number Placeholder 7"/>
          <p:cNvSpPr>
            <a:spLocks noGrp="1"/>
          </p:cNvSpPr>
          <p:nvPr>
            <p:ph type="sldNum" sz="quarter" idx="12"/>
          </p:nvPr>
        </p:nvSpPr>
        <p:spPr/>
        <p:txBody>
          <a:bodyPr/>
          <a:lstStyle/>
          <a:p>
            <a:pPr>
              <a:defRPr/>
            </a:pPr>
            <a:fld id="{FFB5DF10-EC1F-4A90-A95E-86AC631769D5}" type="slidenum">
              <a:rPr lang="en-US" smtClean="0"/>
              <a:pPr>
                <a:defRPr/>
              </a:pPr>
              <a:t>17</a:t>
            </a:fld>
            <a:endParaRPr lang="en-US" dirty="0"/>
          </a:p>
        </p:txBody>
      </p:sp>
    </p:spTree>
    <p:extLst>
      <p:ext uri="{BB962C8B-B14F-4D97-AF65-F5344CB8AC3E}">
        <p14:creationId xmlns:p14="http://schemas.microsoft.com/office/powerpoint/2010/main" val="720922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your time</a:t>
            </a:r>
            <a:r>
              <a:rPr lang="en-US" dirty="0" smtClean="0"/>
              <a:t>!</a:t>
            </a:r>
            <a:endParaRPr lang="en-US" dirty="0"/>
          </a:p>
        </p:txBody>
      </p:sp>
      <p:sp>
        <p:nvSpPr>
          <p:cNvPr id="3" name="Content Placeholder 2"/>
          <p:cNvSpPr>
            <a:spLocks noGrp="1"/>
          </p:cNvSpPr>
          <p:nvPr>
            <p:ph sz="half" idx="1"/>
          </p:nvPr>
        </p:nvSpPr>
        <p:spPr>
          <a:xfrm>
            <a:off x="807775" y="1152244"/>
            <a:ext cx="8561308" cy="5628383"/>
          </a:xfrm>
        </p:spPr>
        <p:txBody>
          <a:bodyPr/>
          <a:lstStyle/>
          <a:p>
            <a:pPr marL="457200" lvl="1" indent="0" algn="ctr" defTabSz="914400">
              <a:lnSpc>
                <a:spcPct val="90000"/>
              </a:lnSpc>
              <a:spcBef>
                <a:spcPct val="0"/>
              </a:spcBef>
              <a:buNone/>
              <a:defRPr/>
            </a:pPr>
            <a:r>
              <a:rPr lang="en-US" sz="2000" b="1" i="1" u="sng" dirty="0">
                <a:solidFill>
                  <a:srgbClr val="800000"/>
                </a:solidFill>
              </a:rPr>
              <a:t>Thank You</a:t>
            </a:r>
            <a:r>
              <a:rPr lang="en-US" sz="2000" b="1" dirty="0">
                <a:solidFill>
                  <a:srgbClr val="800000"/>
                </a:solidFill>
              </a:rPr>
              <a:t> </a:t>
            </a:r>
            <a:r>
              <a:rPr lang="en-US" sz="2000" b="1" dirty="0">
                <a:solidFill>
                  <a:prstClr val="black"/>
                </a:solidFill>
              </a:rPr>
              <a:t>for your time and participation!</a:t>
            </a:r>
          </a:p>
          <a:p>
            <a:pPr marL="457200" lvl="1" indent="0" algn="ctr" defTabSz="914400">
              <a:lnSpc>
                <a:spcPct val="90000"/>
              </a:lnSpc>
              <a:spcBef>
                <a:spcPct val="0"/>
              </a:spcBef>
              <a:buNone/>
              <a:defRPr/>
            </a:pPr>
            <a:endParaRPr lang="en-US" sz="1800" b="1" dirty="0">
              <a:solidFill>
                <a:prstClr val="black"/>
              </a:solidFill>
            </a:endParaRPr>
          </a:p>
          <a:p>
            <a:pPr marL="457200" lvl="1" indent="0" algn="ctr" defTabSz="914400">
              <a:lnSpc>
                <a:spcPct val="90000"/>
              </a:lnSpc>
              <a:spcBef>
                <a:spcPct val="0"/>
              </a:spcBef>
              <a:buNone/>
              <a:defRPr/>
            </a:pPr>
            <a:r>
              <a:rPr lang="en-US" sz="1800" b="1" i="1" dirty="0">
                <a:solidFill>
                  <a:prstClr val="black"/>
                </a:solidFill>
              </a:rPr>
              <a:t>For more information on how we can provide your organization with comprehensive project management training and consulting services, please contact our offices.</a:t>
            </a:r>
            <a:endParaRPr lang="en-US" sz="2100" b="1" i="1" dirty="0">
              <a:solidFill>
                <a:prstClr val="black"/>
              </a:solidFill>
            </a:endParaRPr>
          </a:p>
          <a:p>
            <a:pPr marL="0" lvl="0" indent="0" algn="ctr" defTabSz="914400" eaLnBrk="1" hangingPunct="1">
              <a:spcBef>
                <a:spcPct val="0"/>
              </a:spcBef>
              <a:buNone/>
              <a:defRPr/>
            </a:pPr>
            <a:endParaRPr lang="en-US" sz="2100" b="1" i="1" dirty="0">
              <a:solidFill>
                <a:prstClr val="black"/>
              </a:solidFill>
            </a:endParaRPr>
          </a:p>
          <a:p>
            <a:pPr marL="0" lvl="0" indent="0" algn="ctr" defTabSz="914400">
              <a:spcBef>
                <a:spcPct val="0"/>
              </a:spcBef>
              <a:buNone/>
              <a:defRPr/>
            </a:pPr>
            <a:r>
              <a:rPr lang="en-US" sz="2000" b="1" dirty="0">
                <a:solidFill>
                  <a:srgbClr val="800000"/>
                </a:solidFill>
              </a:rPr>
              <a:t>Edwards Project Solutions</a:t>
            </a:r>
          </a:p>
          <a:p>
            <a:pPr marL="0" lvl="0" indent="0" algn="ctr" defTabSz="914400">
              <a:spcBef>
                <a:spcPct val="0"/>
              </a:spcBef>
              <a:buNone/>
              <a:defRPr/>
            </a:pPr>
            <a:r>
              <a:rPr lang="en-US" sz="2000" b="1" dirty="0">
                <a:solidFill>
                  <a:prstClr val="black"/>
                </a:solidFill>
              </a:rPr>
              <a:t>Phone: 800-556-2506</a:t>
            </a:r>
          </a:p>
          <a:p>
            <a:pPr marL="0" lvl="0" indent="0" algn="ctr" defTabSz="914400">
              <a:spcBef>
                <a:spcPct val="0"/>
              </a:spcBef>
              <a:buNone/>
              <a:defRPr/>
            </a:pPr>
            <a:r>
              <a:rPr lang="en-US" sz="2000" b="1" dirty="0">
                <a:solidFill>
                  <a:prstClr val="black"/>
                </a:solidFill>
              </a:rPr>
              <a:t>Fax: 443-561-0199</a:t>
            </a:r>
          </a:p>
          <a:p>
            <a:pPr marL="0" lvl="0" indent="0" algn="ctr" defTabSz="914400">
              <a:spcBef>
                <a:spcPct val="0"/>
              </a:spcBef>
              <a:buNone/>
              <a:defRPr/>
            </a:pPr>
            <a:r>
              <a:rPr lang="en-US" sz="2000" b="1" dirty="0">
                <a:solidFill>
                  <a:prstClr val="black"/>
                </a:solidFill>
              </a:rPr>
              <a:t>Email: </a:t>
            </a:r>
            <a:r>
              <a:rPr lang="en-US" sz="2000" b="1" u="sng" dirty="0">
                <a:solidFill>
                  <a:prstClr val="black"/>
                </a:solidFill>
              </a:rPr>
              <a:t>Info@EdwPS.com</a:t>
            </a:r>
            <a:r>
              <a:rPr lang="en-US" sz="2000" b="1" dirty="0">
                <a:solidFill>
                  <a:prstClr val="black"/>
                </a:solidFill>
              </a:rPr>
              <a:t> </a:t>
            </a:r>
          </a:p>
          <a:p>
            <a:pPr marL="0" lvl="0" indent="0" algn="ctr" defTabSz="914400" eaLnBrk="1" hangingPunct="1">
              <a:spcBef>
                <a:spcPct val="0"/>
              </a:spcBef>
              <a:buNone/>
              <a:defRPr/>
            </a:pPr>
            <a:endParaRPr lang="en-US" sz="2400" b="1" dirty="0">
              <a:solidFill>
                <a:prstClr val="black"/>
              </a:solidFill>
            </a:endParaRPr>
          </a:p>
          <a:p>
            <a:pPr marL="0" lvl="0" indent="0" algn="ctr" defTabSz="914400">
              <a:spcBef>
                <a:spcPct val="0"/>
              </a:spcBef>
              <a:buNone/>
              <a:defRPr/>
            </a:pPr>
            <a:endParaRPr lang="en-US" sz="2000" b="1" dirty="0">
              <a:solidFill>
                <a:prstClr val="black"/>
              </a:solidFill>
            </a:endParaRPr>
          </a:p>
          <a:p>
            <a:pPr marL="0" lvl="0" indent="0" algn="ctr" defTabSz="914400">
              <a:spcBef>
                <a:spcPct val="0"/>
              </a:spcBef>
              <a:buNone/>
              <a:defRPr/>
            </a:pPr>
            <a:endParaRPr lang="en-US" sz="2000" b="1" dirty="0">
              <a:solidFill>
                <a:prstClr val="black"/>
              </a:solidFill>
            </a:endParaRPr>
          </a:p>
          <a:p>
            <a:pPr marL="0" lvl="0" indent="0" algn="ctr" defTabSz="914400">
              <a:spcBef>
                <a:spcPct val="0"/>
              </a:spcBef>
              <a:buNone/>
              <a:defRPr/>
            </a:pPr>
            <a:endParaRPr lang="en-US" sz="2000" b="1" dirty="0">
              <a:solidFill>
                <a:prstClr val="black"/>
              </a:solidFill>
            </a:endParaRPr>
          </a:p>
          <a:p>
            <a:pPr marL="0" lvl="0" indent="0" algn="ctr" defTabSz="914400">
              <a:spcBef>
                <a:spcPct val="0"/>
              </a:spcBef>
              <a:buNone/>
              <a:defRPr/>
            </a:pPr>
            <a:endParaRPr lang="en-US" sz="2000" b="1" dirty="0">
              <a:solidFill>
                <a:prstClr val="black"/>
              </a:solidFill>
            </a:endParaRPr>
          </a:p>
          <a:p>
            <a:pPr marL="0" lvl="0" indent="0" algn="ctr" defTabSz="914400">
              <a:spcBef>
                <a:spcPct val="0"/>
              </a:spcBef>
              <a:buNone/>
              <a:defRPr/>
            </a:pPr>
            <a:endParaRPr lang="en-US" sz="2000" b="1" dirty="0">
              <a:solidFill>
                <a:prstClr val="black"/>
              </a:solidFill>
            </a:endParaRPr>
          </a:p>
          <a:p>
            <a:pPr marL="0" lvl="0" indent="0" algn="ctr" defTabSz="914400">
              <a:spcBef>
                <a:spcPct val="0"/>
              </a:spcBef>
              <a:buNone/>
              <a:defRPr/>
            </a:pPr>
            <a:r>
              <a:rPr lang="en-US" sz="2000" b="1" dirty="0">
                <a:solidFill>
                  <a:prstClr val="black"/>
                </a:solidFill>
              </a:rPr>
              <a:t>Also visit our website at:</a:t>
            </a:r>
          </a:p>
          <a:p>
            <a:pPr marL="0" lvl="0" indent="0" algn="ctr" defTabSz="914400">
              <a:spcBef>
                <a:spcPct val="0"/>
              </a:spcBef>
              <a:buNone/>
              <a:defRPr/>
            </a:pPr>
            <a:r>
              <a:rPr lang="en-US" sz="2000" b="1" dirty="0" smtClean="0">
                <a:solidFill>
                  <a:srgbClr val="800000"/>
                </a:solidFill>
              </a:rPr>
              <a:t>www.EdwPS.com</a:t>
            </a:r>
            <a:endParaRPr lang="en-US" sz="2000" b="1" dirty="0">
              <a:solidFill>
                <a:srgbClr val="800000"/>
              </a:solidFill>
            </a:endParaRPr>
          </a:p>
        </p:txBody>
      </p:sp>
      <p:pic>
        <p:nvPicPr>
          <p:cNvPr id="46082" name="Picture 3" descr="aep logo, EDWS logo, PMI logo"/>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1104136" y="4184993"/>
            <a:ext cx="8096190" cy="160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Earned Value Management (2014-10)</a:t>
            </a:r>
            <a:endParaRPr lang="en-US" dirty="0"/>
          </a:p>
        </p:txBody>
      </p:sp>
      <p:sp>
        <p:nvSpPr>
          <p:cNvPr id="6" name="Footer Placeholder 5"/>
          <p:cNvSpPr>
            <a:spLocks noGrp="1"/>
          </p:cNvSpPr>
          <p:nvPr>
            <p:ph type="ftr" sz="quarter" idx="11"/>
          </p:nvPr>
        </p:nvSpPr>
        <p:spPr/>
        <p:txBody>
          <a:bodyPr/>
          <a:lstStyle/>
          <a:p>
            <a:pPr>
              <a:defRPr/>
            </a:pPr>
            <a:r>
              <a:rPr lang="en-US" smtClean="0"/>
              <a:t>© 2000-2014 Edwards Project Solutions.            All rights reserved.</a:t>
            </a:r>
            <a:endParaRPr lang="en-US" dirty="0"/>
          </a:p>
        </p:txBody>
      </p:sp>
      <p:sp>
        <p:nvSpPr>
          <p:cNvPr id="7" name="Slide Number Placeholder 6"/>
          <p:cNvSpPr>
            <a:spLocks noGrp="1"/>
          </p:cNvSpPr>
          <p:nvPr>
            <p:ph type="sldNum" sz="quarter" idx="12"/>
          </p:nvPr>
        </p:nvSpPr>
        <p:spPr/>
        <p:txBody>
          <a:bodyPr/>
          <a:lstStyle/>
          <a:p>
            <a:pPr>
              <a:defRPr/>
            </a:pPr>
            <a:fld id="{FA0A207C-C780-464C-9C15-307A31A4CE96}" type="slidenum">
              <a:rPr lang="en-US" smtClean="0"/>
              <a:pPr>
                <a:defRPr/>
              </a:pPr>
              <a:t>18</a:t>
            </a:fld>
            <a:endParaRPr lang="en-US" dirty="0"/>
          </a:p>
        </p:txBody>
      </p:sp>
    </p:spTree>
    <p:extLst>
      <p:ext uri="{BB962C8B-B14F-4D97-AF65-F5344CB8AC3E}">
        <p14:creationId xmlns:p14="http://schemas.microsoft.com/office/powerpoint/2010/main" val="202329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793440"/>
            <a:ext cx="9693275" cy="1587763"/>
          </a:xfrm>
          <a:solidFill>
            <a:schemeClr val="bg1"/>
          </a:solidFill>
        </p:spPr>
        <p:txBody>
          <a:bodyPr/>
          <a:lstStyle/>
          <a:p>
            <a:r>
              <a:rPr lang="en-US" altLang="en-US" sz="4000" b="1" dirty="0">
                <a:solidFill>
                  <a:prstClr val="black"/>
                </a:solidFill>
              </a:rPr>
              <a:t>An Overview of </a:t>
            </a:r>
            <a:br>
              <a:rPr lang="en-US" altLang="en-US" sz="4000" b="1" dirty="0">
                <a:solidFill>
                  <a:prstClr val="black"/>
                </a:solidFill>
              </a:rPr>
            </a:br>
            <a:r>
              <a:rPr lang="en-US" altLang="en-US" sz="4000" b="1" dirty="0">
                <a:solidFill>
                  <a:prstClr val="black"/>
                </a:solidFill>
              </a:rPr>
              <a:t>Earned Value Management (EVM</a:t>
            </a:r>
            <a:r>
              <a:rPr lang="en-US" altLang="en-US" sz="4000" b="1" dirty="0" smtClean="0">
                <a:solidFill>
                  <a:prstClr val="black"/>
                </a:solidFill>
              </a:rPr>
              <a:t>) </a:t>
            </a:r>
            <a:endParaRPr lang="en-US" dirty="0"/>
          </a:p>
        </p:txBody>
      </p:sp>
      <p:sp>
        <p:nvSpPr>
          <p:cNvPr id="3" name="Subtitle 2"/>
          <p:cNvSpPr>
            <a:spLocks noGrp="1"/>
          </p:cNvSpPr>
          <p:nvPr>
            <p:ph type="subTitle" idx="1"/>
          </p:nvPr>
        </p:nvSpPr>
        <p:spPr>
          <a:xfrm>
            <a:off x="1" y="4197456"/>
            <a:ext cx="9693274" cy="571492"/>
          </a:xfrm>
          <a:solidFill>
            <a:schemeClr val="bg1"/>
          </a:solidFill>
        </p:spPr>
        <p:txBody>
          <a:bodyPr/>
          <a:lstStyle/>
          <a:p>
            <a:pPr lvl="0" eaLnBrk="1" hangingPunct="1"/>
            <a:r>
              <a:rPr lang="en-US" altLang="en-US" sz="3200" dirty="0">
                <a:solidFill>
                  <a:prstClr val="black"/>
                </a:solidFill>
              </a:rPr>
              <a:t>Supplemental </a:t>
            </a:r>
            <a:r>
              <a:rPr lang="en-US" altLang="en-US" sz="3200" dirty="0" smtClean="0">
                <a:solidFill>
                  <a:prstClr val="black"/>
                </a:solidFill>
              </a:rPr>
              <a:t>Information</a:t>
            </a:r>
            <a:endParaRPr lang="en-US" altLang="en-US" sz="3200" dirty="0">
              <a:solidFill>
                <a:prstClr val="black"/>
              </a:solidFill>
            </a:endParaRPr>
          </a:p>
        </p:txBody>
      </p:sp>
    </p:spTree>
    <p:extLst>
      <p:ext uri="{BB962C8B-B14F-4D97-AF65-F5344CB8AC3E}">
        <p14:creationId xmlns:p14="http://schemas.microsoft.com/office/powerpoint/2010/main" val="2734407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Earned Value to Track Progress</a:t>
            </a:r>
          </a:p>
        </p:txBody>
      </p:sp>
      <p:sp>
        <p:nvSpPr>
          <p:cNvPr id="3" name="Content Placeholder 2"/>
          <p:cNvSpPr>
            <a:spLocks noGrp="1"/>
          </p:cNvSpPr>
          <p:nvPr>
            <p:ph sz="half" idx="1"/>
          </p:nvPr>
        </p:nvSpPr>
        <p:spPr>
          <a:xfrm>
            <a:off x="807775" y="1152245"/>
            <a:ext cx="8772323" cy="3532297"/>
          </a:xfrm>
        </p:spPr>
        <p:txBody>
          <a:bodyPr/>
          <a:lstStyle/>
          <a:p>
            <a:pPr lvl="0" eaLnBrk="1" hangingPunct="1">
              <a:tabLst>
                <a:tab pos="1428750" algn="l"/>
                <a:tab pos="3086100" algn="l"/>
                <a:tab pos="5086350" algn="l"/>
              </a:tabLst>
            </a:pPr>
            <a:r>
              <a:rPr lang="en-US" altLang="en-US" sz="2600" dirty="0">
                <a:solidFill>
                  <a:prstClr val="black"/>
                </a:solidFill>
              </a:rPr>
              <a:t>What can you tell me about this project?</a:t>
            </a:r>
          </a:p>
          <a:p>
            <a:pPr marL="488950" lvl="1" indent="0" eaLnBrk="1" hangingPunct="1">
              <a:buNone/>
              <a:tabLst>
                <a:tab pos="1428750" algn="l"/>
                <a:tab pos="3086100" algn="l"/>
                <a:tab pos="5086350" algn="l"/>
              </a:tabLst>
            </a:pPr>
            <a:r>
              <a:rPr lang="en-US" altLang="en-US" sz="2400" i="1" dirty="0">
                <a:solidFill>
                  <a:prstClr val="black"/>
                </a:solidFill>
              </a:rPr>
              <a:t>Is it…   </a:t>
            </a:r>
            <a:r>
              <a:rPr lang="en-US" altLang="en-US" sz="2400" dirty="0">
                <a:solidFill>
                  <a:prstClr val="black"/>
                </a:solidFill>
              </a:rPr>
              <a:t>on schedule,    ahead schedule,     or behind schedule?</a:t>
            </a:r>
          </a:p>
          <a:p>
            <a:pPr marL="488950" lvl="1" indent="0" eaLnBrk="1" hangingPunct="1">
              <a:buNone/>
              <a:tabLst>
                <a:tab pos="1428750" algn="l"/>
                <a:tab pos="3086100" algn="l"/>
                <a:tab pos="5086350" algn="l"/>
              </a:tabLst>
            </a:pPr>
            <a:r>
              <a:rPr lang="en-US" altLang="en-US" sz="2400" i="1" dirty="0">
                <a:solidFill>
                  <a:prstClr val="black"/>
                </a:solidFill>
              </a:rPr>
              <a:t>Is it…   </a:t>
            </a:r>
            <a:r>
              <a:rPr lang="en-US" altLang="en-US" sz="2400" dirty="0">
                <a:solidFill>
                  <a:prstClr val="black"/>
                </a:solidFill>
              </a:rPr>
              <a:t>on budget, 	      over budget,           or under budget?</a:t>
            </a:r>
            <a:br>
              <a:rPr lang="en-US" altLang="en-US" sz="2400" dirty="0">
                <a:solidFill>
                  <a:prstClr val="black"/>
                </a:solidFill>
              </a:rPr>
            </a:br>
            <a:endParaRPr lang="en-US" altLang="en-US" sz="2400" dirty="0">
              <a:solidFill>
                <a:prstClr val="black"/>
              </a:solidFill>
            </a:endParaRPr>
          </a:p>
          <a:p>
            <a:pPr marL="488950" lvl="1" indent="0" eaLnBrk="1" hangingPunct="1">
              <a:buNone/>
              <a:tabLst>
                <a:tab pos="1428750" algn="l"/>
                <a:tab pos="3086100" algn="l"/>
                <a:tab pos="5086350" algn="l"/>
              </a:tabLst>
            </a:pPr>
            <a:r>
              <a:rPr lang="en-US" altLang="en-US" sz="2400" dirty="0">
                <a:solidFill>
                  <a:prstClr val="black"/>
                </a:solidFill>
              </a:rPr>
              <a:t>                         </a:t>
            </a:r>
            <a:r>
              <a:rPr lang="en-US" altLang="en-US" sz="2400" b="1" i="1" dirty="0">
                <a:solidFill>
                  <a:srgbClr val="800000"/>
                </a:solidFill>
              </a:rPr>
              <a:t>Will the project finish on time?</a:t>
            </a:r>
            <a:endParaRPr lang="en-US" dirty="0"/>
          </a:p>
        </p:txBody>
      </p:sp>
      <p:pic>
        <p:nvPicPr>
          <p:cNvPr id="36866" name="Picture 3" descr="Trend chart: The XYZ Project. &#10;Budget at Completion 4.9M, Budget Plan 3.8M, Actuals 3.2 M. Project Current Status Point: 12 months. "/>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753567" y="3471477"/>
            <a:ext cx="8163706" cy="337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Earned Value Management (2014-10)</a:t>
            </a:r>
            <a:endParaRPr lang="en-US" dirty="0"/>
          </a:p>
        </p:txBody>
      </p:sp>
      <p:sp>
        <p:nvSpPr>
          <p:cNvPr id="6" name="Footer Placeholder 5"/>
          <p:cNvSpPr>
            <a:spLocks noGrp="1"/>
          </p:cNvSpPr>
          <p:nvPr>
            <p:ph type="ftr" sz="quarter" idx="11"/>
          </p:nvPr>
        </p:nvSpPr>
        <p:spPr/>
        <p:txBody>
          <a:bodyPr/>
          <a:lstStyle/>
          <a:p>
            <a:pPr>
              <a:defRPr/>
            </a:pPr>
            <a:r>
              <a:rPr lang="en-US" smtClean="0"/>
              <a:t>© 2000-2014 Edwards Project Solutions.            All rights reserved.</a:t>
            </a:r>
            <a:endParaRPr lang="en-US" dirty="0"/>
          </a:p>
        </p:txBody>
      </p:sp>
      <p:sp>
        <p:nvSpPr>
          <p:cNvPr id="7" name="Slide Number Placeholder 6"/>
          <p:cNvSpPr>
            <a:spLocks noGrp="1"/>
          </p:cNvSpPr>
          <p:nvPr>
            <p:ph type="sldNum" sz="quarter" idx="12"/>
          </p:nvPr>
        </p:nvSpPr>
        <p:spPr/>
        <p:txBody>
          <a:bodyPr/>
          <a:lstStyle/>
          <a:p>
            <a:pPr>
              <a:defRPr/>
            </a:pPr>
            <a:fld id="{FA0A207C-C780-464C-9C15-307A31A4CE96}" type="slidenum">
              <a:rPr lang="en-US" smtClean="0"/>
              <a:pPr>
                <a:defRPr/>
              </a:pPr>
              <a:t>2</a:t>
            </a:fld>
            <a:endParaRPr lang="en-US" dirty="0"/>
          </a:p>
        </p:txBody>
      </p:sp>
    </p:spTree>
    <p:extLst>
      <p:ext uri="{BB962C8B-B14F-4D97-AF65-F5344CB8AC3E}">
        <p14:creationId xmlns:p14="http://schemas.microsoft.com/office/powerpoint/2010/main" val="4135677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Supplemental Material </a:t>
            </a:r>
            <a:endParaRPr lang="en-US" dirty="0"/>
          </a:p>
        </p:txBody>
      </p:sp>
      <p:sp>
        <p:nvSpPr>
          <p:cNvPr id="6" name="Content Placeholder 2"/>
          <p:cNvSpPr>
            <a:spLocks noGrp="1"/>
          </p:cNvSpPr>
          <p:nvPr>
            <p:ph idx="1"/>
          </p:nvPr>
        </p:nvSpPr>
        <p:spPr/>
        <p:txBody>
          <a:bodyPr/>
          <a:lstStyle/>
          <a:p>
            <a:r>
              <a:rPr lang="en-US" dirty="0" smtClean="0"/>
              <a:t>EVM Best Practices</a:t>
            </a:r>
          </a:p>
          <a:p>
            <a:endParaRPr lang="en-US" dirty="0" smtClean="0"/>
          </a:p>
          <a:p>
            <a:r>
              <a:rPr lang="en-US" dirty="0" smtClean="0"/>
              <a:t>Key EVM Definitions</a:t>
            </a:r>
          </a:p>
          <a:p>
            <a:endParaRPr lang="en-US" dirty="0" smtClean="0"/>
          </a:p>
          <a:p>
            <a:r>
              <a:rPr lang="en-US" dirty="0" smtClean="0"/>
              <a:t>EIA EVMS Guidelines</a:t>
            </a:r>
          </a:p>
          <a:p>
            <a:pPr lvl="1"/>
            <a:r>
              <a:rPr lang="en-US" sz="2000" dirty="0"/>
              <a:t>Industry EVMS </a:t>
            </a:r>
            <a:r>
              <a:rPr lang="en-US" sz="2000" dirty="0" smtClean="0"/>
              <a:t>Guidelines	</a:t>
            </a:r>
            <a:r>
              <a:rPr lang="en-US" dirty="0" smtClean="0"/>
              <a:t> </a:t>
            </a:r>
          </a:p>
          <a:p>
            <a:pPr marL="0" indent="0">
              <a:buNone/>
            </a:pPr>
            <a:endParaRPr lang="en-US" dirty="0"/>
          </a:p>
        </p:txBody>
      </p:sp>
      <p:sp>
        <p:nvSpPr>
          <p:cNvPr id="2" name="Date Placeholder 3"/>
          <p:cNvSpPr>
            <a:spLocks noGrp="1"/>
          </p:cNvSpPr>
          <p:nvPr>
            <p:ph type="dt" sz="half" idx="10"/>
          </p:nvPr>
        </p:nvSpPr>
        <p:spPr/>
        <p:txBody>
          <a:bodyPr/>
          <a:lstStyle/>
          <a:p>
            <a:pPr>
              <a:defRPr/>
            </a:pPr>
            <a:r>
              <a:rPr lang="en-US" dirty="0" smtClean="0"/>
              <a:t>Earned Value Management (2014-10)</a:t>
            </a:r>
            <a:endParaRPr lang="en-US" dirty="0"/>
          </a:p>
        </p:txBody>
      </p:sp>
      <p:sp>
        <p:nvSpPr>
          <p:cNvPr id="3" name="Footer Placeholder 4"/>
          <p:cNvSpPr>
            <a:spLocks noGrp="1"/>
          </p:cNvSpPr>
          <p:nvPr>
            <p:ph type="ftr" sz="quarter" idx="11"/>
          </p:nvPr>
        </p:nvSpPr>
        <p:spPr/>
        <p:txBody>
          <a:bodyPr/>
          <a:lstStyle/>
          <a:p>
            <a:pPr>
              <a:defRPr/>
            </a:pPr>
            <a:r>
              <a:rPr lang="en-US" dirty="0" smtClean="0"/>
              <a:t>© 2000-2014 Edwards Project Solutions.            All rights reserved.</a:t>
            </a:r>
            <a:endParaRPr lang="en-US" dirty="0"/>
          </a:p>
        </p:txBody>
      </p:sp>
      <p:sp>
        <p:nvSpPr>
          <p:cNvPr id="4" name="Slide Number Placeholder 5"/>
          <p:cNvSpPr>
            <a:spLocks noGrp="1"/>
          </p:cNvSpPr>
          <p:nvPr>
            <p:ph type="sldNum" sz="quarter" idx="12"/>
          </p:nvPr>
        </p:nvSpPr>
        <p:spPr/>
        <p:txBody>
          <a:bodyPr/>
          <a:lstStyle/>
          <a:p>
            <a:pPr>
              <a:defRPr/>
            </a:pPr>
            <a:fld id="{86423F94-388D-414A-8CDC-0AA15F6148F6}" type="slidenum">
              <a:rPr lang="en-US" smtClean="0"/>
              <a:pPr>
                <a:defRPr/>
              </a:pPr>
              <a:t>20</a:t>
            </a:fld>
            <a:endParaRPr lang="en-US" dirty="0"/>
          </a:p>
        </p:txBody>
      </p:sp>
    </p:spTree>
    <p:extLst>
      <p:ext uri="{BB962C8B-B14F-4D97-AF65-F5344CB8AC3E}">
        <p14:creationId xmlns:p14="http://schemas.microsoft.com/office/powerpoint/2010/main" val="1021240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itle 1"/>
          <p:cNvSpPr>
            <a:spLocks noGrp="1" noChangeArrowheads="1"/>
          </p:cNvSpPr>
          <p:nvPr>
            <p:ph type="title"/>
          </p:nvPr>
        </p:nvSpPr>
        <p:spPr>
          <a:xfrm>
            <a:off x="808040" y="165102"/>
            <a:ext cx="6542087" cy="739775"/>
          </a:xfrm>
        </p:spPr>
        <p:txBody>
          <a:bodyPr rtlCol="0">
            <a:noAutofit/>
          </a:bodyPr>
          <a:lstStyle/>
          <a:p>
            <a:pPr defTabSz="977128" eaLnBrk="1" fontAlgn="auto" hangingPunct="1">
              <a:spcAft>
                <a:spcPts val="0"/>
              </a:spcAft>
              <a:defRPr/>
            </a:pPr>
            <a:r>
              <a:rPr lang="en-US" altLang="en-US" dirty="0" smtClean="0"/>
              <a:t>Some EVM Best Practices </a:t>
            </a:r>
          </a:p>
        </p:txBody>
      </p:sp>
      <p:sp>
        <p:nvSpPr>
          <p:cNvPr id="46087" name="Content Placeholder 2"/>
          <p:cNvSpPr>
            <a:spLocks noGrp="1" noChangeArrowheads="1"/>
          </p:cNvSpPr>
          <p:nvPr>
            <p:ph idx="1"/>
          </p:nvPr>
        </p:nvSpPr>
        <p:spPr>
          <a:xfrm>
            <a:off x="808040" y="1398590"/>
            <a:ext cx="8723312" cy="5267325"/>
          </a:xfrm>
        </p:spPr>
        <p:txBody>
          <a:bodyPr rtlCol="0">
            <a:normAutofit lnSpcReduction="10000"/>
          </a:bodyPr>
          <a:lstStyle/>
          <a:p>
            <a:pPr marL="488564" indent="-488564" defTabSz="977128" eaLnBrk="1" fontAlgn="auto" hangingPunct="1">
              <a:lnSpc>
                <a:spcPct val="80000"/>
              </a:lnSpc>
              <a:spcAft>
                <a:spcPts val="0"/>
              </a:spcAft>
              <a:defRPr/>
            </a:pPr>
            <a:r>
              <a:rPr lang="en-US" altLang="en-US" sz="2600" dirty="0" smtClean="0"/>
              <a:t>Following good EVMS practices will yield good results</a:t>
            </a:r>
          </a:p>
          <a:p>
            <a:pPr lvl="1" defTabSz="977128" eaLnBrk="1" fontAlgn="auto" hangingPunct="1">
              <a:lnSpc>
                <a:spcPct val="80000"/>
              </a:lnSpc>
              <a:spcAft>
                <a:spcPts val="0"/>
              </a:spcAft>
              <a:defRPr/>
            </a:pPr>
            <a:r>
              <a:rPr lang="en-US" altLang="en-US" dirty="0" smtClean="0"/>
              <a:t>Develop detailed work breakdown (WBS) </a:t>
            </a:r>
          </a:p>
          <a:p>
            <a:pPr lvl="2" defTabSz="977128" eaLnBrk="1" fontAlgn="auto" hangingPunct="1">
              <a:lnSpc>
                <a:spcPct val="80000"/>
              </a:lnSpc>
              <a:spcAft>
                <a:spcPts val="0"/>
              </a:spcAft>
              <a:defRPr/>
            </a:pPr>
            <a:r>
              <a:rPr lang="en-US" altLang="en-US" dirty="0" smtClean="0"/>
              <a:t>Develop tasks with specific/defined deliverables and labor assigned to complete those deliverables</a:t>
            </a:r>
          </a:p>
          <a:p>
            <a:pPr lvl="2" defTabSz="977128" eaLnBrk="1" fontAlgn="auto" hangingPunct="1">
              <a:lnSpc>
                <a:spcPct val="80000"/>
              </a:lnSpc>
              <a:spcAft>
                <a:spcPts val="0"/>
              </a:spcAft>
              <a:defRPr/>
            </a:pPr>
            <a:r>
              <a:rPr lang="en-US" altLang="en-US" dirty="0" smtClean="0"/>
              <a:t>Create a WBS dictionary for all the elements of the WBS</a:t>
            </a:r>
          </a:p>
          <a:p>
            <a:pPr lvl="2" defTabSz="977128" eaLnBrk="1" fontAlgn="auto" hangingPunct="1">
              <a:lnSpc>
                <a:spcPct val="80000"/>
              </a:lnSpc>
              <a:spcAft>
                <a:spcPts val="0"/>
              </a:spcAft>
              <a:defRPr/>
            </a:pPr>
            <a:r>
              <a:rPr lang="en-US" altLang="en-US" dirty="0" smtClean="0"/>
              <a:t>Develop defendable (BOE) estimates for each task (activity) in the WBS</a:t>
            </a:r>
          </a:p>
          <a:p>
            <a:pPr lvl="2" defTabSz="977128" eaLnBrk="1" fontAlgn="auto" hangingPunct="1">
              <a:lnSpc>
                <a:spcPct val="80000"/>
              </a:lnSpc>
              <a:spcAft>
                <a:spcPts val="0"/>
              </a:spcAft>
              <a:defRPr/>
            </a:pPr>
            <a:r>
              <a:rPr lang="en-US" altLang="en-US" dirty="0" smtClean="0"/>
              <a:t>Develop detailed schedule that </a:t>
            </a:r>
            <a:r>
              <a:rPr lang="en-US" altLang="en-US" i="1" dirty="0" smtClean="0"/>
              <a:t>“connects”</a:t>
            </a:r>
            <a:r>
              <a:rPr lang="en-US" altLang="en-US" dirty="0" smtClean="0"/>
              <a:t> to the WBS</a:t>
            </a:r>
          </a:p>
          <a:p>
            <a:pPr lvl="1" defTabSz="977128" eaLnBrk="1" fontAlgn="auto" hangingPunct="1">
              <a:lnSpc>
                <a:spcPct val="80000"/>
              </a:lnSpc>
              <a:spcAft>
                <a:spcPts val="0"/>
              </a:spcAft>
              <a:defRPr/>
            </a:pPr>
            <a:r>
              <a:rPr lang="en-US" altLang="en-US" dirty="0" smtClean="0"/>
              <a:t>Map contract requirements (CLINS) and deliverables (CDRLs) to tasks/subtasks</a:t>
            </a:r>
          </a:p>
          <a:p>
            <a:pPr lvl="1" defTabSz="977128" eaLnBrk="1" fontAlgn="auto" hangingPunct="1">
              <a:lnSpc>
                <a:spcPct val="80000"/>
              </a:lnSpc>
              <a:spcAft>
                <a:spcPts val="0"/>
              </a:spcAft>
              <a:defRPr/>
            </a:pPr>
            <a:r>
              <a:rPr lang="en-US" altLang="en-US" dirty="0" smtClean="0"/>
              <a:t>Enter information into scheduling/tracking tool and establish a project baseline to measure performance against</a:t>
            </a:r>
          </a:p>
          <a:p>
            <a:pPr lvl="2" defTabSz="977128" eaLnBrk="1" fontAlgn="auto" hangingPunct="1">
              <a:lnSpc>
                <a:spcPct val="80000"/>
              </a:lnSpc>
              <a:spcAft>
                <a:spcPts val="0"/>
              </a:spcAft>
              <a:defRPr/>
            </a:pPr>
            <a:r>
              <a:rPr lang="en-US" altLang="en-US" dirty="0" smtClean="0"/>
              <a:t>EVM cannot be calculated without a baseline</a:t>
            </a:r>
          </a:p>
          <a:p>
            <a:pPr lvl="1" defTabSz="977128" eaLnBrk="1" fontAlgn="auto" hangingPunct="1">
              <a:lnSpc>
                <a:spcPct val="80000"/>
              </a:lnSpc>
              <a:spcBef>
                <a:spcPct val="30000"/>
              </a:spcBef>
              <a:spcAft>
                <a:spcPts val="0"/>
              </a:spcAft>
              <a:defRPr/>
            </a:pPr>
            <a:r>
              <a:rPr lang="en-US" altLang="en-US" dirty="0" smtClean="0"/>
              <a:t>Map/Track labor hours expended against the project baseline</a:t>
            </a:r>
          </a:p>
          <a:p>
            <a:pPr lvl="1" defTabSz="977128" eaLnBrk="1" fontAlgn="auto" hangingPunct="1">
              <a:lnSpc>
                <a:spcPct val="80000"/>
              </a:lnSpc>
              <a:spcAft>
                <a:spcPts val="0"/>
              </a:spcAft>
              <a:defRPr/>
            </a:pPr>
            <a:r>
              <a:rPr lang="en-US" altLang="en-US" dirty="0" smtClean="0"/>
              <a:t>Conduct regular (weekly </a:t>
            </a:r>
            <a:r>
              <a:rPr lang="en-US" altLang="en-US" i="1" dirty="0" smtClean="0"/>
              <a:t>-to-</a:t>
            </a:r>
            <a:r>
              <a:rPr lang="en-US" altLang="en-US" dirty="0" smtClean="0"/>
              <a:t> monthly) reviews to determine schedule and overall project status</a:t>
            </a:r>
          </a:p>
          <a:p>
            <a:pPr lvl="1" defTabSz="977128" eaLnBrk="1" fontAlgn="auto" hangingPunct="1">
              <a:lnSpc>
                <a:spcPct val="80000"/>
              </a:lnSpc>
              <a:spcAft>
                <a:spcPts val="0"/>
              </a:spcAft>
              <a:defRPr/>
            </a:pPr>
            <a:r>
              <a:rPr lang="en-US" altLang="en-US" dirty="0" smtClean="0"/>
              <a:t>Perform periodic Estimates to Complete</a:t>
            </a:r>
          </a:p>
        </p:txBody>
      </p:sp>
      <p:sp>
        <p:nvSpPr>
          <p:cNvPr id="7" name="Date Placeholder 3"/>
          <p:cNvSpPr>
            <a:spLocks noGrp="1"/>
          </p:cNvSpPr>
          <p:nvPr>
            <p:ph type="dt" sz="quarter" idx="10"/>
          </p:nvPr>
        </p:nvSpPr>
        <p:spPr bwMode="auto">
          <a:xfrm>
            <a:off x="484973" y="6865556"/>
            <a:ext cx="2261152" cy="393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50" dirty="0" smtClean="0">
                <a:solidFill>
                  <a:srgbClr val="898989"/>
                </a:solidFill>
                <a:latin typeface="Arial" charset="0"/>
              </a:rPr>
              <a:t>Earned Value Management (2014-10)</a:t>
            </a:r>
            <a:endParaRPr lang="en-US" sz="1050" dirty="0">
              <a:solidFill>
                <a:srgbClr val="898989"/>
              </a:solidFill>
              <a:latin typeface="Arial" charset="0"/>
            </a:endParaRPr>
          </a:p>
        </p:txBody>
      </p:sp>
      <p:sp>
        <p:nvSpPr>
          <p:cNvPr id="4" name="Footer Placeholder 4"/>
          <p:cNvSpPr>
            <a:spLocks noGrp="1"/>
          </p:cNvSpPr>
          <p:nvPr>
            <p:ph type="ftr" sz="quarter" idx="11"/>
          </p:nvPr>
        </p:nvSpPr>
        <p:spPr/>
        <p:txBody>
          <a:bodyPr/>
          <a:lstStyle/>
          <a:p>
            <a:pPr>
              <a:defRPr/>
            </a:pPr>
            <a:r>
              <a:rPr lang="en-US" dirty="0"/>
              <a:t>© 2000-2014 Edwards Project Solutions.            All rights reserved.</a:t>
            </a:r>
          </a:p>
        </p:txBody>
      </p:sp>
      <p:sp>
        <p:nvSpPr>
          <p:cNvPr id="3" name="Slide Number Placeholder 5"/>
          <p:cNvSpPr>
            <a:spLocks noGrp="1"/>
          </p:cNvSpPr>
          <p:nvPr>
            <p:ph type="sldNum" sz="quarter" idx="12"/>
          </p:nvPr>
        </p:nvSpPr>
        <p:spPr/>
        <p:txBody>
          <a:bodyPr/>
          <a:lstStyle/>
          <a:p>
            <a:pPr>
              <a:defRPr/>
            </a:pPr>
            <a:fld id="{BC969C9A-7D98-433F-AE12-2CADD1680972}"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8" name="Title 1"/>
          <p:cNvSpPr>
            <a:spLocks noGrp="1" noChangeArrowheads="1"/>
          </p:cNvSpPr>
          <p:nvPr>
            <p:ph type="title"/>
          </p:nvPr>
        </p:nvSpPr>
        <p:spPr>
          <a:xfrm>
            <a:off x="807774" y="163963"/>
            <a:ext cx="6543267" cy="741050"/>
          </a:xfrm>
        </p:spPr>
        <p:txBody>
          <a:bodyPr/>
          <a:lstStyle/>
          <a:p>
            <a:pPr eaLnBrk="1" hangingPunct="1">
              <a:defRPr/>
            </a:pPr>
            <a:r>
              <a:rPr lang="en-US" dirty="0" smtClean="0">
                <a:ea typeface="+mj-ea"/>
                <a:cs typeface="+mj-cs"/>
              </a:rPr>
              <a:t>Some </a:t>
            </a:r>
            <a:r>
              <a:rPr lang="en-US" dirty="0" smtClean="0"/>
              <a:t>Key </a:t>
            </a:r>
            <a:r>
              <a:rPr lang="en-US" dirty="0" smtClean="0">
                <a:ea typeface="+mj-ea"/>
                <a:cs typeface="+mj-cs"/>
              </a:rPr>
              <a:t>EVM Definitions </a:t>
            </a:r>
          </a:p>
        </p:txBody>
      </p:sp>
      <p:sp>
        <p:nvSpPr>
          <p:cNvPr id="35843" name="Content Placeholder 2"/>
          <p:cNvSpPr>
            <a:spLocks noGrp="1" noChangeArrowheads="1"/>
          </p:cNvSpPr>
          <p:nvPr>
            <p:ph idx="1"/>
          </p:nvPr>
        </p:nvSpPr>
        <p:spPr>
          <a:xfrm>
            <a:off x="807774" y="1398509"/>
            <a:ext cx="8723336" cy="5267718"/>
          </a:xfrm>
        </p:spPr>
        <p:txBody>
          <a:bodyPr>
            <a:normAutofit fontScale="92500" lnSpcReduction="20000"/>
          </a:bodyPr>
          <a:lstStyle/>
          <a:p>
            <a:pPr marL="495265" lvl="1" indent="-495265" eaLnBrk="1" hangingPunct="1">
              <a:lnSpc>
                <a:spcPct val="90000"/>
              </a:lnSpc>
              <a:buBlip>
                <a:blip r:embed="rId3"/>
              </a:buBlip>
            </a:pPr>
            <a:r>
              <a:rPr lang="en-US" sz="2400" b="1" dirty="0" smtClean="0">
                <a:latin typeface="Calibri" charset="0"/>
                <a:cs typeface="ＭＳ Ｐゴシック" charset="0"/>
              </a:rPr>
              <a:t>Performance </a:t>
            </a:r>
            <a:r>
              <a:rPr lang="en-US" sz="2400" b="1" dirty="0">
                <a:latin typeface="Calibri" charset="0"/>
                <a:cs typeface="ＭＳ Ｐゴシック" charset="0"/>
              </a:rPr>
              <a:t>Measurement Baseline (PMB):  </a:t>
            </a:r>
            <a:r>
              <a:rPr lang="en-US" sz="2400" dirty="0">
                <a:latin typeface="Calibri" charset="0"/>
                <a:cs typeface="ＭＳ Ｐゴシック" charset="0"/>
              </a:rPr>
              <a:t>A time-phased budget plan against which project performance is measured</a:t>
            </a:r>
          </a:p>
          <a:p>
            <a:pPr lvl="1" eaLnBrk="1" hangingPunct="1">
              <a:lnSpc>
                <a:spcPct val="90000"/>
              </a:lnSpc>
            </a:pPr>
            <a:r>
              <a:rPr lang="en-US" sz="2200" dirty="0">
                <a:latin typeface="Calibri" charset="0"/>
              </a:rPr>
              <a:t>Also known as a Budgeted Cost of Work Schedule (BCWS) or Planned Value (PV)</a:t>
            </a:r>
          </a:p>
          <a:p>
            <a:pPr eaLnBrk="1" hangingPunct="1">
              <a:lnSpc>
                <a:spcPct val="90000"/>
              </a:lnSpc>
            </a:pPr>
            <a:r>
              <a:rPr lang="en-US" b="1" dirty="0">
                <a:latin typeface="Calibri" charset="0"/>
              </a:rPr>
              <a:t>Work Breakdown Structure (WBS): </a:t>
            </a:r>
            <a:r>
              <a:rPr lang="en-US" dirty="0">
                <a:latin typeface="Calibri" charset="0"/>
              </a:rPr>
              <a:t> A planned outcome-oriented grouping of project elements that hierarchically organize and defines the total work scope of a project; each descending level represents an increasingly detailed definition of a project’s work</a:t>
            </a:r>
          </a:p>
          <a:p>
            <a:pPr marL="495265" lvl="1" indent="-495265" eaLnBrk="1" hangingPunct="1">
              <a:lnSpc>
                <a:spcPct val="90000"/>
              </a:lnSpc>
              <a:buBlip>
                <a:blip r:embed="rId3"/>
              </a:buBlip>
            </a:pPr>
            <a:r>
              <a:rPr lang="en-US" sz="2400" b="1" dirty="0">
                <a:latin typeface="Calibri" charset="0"/>
                <a:cs typeface="ＭＳ Ｐゴシック" charset="0"/>
              </a:rPr>
              <a:t>Control Account (CA):  </a:t>
            </a:r>
            <a:r>
              <a:rPr lang="en-US" sz="2400" dirty="0">
                <a:latin typeface="Calibri" charset="0"/>
                <a:cs typeface="ＭＳ Ｐゴシック" charset="0"/>
              </a:rPr>
              <a:t>A management control point at which budgets (resource plans) and actual costs are accumulated and compared to earned value for management control purposes; a control account is a natural management point for planning and control since it represents the work assigned to one responsible organizational element (or integrated work team) for a single program WBS element</a:t>
            </a:r>
          </a:p>
          <a:p>
            <a:pPr marL="495265" lvl="1" indent="-495265" eaLnBrk="1" hangingPunct="1">
              <a:lnSpc>
                <a:spcPct val="90000"/>
              </a:lnSpc>
              <a:buBlip>
                <a:blip r:embed="rId3"/>
              </a:buBlip>
            </a:pPr>
            <a:r>
              <a:rPr lang="en-US" sz="2400" b="1" dirty="0">
                <a:latin typeface="Calibri" charset="0"/>
                <a:cs typeface="ＭＳ Ｐゴシック" charset="0"/>
              </a:rPr>
              <a:t>Work Package:  </a:t>
            </a:r>
            <a:r>
              <a:rPr lang="en-US" sz="2400" dirty="0">
                <a:latin typeface="Calibri" charset="0"/>
                <a:cs typeface="ＭＳ Ｐゴシック" charset="0"/>
              </a:rPr>
              <a:t>A task/activity or group of task/activities associated with a control account WBS element scope; it is the point at which work is planned, progress is measured, and earned value is computed</a:t>
            </a:r>
          </a:p>
        </p:txBody>
      </p:sp>
      <p:sp>
        <p:nvSpPr>
          <p:cNvPr id="3584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50" dirty="0" smtClean="0">
                <a:solidFill>
                  <a:srgbClr val="898989"/>
                </a:solidFill>
                <a:latin typeface="Arial" charset="0"/>
              </a:rPr>
              <a:t>Earned Value Management (2014-10)</a:t>
            </a:r>
            <a:endParaRPr lang="en-US" sz="1050" dirty="0">
              <a:solidFill>
                <a:srgbClr val="898989"/>
              </a:solidFill>
              <a:latin typeface="Arial" charset="0"/>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300" dirty="0" smtClean="0">
                <a:solidFill>
                  <a:srgbClr val="898989"/>
                </a:solidFill>
                <a:latin typeface="Arial" charset="0"/>
              </a:rPr>
              <a:t>© 2000-2014 Edwards Project Solutions.            All rights reserved.</a:t>
            </a:r>
            <a:endParaRPr lang="en-US" sz="1300" dirty="0">
              <a:solidFill>
                <a:srgbClr val="898989"/>
              </a:solidFill>
              <a:latin typeface="Arial" charset="0"/>
            </a:endParaRPr>
          </a:p>
        </p:txBody>
      </p:sp>
      <p:sp>
        <p:nvSpPr>
          <p:cNvPr id="3" name="Slide Number Placeholder 5"/>
          <p:cNvSpPr>
            <a:spLocks noGrp="1"/>
          </p:cNvSpPr>
          <p:nvPr>
            <p:ph type="sldNum" sz="quarter" idx="12"/>
          </p:nvPr>
        </p:nvSpPr>
        <p:spPr/>
        <p:txBody>
          <a:bodyPr/>
          <a:lstStyle/>
          <a:p>
            <a:pPr>
              <a:defRPr/>
            </a:pPr>
            <a:fld id="{E8D2B251-8FFA-429C-A560-F59272BDDC40}" type="slidenum">
              <a:rPr lang="en-US" smtClean="0"/>
              <a:pPr>
                <a:defRPr/>
              </a:pPr>
              <a:t>22</a:t>
            </a:fld>
            <a:endParaRPr lang="en-US" dirty="0"/>
          </a:p>
        </p:txBody>
      </p:sp>
    </p:spTree>
    <p:extLst>
      <p:ext uri="{BB962C8B-B14F-4D97-AF65-F5344CB8AC3E}">
        <p14:creationId xmlns:p14="http://schemas.microsoft.com/office/powerpoint/2010/main" val="15152274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7" name="Title 1"/>
          <p:cNvSpPr>
            <a:spLocks noGrp="1" noChangeArrowheads="1"/>
          </p:cNvSpPr>
          <p:nvPr>
            <p:ph type="title"/>
          </p:nvPr>
        </p:nvSpPr>
        <p:spPr>
          <a:xfrm>
            <a:off x="807774" y="163963"/>
            <a:ext cx="6543267" cy="741050"/>
          </a:xfrm>
        </p:spPr>
        <p:txBody>
          <a:bodyPr/>
          <a:lstStyle/>
          <a:p>
            <a:pPr eaLnBrk="1" hangingPunct="1">
              <a:defRPr/>
            </a:pPr>
            <a:r>
              <a:rPr lang="en-US" dirty="0" smtClean="0">
                <a:ea typeface="+mj-ea"/>
                <a:cs typeface="+mj-cs"/>
              </a:rPr>
              <a:t>EVM Definitions, cont’d</a:t>
            </a:r>
          </a:p>
        </p:txBody>
      </p:sp>
      <p:sp>
        <p:nvSpPr>
          <p:cNvPr id="36867" name="Content Placeholder 2"/>
          <p:cNvSpPr>
            <a:spLocks noGrp="1" noChangeArrowheads="1"/>
          </p:cNvSpPr>
          <p:nvPr>
            <p:ph idx="1"/>
          </p:nvPr>
        </p:nvSpPr>
        <p:spPr>
          <a:xfrm>
            <a:off x="807774" y="1398509"/>
            <a:ext cx="8723336" cy="5267718"/>
          </a:xfrm>
        </p:spPr>
        <p:txBody>
          <a:bodyPr>
            <a:normAutofit fontScale="92500" lnSpcReduction="10000"/>
          </a:bodyPr>
          <a:lstStyle/>
          <a:p>
            <a:pPr marL="495265" lvl="1" indent="-495265" eaLnBrk="1" hangingPunct="1">
              <a:lnSpc>
                <a:spcPct val="90000"/>
              </a:lnSpc>
              <a:buBlip>
                <a:blip r:embed="rId3"/>
              </a:buBlip>
            </a:pPr>
            <a:r>
              <a:rPr lang="en-US" sz="2400" b="1" dirty="0" smtClean="0">
                <a:latin typeface="Calibri" charset="0"/>
                <a:cs typeface="ＭＳ Ｐゴシック" charset="0"/>
              </a:rPr>
              <a:t>Planning </a:t>
            </a:r>
            <a:r>
              <a:rPr lang="en-US" sz="2400" b="1" dirty="0">
                <a:latin typeface="Calibri" charset="0"/>
                <a:cs typeface="ＭＳ Ｐゴシック" charset="0"/>
              </a:rPr>
              <a:t>Package:  </a:t>
            </a:r>
            <a:r>
              <a:rPr lang="en-US" sz="2400" dirty="0">
                <a:latin typeface="Calibri" charset="0"/>
                <a:cs typeface="ＭＳ Ｐゴシック" charset="0"/>
              </a:rPr>
              <a:t>A holding account of time phased resources to defined scope within a control account for future work that is not practical to detail into work packages  </a:t>
            </a:r>
          </a:p>
          <a:p>
            <a:pPr marL="495265" lvl="1" indent="-495265" eaLnBrk="1" hangingPunct="1">
              <a:lnSpc>
                <a:spcPct val="90000"/>
              </a:lnSpc>
              <a:buBlip>
                <a:blip r:embed="rId3"/>
              </a:buBlip>
            </a:pPr>
            <a:r>
              <a:rPr lang="en-US" sz="2400" b="1" dirty="0">
                <a:latin typeface="Calibri" charset="0"/>
                <a:cs typeface="ＭＳ Ｐゴシック" charset="0"/>
              </a:rPr>
              <a:t>Level of Effort (LOE):</a:t>
            </a:r>
            <a:r>
              <a:rPr lang="en-US" sz="2400" dirty="0">
                <a:latin typeface="Calibri" charset="0"/>
                <a:cs typeface="ＭＳ Ｐゴシック" charset="0"/>
              </a:rPr>
              <a:t>  Work based on project resources that does not result in a finite  product or project deliverable; (i.e., management, administration, etc.); work is usually spread across an entire project or a portion of a project</a:t>
            </a:r>
          </a:p>
          <a:p>
            <a:pPr marL="495265" lvl="1" indent="-495265" eaLnBrk="1" hangingPunct="1">
              <a:lnSpc>
                <a:spcPct val="90000"/>
              </a:lnSpc>
              <a:buBlip>
                <a:blip r:embed="rId3"/>
              </a:buBlip>
            </a:pPr>
            <a:r>
              <a:rPr lang="en-US" sz="2400" b="1" dirty="0">
                <a:latin typeface="Calibri" charset="0"/>
                <a:cs typeface="ＭＳ Ｐゴシック" charset="0"/>
              </a:rPr>
              <a:t>Control Account Plan (CAP): </a:t>
            </a:r>
            <a:r>
              <a:rPr lang="en-US" sz="2400" dirty="0">
                <a:latin typeface="Calibri" charset="0"/>
                <a:cs typeface="ＭＳ Ｐゴシック" charset="0"/>
              </a:rPr>
              <a:t> A project manager’s planning and control point at a specific project’s WBS element that is assigned to a single responsible manager or team leader (Control Account Manager, CAM); contains the following: </a:t>
            </a:r>
          </a:p>
          <a:p>
            <a:pPr lvl="1" eaLnBrk="1" hangingPunct="1">
              <a:lnSpc>
                <a:spcPct val="90000"/>
              </a:lnSpc>
            </a:pPr>
            <a:r>
              <a:rPr lang="en-US" sz="2200" dirty="0">
                <a:latin typeface="Calibri" charset="0"/>
              </a:rPr>
              <a:t>A single WBS element’s scope</a:t>
            </a:r>
          </a:p>
          <a:p>
            <a:pPr lvl="1" eaLnBrk="1" hangingPunct="1">
              <a:lnSpc>
                <a:spcPct val="90000"/>
              </a:lnSpc>
            </a:pPr>
            <a:r>
              <a:rPr lang="en-US" sz="2200" dirty="0">
                <a:latin typeface="Calibri" charset="0"/>
              </a:rPr>
              <a:t>PV and EV</a:t>
            </a:r>
          </a:p>
          <a:p>
            <a:pPr lvl="1" eaLnBrk="1" hangingPunct="1">
              <a:lnSpc>
                <a:spcPct val="90000"/>
              </a:lnSpc>
            </a:pPr>
            <a:r>
              <a:rPr lang="en-US" sz="2200" dirty="0">
                <a:latin typeface="Calibri" charset="0"/>
              </a:rPr>
              <a:t>Actual costs</a:t>
            </a:r>
          </a:p>
          <a:p>
            <a:pPr lvl="1" eaLnBrk="1" hangingPunct="1">
              <a:lnSpc>
                <a:spcPct val="90000"/>
              </a:lnSpc>
            </a:pPr>
            <a:r>
              <a:rPr lang="en-US" sz="2200" dirty="0">
                <a:latin typeface="Calibri" charset="0"/>
              </a:rPr>
              <a:t>Estimate to complete</a:t>
            </a:r>
          </a:p>
          <a:p>
            <a:pPr lvl="1" eaLnBrk="1" hangingPunct="1">
              <a:lnSpc>
                <a:spcPct val="90000"/>
              </a:lnSpc>
            </a:pPr>
            <a:r>
              <a:rPr lang="en-US" sz="2200" dirty="0">
                <a:latin typeface="Calibri" charset="0"/>
              </a:rPr>
              <a:t>Associated cost and schedule variances with explanation, corrective action, and impact for significant variances</a:t>
            </a:r>
          </a:p>
        </p:txBody>
      </p:sp>
      <p:sp>
        <p:nvSpPr>
          <p:cNvPr id="3687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50" dirty="0" smtClean="0">
                <a:solidFill>
                  <a:srgbClr val="898989"/>
                </a:solidFill>
                <a:latin typeface="Arial" charset="0"/>
              </a:rPr>
              <a:t>Earned Value Management (2014-10)</a:t>
            </a:r>
            <a:endParaRPr lang="en-US" sz="1050" dirty="0">
              <a:solidFill>
                <a:srgbClr val="898989"/>
              </a:solidFill>
              <a:latin typeface="Arial" charset="0"/>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300" dirty="0" smtClean="0">
                <a:solidFill>
                  <a:srgbClr val="898989"/>
                </a:solidFill>
                <a:latin typeface="Arial" charset="0"/>
              </a:rPr>
              <a:t>© 2000-2014 Edwards Project Solutions.            All rights reserved.</a:t>
            </a:r>
            <a:endParaRPr lang="en-US" sz="1300" dirty="0">
              <a:solidFill>
                <a:srgbClr val="898989"/>
              </a:solidFill>
              <a:latin typeface="Arial" charset="0"/>
            </a:endParaRPr>
          </a:p>
        </p:txBody>
      </p:sp>
      <p:sp>
        <p:nvSpPr>
          <p:cNvPr id="3" name="Slide Number Placeholder 5"/>
          <p:cNvSpPr>
            <a:spLocks noGrp="1"/>
          </p:cNvSpPr>
          <p:nvPr>
            <p:ph type="sldNum" sz="quarter" idx="12"/>
          </p:nvPr>
        </p:nvSpPr>
        <p:spPr/>
        <p:txBody>
          <a:bodyPr/>
          <a:lstStyle/>
          <a:p>
            <a:pPr>
              <a:defRPr/>
            </a:pPr>
            <a:fld id="{E8D2B251-8FFA-429C-A560-F59272BDDC40}" type="slidenum">
              <a:rPr lang="en-US" smtClean="0"/>
              <a:pPr>
                <a:defRPr/>
              </a:pPr>
              <a:t>23</a:t>
            </a:fld>
            <a:endParaRPr lang="en-US" dirty="0"/>
          </a:p>
        </p:txBody>
      </p:sp>
    </p:spTree>
    <p:extLst>
      <p:ext uri="{BB962C8B-B14F-4D97-AF65-F5344CB8AC3E}">
        <p14:creationId xmlns:p14="http://schemas.microsoft.com/office/powerpoint/2010/main" val="35471602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Title 1"/>
          <p:cNvSpPr>
            <a:spLocks noGrp="1" noChangeArrowheads="1"/>
          </p:cNvSpPr>
          <p:nvPr>
            <p:ph type="title"/>
          </p:nvPr>
        </p:nvSpPr>
        <p:spPr>
          <a:xfrm>
            <a:off x="808040" y="165102"/>
            <a:ext cx="6542087" cy="739775"/>
          </a:xfrm>
        </p:spPr>
        <p:txBody>
          <a:bodyPr rtlCol="0">
            <a:noAutofit/>
          </a:bodyPr>
          <a:lstStyle/>
          <a:p>
            <a:pPr defTabSz="977128" eaLnBrk="1" fontAlgn="auto" hangingPunct="1">
              <a:spcAft>
                <a:spcPts val="0"/>
              </a:spcAft>
              <a:defRPr/>
            </a:pPr>
            <a:r>
              <a:rPr lang="en-US" altLang="en-US" dirty="0" smtClean="0"/>
              <a:t>EIA EVMS Guidelines</a:t>
            </a:r>
          </a:p>
        </p:txBody>
      </p:sp>
      <p:sp>
        <p:nvSpPr>
          <p:cNvPr id="47113" name="Content Placeholder 2"/>
          <p:cNvSpPr>
            <a:spLocks noGrp="1" noChangeArrowheads="1"/>
          </p:cNvSpPr>
          <p:nvPr>
            <p:ph idx="1"/>
          </p:nvPr>
        </p:nvSpPr>
        <p:spPr>
          <a:xfrm>
            <a:off x="808040" y="1398590"/>
            <a:ext cx="8723312" cy="5267325"/>
          </a:xfrm>
        </p:spPr>
        <p:txBody>
          <a:bodyPr rtlCol="0">
            <a:normAutofit lnSpcReduction="10000"/>
          </a:bodyPr>
          <a:lstStyle/>
          <a:p>
            <a:pPr marL="488564" indent="-488564" defTabSz="977128" eaLnBrk="1" fontAlgn="auto" hangingPunct="1">
              <a:spcAft>
                <a:spcPts val="0"/>
              </a:spcAft>
              <a:defRPr/>
            </a:pPr>
            <a:r>
              <a:rPr lang="en-US" altLang="en-US" dirty="0" smtClean="0"/>
              <a:t>The American National Standards Institute (ANSI) and the Electronic Industries Alliance (EIA) standard guidelines for EVMS with standard ANSI/EIA-748 are </a:t>
            </a:r>
            <a:r>
              <a:rPr lang="en-US" altLang="en-US" sz="2200" dirty="0" smtClean="0"/>
              <a:t>available for a fee from Global Engineering Documents </a:t>
            </a:r>
          </a:p>
          <a:p>
            <a:pPr lvl="2" defTabSz="977128" eaLnBrk="1" fontAlgn="auto" hangingPunct="1">
              <a:spcAft>
                <a:spcPts val="0"/>
              </a:spcAft>
              <a:defRPr/>
            </a:pPr>
            <a:r>
              <a:rPr lang="en-US" altLang="en-US" dirty="0" smtClean="0"/>
              <a:t>Website: http://global.ihs.com/ </a:t>
            </a:r>
          </a:p>
          <a:p>
            <a:pPr lvl="2" defTabSz="977128" eaLnBrk="1" fontAlgn="auto" hangingPunct="1">
              <a:spcAft>
                <a:spcPts val="0"/>
              </a:spcAft>
              <a:defRPr/>
            </a:pPr>
            <a:r>
              <a:rPr lang="en-US" altLang="en-US" dirty="0" smtClean="0"/>
              <a:t>Phone:  (800) 854-7179</a:t>
            </a:r>
          </a:p>
          <a:p>
            <a:pPr defTabSz="977128" eaLnBrk="1" fontAlgn="auto" hangingPunct="1">
              <a:spcAft>
                <a:spcPts val="0"/>
              </a:spcAft>
              <a:defRPr/>
            </a:pPr>
            <a:r>
              <a:rPr lang="en-US" altLang="en-US" dirty="0" smtClean="0"/>
              <a:t>Purpose of guidelines</a:t>
            </a:r>
          </a:p>
          <a:p>
            <a:pPr lvl="1" defTabSz="977128" eaLnBrk="1" fontAlgn="auto" hangingPunct="1">
              <a:spcAft>
                <a:spcPts val="0"/>
              </a:spcAft>
              <a:defRPr/>
            </a:pPr>
            <a:r>
              <a:rPr lang="en-US" altLang="en-US" dirty="0" smtClean="0"/>
              <a:t>State the qualities and operational considerations of an integrated management system using earned value analysis methods without mandating detail system characteristics</a:t>
            </a:r>
          </a:p>
          <a:p>
            <a:pPr lvl="1" defTabSz="977128" eaLnBrk="1" fontAlgn="auto" hangingPunct="1">
              <a:spcAft>
                <a:spcPts val="0"/>
              </a:spcAft>
              <a:defRPr/>
            </a:pPr>
            <a:r>
              <a:rPr lang="en-US" altLang="en-US" dirty="0" smtClean="0"/>
              <a:t>Provide organizations the flexibility to establish and apply a management system that suits their management style and business environment</a:t>
            </a:r>
          </a:p>
        </p:txBody>
      </p:sp>
      <p:sp>
        <p:nvSpPr>
          <p:cNvPr id="7" name="Date Placeholder 3"/>
          <p:cNvSpPr>
            <a:spLocks noGrp="1"/>
          </p:cNvSpPr>
          <p:nvPr>
            <p:ph type="dt" sz="quarter" idx="10"/>
          </p:nvPr>
        </p:nvSpPr>
        <p:spPr bwMode="auto">
          <a:xfrm>
            <a:off x="484973" y="6865556"/>
            <a:ext cx="2261152" cy="393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50" dirty="0" smtClean="0">
                <a:solidFill>
                  <a:srgbClr val="898989"/>
                </a:solidFill>
                <a:latin typeface="Arial" charset="0"/>
              </a:rPr>
              <a:t>Earned Value Management (2014-10)</a:t>
            </a:r>
            <a:endParaRPr lang="en-US" sz="1050" dirty="0">
              <a:solidFill>
                <a:srgbClr val="898989"/>
              </a:solidFill>
              <a:latin typeface="Arial" charset="0"/>
            </a:endParaRPr>
          </a:p>
        </p:txBody>
      </p:sp>
      <p:sp>
        <p:nvSpPr>
          <p:cNvPr id="4" name="Footer Placeholder 4"/>
          <p:cNvSpPr>
            <a:spLocks noGrp="1"/>
          </p:cNvSpPr>
          <p:nvPr>
            <p:ph type="ftr" sz="quarter" idx="11"/>
          </p:nvPr>
        </p:nvSpPr>
        <p:spPr/>
        <p:txBody>
          <a:bodyPr/>
          <a:lstStyle/>
          <a:p>
            <a:pPr>
              <a:defRPr/>
            </a:pPr>
            <a:r>
              <a:rPr lang="en-US" dirty="0"/>
              <a:t>© 2000-2014 Edwards Project Solutions.            All rights reserved.</a:t>
            </a:r>
          </a:p>
        </p:txBody>
      </p:sp>
      <p:sp>
        <p:nvSpPr>
          <p:cNvPr id="3" name="Slide Number Placeholder 5"/>
          <p:cNvSpPr>
            <a:spLocks noGrp="1"/>
          </p:cNvSpPr>
          <p:nvPr>
            <p:ph type="sldNum" sz="quarter" idx="4294967295"/>
          </p:nvPr>
        </p:nvSpPr>
        <p:spPr>
          <a:xfrm>
            <a:off x="6946900" y="6865938"/>
            <a:ext cx="2262188" cy="393700"/>
          </a:xfrm>
          <a:prstGeom prst="rect">
            <a:avLst/>
          </a:prstGeom>
        </p:spPr>
        <p:txBody>
          <a:bodyPr/>
          <a:lstStyle/>
          <a:p>
            <a:pPr>
              <a:defRPr/>
            </a:pPr>
            <a:fld id="{ADBD10E9-E6B4-411E-8916-4A3FBCEB8706}" type="slidenum">
              <a:rPr lang="en-US"/>
              <a:pPr>
                <a:defRPr/>
              </a:pPr>
              <a:t>24</a:t>
            </a:fld>
            <a:endParaRPr lang="en-US" dirty="0"/>
          </a:p>
        </p:txBody>
      </p:sp>
    </p:spTree>
    <p:extLst>
      <p:ext uri="{BB962C8B-B14F-4D97-AF65-F5344CB8AC3E}">
        <p14:creationId xmlns:p14="http://schemas.microsoft.com/office/powerpoint/2010/main" val="1930234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EVMS Guidelines </a:t>
            </a:r>
            <a:r>
              <a:rPr lang="en-US" sz="2000" dirty="0"/>
              <a:t>(from ANSI/EIA-748)</a:t>
            </a:r>
            <a:endParaRPr lang="en-US" dirty="0"/>
          </a:p>
        </p:txBody>
      </p:sp>
      <p:graphicFrame>
        <p:nvGraphicFramePr>
          <p:cNvPr id="7" name="Content Placeholder 2" descr="Industry EVMS Guidelines "/>
          <p:cNvGraphicFramePr>
            <a:graphicFrameLocks noGrp="1"/>
          </p:cNvGraphicFramePr>
          <p:nvPr>
            <p:ph idx="1"/>
            <p:extLst>
              <p:ext uri="{D42A27DB-BD31-4B8C-83A1-F6EECF244321}">
                <p14:modId xmlns:p14="http://schemas.microsoft.com/office/powerpoint/2010/main" val="2737279196"/>
              </p:ext>
            </p:extLst>
          </p:nvPr>
        </p:nvGraphicFramePr>
        <p:xfrm>
          <a:off x="112713" y="1181100"/>
          <a:ext cx="9418638" cy="5055240"/>
        </p:xfrm>
        <a:graphic>
          <a:graphicData uri="http://schemas.openxmlformats.org/drawingml/2006/table">
            <a:tbl>
              <a:tblPr firstRow="1" bandRow="1">
                <a:tableStyleId>{21E4AEA4-8DFA-4A89-87EB-49C32662AFE0}</a:tableStyleId>
              </a:tblPr>
              <a:tblGrid>
                <a:gridCol w="492198"/>
                <a:gridCol w="8926440"/>
              </a:tblGrid>
              <a:tr h="370840">
                <a:tc>
                  <a:txBody>
                    <a:bodyPr/>
                    <a:lstStyle/>
                    <a:p>
                      <a:endParaRPr lang="en-US" dirty="0"/>
                    </a:p>
                  </a:txBody>
                  <a:tcPr/>
                </a:tc>
                <a:tc>
                  <a:txBody>
                    <a:bodyPr/>
                    <a:lstStyle/>
                    <a:p>
                      <a:pPr algn="ctr"/>
                      <a:r>
                        <a:rPr lang="en-US" dirty="0" smtClean="0"/>
                        <a:t>Industry EVMS Guidelines</a:t>
                      </a:r>
                    </a:p>
                  </a:txBody>
                  <a:tcPr/>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a:t>
                      </a:r>
                    </a:p>
                  </a:txBody>
                  <a:tcPr marL="88124" marR="88124" marT="46292" marB="46292"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Define the authorized work elements for the program. A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work breakdown structure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(WBS), tailored for effective internal management control, is commonly used in this process.</a:t>
                      </a:r>
                    </a:p>
                  </a:txBody>
                  <a:tcPr marL="88124" marR="88124" marT="46292" marB="46292"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a:t>
                      </a:r>
                    </a:p>
                  </a:txBody>
                  <a:tcPr marL="88124" marR="88124" marT="46292" marB="46292"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Identify the program organizational structure including the major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subcontractors,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responsible for accomplishing the authorized work, and define the organizational elements in which work will be planned and controlled.</a:t>
                      </a:r>
                    </a:p>
                  </a:txBody>
                  <a:tcPr marL="88124" marR="88124" marT="46292" marB="46292"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3</a:t>
                      </a:r>
                    </a:p>
                  </a:txBody>
                  <a:tcPr marL="88124" marR="88124" marT="46292" marB="46292"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Provide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for the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integration of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the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planning, scheduling, budgeting, work authorization, and cost accumulation processes with each other, and as appropriate, the program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work breakdown structure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and the program organizational structure.</a:t>
                      </a:r>
                    </a:p>
                  </a:txBody>
                  <a:tcPr marL="88124" marR="88124" marT="46292" marB="46292"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4</a:t>
                      </a:r>
                    </a:p>
                  </a:txBody>
                  <a:tcPr marL="88124" marR="88124" marT="46292" marB="46292"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Identify the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organization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or function responsible for controlling overhead (indirect costs).</a:t>
                      </a:r>
                    </a:p>
                  </a:txBody>
                  <a:tcPr marL="88124" marR="88124" marT="46292" marB="46292"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5</a:t>
                      </a:r>
                    </a:p>
                  </a:txBody>
                  <a:tcPr marL="88124" marR="88124" marT="46292" marB="46292"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Provide for integration of the program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work breakdown structure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and the program organizational structure in a manner that permits cost and schedule performance measurement by elements of either or both structures as needed.</a:t>
                      </a:r>
                    </a:p>
                  </a:txBody>
                  <a:tcPr marL="88124" marR="88124" marT="46292" marB="46292"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6</a:t>
                      </a:r>
                    </a:p>
                  </a:txBody>
                  <a:tcPr marL="88124" marR="88124" marT="46292" marB="46292"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Schedule the authorized work in a manner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which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describes the sequence of work and identifies significant task interdependencies required to meet the requirements of the program.</a:t>
                      </a:r>
                    </a:p>
                  </a:txBody>
                  <a:tcPr marL="88124" marR="88124" marT="46292" marB="46292" horzOverflow="overflow"/>
                </a:tc>
              </a:tr>
            </a:tbl>
          </a:graphicData>
        </a:graphic>
      </p:graphicFrame>
      <p:sp>
        <p:nvSpPr>
          <p:cNvPr id="4" name="Date Placeholder 3"/>
          <p:cNvSpPr>
            <a:spLocks noGrp="1"/>
          </p:cNvSpPr>
          <p:nvPr>
            <p:ph type="dt" sz="half" idx="10"/>
          </p:nvPr>
        </p:nvSpPr>
        <p:spPr/>
        <p:txBody>
          <a:bodyPr/>
          <a:lstStyle/>
          <a:p>
            <a:pPr>
              <a:defRPr/>
            </a:pPr>
            <a:r>
              <a:rPr lang="en-US" smtClean="0"/>
              <a:t>Earned Value Management (2014-10)</a:t>
            </a:r>
            <a:endParaRPr lang="en-US" dirty="0"/>
          </a:p>
        </p:txBody>
      </p:sp>
      <p:sp>
        <p:nvSpPr>
          <p:cNvPr id="5" name="Footer Placeholder 4"/>
          <p:cNvSpPr>
            <a:spLocks noGrp="1"/>
          </p:cNvSpPr>
          <p:nvPr>
            <p:ph type="ftr" sz="quarter" idx="11"/>
          </p:nvPr>
        </p:nvSpPr>
        <p:spPr/>
        <p:txBody>
          <a:bodyPr/>
          <a:lstStyle/>
          <a:p>
            <a:pPr>
              <a:defRPr/>
            </a:pPr>
            <a:r>
              <a:rPr lang="en-US" smtClean="0"/>
              <a:t>© 2000-2014 Edwards Project Solutions.            All rights reserved.</a:t>
            </a:r>
            <a:endParaRPr lang="en-US" dirty="0"/>
          </a:p>
        </p:txBody>
      </p:sp>
      <p:sp>
        <p:nvSpPr>
          <p:cNvPr id="6" name="Slide Number Placeholder 5"/>
          <p:cNvSpPr>
            <a:spLocks noGrp="1"/>
          </p:cNvSpPr>
          <p:nvPr>
            <p:ph type="sldNum" sz="quarter" idx="12"/>
          </p:nvPr>
        </p:nvSpPr>
        <p:spPr/>
        <p:txBody>
          <a:bodyPr/>
          <a:lstStyle/>
          <a:p>
            <a:pPr>
              <a:defRPr/>
            </a:pPr>
            <a:fld id="{E8D2B251-8FFA-429C-A560-F59272BDDC40}" type="slidenum">
              <a:rPr lang="en-US" smtClean="0"/>
              <a:pPr>
                <a:defRPr/>
              </a:pPr>
              <a:t>25</a:t>
            </a:fld>
            <a:endParaRPr lang="en-US" dirty="0"/>
          </a:p>
        </p:txBody>
      </p:sp>
    </p:spTree>
    <p:extLst>
      <p:ext uri="{BB962C8B-B14F-4D97-AF65-F5344CB8AC3E}">
        <p14:creationId xmlns:p14="http://schemas.microsoft.com/office/powerpoint/2010/main" val="3495932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EVMS Guidelines </a:t>
            </a:r>
            <a:r>
              <a:rPr lang="en-US" sz="2000" dirty="0"/>
              <a:t>(from ANSI/EIA-748</a:t>
            </a:r>
            <a:r>
              <a:rPr lang="en-US" sz="2000" dirty="0" smtClean="0"/>
              <a:t>) </a:t>
            </a:r>
            <a:endParaRPr lang="en-US" dirty="0"/>
          </a:p>
        </p:txBody>
      </p:sp>
      <p:graphicFrame>
        <p:nvGraphicFramePr>
          <p:cNvPr id="7" name="Content Placeholder 2" descr="Industry EVMS Guidelines "/>
          <p:cNvGraphicFramePr>
            <a:graphicFrameLocks noGrp="1"/>
          </p:cNvGraphicFramePr>
          <p:nvPr>
            <p:ph idx="1"/>
            <p:extLst>
              <p:ext uri="{D42A27DB-BD31-4B8C-83A1-F6EECF244321}">
                <p14:modId xmlns:p14="http://schemas.microsoft.com/office/powerpoint/2010/main" val="3858187471"/>
              </p:ext>
            </p:extLst>
          </p:nvPr>
        </p:nvGraphicFramePr>
        <p:xfrm>
          <a:off x="112713" y="1181100"/>
          <a:ext cx="9418638" cy="4866102"/>
        </p:xfrm>
        <a:graphic>
          <a:graphicData uri="http://schemas.openxmlformats.org/drawingml/2006/table">
            <a:tbl>
              <a:tblPr firstRow="1" bandRow="1">
                <a:tableStyleId>{21E4AEA4-8DFA-4A89-87EB-49C32662AFE0}</a:tableStyleId>
              </a:tblPr>
              <a:tblGrid>
                <a:gridCol w="492198"/>
                <a:gridCol w="8926440"/>
              </a:tblGrid>
              <a:tr h="370840">
                <a:tc>
                  <a:txBody>
                    <a:bodyPr/>
                    <a:lstStyle/>
                    <a:p>
                      <a:endParaRPr lang="en-US" dirty="0"/>
                    </a:p>
                  </a:txBody>
                  <a:tcPr/>
                </a:tc>
                <a:tc>
                  <a:txBody>
                    <a:bodyPr/>
                    <a:lstStyle/>
                    <a:p>
                      <a:pPr algn="ctr"/>
                      <a:r>
                        <a:rPr lang="en-US" dirty="0" smtClean="0"/>
                        <a:t>Industry EVMS Guidelines</a:t>
                      </a:r>
                    </a:p>
                  </a:txBody>
                  <a:tcPr/>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7</a:t>
                      </a:r>
                    </a:p>
                  </a:txBody>
                  <a:tcPr marL="88124" marR="88124" marT="46293" marB="46293"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Identify physical products, milestones, technical performance goals, or other indicators that will be used to measure progress.</a:t>
                      </a:r>
                    </a:p>
                  </a:txBody>
                  <a:tcPr marL="88124" marR="88124" marT="46293" marB="46293"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8</a:t>
                      </a:r>
                    </a:p>
                  </a:txBody>
                  <a:tcPr marL="88124" marR="88124" marT="46286" marB="46286"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Establish and maintain a time-phased budget baseline, at the control account level, against which program performance can be measured.  Initial budgets established for performance measurement will be based on either internal management goals or the external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customer negotiated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target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cost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including estimates for authorized but undefinitized work. Budgets for far-term efforts may be held in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higher level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accounts until an appropriate time for allocation at the control account level.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If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an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over-target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baseline is used for performance measurement reporting purposes, prior notification must be provided to the customer.</a:t>
                      </a:r>
                    </a:p>
                  </a:txBody>
                  <a:tcPr marL="88124" marR="88124" marT="46286" marB="46286"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9</a:t>
                      </a:r>
                    </a:p>
                  </a:txBody>
                  <a:tcPr marL="88124" marR="88124" marT="46286" marB="46286"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Establish budgets for authorized work with identification of significant cost elements (labor, material,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etc.)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as needed for internal management and for control of subcontractors.</a:t>
                      </a:r>
                    </a:p>
                  </a:txBody>
                  <a:tcPr marL="88124" marR="88124" marT="46286" marB="46286"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10</a:t>
                      </a:r>
                    </a:p>
                  </a:txBody>
                  <a:tcPr marL="88124" marR="88124" marT="46286" marB="46286"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To the extent it is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practicable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to identify the authorized work indiscrete work packages, establish budgets for this work in terms of dollars, hours, or other measurable units. Where the entire control account is not subdivided into work packages, identify the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far term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effort in larger planning packages for budget and scheduling purposes.</a:t>
                      </a:r>
                    </a:p>
                  </a:txBody>
                  <a:tcPr marL="88124" marR="88124" marT="46286" marB="46286" horzOverflow="overflow"/>
                </a:tc>
              </a:tr>
            </a:tbl>
          </a:graphicData>
        </a:graphic>
      </p:graphicFrame>
      <p:sp>
        <p:nvSpPr>
          <p:cNvPr id="4" name="Date Placeholder 3"/>
          <p:cNvSpPr>
            <a:spLocks noGrp="1"/>
          </p:cNvSpPr>
          <p:nvPr>
            <p:ph type="dt" sz="half" idx="10"/>
          </p:nvPr>
        </p:nvSpPr>
        <p:spPr/>
        <p:txBody>
          <a:bodyPr/>
          <a:lstStyle/>
          <a:p>
            <a:pPr>
              <a:defRPr/>
            </a:pPr>
            <a:r>
              <a:rPr lang="en-US" smtClean="0">
                <a:solidFill>
                  <a:prstClr val="black">
                    <a:tint val="75000"/>
                  </a:prstClr>
                </a:solidFill>
              </a:rPr>
              <a:t>Earned Value Management (2014-10)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2000-2014 Edwards Project Solutions.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8D2B251-8FFA-429C-A560-F59272BDDC40}"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3386455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EVMS Guidelines </a:t>
            </a:r>
            <a:r>
              <a:rPr lang="en-US" sz="2000" dirty="0"/>
              <a:t>(from ANSI/EIA-748</a:t>
            </a:r>
            <a:r>
              <a:rPr lang="en-US" sz="2000" dirty="0" smtClean="0"/>
              <a:t>)  </a:t>
            </a:r>
            <a:endParaRPr lang="en-US" dirty="0"/>
          </a:p>
        </p:txBody>
      </p:sp>
      <p:graphicFrame>
        <p:nvGraphicFramePr>
          <p:cNvPr id="7" name="Content Placeholder 2" descr="Industry EVMS Guidelines "/>
          <p:cNvGraphicFramePr>
            <a:graphicFrameLocks noGrp="1"/>
          </p:cNvGraphicFramePr>
          <p:nvPr>
            <p:ph idx="1"/>
            <p:extLst>
              <p:ext uri="{D42A27DB-BD31-4B8C-83A1-F6EECF244321}">
                <p14:modId xmlns:p14="http://schemas.microsoft.com/office/powerpoint/2010/main" val="614513984"/>
              </p:ext>
            </p:extLst>
          </p:nvPr>
        </p:nvGraphicFramePr>
        <p:xfrm>
          <a:off x="112713" y="1181100"/>
          <a:ext cx="9418638" cy="4506602"/>
        </p:xfrm>
        <a:graphic>
          <a:graphicData uri="http://schemas.openxmlformats.org/drawingml/2006/table">
            <a:tbl>
              <a:tblPr firstRow="1" bandRow="1">
                <a:tableStyleId>{21E4AEA4-8DFA-4A89-87EB-49C32662AFE0}</a:tableStyleId>
              </a:tblPr>
              <a:tblGrid>
                <a:gridCol w="492198"/>
                <a:gridCol w="8926440"/>
              </a:tblGrid>
              <a:tr h="370840">
                <a:tc>
                  <a:txBody>
                    <a:bodyPr/>
                    <a:lstStyle/>
                    <a:p>
                      <a:endParaRPr lang="en-US" dirty="0"/>
                    </a:p>
                  </a:txBody>
                  <a:tcPr/>
                </a:tc>
                <a:tc>
                  <a:txBody>
                    <a:bodyPr/>
                    <a:lstStyle/>
                    <a:p>
                      <a:pPr algn="ctr"/>
                      <a:r>
                        <a:rPr lang="en-US" dirty="0" smtClean="0"/>
                        <a:t>Industry EVMS Guidelines</a:t>
                      </a:r>
                    </a:p>
                  </a:txBody>
                  <a:tcPr/>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11</a:t>
                      </a:r>
                    </a:p>
                  </a:txBody>
                  <a:tcPr marL="88124" marR="88124" marT="46294" marB="46294"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Provide that the sum of all work package budgets plus planning package budgets within a control account equals the control account budget.</a:t>
                      </a:r>
                    </a:p>
                  </a:txBody>
                  <a:tcPr marL="88124" marR="88124" marT="46294" marB="46294"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12</a:t>
                      </a:r>
                    </a:p>
                  </a:txBody>
                  <a:tcPr marL="88124" marR="88124" marT="46294" marB="46294"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Identify and control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level of effort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activity by time-phased budgets established for this purpose.  Only that effort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which is not measurable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or for which measurement is impractical may be classified as level of effort.</a:t>
                      </a:r>
                    </a:p>
                  </a:txBody>
                  <a:tcPr marL="88124" marR="88124" marT="46294" marB="46294"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13</a:t>
                      </a:r>
                    </a:p>
                  </a:txBody>
                  <a:tcPr marL="88124" marR="88124" marT="46291" marB="46291"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Establish overhead budgets for each significant organizational component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for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expenses that will become indirect costs. Reflect in the program budgets, at the appropriate level, the amounts in overhead pools that are planned to be allocated to the program as indirect costs.</a:t>
                      </a:r>
                    </a:p>
                  </a:txBody>
                  <a:tcPr marL="88124" marR="88124" marT="46291" marB="46291"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14</a:t>
                      </a:r>
                    </a:p>
                  </a:txBody>
                  <a:tcPr marL="88124" marR="88124" marT="46291" marB="46291"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Identify management reserves and undistributed budget.</a:t>
                      </a:r>
                    </a:p>
                  </a:txBody>
                  <a:tcPr marL="88124" marR="88124" marT="46291" marB="46291"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15</a:t>
                      </a:r>
                    </a:p>
                  </a:txBody>
                  <a:tcPr marL="88124" marR="88124" marT="46291" marB="46291"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Provide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that the program target cost goal is reconciled with the sum of all internal program budgets and management reserves.</a:t>
                      </a:r>
                    </a:p>
                  </a:txBody>
                  <a:tcPr marL="88124" marR="88124" marT="46291" marB="46291"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16</a:t>
                      </a:r>
                    </a:p>
                  </a:txBody>
                  <a:tcPr marL="88124" marR="88124" marT="46291" marB="46291"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Record direct costs in a manner consistent with the budgets in a formal system controlled by the general books of account.</a:t>
                      </a:r>
                    </a:p>
                  </a:txBody>
                  <a:tcPr marL="88124" marR="88124" marT="46291" marB="46291" horzOverflow="overflow"/>
                </a:tc>
              </a:tr>
            </a:tbl>
          </a:graphicData>
        </a:graphic>
      </p:graphicFrame>
      <p:sp>
        <p:nvSpPr>
          <p:cNvPr id="4" name="Date Placeholder 3"/>
          <p:cNvSpPr>
            <a:spLocks noGrp="1"/>
          </p:cNvSpPr>
          <p:nvPr>
            <p:ph type="dt" sz="half" idx="10"/>
          </p:nvPr>
        </p:nvSpPr>
        <p:spPr/>
        <p:txBody>
          <a:bodyPr/>
          <a:lstStyle/>
          <a:p>
            <a:pPr>
              <a:defRPr/>
            </a:pPr>
            <a:r>
              <a:rPr lang="en-US" smtClean="0">
                <a:solidFill>
                  <a:prstClr val="black">
                    <a:tint val="75000"/>
                  </a:prstClr>
                </a:solidFill>
              </a:rPr>
              <a:t>Earned Value Management (2014-10)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2000-2014 Edwards Project Solutions.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8D2B251-8FFA-429C-A560-F59272BDDC40}"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4153849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EVMS Guidelines </a:t>
            </a:r>
            <a:r>
              <a:rPr lang="en-US" sz="2000" dirty="0"/>
              <a:t>(from ANSI/EIA-748</a:t>
            </a:r>
            <a:r>
              <a:rPr lang="en-US" sz="2000" dirty="0" smtClean="0"/>
              <a:t>)   </a:t>
            </a:r>
            <a:endParaRPr lang="en-US" dirty="0"/>
          </a:p>
        </p:txBody>
      </p:sp>
      <p:graphicFrame>
        <p:nvGraphicFramePr>
          <p:cNvPr id="7" name="Content Placeholder 2" descr="Industry EVMS Guidelines "/>
          <p:cNvGraphicFramePr>
            <a:graphicFrameLocks noGrp="1"/>
          </p:cNvGraphicFramePr>
          <p:nvPr>
            <p:ph idx="1"/>
            <p:extLst>
              <p:ext uri="{D42A27DB-BD31-4B8C-83A1-F6EECF244321}">
                <p14:modId xmlns:p14="http://schemas.microsoft.com/office/powerpoint/2010/main" val="1078260844"/>
              </p:ext>
            </p:extLst>
          </p:nvPr>
        </p:nvGraphicFramePr>
        <p:xfrm>
          <a:off x="112713" y="1181100"/>
          <a:ext cx="9418638" cy="5587504"/>
        </p:xfrm>
        <a:graphic>
          <a:graphicData uri="http://schemas.openxmlformats.org/drawingml/2006/table">
            <a:tbl>
              <a:tblPr firstRow="1" bandRow="1">
                <a:tableStyleId>{21E4AEA4-8DFA-4A89-87EB-49C32662AFE0}</a:tableStyleId>
              </a:tblPr>
              <a:tblGrid>
                <a:gridCol w="492198"/>
                <a:gridCol w="8926440"/>
              </a:tblGrid>
              <a:tr h="370840">
                <a:tc>
                  <a:txBody>
                    <a:bodyPr/>
                    <a:lstStyle/>
                    <a:p>
                      <a:endParaRPr lang="en-US" dirty="0"/>
                    </a:p>
                  </a:txBody>
                  <a:tcPr/>
                </a:tc>
                <a:tc>
                  <a:txBody>
                    <a:bodyPr/>
                    <a:lstStyle/>
                    <a:p>
                      <a:pPr algn="ctr"/>
                      <a:r>
                        <a:rPr lang="en-US" dirty="0" smtClean="0"/>
                        <a:t>Industry EVMS Guidelines</a:t>
                      </a:r>
                    </a:p>
                  </a:txBody>
                  <a:tcPr/>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17</a:t>
                      </a:r>
                    </a:p>
                  </a:txBody>
                  <a:tcPr marL="88124" marR="88124" marT="46292" marB="46292"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When a work breakdown structure is used, summarize direct costs from control accounts into the work breakdown structure without allocation of a single control account to two or more work breakdown structure elements.</a:t>
                      </a:r>
                    </a:p>
                  </a:txBody>
                  <a:tcPr marL="88124" marR="88124" marT="46292" marB="46292"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18</a:t>
                      </a:r>
                    </a:p>
                  </a:txBody>
                  <a:tcPr marL="88124" marR="88124" marT="46292" marB="46292"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Summarize direct costs from the control accounts into the contractor’s organizational elements without allocation of a single control account to two or more organizational elements.</a:t>
                      </a:r>
                    </a:p>
                  </a:txBody>
                  <a:tcPr marL="88124" marR="88124" marT="46292" marB="46292"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19</a:t>
                      </a:r>
                    </a:p>
                  </a:txBody>
                  <a:tcPr marL="88124" marR="88124" marT="46292" marB="46292"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Record all indirect costs which will be allocated to the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program consistent with the overhead budgets. </a:t>
                      </a:r>
                      <a:endPar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endParaRPr>
                    </a:p>
                  </a:txBody>
                  <a:tcPr marL="88124" marR="88124" marT="46292" marB="46292"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20</a:t>
                      </a:r>
                    </a:p>
                  </a:txBody>
                  <a:tcPr marL="88124" marR="88124" marT="46296" marB="46296"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Identify unit costs, equivalent unit costs, or lot costs when needed.</a:t>
                      </a:r>
                    </a:p>
                  </a:txBody>
                  <a:tcPr marL="88124" marR="88124" marT="46296" marB="46296"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21</a:t>
                      </a:r>
                    </a:p>
                  </a:txBody>
                  <a:tcPr marL="88124" marR="88124" marT="46296" marB="46296" anchor="ctr" anchorCtr="1" horzOverflow="overflow"/>
                </a:tc>
                <a:tc>
                  <a:txBody>
                    <a:bodyPr/>
                    <a:lstStyle/>
                    <a:p>
                      <a:pPr marL="0" marR="0" lvl="0" indent="0" algn="l" defTabSz="992188"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For EVMS, the material accounting system will provide for:</a:t>
                      </a:r>
                    </a:p>
                    <a:p>
                      <a:pPr marL="285750" marR="0" lvl="0" indent="-285750" algn="l" defTabSz="992188" rtl="0" eaLnBrk="1" fontAlgn="base" latinLnBrk="0" hangingPunct="1">
                        <a:lnSpc>
                          <a:spcPct val="100000"/>
                        </a:lnSpc>
                        <a:spcBef>
                          <a:spcPct val="0"/>
                        </a:spcBef>
                        <a:spcAft>
                          <a:spcPct val="0"/>
                        </a:spcAft>
                        <a:buClrTx/>
                        <a:buSzTx/>
                        <a:buFontTx/>
                        <a:buBlip>
                          <a:blip r:embed="rId2"/>
                        </a:buBlip>
                        <a:tabLst/>
                      </a:pPr>
                      <a:r>
                        <a:rPr kumimoji="0" lang="en-US" sz="1800" b="0" i="0" u="none" strike="noStrike" kern="1200" cap="none" normalizeH="0" baseline="0" dirty="0" smtClean="0">
                          <a:ln>
                            <a:noFill/>
                          </a:ln>
                          <a:solidFill>
                            <a:srgbClr val="020242"/>
                          </a:solidFill>
                          <a:effectLst/>
                          <a:latin typeface="Calibri" charset="0"/>
                          <a:ea typeface="ＭＳ Ｐゴシック" charset="0"/>
                          <a:cs typeface="ＭＳ Ｐゴシック" charset="0"/>
                        </a:rPr>
                        <a:t> Accurate </a:t>
                      </a:r>
                      <a:r>
                        <a:rPr kumimoji="0" lang="en-US" sz="1800" b="0" i="0" u="none" strike="noStrike" kern="1200" cap="none" normalizeH="0" baseline="0" dirty="0">
                          <a:ln>
                            <a:noFill/>
                          </a:ln>
                          <a:solidFill>
                            <a:srgbClr val="020242"/>
                          </a:solidFill>
                          <a:effectLst/>
                          <a:latin typeface="Calibri" charset="0"/>
                          <a:ea typeface="ＭＳ Ｐゴシック" charset="0"/>
                          <a:cs typeface="ＭＳ Ｐゴシック" charset="0"/>
                        </a:rPr>
                        <a:t>cost accumulation and assignment of cost to control accounts in a manner consistent with the budgets using recognized, </a:t>
                      </a:r>
                      <a:r>
                        <a:rPr kumimoji="0" lang="en-US" sz="1800" b="0" i="0" u="none" strike="noStrike" kern="1200" cap="none" normalizeH="0" baseline="0" dirty="0" smtClean="0">
                          <a:ln>
                            <a:noFill/>
                          </a:ln>
                          <a:solidFill>
                            <a:srgbClr val="020242"/>
                          </a:solidFill>
                          <a:effectLst/>
                          <a:latin typeface="Calibri" charset="0"/>
                          <a:ea typeface="ＭＳ Ｐゴシック" charset="0"/>
                          <a:cs typeface="ＭＳ Ｐゴシック" charset="0"/>
                        </a:rPr>
                        <a:t>acceptable, </a:t>
                      </a:r>
                      <a:r>
                        <a:rPr kumimoji="0" lang="en-US" sz="1800" b="0" i="0" u="none" strike="noStrike" kern="1200" cap="none" normalizeH="0" baseline="0" dirty="0">
                          <a:ln>
                            <a:noFill/>
                          </a:ln>
                          <a:solidFill>
                            <a:srgbClr val="020242"/>
                          </a:solidFill>
                          <a:effectLst/>
                          <a:latin typeface="Calibri" charset="0"/>
                          <a:ea typeface="ＭＳ Ｐゴシック" charset="0"/>
                          <a:cs typeface="ＭＳ Ｐゴシック" charset="0"/>
                        </a:rPr>
                        <a:t>costing techniques</a:t>
                      </a:r>
                    </a:p>
                    <a:p>
                      <a:pPr marL="285750" marR="0" lvl="0" indent="-285750" algn="l" defTabSz="992188" rtl="0" eaLnBrk="1" fontAlgn="base" latinLnBrk="0" hangingPunct="1">
                        <a:lnSpc>
                          <a:spcPct val="100000"/>
                        </a:lnSpc>
                        <a:spcBef>
                          <a:spcPct val="0"/>
                        </a:spcBef>
                        <a:spcAft>
                          <a:spcPct val="0"/>
                        </a:spcAft>
                        <a:buClrTx/>
                        <a:buSzTx/>
                        <a:buFontTx/>
                        <a:buBlip>
                          <a:blip r:embed="rId2"/>
                        </a:buBlip>
                        <a:tabLst/>
                      </a:pPr>
                      <a:r>
                        <a:rPr kumimoji="0" lang="en-US" sz="1800" b="0" i="0" u="none" strike="noStrike" kern="1200" cap="none" normalizeH="0" baseline="0" dirty="0" smtClean="0">
                          <a:ln>
                            <a:noFill/>
                          </a:ln>
                          <a:solidFill>
                            <a:srgbClr val="020242"/>
                          </a:solidFill>
                          <a:effectLst/>
                          <a:latin typeface="Calibri" charset="0"/>
                          <a:ea typeface="ＭＳ Ｐゴシック" charset="0"/>
                          <a:cs typeface="ＭＳ Ｐゴシック" charset="0"/>
                        </a:rPr>
                        <a:t>Cost recorded for accomplishing work performed in the same period that earned value is measured and at the point in time most suitable for the category of material involved, but </a:t>
                      </a:r>
                      <a:r>
                        <a:rPr kumimoji="0" lang="en-US" sz="1800" b="0" i="0" u="none" strike="noStrike" kern="1200" cap="none" normalizeH="0" baseline="0" dirty="0">
                          <a:ln>
                            <a:noFill/>
                          </a:ln>
                          <a:solidFill>
                            <a:srgbClr val="020242"/>
                          </a:solidFill>
                          <a:effectLst/>
                          <a:latin typeface="Calibri" charset="0"/>
                          <a:ea typeface="ＭＳ Ｐゴシック" charset="0"/>
                          <a:cs typeface="ＭＳ Ｐゴシック" charset="0"/>
                        </a:rPr>
                        <a:t>no earlier that the time of </a:t>
                      </a:r>
                      <a:r>
                        <a:rPr kumimoji="0" lang="en-US" sz="1800" b="0" i="0" u="none" strike="noStrike" kern="1200" cap="none" normalizeH="0" baseline="0" dirty="0" smtClean="0">
                          <a:ln>
                            <a:noFill/>
                          </a:ln>
                          <a:solidFill>
                            <a:srgbClr val="020242"/>
                          </a:solidFill>
                          <a:effectLst/>
                          <a:latin typeface="Calibri" charset="0"/>
                          <a:ea typeface="ＭＳ Ｐゴシック" charset="0"/>
                          <a:cs typeface="ＭＳ Ｐゴシック" charset="0"/>
                        </a:rPr>
                        <a:t>actual </a:t>
                      </a:r>
                      <a:r>
                        <a:rPr kumimoji="0" lang="en-US" sz="1800" b="0" i="0" u="none" strike="noStrike" kern="1200" cap="none" normalizeH="0" baseline="0" dirty="0">
                          <a:ln>
                            <a:noFill/>
                          </a:ln>
                          <a:solidFill>
                            <a:srgbClr val="020242"/>
                          </a:solidFill>
                          <a:effectLst/>
                          <a:latin typeface="Calibri" charset="0"/>
                          <a:ea typeface="ＭＳ Ｐゴシック" charset="0"/>
                          <a:cs typeface="ＭＳ Ｐゴシック" charset="0"/>
                        </a:rPr>
                        <a:t>receipt of material</a:t>
                      </a:r>
                    </a:p>
                    <a:p>
                      <a:pPr marL="285750" marR="0" lvl="0" indent="-285750" algn="l" defTabSz="992188" rtl="0" eaLnBrk="1" fontAlgn="base" latinLnBrk="0" hangingPunct="1">
                        <a:lnSpc>
                          <a:spcPct val="100000"/>
                        </a:lnSpc>
                        <a:spcBef>
                          <a:spcPct val="0"/>
                        </a:spcBef>
                        <a:spcAft>
                          <a:spcPct val="0"/>
                        </a:spcAft>
                        <a:buClrTx/>
                        <a:buSzTx/>
                        <a:buFontTx/>
                        <a:buBlip>
                          <a:blip r:embed="rId2"/>
                        </a:buBlip>
                        <a:tabLst/>
                      </a:pPr>
                      <a:r>
                        <a:rPr kumimoji="0" lang="en-US" sz="1800" b="0" i="0" u="none" strike="noStrike" kern="1200" cap="none" normalizeH="0" baseline="0" dirty="0" smtClean="0">
                          <a:ln>
                            <a:noFill/>
                          </a:ln>
                          <a:solidFill>
                            <a:srgbClr val="020242"/>
                          </a:solidFill>
                          <a:effectLst/>
                          <a:latin typeface="Calibri" charset="0"/>
                          <a:ea typeface="ＭＳ Ｐゴシック" charset="0"/>
                          <a:cs typeface="ＭＳ Ｐゴシック" charset="0"/>
                        </a:rPr>
                        <a:t>Full </a:t>
                      </a:r>
                      <a:r>
                        <a:rPr kumimoji="0" lang="en-US" sz="1800" b="0" i="0" u="none" strike="noStrike" kern="1200" cap="none" normalizeH="0" baseline="0" dirty="0">
                          <a:ln>
                            <a:noFill/>
                          </a:ln>
                          <a:solidFill>
                            <a:srgbClr val="020242"/>
                          </a:solidFill>
                          <a:effectLst/>
                          <a:latin typeface="Calibri" charset="0"/>
                          <a:ea typeface="ＭＳ Ｐゴシック" charset="0"/>
                          <a:cs typeface="ＭＳ Ｐゴシック" charset="0"/>
                        </a:rPr>
                        <a:t>accountability of all material purchased for the program including the residual inventory</a:t>
                      </a:r>
                    </a:p>
                  </a:txBody>
                  <a:tcPr marL="88124" marR="88124" marT="46296" marB="46296" horzOverflow="overflow"/>
                </a:tc>
              </a:tr>
            </a:tbl>
          </a:graphicData>
        </a:graphic>
      </p:graphicFrame>
      <p:sp>
        <p:nvSpPr>
          <p:cNvPr id="4" name="Date Placeholder 3"/>
          <p:cNvSpPr>
            <a:spLocks noGrp="1"/>
          </p:cNvSpPr>
          <p:nvPr>
            <p:ph type="dt" sz="half" idx="10"/>
          </p:nvPr>
        </p:nvSpPr>
        <p:spPr/>
        <p:txBody>
          <a:bodyPr/>
          <a:lstStyle/>
          <a:p>
            <a:pPr>
              <a:defRPr/>
            </a:pPr>
            <a:r>
              <a:rPr lang="en-US" smtClean="0">
                <a:solidFill>
                  <a:prstClr val="black">
                    <a:tint val="75000"/>
                  </a:prstClr>
                </a:solidFill>
              </a:rPr>
              <a:t>Earned Value Management (2014-10)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2000-2014 Edwards Project Solutions.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8D2B251-8FFA-429C-A560-F59272BDDC40}"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4120409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EVMS Guidelines </a:t>
            </a:r>
            <a:r>
              <a:rPr lang="en-US" sz="2000" dirty="0"/>
              <a:t>(from ANSI/EIA-748</a:t>
            </a:r>
            <a:r>
              <a:rPr lang="en-US" sz="2000" dirty="0" smtClean="0"/>
              <a:t>)    </a:t>
            </a:r>
            <a:endParaRPr lang="en-US" dirty="0"/>
          </a:p>
        </p:txBody>
      </p:sp>
      <p:graphicFrame>
        <p:nvGraphicFramePr>
          <p:cNvPr id="7" name="Content Placeholder 2" descr="Industry EVMS Guidelines "/>
          <p:cNvGraphicFramePr>
            <a:graphicFrameLocks noGrp="1"/>
          </p:cNvGraphicFramePr>
          <p:nvPr>
            <p:ph idx="1"/>
            <p:extLst>
              <p:ext uri="{D42A27DB-BD31-4B8C-83A1-F6EECF244321}">
                <p14:modId xmlns:p14="http://schemas.microsoft.com/office/powerpoint/2010/main" val="2370884962"/>
              </p:ext>
            </p:extLst>
          </p:nvPr>
        </p:nvGraphicFramePr>
        <p:xfrm>
          <a:off x="112713" y="1181100"/>
          <a:ext cx="9418638" cy="5236952"/>
        </p:xfrm>
        <a:graphic>
          <a:graphicData uri="http://schemas.openxmlformats.org/drawingml/2006/table">
            <a:tbl>
              <a:tblPr firstRow="1" bandRow="1">
                <a:tableStyleId>{21E4AEA4-8DFA-4A89-87EB-49C32662AFE0}</a:tableStyleId>
              </a:tblPr>
              <a:tblGrid>
                <a:gridCol w="492198"/>
                <a:gridCol w="8926440"/>
              </a:tblGrid>
              <a:tr h="370840">
                <a:tc>
                  <a:txBody>
                    <a:bodyPr/>
                    <a:lstStyle/>
                    <a:p>
                      <a:endParaRPr lang="en-US" dirty="0"/>
                    </a:p>
                  </a:txBody>
                  <a:tcPr/>
                </a:tc>
                <a:tc>
                  <a:txBody>
                    <a:bodyPr/>
                    <a:lstStyle/>
                    <a:p>
                      <a:pPr algn="ctr"/>
                      <a:r>
                        <a:rPr lang="en-US" dirty="0" smtClean="0"/>
                        <a:t>Industry EVMS Guidelines</a:t>
                      </a:r>
                    </a:p>
                  </a:txBody>
                  <a:tcPr/>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22</a:t>
                      </a:r>
                    </a:p>
                  </a:txBody>
                  <a:tcPr marL="88124" marR="88124" marT="46287" marB="46287" anchor="ctr" anchorCtr="1" horzOverflow="overflow"/>
                </a:tc>
                <a:tc>
                  <a:txBody>
                    <a:bodyPr/>
                    <a:lstStyle/>
                    <a:p>
                      <a:pPr marL="285750" marR="0" lvl="0" indent="-285750" algn="l" defTabSz="992188" rtl="0" eaLnBrk="1" fontAlgn="base" latinLnBrk="0" hangingPunct="1">
                        <a:lnSpc>
                          <a:spcPct val="100000"/>
                        </a:lnSpc>
                        <a:spcBef>
                          <a:spcPct val="0"/>
                        </a:spcBef>
                        <a:spcAft>
                          <a:spcPct val="0"/>
                        </a:spcAft>
                        <a:buClrTx/>
                        <a:buSzTx/>
                        <a:buFontTx/>
                        <a:buBlip>
                          <a:blip r:embed="rId2"/>
                        </a:buBlip>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At least on a monthly basis, generate the following information at the control account and other levels as necessary for management control using actual cost data from, or reconcilable with, the accounting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system:</a:t>
                      </a:r>
                      <a:endPar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endParaRPr>
                    </a:p>
                    <a:p>
                      <a:pPr marL="285750" marR="0" lvl="0" indent="-285750" algn="l" defTabSz="992188" rtl="0" eaLnBrk="1" fontAlgn="base" latinLnBrk="0" hangingPunct="1">
                        <a:lnSpc>
                          <a:spcPct val="100000"/>
                        </a:lnSpc>
                        <a:spcBef>
                          <a:spcPct val="0"/>
                        </a:spcBef>
                        <a:spcAft>
                          <a:spcPct val="0"/>
                        </a:spcAft>
                        <a:buClrTx/>
                        <a:buSzTx/>
                        <a:buFontTx/>
                        <a:buBlip>
                          <a:blip r:embed="rId2"/>
                        </a:buBlip>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Comparison of the amount of planned budget and the amount of budget earned for work accomplished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 This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comparison provides the schedule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variance.</a:t>
                      </a:r>
                      <a:endPar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endParaRPr>
                    </a:p>
                    <a:p>
                      <a:pPr marL="285750" marR="0" lvl="0" indent="-285750" algn="l" defTabSz="992188" rtl="0" eaLnBrk="1" fontAlgn="base" latinLnBrk="0" hangingPunct="1">
                        <a:lnSpc>
                          <a:spcPct val="100000"/>
                        </a:lnSpc>
                        <a:spcBef>
                          <a:spcPct val="0"/>
                        </a:spcBef>
                        <a:spcAft>
                          <a:spcPct val="0"/>
                        </a:spcAft>
                        <a:buClrTx/>
                        <a:buSzTx/>
                        <a:buFontTx/>
                        <a:buBlip>
                          <a:blip r:embed="rId2"/>
                        </a:buBlip>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Comparison of the amount of the budget earned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and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the actual (applied where appropriate) direct costs for the same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work. This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comparison provides the cost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variance. </a:t>
                      </a:r>
                      <a:endPar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endParaRPr>
                    </a:p>
                  </a:txBody>
                  <a:tcPr marL="88124" marR="88124" marT="46287" marB="46287"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23</a:t>
                      </a:r>
                    </a:p>
                  </a:txBody>
                  <a:tcPr marL="88124" marR="88124" marT="46287" marB="46287"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Identify, at least monthly, the significant differences between both planned and actual schedule performance and planned and actual cost performance, and provide the reasons for the variances in the detail needed by program management.</a:t>
                      </a:r>
                    </a:p>
                  </a:txBody>
                  <a:tcPr marL="88124" marR="88124" marT="46287" marB="46287"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24</a:t>
                      </a:r>
                    </a:p>
                  </a:txBody>
                  <a:tcPr marL="88124" marR="88124" marT="46291" marB="46291"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Identify budgeted and applied (or actual) indirect costs at the level and frequency needed by management for effective control, along with the reasons for any significant variances.</a:t>
                      </a:r>
                    </a:p>
                  </a:txBody>
                  <a:tcPr marL="88124" marR="88124" marT="46291" marB="46291"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25</a:t>
                      </a:r>
                    </a:p>
                  </a:txBody>
                  <a:tcPr marL="88124" marR="88124" marT="46291" marB="46291"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Summarize the data elements and associated variances through the program organization and/or work breakdown structure to support management needs and any customer reporting specified in the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contract.</a:t>
                      </a:r>
                      <a:endPar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endParaRPr>
                    </a:p>
                  </a:txBody>
                  <a:tcPr marL="88124" marR="88124" marT="46291" marB="46291"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26</a:t>
                      </a:r>
                    </a:p>
                  </a:txBody>
                  <a:tcPr marL="88124" marR="88124" marT="46291" marB="46291"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Implement managerial actions taken as the result of earned value information.</a:t>
                      </a:r>
                    </a:p>
                  </a:txBody>
                  <a:tcPr marL="88124" marR="88124" marT="46291" marB="46291" horzOverflow="overflow"/>
                </a:tc>
              </a:tr>
            </a:tbl>
          </a:graphicData>
        </a:graphic>
      </p:graphicFrame>
      <p:sp>
        <p:nvSpPr>
          <p:cNvPr id="4" name="Date Placeholder 3"/>
          <p:cNvSpPr>
            <a:spLocks noGrp="1"/>
          </p:cNvSpPr>
          <p:nvPr>
            <p:ph type="dt" sz="half" idx="10"/>
          </p:nvPr>
        </p:nvSpPr>
        <p:spPr/>
        <p:txBody>
          <a:bodyPr/>
          <a:lstStyle/>
          <a:p>
            <a:pPr>
              <a:defRPr/>
            </a:pPr>
            <a:r>
              <a:rPr lang="en-US" smtClean="0">
                <a:solidFill>
                  <a:prstClr val="black">
                    <a:tint val="75000"/>
                  </a:prstClr>
                </a:solidFill>
              </a:rPr>
              <a:t>Earned Value Management (2014-10)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2000-2014 Edwards Project Solutions.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8D2B251-8FFA-429C-A560-F59272BDDC40}"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3094938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Earned Value to Track </a:t>
            </a:r>
            <a:r>
              <a:rPr lang="en-US" dirty="0" smtClean="0"/>
              <a:t>Progress </a:t>
            </a:r>
            <a:endParaRPr lang="en-US" dirty="0"/>
          </a:p>
        </p:txBody>
      </p:sp>
      <p:sp>
        <p:nvSpPr>
          <p:cNvPr id="3" name="Content Placeholder 2"/>
          <p:cNvSpPr>
            <a:spLocks noGrp="1"/>
          </p:cNvSpPr>
          <p:nvPr>
            <p:ph sz="half" idx="1"/>
          </p:nvPr>
        </p:nvSpPr>
        <p:spPr>
          <a:xfrm>
            <a:off x="807775" y="1152245"/>
            <a:ext cx="8786391" cy="2406881"/>
          </a:xfrm>
        </p:spPr>
        <p:txBody>
          <a:bodyPr/>
          <a:lstStyle/>
          <a:p>
            <a:pPr marL="485775" lvl="0" indent="-485775" eaLnBrk="1" hangingPunct="1"/>
            <a:r>
              <a:rPr lang="en-US" altLang="en-US" sz="2600" dirty="0">
                <a:solidFill>
                  <a:prstClr val="black"/>
                </a:solidFill>
              </a:rPr>
              <a:t>We know the original budget (the plan)</a:t>
            </a:r>
          </a:p>
          <a:p>
            <a:pPr marL="485775" lvl="0" indent="-485775" eaLnBrk="1" hangingPunct="1"/>
            <a:r>
              <a:rPr lang="en-US" altLang="en-US" sz="2600" dirty="0">
                <a:solidFill>
                  <a:prstClr val="black"/>
                </a:solidFill>
              </a:rPr>
              <a:t>We know what we spent to date   --BUT--</a:t>
            </a:r>
          </a:p>
          <a:p>
            <a:pPr marL="485775" lvl="0" indent="-485775" eaLnBrk="1" hangingPunct="1"/>
            <a:r>
              <a:rPr lang="en-US" altLang="en-US" sz="2600" dirty="0">
                <a:solidFill>
                  <a:prstClr val="black"/>
                </a:solidFill>
              </a:rPr>
              <a:t>Without additional information to show the project status </a:t>
            </a:r>
            <a:br>
              <a:rPr lang="en-US" altLang="en-US" sz="2600" dirty="0">
                <a:solidFill>
                  <a:prstClr val="black"/>
                </a:solidFill>
              </a:rPr>
            </a:br>
            <a:r>
              <a:rPr lang="en-US" altLang="en-US" sz="2600" dirty="0">
                <a:solidFill>
                  <a:prstClr val="black"/>
                </a:solidFill>
              </a:rPr>
              <a:t>              we DON’T know what progress we have</a:t>
            </a:r>
          </a:p>
          <a:p>
            <a:pPr marL="0" lvl="0" indent="0" eaLnBrk="1" hangingPunct="1">
              <a:buNone/>
            </a:pPr>
            <a:r>
              <a:rPr lang="en-US" altLang="en-US" sz="2600" b="1" i="1" dirty="0">
                <a:solidFill>
                  <a:srgbClr val="800000"/>
                </a:solidFill>
              </a:rPr>
              <a:t>      </a:t>
            </a:r>
            <a:r>
              <a:rPr lang="en-US" altLang="en-US" sz="1400" b="1" i="1" dirty="0">
                <a:solidFill>
                  <a:srgbClr val="800000"/>
                </a:solidFill>
              </a:rPr>
              <a:t> </a:t>
            </a:r>
            <a:r>
              <a:rPr lang="en-US" altLang="en-US" sz="2600" b="1" i="1" dirty="0">
                <a:solidFill>
                  <a:srgbClr val="800000"/>
                </a:solidFill>
              </a:rPr>
              <a:t>--Earned value metrics can give us the whole picture-</a:t>
            </a:r>
            <a:r>
              <a:rPr lang="en-US" altLang="en-US" sz="2600" b="1" i="1" dirty="0" smtClean="0">
                <a:solidFill>
                  <a:srgbClr val="800000"/>
                </a:solidFill>
              </a:rPr>
              <a:t>-</a:t>
            </a:r>
            <a:endParaRPr lang="en-US" altLang="en-US" sz="2600" b="1" i="1" dirty="0">
              <a:solidFill>
                <a:srgbClr val="33CC33"/>
              </a:solidFill>
            </a:endParaRPr>
          </a:p>
        </p:txBody>
      </p:sp>
      <p:pic>
        <p:nvPicPr>
          <p:cNvPr id="37890" name="Picture 3" descr="Trend chart: The XYZ Project. &#10;Budget at Completion 4.9M, Budget Plan 3.8M, Actuals 3.2 M. Project Current Status Point: 12 months. "/>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964975" y="3577046"/>
            <a:ext cx="7738774" cy="320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Earned Value Management (2014-10)</a:t>
            </a:r>
            <a:endParaRPr lang="en-US" dirty="0"/>
          </a:p>
        </p:txBody>
      </p:sp>
      <p:sp>
        <p:nvSpPr>
          <p:cNvPr id="6" name="Footer Placeholder 5"/>
          <p:cNvSpPr>
            <a:spLocks noGrp="1"/>
          </p:cNvSpPr>
          <p:nvPr>
            <p:ph type="ftr" sz="quarter" idx="11"/>
          </p:nvPr>
        </p:nvSpPr>
        <p:spPr/>
        <p:txBody>
          <a:bodyPr/>
          <a:lstStyle/>
          <a:p>
            <a:pPr>
              <a:defRPr/>
            </a:pPr>
            <a:r>
              <a:rPr lang="en-US" smtClean="0"/>
              <a:t>© 2000-2014 Edwards Project Solutions.            All rights reserved.</a:t>
            </a:r>
            <a:endParaRPr lang="en-US" dirty="0"/>
          </a:p>
        </p:txBody>
      </p:sp>
      <p:sp>
        <p:nvSpPr>
          <p:cNvPr id="7" name="Slide Number Placeholder 6"/>
          <p:cNvSpPr>
            <a:spLocks noGrp="1"/>
          </p:cNvSpPr>
          <p:nvPr>
            <p:ph type="sldNum" sz="quarter" idx="12"/>
          </p:nvPr>
        </p:nvSpPr>
        <p:spPr/>
        <p:txBody>
          <a:bodyPr/>
          <a:lstStyle/>
          <a:p>
            <a:pPr>
              <a:defRPr/>
            </a:pPr>
            <a:fld id="{FA0A207C-C780-464C-9C15-307A31A4CE96}" type="slidenum">
              <a:rPr lang="en-US" smtClean="0"/>
              <a:pPr>
                <a:defRPr/>
              </a:pPr>
              <a:t>3</a:t>
            </a:fld>
            <a:endParaRPr lang="en-US" dirty="0"/>
          </a:p>
        </p:txBody>
      </p:sp>
    </p:spTree>
    <p:extLst>
      <p:ext uri="{BB962C8B-B14F-4D97-AF65-F5344CB8AC3E}">
        <p14:creationId xmlns:p14="http://schemas.microsoft.com/office/powerpoint/2010/main" val="3393607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EVMS Guidelines </a:t>
            </a:r>
            <a:r>
              <a:rPr lang="en-US" sz="2000" dirty="0"/>
              <a:t>(from ANSI/EIA-748</a:t>
            </a:r>
            <a:r>
              <a:rPr lang="en-US" sz="2000" dirty="0" smtClean="0"/>
              <a:t>)     </a:t>
            </a:r>
            <a:endParaRPr lang="en-US" dirty="0"/>
          </a:p>
        </p:txBody>
      </p:sp>
      <p:graphicFrame>
        <p:nvGraphicFramePr>
          <p:cNvPr id="7" name="Content Placeholder 2" descr="Industry EVMS Guidelines "/>
          <p:cNvGraphicFramePr>
            <a:graphicFrameLocks noGrp="1"/>
          </p:cNvGraphicFramePr>
          <p:nvPr>
            <p:ph idx="1"/>
            <p:extLst>
              <p:ext uri="{D42A27DB-BD31-4B8C-83A1-F6EECF244321}">
                <p14:modId xmlns:p14="http://schemas.microsoft.com/office/powerpoint/2010/main" val="3976514043"/>
              </p:ext>
            </p:extLst>
          </p:nvPr>
        </p:nvGraphicFramePr>
        <p:xfrm>
          <a:off x="112713" y="1181100"/>
          <a:ext cx="9418638" cy="5607926"/>
        </p:xfrm>
        <a:graphic>
          <a:graphicData uri="http://schemas.openxmlformats.org/drawingml/2006/table">
            <a:tbl>
              <a:tblPr firstRow="1" bandRow="1">
                <a:tableStyleId>{21E4AEA4-8DFA-4A89-87EB-49C32662AFE0}</a:tableStyleId>
              </a:tblPr>
              <a:tblGrid>
                <a:gridCol w="492198"/>
                <a:gridCol w="8926440"/>
              </a:tblGrid>
              <a:tr h="370840">
                <a:tc>
                  <a:txBody>
                    <a:bodyPr/>
                    <a:lstStyle/>
                    <a:p>
                      <a:endParaRPr lang="en-US" dirty="0"/>
                    </a:p>
                  </a:txBody>
                  <a:tcPr/>
                </a:tc>
                <a:tc>
                  <a:txBody>
                    <a:bodyPr/>
                    <a:lstStyle/>
                    <a:p>
                      <a:pPr algn="ctr"/>
                      <a:r>
                        <a:rPr lang="en-US" dirty="0" smtClean="0"/>
                        <a:t>Industry EVMS Guidelines</a:t>
                      </a:r>
                    </a:p>
                  </a:txBody>
                  <a:tcPr/>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27</a:t>
                      </a:r>
                    </a:p>
                  </a:txBody>
                  <a:tcPr marL="88124" marR="88124" marT="46304" marB="46304"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Develop revised estimates of cost at completion based on performance to date, commitment values for material, and estimates for future conditions. Compare this information with the performance measurement baseline to identify variances at completion important to company management and any applicable customer reporting requirements including </a:t>
                      </a:r>
                      <a:r>
                        <a:rPr kumimoji="0" lang="en-US" sz="1800" b="0" i="0" u="none" strike="noStrike" cap="none" normalizeH="0" baseline="0" dirty="0" smtClean="0">
                          <a:ln>
                            <a:noFill/>
                          </a:ln>
                          <a:solidFill>
                            <a:srgbClr val="020242"/>
                          </a:solidFill>
                          <a:effectLst/>
                          <a:latin typeface="Calibri" charset="0"/>
                          <a:ea typeface="ＭＳ Ｐゴシック" charset="0"/>
                          <a:cs typeface="ＭＳ Ｐゴシック" charset="0"/>
                        </a:rPr>
                        <a:t>statements </a:t>
                      </a: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of funding requirements.</a:t>
                      </a:r>
                    </a:p>
                  </a:txBody>
                  <a:tcPr marL="88124" marR="88124" marT="46304" marB="46304"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28</a:t>
                      </a:r>
                    </a:p>
                  </a:txBody>
                  <a:tcPr marL="88124" marR="88124" marT="46304" marB="46304"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Incorporate authorized changes in a timely manner, recording the effects of such changes in budgets and schedules. In the directed effort prior to negotiation of a change, base such revisions on the amount estimated and budgeted to the program organizations.</a:t>
                      </a:r>
                    </a:p>
                  </a:txBody>
                  <a:tcPr marL="88124" marR="88124" marT="46304" marB="46304"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29</a:t>
                      </a:r>
                    </a:p>
                  </a:txBody>
                  <a:tcPr marL="88124" marR="88124" marT="46304" marB="46304"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Reconcile current budgets to prior budgets in terms of changes to the authorized work and internal replanning in the detail needed by management for effective control.</a:t>
                      </a:r>
                    </a:p>
                  </a:txBody>
                  <a:tcPr marL="88124" marR="88124" marT="46304" marB="46304"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30</a:t>
                      </a:r>
                    </a:p>
                  </a:txBody>
                  <a:tcPr marL="88124" marR="88124" marT="46311" marB="46311"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Control retroactive changes to records pertaining to work performed that would change previously reported amounts for actual costs, earned value, or budgets. Adjustments should be made only for correction of errors, routine accounting adjustments, effects of customer or management directed changes, or to improve the baseline integrity and accuracy of performance measurement data.</a:t>
                      </a:r>
                    </a:p>
                  </a:txBody>
                  <a:tcPr marL="88124" marR="88124" marT="46311" marB="46311"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31</a:t>
                      </a:r>
                    </a:p>
                  </a:txBody>
                  <a:tcPr marL="88124" marR="88124" marT="46311" marB="46311"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Prevent revisions to the program budget except for authorized changes.</a:t>
                      </a:r>
                    </a:p>
                  </a:txBody>
                  <a:tcPr marL="88124" marR="88124" marT="46311" marB="46311" horzOverflow="overflow"/>
                </a:tc>
              </a:tr>
              <a:tr h="370840">
                <a:tc>
                  <a:txBody>
                    <a:bodyPr/>
                    <a:lstStyle/>
                    <a:p>
                      <a:pPr marL="0" marR="0" lvl="0" indent="0" algn="ctr"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32</a:t>
                      </a:r>
                    </a:p>
                  </a:txBody>
                  <a:tcPr marL="88124" marR="88124" marT="46311" marB="46311" anchor="ctr" anchorCtr="1" horzOverflow="overflow"/>
                </a:tc>
                <a:tc>
                  <a:txBody>
                    <a:bodyPr/>
                    <a:lstStyle/>
                    <a:p>
                      <a:pPr marL="0" marR="0" lvl="0" indent="0" algn="l" defTabSz="9921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20242"/>
                          </a:solidFill>
                          <a:effectLst/>
                          <a:latin typeface="Calibri" charset="0"/>
                          <a:ea typeface="ＭＳ Ｐゴシック" charset="0"/>
                          <a:cs typeface="ＭＳ Ｐゴシック" charset="0"/>
                        </a:rPr>
                        <a:t>Document changes to the performance measurement baseline.</a:t>
                      </a:r>
                    </a:p>
                  </a:txBody>
                  <a:tcPr marL="88124" marR="88124" marT="46311" marB="46311" horzOverflow="overflow"/>
                </a:tc>
              </a:tr>
            </a:tbl>
          </a:graphicData>
        </a:graphic>
      </p:graphicFrame>
      <p:sp>
        <p:nvSpPr>
          <p:cNvPr id="4" name="Date Placeholder 3"/>
          <p:cNvSpPr>
            <a:spLocks noGrp="1"/>
          </p:cNvSpPr>
          <p:nvPr>
            <p:ph type="dt" sz="half" idx="10"/>
          </p:nvPr>
        </p:nvSpPr>
        <p:spPr/>
        <p:txBody>
          <a:bodyPr/>
          <a:lstStyle/>
          <a:p>
            <a:pPr>
              <a:defRPr/>
            </a:pPr>
            <a:r>
              <a:rPr lang="en-US" smtClean="0">
                <a:solidFill>
                  <a:prstClr val="black">
                    <a:tint val="75000"/>
                  </a:prstClr>
                </a:solidFill>
              </a:rPr>
              <a:t>Earned Value Management (2014-10)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2000-2014 Edwards Project Solutions.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8D2B251-8FFA-429C-A560-F59272BDDC40}"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200805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noChangeArrowheads="1"/>
          </p:cNvSpPr>
          <p:nvPr>
            <p:ph type="title"/>
          </p:nvPr>
        </p:nvSpPr>
        <p:spPr>
          <a:xfrm>
            <a:off x="808040" y="122767"/>
            <a:ext cx="6542087" cy="739775"/>
          </a:xfrm>
        </p:spPr>
        <p:txBody>
          <a:bodyPr rtlCol="0">
            <a:noAutofit/>
          </a:bodyPr>
          <a:lstStyle/>
          <a:p>
            <a:pPr defTabSz="977128" eaLnBrk="1" fontAlgn="auto" hangingPunct="1">
              <a:spcAft>
                <a:spcPts val="0"/>
              </a:spcAft>
              <a:defRPr/>
            </a:pPr>
            <a:r>
              <a:rPr lang="en-US" altLang="en-US" dirty="0"/>
              <a:t>Using Earned Value to Track </a:t>
            </a:r>
            <a:r>
              <a:rPr lang="en-US" altLang="en-US" dirty="0" smtClean="0"/>
              <a:t>Progress  </a:t>
            </a:r>
          </a:p>
        </p:txBody>
      </p:sp>
      <p:sp>
        <p:nvSpPr>
          <p:cNvPr id="8195" name="Content Placeholder 2"/>
          <p:cNvSpPr>
            <a:spLocks noGrp="1" noChangeArrowheads="1"/>
          </p:cNvSpPr>
          <p:nvPr>
            <p:ph idx="1"/>
          </p:nvPr>
        </p:nvSpPr>
        <p:spPr>
          <a:xfrm>
            <a:off x="154896" y="1387705"/>
            <a:ext cx="9370103" cy="5267325"/>
          </a:xfrm>
        </p:spPr>
        <p:txBody>
          <a:bodyPr/>
          <a:lstStyle/>
          <a:p>
            <a:pPr marL="0" indent="0" algn="ctr" eaLnBrk="1" hangingPunct="1">
              <a:buNone/>
            </a:pPr>
            <a:endParaRPr lang="en-US" altLang="en-US" dirty="0" smtClean="0"/>
          </a:p>
          <a:p>
            <a:pPr marL="0" indent="0" algn="ctr" eaLnBrk="1" hangingPunct="1">
              <a:buNone/>
            </a:pPr>
            <a:r>
              <a:rPr lang="en-US" altLang="en-US" dirty="0" smtClean="0"/>
              <a:t>Definition </a:t>
            </a:r>
            <a:r>
              <a:rPr lang="en-US" altLang="en-US" dirty="0"/>
              <a:t>of Earned Value </a:t>
            </a:r>
            <a:r>
              <a:rPr lang="en-US" altLang="en-US" dirty="0" smtClean="0"/>
              <a:t>Management</a:t>
            </a:r>
          </a:p>
          <a:p>
            <a:pPr marL="0" indent="0" eaLnBrk="1" hangingPunct="1">
              <a:buNone/>
            </a:pPr>
            <a:endParaRPr lang="en-US" altLang="en-US" dirty="0" smtClean="0"/>
          </a:p>
          <a:p>
            <a:pPr marL="0" indent="0" eaLnBrk="1" hangingPunct="1">
              <a:buNone/>
            </a:pPr>
            <a:endParaRPr lang="en-US" altLang="en-US" dirty="0"/>
          </a:p>
          <a:p>
            <a:pPr marL="0" indent="0" algn="ctr" eaLnBrk="1" hangingPunct="1">
              <a:buNone/>
            </a:pPr>
            <a:r>
              <a:rPr lang="en-US" altLang="en-US" i="1" dirty="0" smtClean="0"/>
              <a:t>An Earned Value Management System </a:t>
            </a:r>
            <a:r>
              <a:rPr lang="en-US" altLang="en-US" i="1" dirty="0"/>
              <a:t>(EVMS) integrates the project work scope with the schedule and cost elements of the project to optimize status </a:t>
            </a:r>
            <a:r>
              <a:rPr lang="en-US" altLang="en-US" i="1" dirty="0" smtClean="0"/>
              <a:t>and control</a:t>
            </a:r>
            <a:endParaRPr lang="en-US" altLang="en-US" i="1" dirty="0"/>
          </a:p>
        </p:txBody>
      </p:sp>
      <p:sp>
        <p:nvSpPr>
          <p:cNvPr id="9" name="Date Placeholder 3"/>
          <p:cNvSpPr>
            <a:spLocks noGrp="1"/>
          </p:cNvSpPr>
          <p:nvPr>
            <p:ph type="dt" sz="quarter" idx="10"/>
          </p:nvPr>
        </p:nvSpPr>
        <p:spPr bwMode="auto">
          <a:xfrm>
            <a:off x="484973" y="6865556"/>
            <a:ext cx="2261152" cy="393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50" dirty="0" smtClean="0">
                <a:solidFill>
                  <a:srgbClr val="898989"/>
                </a:solidFill>
                <a:latin typeface="Arial" charset="0"/>
              </a:rPr>
              <a:t>Earned Value Management (2014-10)</a:t>
            </a:r>
            <a:endParaRPr lang="en-US" sz="1050" dirty="0">
              <a:solidFill>
                <a:srgbClr val="898989"/>
              </a:solidFill>
              <a:latin typeface="Arial" charset="0"/>
            </a:endParaRPr>
          </a:p>
        </p:txBody>
      </p:sp>
      <p:sp>
        <p:nvSpPr>
          <p:cNvPr id="4" name="Footer Placeholder 4"/>
          <p:cNvSpPr>
            <a:spLocks noGrp="1"/>
          </p:cNvSpPr>
          <p:nvPr>
            <p:ph type="ftr" sz="quarter" idx="11"/>
          </p:nvPr>
        </p:nvSpPr>
        <p:spPr/>
        <p:txBody>
          <a:bodyPr/>
          <a:lstStyle/>
          <a:p>
            <a:pPr>
              <a:defRPr/>
            </a:pPr>
            <a:r>
              <a:rPr lang="en-US" dirty="0"/>
              <a:t>© 2000-2014 Edwards Project Solutions.            All rights reserved.</a:t>
            </a:r>
          </a:p>
        </p:txBody>
      </p:sp>
      <p:sp>
        <p:nvSpPr>
          <p:cNvPr id="3" name="Slide Number Placeholder 5"/>
          <p:cNvSpPr>
            <a:spLocks noGrp="1"/>
          </p:cNvSpPr>
          <p:nvPr>
            <p:ph type="sldNum" sz="quarter" idx="12"/>
          </p:nvPr>
        </p:nvSpPr>
        <p:spPr/>
        <p:txBody>
          <a:bodyPr/>
          <a:lstStyle/>
          <a:p>
            <a:pPr>
              <a:defRPr/>
            </a:pPr>
            <a:fld id="{55B078B5-8287-4A0E-B82C-7B94CB56D00D}"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a:xfrm>
            <a:off x="808040" y="165102"/>
            <a:ext cx="6888823" cy="739775"/>
          </a:xfrm>
        </p:spPr>
        <p:txBody>
          <a:bodyPr rtlCol="0">
            <a:noAutofit/>
          </a:bodyPr>
          <a:lstStyle/>
          <a:p>
            <a:pPr defTabSz="977128" eaLnBrk="1" fontAlgn="auto" hangingPunct="1">
              <a:spcAft>
                <a:spcPts val="0"/>
              </a:spcAft>
              <a:defRPr/>
            </a:pPr>
            <a:r>
              <a:rPr lang="en-US" altLang="en-US" dirty="0"/>
              <a:t>What is Earned Value - A Brief Synopsis</a:t>
            </a:r>
            <a:endParaRPr lang="en-US" altLang="en-US" dirty="0" smtClean="0"/>
          </a:p>
        </p:txBody>
      </p:sp>
      <p:sp>
        <p:nvSpPr>
          <p:cNvPr id="50179" name="Content Placeholder 2"/>
          <p:cNvSpPr>
            <a:spLocks noGrp="1" noChangeArrowheads="1"/>
          </p:cNvSpPr>
          <p:nvPr>
            <p:ph idx="1"/>
          </p:nvPr>
        </p:nvSpPr>
        <p:spPr>
          <a:xfrm>
            <a:off x="808040" y="1398590"/>
            <a:ext cx="8723312" cy="5267325"/>
          </a:xfrm>
        </p:spPr>
        <p:txBody>
          <a:bodyPr rtlCol="0">
            <a:normAutofit/>
          </a:bodyPr>
          <a:lstStyle/>
          <a:p>
            <a:pPr defTabSz="977128" eaLnBrk="1" fontAlgn="auto" hangingPunct="1">
              <a:spcAft>
                <a:spcPts val="0"/>
              </a:spcAft>
              <a:defRPr/>
            </a:pPr>
            <a:r>
              <a:rPr lang="en-US" altLang="en-US" dirty="0" smtClean="0"/>
              <a:t>EVMS </a:t>
            </a:r>
            <a:r>
              <a:rPr lang="en-US" altLang="en-US" dirty="0"/>
              <a:t>is based upon breaking the project into manageable pieces called “Work Packages”</a:t>
            </a:r>
          </a:p>
          <a:p>
            <a:pPr lvl="1" defTabSz="977128" eaLnBrk="1" fontAlgn="auto" hangingPunct="1">
              <a:spcAft>
                <a:spcPts val="0"/>
              </a:spcAft>
              <a:defRPr/>
            </a:pPr>
            <a:endParaRPr lang="en-US" altLang="en-US" dirty="0" smtClean="0"/>
          </a:p>
          <a:p>
            <a:pPr lvl="1" defTabSz="977128" eaLnBrk="1" fontAlgn="auto" hangingPunct="1">
              <a:spcAft>
                <a:spcPts val="0"/>
              </a:spcAft>
              <a:defRPr/>
            </a:pPr>
            <a:r>
              <a:rPr lang="en-US" altLang="en-US" dirty="0" smtClean="0"/>
              <a:t>Each </a:t>
            </a:r>
            <a:r>
              <a:rPr lang="en-US" altLang="en-US" dirty="0"/>
              <a:t>work package defines a piece of the work to be performed.  It can define several activities or tasks and the resources required to perform them </a:t>
            </a:r>
          </a:p>
          <a:p>
            <a:pPr lvl="1" defTabSz="977128" eaLnBrk="1" fontAlgn="auto" hangingPunct="1">
              <a:spcAft>
                <a:spcPts val="0"/>
              </a:spcAft>
              <a:defRPr/>
            </a:pPr>
            <a:endParaRPr lang="en-US" altLang="en-US" dirty="0" smtClean="0"/>
          </a:p>
          <a:p>
            <a:pPr lvl="1" defTabSz="977128" eaLnBrk="1" fontAlgn="auto" hangingPunct="1">
              <a:spcAft>
                <a:spcPts val="0"/>
              </a:spcAft>
              <a:defRPr/>
            </a:pPr>
            <a:r>
              <a:rPr lang="en-US" altLang="en-US" dirty="0" smtClean="0"/>
              <a:t>Each </a:t>
            </a:r>
            <a:r>
              <a:rPr lang="en-US" altLang="en-US" dirty="0"/>
              <a:t>activity (task) will have one to several resources assigned </a:t>
            </a:r>
          </a:p>
          <a:p>
            <a:pPr marL="1221510" lvl="2" indent="-244282" defTabSz="977128" eaLnBrk="1" fontAlgn="auto" hangingPunct="1">
              <a:spcAft>
                <a:spcPts val="0"/>
              </a:spcAft>
              <a:buFont typeface="Arial" pitchFamily="34" charset="0"/>
              <a:buChar char="–"/>
              <a:defRPr/>
            </a:pPr>
            <a:r>
              <a:rPr lang="en-US" altLang="en-US" dirty="0"/>
              <a:t>Therefore the activity’s “Work” may be greater than the duration</a:t>
            </a:r>
          </a:p>
          <a:p>
            <a:pPr lvl="1" defTabSz="977128" eaLnBrk="1" fontAlgn="auto" hangingPunct="1">
              <a:spcAft>
                <a:spcPts val="0"/>
              </a:spcAft>
              <a:defRPr/>
            </a:pPr>
            <a:endParaRPr lang="en-US" altLang="en-US" dirty="0" smtClean="0"/>
          </a:p>
          <a:p>
            <a:pPr lvl="1" defTabSz="977128" eaLnBrk="1" fontAlgn="auto" hangingPunct="1">
              <a:spcAft>
                <a:spcPts val="0"/>
              </a:spcAft>
              <a:defRPr/>
            </a:pPr>
            <a:r>
              <a:rPr lang="en-US" altLang="en-US" dirty="0" smtClean="0"/>
              <a:t>Work </a:t>
            </a:r>
            <a:r>
              <a:rPr lang="en-US" altLang="en-US" dirty="0"/>
              <a:t>packages may also have “Other Direct Costs” (ODC) assigned such as materials, subcontractors, vehicles, etc</a:t>
            </a:r>
            <a:r>
              <a:rPr lang="en-US" altLang="en-US" dirty="0" smtClean="0"/>
              <a:t>.</a:t>
            </a:r>
            <a:endParaRPr lang="en-US" altLang="en-US" dirty="0"/>
          </a:p>
        </p:txBody>
      </p:sp>
      <p:sp>
        <p:nvSpPr>
          <p:cNvPr id="7" name="Date Placeholder 3"/>
          <p:cNvSpPr>
            <a:spLocks noGrp="1"/>
          </p:cNvSpPr>
          <p:nvPr>
            <p:ph type="dt" sz="quarter" idx="10"/>
          </p:nvPr>
        </p:nvSpPr>
        <p:spPr bwMode="auto">
          <a:xfrm>
            <a:off x="484973" y="6865556"/>
            <a:ext cx="2261152" cy="393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50" dirty="0" smtClean="0">
                <a:solidFill>
                  <a:srgbClr val="898989"/>
                </a:solidFill>
                <a:latin typeface="Arial" charset="0"/>
              </a:rPr>
              <a:t>Earned Value Management (2014-10)</a:t>
            </a:r>
            <a:endParaRPr lang="en-US" sz="1050" dirty="0">
              <a:solidFill>
                <a:srgbClr val="898989"/>
              </a:solidFill>
              <a:latin typeface="Arial" charset="0"/>
            </a:endParaRPr>
          </a:p>
        </p:txBody>
      </p:sp>
      <p:sp>
        <p:nvSpPr>
          <p:cNvPr id="4" name="Footer Placeholder 4"/>
          <p:cNvSpPr>
            <a:spLocks noGrp="1"/>
          </p:cNvSpPr>
          <p:nvPr>
            <p:ph type="ftr" sz="quarter" idx="11"/>
          </p:nvPr>
        </p:nvSpPr>
        <p:spPr/>
        <p:txBody>
          <a:bodyPr/>
          <a:lstStyle/>
          <a:p>
            <a:pPr>
              <a:defRPr/>
            </a:pPr>
            <a:r>
              <a:rPr lang="en-US" dirty="0"/>
              <a:t>© 2000-2014 Edwards Project Solutions.            All rights reserved.</a:t>
            </a:r>
          </a:p>
        </p:txBody>
      </p:sp>
      <p:sp>
        <p:nvSpPr>
          <p:cNvPr id="3" name="Slide Number Placeholder 5"/>
          <p:cNvSpPr>
            <a:spLocks noGrp="1"/>
          </p:cNvSpPr>
          <p:nvPr>
            <p:ph type="sldNum" sz="quarter" idx="12"/>
          </p:nvPr>
        </p:nvSpPr>
        <p:spPr/>
        <p:txBody>
          <a:bodyPr/>
          <a:lstStyle/>
          <a:p>
            <a:pPr>
              <a:defRPr/>
            </a:pPr>
            <a:fld id="{E1DE3B1F-4CC4-48E6-A1D8-BD9FA0DA8B9E}"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a:xfrm>
            <a:off x="808040" y="165102"/>
            <a:ext cx="6888823" cy="739775"/>
          </a:xfrm>
        </p:spPr>
        <p:txBody>
          <a:bodyPr rtlCol="0">
            <a:noAutofit/>
          </a:bodyPr>
          <a:lstStyle/>
          <a:p>
            <a:pPr defTabSz="977128" eaLnBrk="1" fontAlgn="auto" hangingPunct="1">
              <a:spcAft>
                <a:spcPts val="0"/>
              </a:spcAft>
              <a:defRPr/>
            </a:pPr>
            <a:r>
              <a:rPr lang="en-US" altLang="en-US" dirty="0"/>
              <a:t>What is Earned Value - A Brief </a:t>
            </a:r>
            <a:r>
              <a:rPr lang="en-US" altLang="en-US" dirty="0" smtClean="0"/>
              <a:t>Synopsis </a:t>
            </a:r>
          </a:p>
        </p:txBody>
      </p:sp>
      <p:sp>
        <p:nvSpPr>
          <p:cNvPr id="50179" name="Content Placeholder 2"/>
          <p:cNvSpPr>
            <a:spLocks noGrp="1" noChangeArrowheads="1"/>
          </p:cNvSpPr>
          <p:nvPr>
            <p:ph idx="1"/>
          </p:nvPr>
        </p:nvSpPr>
        <p:spPr>
          <a:xfrm>
            <a:off x="808040" y="1398590"/>
            <a:ext cx="8723312" cy="5267325"/>
          </a:xfrm>
        </p:spPr>
        <p:txBody>
          <a:bodyPr rtlCol="0">
            <a:normAutofit/>
          </a:bodyPr>
          <a:lstStyle/>
          <a:p>
            <a:pPr defTabSz="977128" eaLnBrk="1" fontAlgn="auto" hangingPunct="1">
              <a:spcAft>
                <a:spcPts val="0"/>
              </a:spcAft>
              <a:defRPr/>
            </a:pPr>
            <a:r>
              <a:rPr lang="en-US" altLang="en-US" dirty="0"/>
              <a:t>EVMS is based upon breaking the project into manageable pieces called “Work Packages”</a:t>
            </a:r>
          </a:p>
          <a:p>
            <a:pPr lvl="1" defTabSz="977128" eaLnBrk="1" fontAlgn="auto" hangingPunct="1">
              <a:spcAft>
                <a:spcPts val="0"/>
              </a:spcAft>
              <a:defRPr/>
            </a:pPr>
            <a:endParaRPr lang="en-US" altLang="en-US" dirty="0" smtClean="0"/>
          </a:p>
          <a:p>
            <a:pPr lvl="1" defTabSz="977128" eaLnBrk="1" fontAlgn="auto" hangingPunct="1">
              <a:spcAft>
                <a:spcPts val="0"/>
              </a:spcAft>
              <a:defRPr/>
            </a:pPr>
            <a:r>
              <a:rPr lang="en-US" altLang="en-US" dirty="0" smtClean="0"/>
              <a:t>WP Budget = (work assigned to each resource) x (resource’s rate) + (ODCs) </a:t>
            </a:r>
          </a:p>
          <a:p>
            <a:pPr lvl="1" defTabSz="977128" eaLnBrk="1" fontAlgn="auto" hangingPunct="1">
              <a:spcAft>
                <a:spcPts val="0"/>
              </a:spcAft>
              <a:defRPr/>
            </a:pPr>
            <a:endParaRPr lang="en-US" altLang="en-US" dirty="0" smtClean="0"/>
          </a:p>
          <a:p>
            <a:pPr lvl="1" defTabSz="977128" eaLnBrk="1" fontAlgn="auto" hangingPunct="1">
              <a:spcAft>
                <a:spcPts val="0"/>
              </a:spcAft>
              <a:defRPr/>
            </a:pPr>
            <a:r>
              <a:rPr lang="en-US" altLang="en-US" dirty="0" smtClean="0"/>
              <a:t>The work package will also describe how this “Budget” will be expended across time - i.e.; The Work Schedule </a:t>
            </a:r>
          </a:p>
          <a:p>
            <a:pPr lvl="1" defTabSz="977128" eaLnBrk="1" fontAlgn="auto" hangingPunct="1">
              <a:spcAft>
                <a:spcPts val="0"/>
              </a:spcAft>
              <a:defRPr/>
            </a:pPr>
            <a:endParaRPr lang="en-US" altLang="en-US" dirty="0" smtClean="0"/>
          </a:p>
          <a:p>
            <a:pPr lvl="1" defTabSz="977128" eaLnBrk="1" fontAlgn="auto" hangingPunct="1">
              <a:spcAft>
                <a:spcPts val="0"/>
              </a:spcAft>
              <a:defRPr/>
            </a:pPr>
            <a:r>
              <a:rPr lang="en-US" altLang="en-US" dirty="0" smtClean="0"/>
              <a:t>Each work package must have an evaluation criteria for determining the percent completion of the activity (task) – </a:t>
            </a:r>
            <a:r>
              <a:rPr lang="en-US" altLang="en-US" i="1" dirty="0" smtClean="0"/>
              <a:t>“what means done”</a:t>
            </a:r>
            <a:endParaRPr lang="en-US" altLang="en-US" i="1" dirty="0"/>
          </a:p>
        </p:txBody>
      </p:sp>
      <p:sp>
        <p:nvSpPr>
          <p:cNvPr id="7" name="Date Placeholder 3"/>
          <p:cNvSpPr>
            <a:spLocks noGrp="1"/>
          </p:cNvSpPr>
          <p:nvPr>
            <p:ph type="dt" sz="quarter" idx="10"/>
          </p:nvPr>
        </p:nvSpPr>
        <p:spPr bwMode="auto">
          <a:xfrm>
            <a:off x="484973" y="6865556"/>
            <a:ext cx="2261152" cy="393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Calibri" charset="0"/>
                <a:ea typeface="ＭＳ Ｐゴシック" charset="0"/>
                <a:cs typeface="ＭＳ Ｐゴシック" charset="0"/>
              </a:defRPr>
            </a:lvl1pPr>
            <a:lvl2pPr marL="742898" indent="-285730">
              <a:defRPr sz="2600">
                <a:solidFill>
                  <a:schemeClr val="tx1"/>
                </a:solidFill>
                <a:latin typeface="Calibri" charset="0"/>
                <a:ea typeface="ＭＳ Ｐゴシック" charset="0"/>
              </a:defRPr>
            </a:lvl2pPr>
            <a:lvl3pPr marL="1142920" indent="-228584">
              <a:defRPr sz="2200">
                <a:solidFill>
                  <a:schemeClr val="tx1"/>
                </a:solidFill>
                <a:latin typeface="Calibri" charset="0"/>
                <a:ea typeface="ＭＳ Ｐゴシック" charset="0"/>
              </a:defRPr>
            </a:lvl3pPr>
            <a:lvl4pPr marL="1600087" indent="-228584">
              <a:defRPr sz="2000">
                <a:solidFill>
                  <a:schemeClr val="tx1"/>
                </a:solidFill>
                <a:latin typeface="Calibri" charset="0"/>
                <a:ea typeface="ＭＳ Ｐゴシック" charset="0"/>
              </a:defRPr>
            </a:lvl4pPr>
            <a:lvl5pPr marL="2057255" indent="-228584">
              <a:defRPr sz="2000">
                <a:solidFill>
                  <a:schemeClr val="tx1"/>
                </a:solidFill>
                <a:latin typeface="Calibri" charset="0"/>
                <a:ea typeface="ＭＳ Ｐゴシック" charset="0"/>
              </a:defRPr>
            </a:lvl5pPr>
            <a:lvl6pPr marL="2514424" indent="-228584" eaLnBrk="0" fontAlgn="base" hangingPunct="0">
              <a:spcAft>
                <a:spcPct val="0"/>
              </a:spcAft>
              <a:buFont typeface="Arial" charset="0"/>
              <a:buChar char="»"/>
              <a:defRPr sz="2000">
                <a:solidFill>
                  <a:schemeClr val="tx1"/>
                </a:solidFill>
                <a:latin typeface="Calibri" charset="0"/>
                <a:ea typeface="ＭＳ Ｐゴシック" charset="0"/>
              </a:defRPr>
            </a:lvl6pPr>
            <a:lvl7pPr marL="2971591" indent="-228584" eaLnBrk="0" fontAlgn="base" hangingPunct="0">
              <a:spcAft>
                <a:spcPct val="0"/>
              </a:spcAft>
              <a:buFont typeface="Arial" charset="0"/>
              <a:buChar char="»"/>
              <a:defRPr sz="2000">
                <a:solidFill>
                  <a:schemeClr val="tx1"/>
                </a:solidFill>
                <a:latin typeface="Calibri" charset="0"/>
                <a:ea typeface="ＭＳ Ｐゴシック" charset="0"/>
              </a:defRPr>
            </a:lvl7pPr>
            <a:lvl8pPr marL="3428759" indent="-228584" eaLnBrk="0" fontAlgn="base" hangingPunct="0">
              <a:spcAft>
                <a:spcPct val="0"/>
              </a:spcAft>
              <a:buFont typeface="Arial" charset="0"/>
              <a:buChar char="»"/>
              <a:defRPr sz="2000">
                <a:solidFill>
                  <a:schemeClr val="tx1"/>
                </a:solidFill>
                <a:latin typeface="Calibri" charset="0"/>
                <a:ea typeface="ＭＳ Ｐゴシック" charset="0"/>
              </a:defRPr>
            </a:lvl8pPr>
            <a:lvl9pPr marL="3885927" indent="-228584"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50" dirty="0" smtClean="0">
                <a:solidFill>
                  <a:srgbClr val="898989"/>
                </a:solidFill>
                <a:latin typeface="Arial" charset="0"/>
              </a:rPr>
              <a:t>Earned Value Management (2014-10)</a:t>
            </a:r>
            <a:endParaRPr lang="en-US" sz="1050" dirty="0">
              <a:solidFill>
                <a:srgbClr val="898989"/>
              </a:solidFill>
              <a:latin typeface="Arial" charset="0"/>
            </a:endParaRPr>
          </a:p>
        </p:txBody>
      </p:sp>
      <p:sp>
        <p:nvSpPr>
          <p:cNvPr id="4" name="Footer Placeholder 4"/>
          <p:cNvSpPr>
            <a:spLocks noGrp="1"/>
          </p:cNvSpPr>
          <p:nvPr>
            <p:ph type="ftr" sz="quarter" idx="11"/>
          </p:nvPr>
        </p:nvSpPr>
        <p:spPr/>
        <p:txBody>
          <a:bodyPr/>
          <a:lstStyle/>
          <a:p>
            <a:pPr>
              <a:defRPr/>
            </a:pPr>
            <a:r>
              <a:rPr lang="en-US" dirty="0"/>
              <a:t>© 2000-2014 Edwards Project Solutions.            All rights reserved.</a:t>
            </a:r>
          </a:p>
        </p:txBody>
      </p:sp>
      <p:sp>
        <p:nvSpPr>
          <p:cNvPr id="3" name="Slide Number Placeholder 5"/>
          <p:cNvSpPr>
            <a:spLocks noGrp="1"/>
          </p:cNvSpPr>
          <p:nvPr>
            <p:ph type="sldNum" sz="quarter" idx="12"/>
          </p:nvPr>
        </p:nvSpPr>
        <p:spPr/>
        <p:txBody>
          <a:bodyPr/>
          <a:lstStyle/>
          <a:p>
            <a:pPr>
              <a:defRPr/>
            </a:pPr>
            <a:fld id="{E1DE3B1F-4CC4-48E6-A1D8-BD9FA0DA8B9E}" type="slidenum">
              <a:rPr lang="en-US"/>
              <a:pPr>
                <a:defRPr/>
              </a:pPr>
              <a:t>6</a:t>
            </a:fld>
            <a:endParaRPr lang="en-US" dirty="0"/>
          </a:p>
        </p:txBody>
      </p:sp>
    </p:spTree>
    <p:extLst>
      <p:ext uri="{BB962C8B-B14F-4D97-AF65-F5344CB8AC3E}">
        <p14:creationId xmlns:p14="http://schemas.microsoft.com/office/powerpoint/2010/main" val="3758868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Earned Value - A Brief </a:t>
            </a:r>
            <a:r>
              <a:rPr lang="en-US" dirty="0" smtClean="0"/>
              <a:t>Synopsis  </a:t>
            </a:r>
            <a:endParaRPr lang="en-US" dirty="0"/>
          </a:p>
        </p:txBody>
      </p:sp>
      <p:sp>
        <p:nvSpPr>
          <p:cNvPr id="3" name="Content Placeholder 2"/>
          <p:cNvSpPr>
            <a:spLocks noGrp="1"/>
          </p:cNvSpPr>
          <p:nvPr>
            <p:ph sz="half" idx="1"/>
          </p:nvPr>
        </p:nvSpPr>
        <p:spPr>
          <a:xfrm>
            <a:off x="807775" y="1152246"/>
            <a:ext cx="8730120" cy="2547558"/>
          </a:xfrm>
        </p:spPr>
        <p:txBody>
          <a:bodyPr/>
          <a:lstStyle/>
          <a:p>
            <a:pPr lvl="0">
              <a:spcAft>
                <a:spcPts val="1200"/>
              </a:spcAft>
            </a:pPr>
            <a:r>
              <a:rPr lang="en-US" altLang="en-US" sz="2800" dirty="0">
                <a:solidFill>
                  <a:prstClr val="black"/>
                </a:solidFill>
              </a:rPr>
              <a:t>EVMS is based upon breaking the project into manageable pieces called “Work Packages</a:t>
            </a:r>
            <a:r>
              <a:rPr lang="en-US" altLang="en-US" sz="2800" dirty="0" smtClean="0">
                <a:solidFill>
                  <a:prstClr val="black"/>
                </a:solidFill>
              </a:rPr>
              <a:t>”</a:t>
            </a:r>
            <a:endParaRPr lang="en-US" altLang="en-US" sz="2800" dirty="0">
              <a:solidFill>
                <a:prstClr val="black"/>
              </a:solidFill>
            </a:endParaRPr>
          </a:p>
          <a:p>
            <a:pPr marL="793828" lvl="1" indent="-305318">
              <a:buFont typeface="Wingdings" pitchFamily="2" charset="2"/>
              <a:buChar char="§"/>
            </a:pPr>
            <a:r>
              <a:rPr lang="en-US" altLang="en-US" sz="2400" dirty="0">
                <a:solidFill>
                  <a:prstClr val="black"/>
                </a:solidFill>
              </a:rPr>
              <a:t>The work packages are then added together across time to create a “Plan” for the project</a:t>
            </a:r>
          </a:p>
          <a:p>
            <a:pPr marL="0" lvl="1" indent="0" algn="r" defTabSz="914400" eaLnBrk="1" hangingPunct="1">
              <a:spcBef>
                <a:spcPct val="0"/>
              </a:spcBef>
              <a:buNone/>
            </a:pPr>
            <a:r>
              <a:rPr lang="en-US" altLang="en-US" sz="1800" i="1" dirty="0">
                <a:solidFill>
                  <a:srgbClr val="0000CC"/>
                </a:solidFill>
              </a:rPr>
              <a:t>(blue line on “The XYZ Project</a:t>
            </a:r>
            <a:r>
              <a:rPr lang="en-US" altLang="en-US" sz="1800" i="1" dirty="0" smtClean="0">
                <a:solidFill>
                  <a:srgbClr val="0000CC"/>
                </a:solidFill>
              </a:rPr>
              <a:t>”)</a:t>
            </a:r>
            <a:endParaRPr lang="en-US" altLang="en-US" sz="1800" i="1" dirty="0">
              <a:solidFill>
                <a:srgbClr val="0000CC"/>
              </a:solidFill>
            </a:endParaRPr>
          </a:p>
        </p:txBody>
      </p:sp>
      <p:pic>
        <p:nvPicPr>
          <p:cNvPr id="38914" name="Picture 3" descr="Trend chart: The XYZ Project. (Blue line) Budget at Completion 4.9M"/>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778445" y="3468427"/>
            <a:ext cx="8165684" cy="332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Earned Value Management (2014-10)</a:t>
            </a:r>
            <a:endParaRPr lang="en-US" dirty="0"/>
          </a:p>
        </p:txBody>
      </p:sp>
      <p:sp>
        <p:nvSpPr>
          <p:cNvPr id="6" name="Footer Placeholder 5"/>
          <p:cNvSpPr>
            <a:spLocks noGrp="1"/>
          </p:cNvSpPr>
          <p:nvPr>
            <p:ph type="ftr" sz="quarter" idx="11"/>
          </p:nvPr>
        </p:nvSpPr>
        <p:spPr/>
        <p:txBody>
          <a:bodyPr/>
          <a:lstStyle/>
          <a:p>
            <a:pPr>
              <a:defRPr/>
            </a:pPr>
            <a:r>
              <a:rPr lang="en-US" smtClean="0"/>
              <a:t>© 2000-2014 Edwards Project Solutions.            All rights reserved.</a:t>
            </a:r>
            <a:endParaRPr lang="en-US" dirty="0"/>
          </a:p>
        </p:txBody>
      </p:sp>
      <p:sp>
        <p:nvSpPr>
          <p:cNvPr id="7" name="Slide Number Placeholder 6"/>
          <p:cNvSpPr>
            <a:spLocks noGrp="1"/>
          </p:cNvSpPr>
          <p:nvPr>
            <p:ph type="sldNum" sz="quarter" idx="12"/>
          </p:nvPr>
        </p:nvSpPr>
        <p:spPr/>
        <p:txBody>
          <a:bodyPr/>
          <a:lstStyle/>
          <a:p>
            <a:pPr>
              <a:defRPr/>
            </a:pPr>
            <a:fld id="{FA0A207C-C780-464C-9C15-307A31A4CE96}" type="slidenum">
              <a:rPr lang="en-US" smtClean="0"/>
              <a:pPr>
                <a:defRPr/>
              </a:pPr>
              <a:t>7</a:t>
            </a:fld>
            <a:endParaRPr lang="en-US" dirty="0"/>
          </a:p>
        </p:txBody>
      </p:sp>
    </p:spTree>
    <p:extLst>
      <p:ext uri="{BB962C8B-B14F-4D97-AF65-F5344CB8AC3E}">
        <p14:creationId xmlns:p14="http://schemas.microsoft.com/office/powerpoint/2010/main" val="2211515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Earned Value - A Brief </a:t>
            </a:r>
            <a:r>
              <a:rPr lang="en-US" dirty="0" smtClean="0"/>
              <a:t>Synopsis   </a:t>
            </a:r>
            <a:endParaRPr lang="en-US" dirty="0"/>
          </a:p>
        </p:txBody>
      </p:sp>
      <p:sp>
        <p:nvSpPr>
          <p:cNvPr id="3" name="Content Placeholder 2"/>
          <p:cNvSpPr>
            <a:spLocks noGrp="1"/>
          </p:cNvSpPr>
          <p:nvPr>
            <p:ph sz="half" idx="1"/>
          </p:nvPr>
        </p:nvSpPr>
        <p:spPr>
          <a:xfrm>
            <a:off x="807775" y="1152245"/>
            <a:ext cx="8744188" cy="4193478"/>
          </a:xfrm>
        </p:spPr>
        <p:txBody>
          <a:bodyPr/>
          <a:lstStyle/>
          <a:p>
            <a:pPr lvl="0"/>
            <a:r>
              <a:rPr lang="en-US" altLang="en-US" sz="2800" dirty="0">
                <a:solidFill>
                  <a:prstClr val="black"/>
                </a:solidFill>
              </a:rPr>
              <a:t>Then the project starts and…</a:t>
            </a:r>
          </a:p>
          <a:p>
            <a:pPr marL="793828" lvl="1" indent="-305318">
              <a:buFont typeface="Wingdings" pitchFamily="2" charset="2"/>
              <a:buChar char="§"/>
            </a:pPr>
            <a:endParaRPr lang="en-US" altLang="en-US" sz="2400" dirty="0">
              <a:solidFill>
                <a:prstClr val="black"/>
              </a:solidFill>
            </a:endParaRPr>
          </a:p>
          <a:p>
            <a:pPr marL="793828" lvl="1" indent="-305318">
              <a:buFont typeface="Wingdings" pitchFamily="2" charset="2"/>
              <a:buChar char="§"/>
            </a:pPr>
            <a:r>
              <a:rPr lang="en-US" altLang="en-US" sz="2400" dirty="0">
                <a:solidFill>
                  <a:prstClr val="black"/>
                </a:solidFill>
              </a:rPr>
              <a:t>As the work packages are completed and the performance is evaluated (against the WP evaluation criteria), value is “</a:t>
            </a:r>
            <a:r>
              <a:rPr lang="en-US" altLang="en-US" sz="2400" b="1" dirty="0">
                <a:solidFill>
                  <a:prstClr val="black"/>
                </a:solidFill>
              </a:rPr>
              <a:t>Earned</a:t>
            </a:r>
            <a:r>
              <a:rPr lang="en-US" altLang="en-US" sz="2400" dirty="0">
                <a:solidFill>
                  <a:prstClr val="black"/>
                </a:solidFill>
              </a:rPr>
              <a:t>” against the planned cost (the “WP Budget”) of the work package</a:t>
            </a:r>
          </a:p>
          <a:p>
            <a:pPr marL="1221274" lvl="2" indent="-244255">
              <a:buFont typeface="Arial" pitchFamily="34" charset="0"/>
              <a:buChar char="•"/>
            </a:pPr>
            <a:endParaRPr lang="en-US" altLang="en-US" sz="1200" dirty="0">
              <a:solidFill>
                <a:prstClr val="black"/>
              </a:solidFill>
            </a:endParaRPr>
          </a:p>
          <a:p>
            <a:pPr marL="1221274" lvl="2" indent="-244255">
              <a:buFont typeface="Arial" pitchFamily="34" charset="0"/>
              <a:buChar char="•"/>
            </a:pPr>
            <a:endParaRPr lang="en-US" altLang="en-US" sz="2000" dirty="0">
              <a:solidFill>
                <a:prstClr val="black"/>
              </a:solidFill>
            </a:endParaRPr>
          </a:p>
          <a:p>
            <a:pPr marL="0" lvl="0" indent="0">
              <a:buNone/>
            </a:pPr>
            <a:r>
              <a:rPr lang="en-US" altLang="en-US" sz="2400" i="1" dirty="0">
                <a:solidFill>
                  <a:prstClr val="black"/>
                </a:solidFill>
              </a:rPr>
              <a:t>Therefore… </a:t>
            </a:r>
            <a:r>
              <a:rPr lang="en-US" altLang="en-US" sz="2400" dirty="0">
                <a:solidFill>
                  <a:prstClr val="black"/>
                </a:solidFill>
              </a:rPr>
              <a:t>The value “Earned” against work packages is NOT linked to the actual cost to perform or complete the </a:t>
            </a:r>
            <a:r>
              <a:rPr lang="en-US" altLang="en-US" sz="2400" dirty="0" smtClean="0">
                <a:solidFill>
                  <a:prstClr val="black"/>
                </a:solidFill>
              </a:rPr>
              <a:t>work</a:t>
            </a:r>
            <a:endParaRPr lang="en-US" altLang="en-US" sz="2400" dirty="0">
              <a:solidFill>
                <a:prstClr val="black"/>
              </a:solidFill>
            </a:endParaRPr>
          </a:p>
        </p:txBody>
      </p:sp>
      <p:pic>
        <p:nvPicPr>
          <p:cNvPr id="39938" name="Picture 3" descr="I have spent 50% of the budget to therefore I am 50% complete."/>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91481" y="5501101"/>
            <a:ext cx="8559526" cy="70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Earned Value Management (2014-10)</a:t>
            </a:r>
            <a:endParaRPr lang="en-US" dirty="0"/>
          </a:p>
        </p:txBody>
      </p:sp>
      <p:sp>
        <p:nvSpPr>
          <p:cNvPr id="6" name="Footer Placeholder 5"/>
          <p:cNvSpPr>
            <a:spLocks noGrp="1"/>
          </p:cNvSpPr>
          <p:nvPr>
            <p:ph type="ftr" sz="quarter" idx="11"/>
          </p:nvPr>
        </p:nvSpPr>
        <p:spPr/>
        <p:txBody>
          <a:bodyPr/>
          <a:lstStyle/>
          <a:p>
            <a:pPr>
              <a:defRPr/>
            </a:pPr>
            <a:r>
              <a:rPr lang="en-US" smtClean="0"/>
              <a:t>© 2000-2014 Edwards Project Solutions.            All rights reserved.</a:t>
            </a:r>
            <a:endParaRPr lang="en-US" dirty="0"/>
          </a:p>
        </p:txBody>
      </p:sp>
      <p:sp>
        <p:nvSpPr>
          <p:cNvPr id="7" name="Slide Number Placeholder 6"/>
          <p:cNvSpPr>
            <a:spLocks noGrp="1"/>
          </p:cNvSpPr>
          <p:nvPr>
            <p:ph type="sldNum" sz="quarter" idx="12"/>
          </p:nvPr>
        </p:nvSpPr>
        <p:spPr/>
        <p:txBody>
          <a:bodyPr/>
          <a:lstStyle/>
          <a:p>
            <a:pPr>
              <a:defRPr/>
            </a:pPr>
            <a:fld id="{FA0A207C-C780-464C-9C15-307A31A4CE96}" type="slidenum">
              <a:rPr lang="en-US" smtClean="0"/>
              <a:pPr>
                <a:defRPr/>
              </a:pPr>
              <a:t>8</a:t>
            </a:fld>
            <a:endParaRPr lang="en-US" dirty="0"/>
          </a:p>
        </p:txBody>
      </p:sp>
    </p:spTree>
    <p:extLst>
      <p:ext uri="{BB962C8B-B14F-4D97-AF65-F5344CB8AC3E}">
        <p14:creationId xmlns:p14="http://schemas.microsoft.com/office/powerpoint/2010/main" val="3090341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Earned Value to Track </a:t>
            </a:r>
            <a:r>
              <a:rPr lang="en-US" dirty="0" smtClean="0"/>
              <a:t>Progress   </a:t>
            </a:r>
            <a:endParaRPr lang="en-US" dirty="0"/>
          </a:p>
        </p:txBody>
      </p:sp>
      <p:sp>
        <p:nvSpPr>
          <p:cNvPr id="3" name="Content Placeholder 2"/>
          <p:cNvSpPr>
            <a:spLocks noGrp="1"/>
          </p:cNvSpPr>
          <p:nvPr>
            <p:ph sz="half" idx="1"/>
          </p:nvPr>
        </p:nvSpPr>
        <p:spPr>
          <a:xfrm>
            <a:off x="807775" y="1152245"/>
            <a:ext cx="8730120" cy="5037540"/>
          </a:xfrm>
        </p:spPr>
        <p:txBody>
          <a:bodyPr/>
          <a:lstStyle/>
          <a:p>
            <a:pPr lvl="0" eaLnBrk="1" hangingPunct="1"/>
            <a:r>
              <a:rPr lang="en-US" altLang="en-US" sz="2800" dirty="0">
                <a:solidFill>
                  <a:prstClr val="black"/>
                </a:solidFill>
              </a:rPr>
              <a:t>So lets take another look at “The XYZ Project”</a:t>
            </a:r>
          </a:p>
          <a:p>
            <a:pPr marL="488950" lvl="1" indent="0" eaLnBrk="1" hangingPunct="1">
              <a:buNone/>
            </a:pPr>
            <a:r>
              <a:rPr lang="en-US" altLang="en-US" sz="2400" dirty="0">
                <a:solidFill>
                  <a:prstClr val="black"/>
                </a:solidFill>
              </a:rPr>
              <a:t>This time with earned value performance information included…</a:t>
            </a:r>
          </a:p>
          <a:p>
            <a:pPr marL="488950" lvl="1" indent="0" eaLnBrk="1" hangingPunct="1">
              <a:buNone/>
            </a:pPr>
            <a:r>
              <a:rPr lang="en-US" altLang="en-US" sz="2400" dirty="0">
                <a:solidFill>
                  <a:prstClr val="black"/>
                </a:solidFill>
              </a:rPr>
              <a:t>…and we now see </a:t>
            </a:r>
            <a:r>
              <a:rPr lang="en-US" altLang="en-US" sz="2400" i="1" u="sng" dirty="0">
                <a:solidFill>
                  <a:srgbClr val="990000"/>
                </a:solidFill>
              </a:rPr>
              <a:t>THE REAL STORY</a:t>
            </a:r>
            <a:r>
              <a:rPr lang="en-US" altLang="en-US" sz="2400" i="1" dirty="0">
                <a:solidFill>
                  <a:srgbClr val="990000"/>
                </a:solidFill>
              </a:rPr>
              <a:t> </a:t>
            </a:r>
            <a:r>
              <a:rPr lang="en-US" altLang="en-US" sz="2400" dirty="0">
                <a:solidFill>
                  <a:prstClr val="black"/>
                </a:solidFill>
              </a:rPr>
              <a:t>of our project!</a:t>
            </a:r>
            <a:endParaRPr lang="en-US" altLang="en-US" sz="2400" i="1" dirty="0">
              <a:solidFill>
                <a:srgbClr val="990000"/>
              </a:solidFill>
            </a:endParaRPr>
          </a:p>
          <a:p>
            <a:endParaRPr lang="en-US" dirty="0"/>
          </a:p>
        </p:txBody>
      </p:sp>
      <p:pic>
        <p:nvPicPr>
          <p:cNvPr id="40962" name="Picture 3" descr="Trend chart: The XYZ Project. &#10;Budget at Completion 4.9M, Budget Plan 3.8M, Actuals 3.2 M. Progress Value Earned 2.7M (EV). Project Current Status Point: 12 months. "/>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321584" y="2760303"/>
            <a:ext cx="8978278" cy="421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Earned Value Management (2014-10)</a:t>
            </a:r>
            <a:endParaRPr lang="en-US" dirty="0"/>
          </a:p>
        </p:txBody>
      </p:sp>
      <p:sp>
        <p:nvSpPr>
          <p:cNvPr id="6" name="Footer Placeholder 5"/>
          <p:cNvSpPr>
            <a:spLocks noGrp="1"/>
          </p:cNvSpPr>
          <p:nvPr>
            <p:ph type="ftr" sz="quarter" idx="11"/>
          </p:nvPr>
        </p:nvSpPr>
        <p:spPr/>
        <p:txBody>
          <a:bodyPr/>
          <a:lstStyle/>
          <a:p>
            <a:pPr>
              <a:defRPr/>
            </a:pPr>
            <a:r>
              <a:rPr lang="en-US" smtClean="0"/>
              <a:t>© 2000-2014 Edwards Project Solutions.            All rights reserved.</a:t>
            </a:r>
            <a:endParaRPr lang="en-US" dirty="0"/>
          </a:p>
        </p:txBody>
      </p:sp>
      <p:sp>
        <p:nvSpPr>
          <p:cNvPr id="7" name="Slide Number Placeholder 6"/>
          <p:cNvSpPr>
            <a:spLocks noGrp="1"/>
          </p:cNvSpPr>
          <p:nvPr>
            <p:ph type="sldNum" sz="quarter" idx="12"/>
          </p:nvPr>
        </p:nvSpPr>
        <p:spPr/>
        <p:txBody>
          <a:bodyPr/>
          <a:lstStyle/>
          <a:p>
            <a:pPr>
              <a:defRPr/>
            </a:pPr>
            <a:fld id="{FA0A207C-C780-464C-9C15-307A31A4CE96}" type="slidenum">
              <a:rPr lang="en-US" smtClean="0"/>
              <a:pPr>
                <a:defRPr/>
              </a:pPr>
              <a:t>9</a:t>
            </a:fld>
            <a:endParaRPr lang="en-US" dirty="0"/>
          </a:p>
        </p:txBody>
      </p:sp>
    </p:spTree>
    <p:extLst>
      <p:ext uri="{BB962C8B-B14F-4D97-AF65-F5344CB8AC3E}">
        <p14:creationId xmlns:p14="http://schemas.microsoft.com/office/powerpoint/2010/main" val="11338317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026&quot;&gt;&lt;/object&gt;&lt;object type=&quot;2&quot; unique_id=&quot;10027&quot;&gt;&lt;object type=&quot;3&quot; unique_id=&quot;10028&quot;&gt;&lt;property id=&quot;20148&quot; value=&quot;5&quot;/&gt;&lt;property id=&quot;20300&quot; value=&quot;Slide 1 - &amp;quot;Using Earned Value to Track Progress&amp;quot;&quot;/&gt;&lt;property id=&quot;20307&quot; value=&quot;261&quot;/&gt;&lt;/object&gt;&lt;object type=&quot;3&quot; unique_id=&quot;10029&quot;&gt;&lt;property id=&quot;20148&quot; value=&quot;5&quot;/&gt;&lt;property id=&quot;20300&quot; value=&quot;Slide 2 - &amp;quot;Using Earned Value to Track Progress&amp;quot;&quot;/&gt;&lt;property id=&quot;20307&quot; value=&quot;257&quot;/&gt;&lt;/object&gt;&lt;object type=&quot;3&quot; unique_id=&quot;10030&quot;&gt;&lt;property id=&quot;20148&quot; value=&quot;5&quot;/&gt;&lt;property id=&quot;20300&quot; value=&quot;Slide 3 - &amp;quot;Using Earned Value to Track Progress&amp;quot;&quot;/&gt;&lt;property id=&quot;20307&quot; value=&quot;258&quot;/&gt;&lt;/object&gt;&lt;object type=&quot;3&quot; unique_id=&quot;10031&quot;&gt;&lt;property id=&quot;20148&quot; value=&quot;5&quot;/&gt;&lt;property id=&quot;20300&quot; value=&quot;Slide 4 - &amp;quot;Using Earned Value to Track Progress&amp;quot;&quot;/&gt;&lt;property id=&quot;20307&quot; value=&quot;259&quot;/&gt;&lt;/object&gt;&lt;object type=&quot;3&quot; unique_id=&quot;10032&quot;&gt;&lt;property id=&quot;20148&quot; value=&quot;5&quot;/&gt;&lt;property id=&quot;20300&quot; value=&quot;Slide 5 - &amp;quot;Using Earned Value to Track Progress&amp;quot;&quot;/&gt;&lt;property id=&quot;20307&quot; value=&quot;298&quot;/&gt;&lt;/object&gt;&lt;object type=&quot;3&quot; unique_id=&quot;10033&quot;&gt;&lt;property id=&quot;20148&quot; value=&quot;5&quot;/&gt;&lt;property id=&quot;20300&quot; value=&quot;Slide 6 - &amp;quot;Using Earned Value to Track Progress&amp;quot;&quot;/&gt;&lt;property id=&quot;20307&quot; value=&quot;260&quot;/&gt;&lt;/object&gt;&lt;object type=&quot;3&quot; unique_id=&quot;10034&quot;&gt;&lt;property id=&quot;20148&quot; value=&quot;5&quot;/&gt;&lt;property id=&quot;20300&quot; value=&quot;Slide 7 - &amp;quot;An Earned Value Example&amp;quot;&quot;/&gt;&lt;property id=&quot;20307&quot; value=&quot;269&quot;/&gt;&lt;/object&gt;&lt;object type=&quot;3&quot; unique_id=&quot;10035&quot;&gt;&lt;property id=&quot;20148&quot; value=&quot;5&quot;/&gt;&lt;property id=&quot;20300&quot; value=&quot;Slide 8 - &amp;quot;An Earned Value Example&amp;quot;&quot;/&gt;&lt;property id=&quot;20307&quot; value=&quot;297&quot;/&gt;&lt;/object&gt;&lt;object type=&quot;3&quot; unique_id=&quot;10036&quot;&gt;&lt;property id=&quot;20148&quot; value=&quot;5&quot;/&gt;&lt;property id=&quot;20300&quot; value=&quot;Slide 9 - &amp;quot;An Earned Value Example&amp;quot;&quot;/&gt;&lt;property id=&quot;20307&quot; value=&quot;270&quot;/&gt;&lt;/object&gt;&lt;object type=&quot;3&quot; unique_id=&quot;10037&quot;&gt;&lt;property id=&quot;20148&quot; value=&quot;5&quot;/&gt;&lt;property id=&quot;20300&quot; value=&quot;Slide 10 - &amp;quot;An Earned Value Example&amp;quot;&quot;/&gt;&lt;property id=&quot;20307&quot; value=&quot;271&quot;/&gt;&lt;/object&gt;&lt;object type=&quot;3&quot; unique_id=&quot;10038&quot;&gt;&lt;property id=&quot;20148&quot; value=&quot;5&quot;/&gt;&lt;property id=&quot;20300&quot; value=&quot;Slide 11 - &amp;quot;An Earned Value Example&amp;quot;&quot;/&gt;&lt;property id=&quot;20307&quot; value=&quot;272&quot;/&gt;&lt;/object&gt;&lt;object type=&quot;3&quot; unique_id=&quot;10039&quot;&gt;&lt;property id=&quot;20148&quot; value=&quot;5&quot;/&gt;&lt;property id=&quot;20300&quot; value=&quot;Slide 12 - &amp;quot;An Earned Value Example&amp;quot;&quot;/&gt;&lt;property id=&quot;20307&quot; value=&quot;273&quot;/&gt;&lt;/object&gt;&lt;object type=&quot;3&quot; unique_id=&quot;10040&quot;&gt;&lt;property id=&quot;20148&quot; value=&quot;5&quot;/&gt;&lt;property id=&quot;20300&quot; value=&quot;Slide 13 - &amp;quot;An Earned Value Example&amp;quot;&quot;/&gt;&lt;property id=&quot;20307&quot; value=&quot;274&quot;/&gt;&lt;/object&gt;&lt;object type=&quot;3&quot; unique_id=&quot;10041&quot;&gt;&lt;property id=&quot;20148&quot; value=&quot;5&quot;/&gt;&lt;property id=&quot;20300&quot; value=&quot;Slide 14 - &amp;quot;An Earned Value Example&amp;quot;&quot;/&gt;&lt;property id=&quot;20307&quot; value=&quot;275&quot;/&gt;&lt;/object&gt;&lt;object type=&quot;3&quot; unique_id=&quot;10042&quot;&gt;&lt;property id=&quot;20148&quot; value=&quot;5&quot;/&gt;&lt;property id=&quot;20300&quot; value=&quot;Slide 15 - &amp;quot;An Earned Value Example&amp;quot;&quot;/&gt;&lt;property id=&quot;20307&quot; value=&quot;276&quot;/&gt;&lt;/object&gt;&lt;object type=&quot;3&quot; unique_id=&quot;10043&quot;&gt;&lt;property id=&quot;20148&quot; value=&quot;5&quot;/&gt;&lt;property id=&quot;20300&quot; value=&quot;Slide 16 - &amp;quot;An Earned Value Example&amp;quot;&quot;/&gt;&lt;property id=&quot;20307&quot; value=&quot;277&quot;/&gt;&lt;/object&gt;&lt;object type=&quot;3&quot; unique_id=&quot;10044&quot;&gt;&lt;property id=&quot;20148&quot; value=&quot;5&quot;/&gt;&lt;property id=&quot;20300&quot; value=&quot;Slide 17 - &amp;quot;An Earned Value Example&amp;quot;&quot;/&gt;&lt;property id=&quot;20307&quot; value=&quot;278&quot;/&gt;&lt;/object&gt;&lt;object type=&quot;3&quot; unique_id=&quot;10045&quot;&gt;&lt;property id=&quot;20148&quot; value=&quot;5&quot;/&gt;&lt;property id=&quot;20300&quot; value=&quot;Slide 18 - &amp;quot;An Earned Value Example&amp;quot;&quot;/&gt;&lt;property id=&quot;20307&quot; value=&quot;279&quot;/&gt;&lt;/object&gt;&lt;object type=&quot;3&quot; unique_id=&quot;10046&quot;&gt;&lt;property id=&quot;20148&quot; value=&quot;5&quot;/&gt;&lt;property id=&quot;20300&quot; value=&quot;Slide 19 - &amp;quot;An Earned Value Example&amp;quot;&quot;/&gt;&lt;property id=&quot;20307&quot; value=&quot;280&quot;/&gt;&lt;/object&gt;&lt;object type=&quot;3&quot; unique_id=&quot;10047&quot;&gt;&lt;property id=&quot;20148&quot; value=&quot;5&quot;/&gt;&lt;property id=&quot;20300&quot; value=&quot;Slide 20 - &amp;quot;An Earned Value Example&amp;quot;&quot;/&gt;&lt;property id=&quot;20307&quot; value=&quot;281&quot;/&gt;&lt;/object&gt;&lt;object type=&quot;3&quot; unique_id=&quot;10048&quot;&gt;&lt;property id=&quot;20148&quot; value=&quot;5&quot;/&gt;&lt;property id=&quot;20300&quot; value=&quot;Slide 21 - &amp;quot;An Earned Value Example&amp;quot;&quot;/&gt;&lt;property id=&quot;20307&quot; value=&quot;282&quot;/&gt;&lt;/object&gt;&lt;object type=&quot;3&quot; unique_id=&quot;10049&quot;&gt;&lt;property id=&quot;20148&quot; value=&quot;5&quot;/&gt;&lt;property id=&quot;20300&quot; value=&quot;Slide 22 - &amp;quot;Using Earned Value to Track Progress&amp;quot;&quot;/&gt;&lt;property id=&quot;20307&quot; value=&quot;289&quot;/&gt;&lt;/object&gt;&lt;object type=&quot;3&quot; unique_id=&quot;10050&quot;&gt;&lt;property id=&quot;20148&quot; value=&quot;5&quot;/&gt;&lt;property id=&quot;20300&quot; value=&quot;Slide 23 - &amp;quot;Using Earned Value to Track Progress&amp;quot;&quot;/&gt;&lt;property id=&quot;20307&quot; value=&quot;290&quot;/&gt;&lt;/object&gt;&lt;object type=&quot;3&quot; unique_id=&quot;10051&quot;&gt;&lt;property id=&quot;20148&quot; value=&quot;5&quot;/&gt;&lt;property id=&quot;20300&quot; value=&quot;Slide 24 - &amp;quot;Earned Value Analysis Tools&amp;quot;&quot;/&gt;&lt;property id=&quot;20307&quot; value=&quot;291&quot;/&gt;&lt;/object&gt;&lt;object type=&quot;3&quot; unique_id=&quot;10052&quot;&gt;&lt;property id=&quot;20148&quot; value=&quot;5&quot;/&gt;&lt;property id=&quot;20300&quot; value=&quot;Slide 25 - &amp;quot;Earned Value Analysis Tools&amp;quot;&quot;/&gt;&lt;property id=&quot;20307&quot; value=&quot;296&quot;/&gt;&lt;/object&gt;&lt;object type=&quot;3&quot; unique_id=&quot;10053&quot;&gt;&lt;property id=&quot;20148&quot; value=&quot;5&quot;/&gt;&lt;property id=&quot;20300&quot; value=&quot;Slide 26 - &amp;quot;Earned Value Analysis Tools&amp;quot;&quot;/&gt;&lt;property id=&quot;20307&quot; value=&quot;292&quot;/&gt;&lt;/object&gt;&lt;object type=&quot;3&quot; unique_id=&quot;10054&quot;&gt;&lt;property id=&quot;20148&quot; value=&quot;5&quot;/&gt;&lt;property id=&quot;20300&quot; value=&quot;Slide 27 - &amp;quot;Earned Value Analysis Tools&amp;quot;&quot;/&gt;&lt;property id=&quot;20307&quot; value=&quot;293&quot;/&gt;&lt;/object&gt;&lt;object type=&quot;3&quot; unique_id=&quot;10055&quot;&gt;&lt;property id=&quot;20148&quot; value=&quot;5&quot;/&gt;&lt;property id=&quot;20300&quot; value=&quot;Slide 28 - &amp;quot;Some Good EVM Practices &amp;quot;&quot;/&gt;&lt;property id=&quot;20307&quot; value=&quot;294&quot;/&gt;&lt;/object&gt;&lt;object type=&quot;3&quot; unique_id=&quot;10056&quot;&gt;&lt;property id=&quot;20148&quot; value=&quot;5&quot;/&gt;&lt;property id=&quot;20300&quot; value=&quot;Slide 29 - &amp;quot;EIA EVMS Guidelines&amp;quot;&quot;/&gt;&lt;property id=&quot;20307&quot; value=&quot;295&quot;/&gt;&lt;/object&gt;&lt;object type=&quot;3&quot; unique_id=&quot;10057&quot;&gt;&lt;property id=&quot;20148&quot; value=&quot;5&quot;/&gt;&lt;property id=&quot;20300&quot; value=&quot;Slide 31 - &amp;quot;Thank you for your time!&amp;quot;&quot;/&gt;&lt;property id=&quot;20307&quot; value=&quot;299&quot;/&gt;&lt;/object&gt;&lt;object type=&quot;3&quot; unique_id=&quot;10090&quot;&gt;&lt;property id=&quot;20148&quot; value=&quot;5&quot;/&gt;&lt;property id=&quot;20300&quot; value=&quot;Slide 30 - &amp;quot;One Final PM Thought…&amp;quot;&quot;/&gt;&lt;property id=&quot;20307&quot; value=&quot;300&quot;/&gt;&lt;/object&gt;&lt;/object&gt;&lt;/object&gt;&lt;/database&gt;"/>
</p:tagLst>
</file>

<file path=ppt/theme/theme1.xml><?xml version="1.0" encoding="utf-8"?>
<a:theme xmlns:a="http://schemas.openxmlformats.org/drawingml/2006/main" name="_MSP 2002 Intro-Overview-Demo (2003-01) - EI">
  <a:themeElements>
    <a:clrScheme name="_MSP 2002 Intro-Overview-Demo (2003-01) - EI 8">
      <a:dk1>
        <a:srgbClr val="000000"/>
      </a:dk1>
      <a:lt1>
        <a:srgbClr val="FFFFFF"/>
      </a:lt1>
      <a:dk2>
        <a:srgbClr val="000099"/>
      </a:dk2>
      <a:lt2>
        <a:srgbClr val="FFF15B"/>
      </a:lt2>
      <a:accent1>
        <a:srgbClr val="FCEB98"/>
      </a:accent1>
      <a:accent2>
        <a:srgbClr val="FF6845"/>
      </a:accent2>
      <a:accent3>
        <a:srgbClr val="AAAACA"/>
      </a:accent3>
      <a:accent4>
        <a:srgbClr val="DADADA"/>
      </a:accent4>
      <a:accent5>
        <a:srgbClr val="FDF3CA"/>
      </a:accent5>
      <a:accent6>
        <a:srgbClr val="E75E3E"/>
      </a:accent6>
      <a:hlink>
        <a:srgbClr val="31ACFF"/>
      </a:hlink>
      <a:folHlink>
        <a:srgbClr val="81D557"/>
      </a:folHlink>
    </a:clrScheme>
    <a:fontScheme name="_MSP 2002 Intro-Overview-Demo (2003-01) - E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l" defTabSz="977900" rtl="0" eaLnBrk="1" fontAlgn="base" latinLnBrk="0" hangingPunct="1">
          <a:lnSpc>
            <a:spcPct val="100000"/>
          </a:lnSpc>
          <a:spcBef>
            <a:spcPct val="0"/>
          </a:spcBef>
          <a:spcAft>
            <a:spcPct val="0"/>
          </a:spcAft>
          <a:buClrTx/>
          <a:buSzTx/>
          <a:buFontTx/>
          <a:buNone/>
          <a:tabLst/>
          <a:defRPr kumimoji="0" lang="en-US" altLang="en-US" sz="3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l" defTabSz="977900" rtl="0" eaLnBrk="1" fontAlgn="base" latinLnBrk="0" hangingPunct="1">
          <a:lnSpc>
            <a:spcPct val="100000"/>
          </a:lnSpc>
          <a:spcBef>
            <a:spcPct val="0"/>
          </a:spcBef>
          <a:spcAft>
            <a:spcPct val="0"/>
          </a:spcAft>
          <a:buClrTx/>
          <a:buSzTx/>
          <a:buFontTx/>
          <a:buNone/>
          <a:tabLst/>
          <a:defRPr kumimoji="0" lang="en-US" altLang="en-US" sz="3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_MSP 2002 Intro-Overview-Demo (2003-01) - E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_MSP 2002 Intro-Overview-Demo (2003-01) - E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_MSP 2002 Intro-Overview-Demo (2003-01) - E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_MSP 2002 Intro-Overview-Demo (2003-01) - E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_MSP 2002 Intro-Overview-Demo (2003-01) - E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_MSP 2002 Intro-Overview-Demo (2003-01) - E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_MSP 2002 Intro-Overview-Demo (2003-01) - E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_MSP 2002 Intro-Overview-Demo (2003-01) - EI 8">
        <a:dk1>
          <a:srgbClr val="000000"/>
        </a:dk1>
        <a:lt1>
          <a:srgbClr val="FFFFFF"/>
        </a:lt1>
        <a:dk2>
          <a:srgbClr val="000099"/>
        </a:dk2>
        <a:lt2>
          <a:srgbClr val="FFF15B"/>
        </a:lt2>
        <a:accent1>
          <a:srgbClr val="FCEB98"/>
        </a:accent1>
        <a:accent2>
          <a:srgbClr val="FF6845"/>
        </a:accent2>
        <a:accent3>
          <a:srgbClr val="AAAACA"/>
        </a:accent3>
        <a:accent4>
          <a:srgbClr val="DADADA"/>
        </a:accent4>
        <a:accent5>
          <a:srgbClr val="FDF3CA"/>
        </a:accent5>
        <a:accent6>
          <a:srgbClr val="E75E3E"/>
        </a:accent6>
        <a:hlink>
          <a:srgbClr val="31ACFF"/>
        </a:hlink>
        <a:folHlink>
          <a:srgbClr val="81D55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dwPS PPT Template">
  <a:themeElements>
    <a:clrScheme name="EdwPS2">
      <a:dk1>
        <a:sysClr val="windowText" lastClr="000000"/>
      </a:dk1>
      <a:lt1>
        <a:sysClr val="window" lastClr="FFFFFF"/>
      </a:lt1>
      <a:dk2>
        <a:srgbClr val="111F5B"/>
      </a:dk2>
      <a:lt2>
        <a:srgbClr val="F2F2F2"/>
      </a:lt2>
      <a:accent1>
        <a:srgbClr val="273B4F"/>
      </a:accent1>
      <a:accent2>
        <a:srgbClr val="6A1C20"/>
      </a:accent2>
      <a:accent3>
        <a:srgbClr val="C89F08"/>
      </a:accent3>
      <a:accent4>
        <a:srgbClr val="0000CC"/>
      </a:accent4>
      <a:accent5>
        <a:srgbClr val="9A2A2F"/>
      </a:accent5>
      <a:accent6>
        <a:srgbClr val="8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dwPS PPT Template">
  <a:themeElements>
    <a:clrScheme name="EdwPS2">
      <a:dk1>
        <a:sysClr val="windowText" lastClr="000000"/>
      </a:dk1>
      <a:lt1>
        <a:sysClr val="window" lastClr="FFFFFF"/>
      </a:lt1>
      <a:dk2>
        <a:srgbClr val="111F5B"/>
      </a:dk2>
      <a:lt2>
        <a:srgbClr val="F2F2F2"/>
      </a:lt2>
      <a:accent1>
        <a:srgbClr val="273B4F"/>
      </a:accent1>
      <a:accent2>
        <a:srgbClr val="6A1C20"/>
      </a:accent2>
      <a:accent3>
        <a:srgbClr val="C89F08"/>
      </a:accent3>
      <a:accent4>
        <a:srgbClr val="0000CC"/>
      </a:accent4>
      <a:accent5>
        <a:srgbClr val="9A2A2F"/>
      </a:accent5>
      <a:accent6>
        <a:srgbClr val="8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1DB4AE5D44524D9785A4F6DA4C62DC" ma:contentTypeVersion="1" ma:contentTypeDescription="Create a new document." ma:contentTypeScope="" ma:versionID="fe041cf4273b5cf78a575a855caafd46">
  <xsd:schema xmlns:xsd="http://www.w3.org/2001/XMLSchema" xmlns:xs="http://www.w3.org/2001/XMLSchema" xmlns:p="http://schemas.microsoft.com/office/2006/metadata/properties" xmlns:ns1="http://schemas.microsoft.com/sharepoint/v3" xmlns:ns2="75347a0e-b887-4271-8c48-a19c816943c7" targetNamespace="http://schemas.microsoft.com/office/2006/metadata/properties" ma:root="true" ma:fieldsID="4469216e7a6b2bf8f7ef8ca1bc936ea6" ns1:_="" ns2:_="">
    <xsd:import namespace="http://schemas.microsoft.com/sharepoint/v3"/>
    <xsd:import namespace="75347a0e-b887-4271-8c48-a19c816943c7"/>
    <xsd:element name="properties">
      <xsd:complexType>
        <xsd:sequence>
          <xsd:element name="documentManagement">
            <xsd:complexType>
              <xsd:all>
                <xsd:element ref="ns1:PublishingStartDate" minOccurs="0"/>
                <xsd:element ref="ns1:PublishingExpirationDate" minOccurs="0"/>
                <xsd:element ref="ns2:MigrationSourc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347a0e-b887-4271-8c48-a19c816943c7"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SourceURL xmlns="75347a0e-b887-4271-8c48-a19c816943c7"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AA37649-33EE-4F99-A397-AF2140ED9FB5}"/>
</file>

<file path=customXml/itemProps2.xml><?xml version="1.0" encoding="utf-8"?>
<ds:datastoreItem xmlns:ds="http://schemas.openxmlformats.org/officeDocument/2006/customXml" ds:itemID="{E2E9B792-DF91-4DAA-8B57-CE5AF9B71185}"/>
</file>

<file path=customXml/itemProps3.xml><?xml version="1.0" encoding="utf-8"?>
<ds:datastoreItem xmlns:ds="http://schemas.openxmlformats.org/officeDocument/2006/customXml" ds:itemID="{6C4854F8-A922-4967-8F31-633E981E7EAF}"/>
</file>

<file path=docProps/app.xml><?xml version="1.0" encoding="utf-8"?>
<Properties xmlns="http://schemas.openxmlformats.org/officeDocument/2006/extended-properties" xmlns:vt="http://schemas.openxmlformats.org/officeDocument/2006/docPropsVTypes">
  <Template>R:\M\Microsoft Corporation\MSP 2002\Marketing Materials\_MSP 2002 Intro-Overview-Demo (2003-01) - EI.ppt</Template>
  <TotalTime>7348</TotalTime>
  <Words>3243</Words>
  <Application>Microsoft Office PowerPoint</Application>
  <PresentationFormat>Custom</PresentationFormat>
  <Paragraphs>363</Paragraphs>
  <Slides>30</Slides>
  <Notes>2</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_MSP 2002 Intro-Overview-Demo (2003-01) - EI</vt:lpstr>
      <vt:lpstr>EdwPS PPT Template</vt:lpstr>
      <vt:lpstr>1_EdwPS PPT Template</vt:lpstr>
      <vt:lpstr>An Overview of  Earned Value Management (EVM)</vt:lpstr>
      <vt:lpstr>Using Earned Value to Track Progress</vt:lpstr>
      <vt:lpstr>Using Earned Value to Track Progress </vt:lpstr>
      <vt:lpstr>Using Earned Value to Track Progress  </vt:lpstr>
      <vt:lpstr>What is Earned Value - A Brief Synopsis</vt:lpstr>
      <vt:lpstr>What is Earned Value - A Brief Synopsis </vt:lpstr>
      <vt:lpstr>What is Earned Value - A Brief Synopsis  </vt:lpstr>
      <vt:lpstr>What is Earned Value - A Brief Synopsis   </vt:lpstr>
      <vt:lpstr>Using Earned Value to Track Progress   </vt:lpstr>
      <vt:lpstr>Using Earned Value to Track Progress    </vt:lpstr>
      <vt:lpstr>Using Earned Value to Track Progress     </vt:lpstr>
      <vt:lpstr>Using Earned Value to Track Progress      </vt:lpstr>
      <vt:lpstr>Using Earned Value to Track Progress       </vt:lpstr>
      <vt:lpstr>Earned Value Analysis</vt:lpstr>
      <vt:lpstr>Earned Value Analysis </vt:lpstr>
      <vt:lpstr>Earned Value Analysis Tools</vt:lpstr>
      <vt:lpstr>Earned Value Analysis  </vt:lpstr>
      <vt:lpstr>Thank you for your time!</vt:lpstr>
      <vt:lpstr>An Overview of  Earned Value Management (EVM) </vt:lpstr>
      <vt:lpstr>Supplemental Material </vt:lpstr>
      <vt:lpstr>Some EVM Best Practices </vt:lpstr>
      <vt:lpstr>Some Key EVM Definitions </vt:lpstr>
      <vt:lpstr>EVM Definitions, cont’d</vt:lpstr>
      <vt:lpstr>EIA EVMS Guidelines</vt:lpstr>
      <vt:lpstr>Industry EVMS Guidelines (from ANSI/EIA-748)</vt:lpstr>
      <vt:lpstr>Industry EVMS Guidelines (from ANSI/EIA-748) </vt:lpstr>
      <vt:lpstr>Industry EVMS Guidelines (from ANSI/EIA-748)  </vt:lpstr>
      <vt:lpstr>Industry EVMS Guidelines (from ANSI/EIA-748)   </vt:lpstr>
      <vt:lpstr>Industry EVMS Guidelines (from ANSI/EIA-748)    </vt:lpstr>
      <vt:lpstr>Industry EVMS Guidelines (from ANSI/EIA-748)     </vt:lpstr>
    </vt:vector>
  </TitlesOfParts>
  <Company>Edwards Industries,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Earned Value Management Systems</dc:title>
  <dc:subject>Using EVM to Track Progress</dc:subject>
  <dc:creator>Steven Edwards</dc:creator>
  <cp:keywords>Earned Value Management Systems, Using EVM to Track Progress, Edwards Industries, LLC.</cp:keywords>
  <cp:lastModifiedBy>A</cp:lastModifiedBy>
  <cp:revision>170</cp:revision>
  <cp:lastPrinted>2014-10-01T18:40:19Z</cp:lastPrinted>
  <dcterms:created xsi:type="dcterms:W3CDTF">2003-02-25T21:52:26Z</dcterms:created>
  <dcterms:modified xsi:type="dcterms:W3CDTF">2014-11-11T16:54:51Z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0x010100181DB4AE5D44524D9785A4F6DA4C62DC</vt:lpwstr>
  </property>
</Properties>
</file>