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4" r:id="rId3"/>
    <p:sldId id="278" r:id="rId4"/>
    <p:sldId id="279" r:id="rId5"/>
    <p:sldId id="266" r:id="rId6"/>
    <p:sldId id="267" r:id="rId7"/>
    <p:sldId id="281" r:id="rId8"/>
    <p:sldId id="268" r:id="rId9"/>
    <p:sldId id="274" r:id="rId10"/>
    <p:sldId id="283" r:id="rId11"/>
    <p:sldId id="292" r:id="rId12"/>
    <p:sldId id="298" r:id="rId13"/>
    <p:sldId id="294" r:id="rId14"/>
    <p:sldId id="297" r:id="rId15"/>
    <p:sldId id="290" r:id="rId16"/>
    <p:sldId id="291" r:id="rId17"/>
    <p:sldId id="300" r:id="rId18"/>
    <p:sldId id="299" r:id="rId19"/>
    <p:sldId id="280" r:id="rId20"/>
    <p:sldId id="282" r:id="rId21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4" autoAdjust="0"/>
    <p:restoredTop sz="94678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notesViewPr>
    <p:cSldViewPr>
      <p:cViewPr varScale="1">
        <p:scale>
          <a:sx n="72" d="100"/>
          <a:sy n="72" d="100"/>
        </p:scale>
        <p:origin x="-3366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1CA0F9-9F99-404A-99A8-D70B072D2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5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A82EFF0-87C8-4EB5-83EF-0FB2DF636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73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AFDBF0-D5AE-454F-8FA5-16C71C10615A}" type="slidenum">
              <a:rPr lang="en-GB" b="0" smtClean="0"/>
              <a:pPr eaLnBrk="1" hangingPunct="1"/>
              <a:t>1</a:t>
            </a:fld>
            <a:endParaRPr lang="en-GB" b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DFC0DF8-2296-4ADB-90AA-AC53F64C0EAB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  <p:sp>
        <p:nvSpPr>
          <p:cNvPr id="29699" name="Espace réservé du numéro de diapositive 6"/>
          <p:cNvSpPr txBox="1">
            <a:spLocks noGrp="1"/>
          </p:cNvSpPr>
          <p:nvPr/>
        </p:nvSpPr>
        <p:spPr bwMode="auto">
          <a:xfrm>
            <a:off x="3856515" y="9440646"/>
            <a:ext cx="2947524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6B2F3CF-6141-4F9E-B306-E3E2444ECF6B}" type="slidenum">
              <a:rPr lang="fr-FR" sz="1200" b="1">
                <a:latin typeface="Calibri" pitchFamily="34" charset="0"/>
              </a:rPr>
              <a:pPr algn="r" eaLnBrk="1" hangingPunct="1"/>
              <a:t>11</a:t>
            </a:fld>
            <a:endParaRPr lang="fr-FR" sz="1200" b="1">
              <a:latin typeface="Calibri" pitchFamily="34" charset="0"/>
            </a:endParaRPr>
          </a:p>
        </p:txBody>
      </p:sp>
      <p:sp>
        <p:nvSpPr>
          <p:cNvPr id="29700" name="Rectangle 3"/>
          <p:cNvSpPr txBox="1">
            <a:spLocks noGrp="1" noChangeArrowheads="1"/>
          </p:cNvSpPr>
          <p:nvPr/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/>
          <a:lstStyle>
            <a:lvl1pPr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rtl="1" eaLnBrk="1" hangingPunct="1"/>
            <a:fld id="{6ACE780E-3D59-4944-82B1-0C56BFB46FDF}" type="datetime1">
              <a:rPr lang="en-GB" sz="1200" b="1"/>
              <a:pPr algn="r" rtl="1" eaLnBrk="1" hangingPunct="1"/>
              <a:t>04/11/2014</a:t>
            </a:fld>
            <a:endParaRPr lang="en-GB" sz="1200" b="1"/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 anchor="b"/>
          <a:lstStyle>
            <a:lvl1pPr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rtl="1" eaLnBrk="1" hangingPunct="1"/>
            <a:fld id="{E6E7C437-C459-4BE9-A7BE-A78330DE9B4B}" type="slidenum">
              <a:rPr lang="en-GB" sz="1200" b="1"/>
              <a:pPr algn="r" rtl="1" eaLnBrk="1" hangingPunct="1"/>
              <a:t>11</a:t>
            </a:fld>
            <a:endParaRPr lang="en-GB" sz="1200" b="1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0938" cy="3722687"/>
          </a:xfrm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12" y="4717735"/>
            <a:ext cx="5438189" cy="44744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9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B577901-40B6-4401-B94C-0DBBA60664CA}" type="slidenum">
              <a:rPr lang="en-GB" sz="1200" smtClean="0"/>
              <a:pPr eaLnBrk="1" hangingPunct="1"/>
              <a:t>13</a:t>
            </a:fld>
            <a:endParaRPr lang="en-GB" sz="1200" smtClean="0"/>
          </a:p>
        </p:txBody>
      </p:sp>
      <p:sp>
        <p:nvSpPr>
          <p:cNvPr id="30723" name="Espace réservé du numéro de diapositive 6"/>
          <p:cNvSpPr txBox="1">
            <a:spLocks noGrp="1"/>
          </p:cNvSpPr>
          <p:nvPr/>
        </p:nvSpPr>
        <p:spPr bwMode="auto">
          <a:xfrm>
            <a:off x="3856515" y="9440646"/>
            <a:ext cx="2947524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6E49740-3EC2-42D9-8002-822A28C648BB}" type="slidenum">
              <a:rPr lang="fr-FR" sz="1200" b="1">
                <a:latin typeface="Calibri" pitchFamily="34" charset="0"/>
              </a:rPr>
              <a:pPr algn="r" eaLnBrk="1" hangingPunct="1"/>
              <a:t>13</a:t>
            </a:fld>
            <a:endParaRPr lang="fr-FR" sz="1200" b="1">
              <a:latin typeface="Calibri" pitchFamily="34" charset="0"/>
            </a:endParaRPr>
          </a:p>
        </p:txBody>
      </p:sp>
      <p:sp>
        <p:nvSpPr>
          <p:cNvPr id="30724" name="Rectangle 3"/>
          <p:cNvSpPr txBox="1">
            <a:spLocks noGrp="1" noChangeArrowheads="1"/>
          </p:cNvSpPr>
          <p:nvPr/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/>
          <a:lstStyle>
            <a:lvl1pPr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rtl="1" eaLnBrk="1" hangingPunct="1"/>
            <a:fld id="{C5B38FA1-05EF-4B0F-9D5E-74A9AF4E13EB}" type="datetime1">
              <a:rPr lang="en-GB" sz="1200" b="1"/>
              <a:pPr algn="r" rtl="1" eaLnBrk="1" hangingPunct="1"/>
              <a:t>04/11/2014</a:t>
            </a:fld>
            <a:endParaRPr lang="en-GB" sz="1200" b="1"/>
          </a:p>
        </p:txBody>
      </p:sp>
      <p:sp>
        <p:nvSpPr>
          <p:cNvPr id="30725" name="Rectangle 7"/>
          <p:cNvSpPr txBox="1">
            <a:spLocks noGrp="1" noChangeArrowheads="1"/>
          </p:cNvSpPr>
          <p:nvPr/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 anchor="b"/>
          <a:lstStyle>
            <a:lvl1pPr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rtl="1" eaLnBrk="1" hangingPunct="1"/>
            <a:fld id="{29E69246-0398-45DA-8754-B75D6117BA98}" type="slidenum">
              <a:rPr lang="en-GB" sz="1200" b="1"/>
              <a:pPr algn="r" rtl="1" eaLnBrk="1" hangingPunct="1"/>
              <a:t>13</a:t>
            </a:fld>
            <a:endParaRPr lang="en-GB" sz="1200" b="1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60938" cy="372110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12" y="4717735"/>
            <a:ext cx="5438189" cy="44744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62" indent="-285716" defTabSz="469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64" indent="-228573" defTabSz="469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10" indent="-228573" defTabSz="469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55" indent="-228573" defTabSz="469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01" indent="-228573" defTabSz="4698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47" indent="-228573" defTabSz="4698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92" indent="-228573" defTabSz="4698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38" indent="-228573" defTabSz="4698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B577901-40B6-4401-B94C-0DBBA60664CA}" type="slidenum">
              <a:rPr lang="en-GB" sz="1200"/>
              <a:pPr eaLnBrk="1" hangingPunct="1"/>
              <a:t>14</a:t>
            </a:fld>
            <a:endParaRPr lang="en-GB" sz="1200"/>
          </a:p>
        </p:txBody>
      </p:sp>
      <p:sp>
        <p:nvSpPr>
          <p:cNvPr id="30723" name="Espace réservé du numéro de diapositive 6"/>
          <p:cNvSpPr txBox="1">
            <a:spLocks noGrp="1"/>
          </p:cNvSpPr>
          <p:nvPr/>
        </p:nvSpPr>
        <p:spPr bwMode="auto">
          <a:xfrm>
            <a:off x="3856515" y="9440647"/>
            <a:ext cx="2947524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7" tIns="46103" rIns="92207" bIns="46103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6E49740-3EC2-42D9-8002-822A28C648BB}" type="slidenum">
              <a:rPr lang="fr-FR" sz="1200">
                <a:latin typeface="Calibri" pitchFamily="34" charset="0"/>
              </a:rPr>
              <a:pPr algn="r" eaLnBrk="1" hangingPunct="1"/>
              <a:t>14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30724" name="Rectangle 3"/>
          <p:cNvSpPr txBox="1">
            <a:spLocks noGrp="1" noChangeArrowheads="1"/>
          </p:cNvSpPr>
          <p:nvPr/>
        </p:nvSpPr>
        <p:spPr bwMode="auto">
          <a:xfrm>
            <a:off x="3854940" y="1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44" tIns="45022" rIns="90044" bIns="45022"/>
          <a:lstStyle>
            <a:lvl1pPr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rtl="1" eaLnBrk="1" hangingPunct="1"/>
            <a:fld id="{C5B38FA1-05EF-4B0F-9D5E-74A9AF4E13EB}" type="datetime1">
              <a:rPr lang="en-GB" sz="1200"/>
              <a:pPr algn="r" rtl="1" eaLnBrk="1" hangingPunct="1"/>
              <a:t>04/11/2014</a:t>
            </a:fld>
            <a:endParaRPr lang="en-GB" sz="1200"/>
          </a:p>
        </p:txBody>
      </p:sp>
      <p:sp>
        <p:nvSpPr>
          <p:cNvPr id="30725" name="Rectangle 7"/>
          <p:cNvSpPr txBox="1">
            <a:spLocks noGrp="1" noChangeArrowheads="1"/>
          </p:cNvSpPr>
          <p:nvPr/>
        </p:nvSpPr>
        <p:spPr bwMode="auto">
          <a:xfrm>
            <a:off x="3854940" y="9440647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44" tIns="45022" rIns="90044" bIns="45022" anchor="b"/>
          <a:lstStyle>
            <a:lvl1pPr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rtl="1" eaLnBrk="1" hangingPunct="1"/>
            <a:fld id="{29E69246-0398-45DA-8754-B75D6117BA98}" type="slidenum">
              <a:rPr lang="en-GB" sz="1200"/>
              <a:pPr algn="r" rtl="1" eaLnBrk="1" hangingPunct="1"/>
              <a:t>14</a:t>
            </a:fld>
            <a:endParaRPr lang="en-GB" sz="120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60938" cy="372110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13" y="4717736"/>
            <a:ext cx="5438189" cy="44744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44" tIns="45022" rIns="90044" bIns="45022"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9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9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9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9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43571F8-B0BD-40B5-8338-F431DA360229}" type="slidenum">
              <a:rPr lang="en-GB" b="0" smtClean="0">
                <a:ea typeface="ＭＳ Ｐゴシック" pitchFamily="34" charset="-128"/>
              </a:rPr>
              <a:pPr/>
              <a:t>15</a:t>
            </a:fld>
            <a:endParaRPr lang="en-GB" b="0" smtClean="0">
              <a:ea typeface="ＭＳ Ｐゴシック" pitchFamily="34" charset="-128"/>
            </a:endParaRPr>
          </a:p>
        </p:txBody>
      </p:sp>
      <p:sp>
        <p:nvSpPr>
          <p:cNvPr id="31747" name="Espace réservé du numéro de diapositive 6"/>
          <p:cNvSpPr txBox="1">
            <a:spLocks noGrp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79D99E6-B27F-471B-88BB-84D47576F053}" type="slidenum">
              <a:rPr lang="fr-FR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15</a:t>
            </a:fld>
            <a:endParaRPr lang="fr-FR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748" name="Rectangle 3"/>
          <p:cNvSpPr txBox="1">
            <a:spLocks noGrp="1" noChangeArrowheads="1"/>
          </p:cNvSpPr>
          <p:nvPr/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/>
          <a:lstStyle>
            <a:lvl1pPr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fld id="{A899F944-0017-440C-9063-E19639AF184F}" type="datetime1">
              <a:rPr lang="en-GB" sz="1200">
                <a:ea typeface="ＭＳ Ｐゴシック" pitchFamily="34" charset="-128"/>
              </a:rPr>
              <a:pPr algn="r" rtl="1" eaLnBrk="1" hangingPunct="1"/>
              <a:t>04/11/2014</a:t>
            </a:fld>
            <a:endParaRPr lang="en-GB" sz="1200">
              <a:ea typeface="ＭＳ Ｐゴシック" pitchFamily="34" charset="-128"/>
            </a:endParaRPr>
          </a:p>
        </p:txBody>
      </p:sp>
      <p:sp>
        <p:nvSpPr>
          <p:cNvPr id="31749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 anchor="b"/>
          <a:lstStyle>
            <a:lvl1pPr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21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fld id="{F968212A-A44E-4FC2-86A0-898FCAED69C9}" type="slidenum">
              <a:rPr lang="en-GB" sz="1200">
                <a:ea typeface="ＭＳ Ｐゴシック" pitchFamily="34" charset="-128"/>
              </a:rPr>
              <a:pPr algn="r" rtl="1" eaLnBrk="1" hangingPunct="1"/>
              <a:t>15</a:t>
            </a:fld>
            <a:endParaRPr lang="en-GB" sz="1200">
              <a:ea typeface="ＭＳ Ｐゴシック" pitchFamily="34" charset="-128"/>
            </a:endParaRPr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60938" cy="3721100"/>
          </a:xfrm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40363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7" rIns="90054" bIns="45027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82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62" indent="-285716" defTabSz="4682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64" indent="-228573" defTabSz="4682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10" indent="-228573" defTabSz="4682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55" indent="-228573" defTabSz="4682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01" indent="-228573" defTabSz="4682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47" indent="-228573" defTabSz="4682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92" indent="-228573" defTabSz="4682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38" indent="-228573" defTabSz="4682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14A7AC-D83B-4879-AB27-30C0C9029FB1}" type="slidenum">
              <a:rPr lang="en-GB" b="0" smtClean="0">
                <a:ea typeface="ＭＳ Ｐゴシック" pitchFamily="34" charset="-128"/>
              </a:rPr>
              <a:pPr eaLnBrk="1" hangingPunct="1"/>
              <a:t>18</a:t>
            </a:fld>
            <a:endParaRPr lang="en-GB" b="0" smtClean="0">
              <a:ea typeface="ＭＳ Ｐゴシック" pitchFamily="34" charset="-128"/>
            </a:endParaRPr>
          </a:p>
        </p:txBody>
      </p:sp>
      <p:sp>
        <p:nvSpPr>
          <p:cNvPr id="32771" name="Espace réservé du numéro de diapositive 6"/>
          <p:cNvSpPr txBox="1">
            <a:spLocks noGrp="1"/>
          </p:cNvSpPr>
          <p:nvPr/>
        </p:nvSpPr>
        <p:spPr bwMode="auto">
          <a:xfrm>
            <a:off x="3856038" y="9440864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2" tIns="45907" rIns="91812" bIns="45907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F459754-C0AC-47AD-8559-C56F75D2FB5F}" type="slidenum">
              <a:rPr lang="fr-FR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18</a:t>
            </a:fld>
            <a:endParaRPr lang="fr-FR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9300"/>
            <a:ext cx="4956175" cy="3717925"/>
          </a:xfrm>
          <a:ln/>
        </p:spPr>
      </p:sp>
      <p:sp>
        <p:nvSpPr>
          <p:cNvPr id="32773" name="Rectangle 3"/>
          <p:cNvSpPr>
            <a:spLocks noGrp="1"/>
          </p:cNvSpPr>
          <p:nvPr>
            <p:ph type="body" idx="1"/>
          </p:nvPr>
        </p:nvSpPr>
        <p:spPr>
          <a:xfrm>
            <a:off x="684214" y="4719639"/>
            <a:ext cx="5437187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2" tIns="45907" rIns="91812" bIns="45907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550455-ABDC-4F71-B4FC-99F056338C02}" type="slidenum">
              <a:rPr lang="en-GB" b="0" smtClean="0"/>
              <a:pPr eaLnBrk="1" hangingPunct="1"/>
              <a:t>20</a:t>
            </a:fld>
            <a:endParaRPr lang="en-GB" b="0" smtClean="0"/>
          </a:p>
        </p:txBody>
      </p:sp>
      <p:sp>
        <p:nvSpPr>
          <p:cNvPr id="33795" name="Espace réservé du numéro de diapositive 6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C29ECD-D6AF-4E4C-9337-B0519DFE4A95}" type="slidenum">
              <a:rPr lang="fr-FR" sz="1200" b="0">
                <a:latin typeface="Calibri" pitchFamily="34" charset="0"/>
                <a:ea typeface="ＭＳ Ｐゴシック" pitchFamily="34" charset="-128"/>
              </a:rPr>
              <a:pPr algn="r" eaLnBrk="1" hangingPunct="1"/>
              <a:t>20</a:t>
            </a:fld>
            <a:endParaRPr lang="fr-FR" sz="1200" b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79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7713"/>
            <a:ext cx="4964112" cy="3724275"/>
          </a:xfrm>
          <a:ln/>
        </p:spPr>
      </p:sp>
      <p:sp>
        <p:nvSpPr>
          <p:cNvPr id="33797" name="Rectangle 3"/>
          <p:cNvSpPr>
            <a:spLocks noGrp="1"/>
          </p:cNvSpPr>
          <p:nvPr>
            <p:ph type="body" idx="1"/>
          </p:nvPr>
        </p:nvSpPr>
        <p:spPr>
          <a:xfrm>
            <a:off x="682625" y="4719638"/>
            <a:ext cx="5440363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907E5F-FBB6-4304-958E-AA1A635EAE6C}" type="slidenum">
              <a:rPr lang="en-GB" b="0" smtClean="0"/>
              <a:pPr eaLnBrk="1" hangingPunct="1"/>
              <a:t>2</a:t>
            </a:fld>
            <a:endParaRPr lang="en-GB" b="0" smtClean="0"/>
          </a:p>
        </p:txBody>
      </p:sp>
      <p:sp>
        <p:nvSpPr>
          <p:cNvPr id="21507" name="Espace réservé du numéro de diapositive 6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937CA28-6DC8-49A9-8AFD-3C0DA86CA876}" type="slidenum">
              <a:rPr lang="fr-FR" sz="1200" b="0">
                <a:latin typeface="Calibri" pitchFamily="34" charset="0"/>
                <a:ea typeface="ＭＳ Ｐゴシック" pitchFamily="34" charset="-128"/>
              </a:rPr>
              <a:pPr algn="r" eaLnBrk="1" hangingPunct="1"/>
              <a:t>2</a:t>
            </a:fld>
            <a:endParaRPr lang="fr-FR" sz="1200" b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22E49C-62E9-49BF-89BA-81324F28B993}" type="slidenum">
              <a:rPr lang="en-GB" b="0" smtClean="0"/>
              <a:pPr eaLnBrk="1" hangingPunct="1"/>
              <a:t>3</a:t>
            </a:fld>
            <a:endParaRPr lang="en-GB" b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9638"/>
            <a:ext cx="5440363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53CA63-8478-4C8A-9F27-D8EA6D85EE3E}" type="slidenum">
              <a:rPr lang="en-GB" b="0" smtClean="0"/>
              <a:pPr eaLnBrk="1" hangingPunct="1"/>
              <a:t>4</a:t>
            </a:fld>
            <a:endParaRPr lang="en-GB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4112" cy="37242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9638"/>
            <a:ext cx="5440363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98FB54-3B91-4FD3-A015-7ECC76DB89F8}" type="slidenum">
              <a:rPr lang="en-GB" b="0" smtClean="0"/>
              <a:pPr eaLnBrk="1" hangingPunct="1"/>
              <a:t>5</a:t>
            </a:fld>
            <a:endParaRPr lang="en-GB" b="0" smtClean="0"/>
          </a:p>
        </p:txBody>
      </p:sp>
      <p:sp>
        <p:nvSpPr>
          <p:cNvPr id="24579" name="Espace réservé du numéro de diapositive 6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06BC807-BE9D-4FF1-9735-CFC2C74D9620}" type="slidenum">
              <a:rPr lang="fr-FR" sz="1200" b="0">
                <a:latin typeface="Calibri" pitchFamily="34" charset="0"/>
                <a:ea typeface="ＭＳ Ｐゴシック" pitchFamily="34" charset="-128"/>
              </a:rPr>
              <a:pPr algn="r" eaLnBrk="1" hangingPunct="1"/>
              <a:t>5</a:t>
            </a:fld>
            <a:endParaRPr lang="fr-FR" sz="1200" b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458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24581" name="Rectangle 3"/>
          <p:cNvSpPr>
            <a:spLocks noGrp="1"/>
          </p:cNvSpPr>
          <p:nvPr>
            <p:ph type="body" idx="1"/>
          </p:nvPr>
        </p:nvSpPr>
        <p:spPr>
          <a:xfrm>
            <a:off x="682625" y="4719638"/>
            <a:ext cx="5440363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7B2DA2-2859-4CC3-A3D4-AD1358F29733}" type="slidenum">
              <a:rPr lang="en-GB" b="0" smtClean="0"/>
              <a:pPr eaLnBrk="1" hangingPunct="1"/>
              <a:t>6</a:t>
            </a:fld>
            <a:endParaRPr lang="en-GB" b="0" smtClean="0"/>
          </a:p>
        </p:txBody>
      </p:sp>
      <p:sp>
        <p:nvSpPr>
          <p:cNvPr id="25603" name="Espace réservé du numéro de diapositive 6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984D442-B6F9-42C5-B002-B2BC715BAB78}" type="slidenum">
              <a:rPr lang="fr-FR" sz="1200" b="0">
                <a:latin typeface="Calibri" pitchFamily="34" charset="0"/>
                <a:ea typeface="ＭＳ Ｐゴシック" pitchFamily="34" charset="-128"/>
              </a:rPr>
              <a:pPr algn="r" eaLnBrk="1" hangingPunct="1"/>
              <a:t>6</a:t>
            </a:fld>
            <a:endParaRPr lang="fr-FR" sz="1200" b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60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25605" name="Rectangle 3"/>
          <p:cNvSpPr>
            <a:spLocks noGrp="1"/>
          </p:cNvSpPr>
          <p:nvPr>
            <p:ph type="body" idx="1"/>
          </p:nvPr>
        </p:nvSpPr>
        <p:spPr>
          <a:xfrm>
            <a:off x="682625" y="4719638"/>
            <a:ext cx="5440363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A5B597-6742-47A4-AC26-FDA67D1DDF49}" type="slidenum">
              <a:rPr lang="en-GB" b="0" smtClean="0"/>
              <a:pPr eaLnBrk="1" hangingPunct="1"/>
              <a:t>7</a:t>
            </a:fld>
            <a:endParaRPr lang="en-GB" b="0" smtClean="0"/>
          </a:p>
        </p:txBody>
      </p:sp>
      <p:sp>
        <p:nvSpPr>
          <p:cNvPr id="26627" name="Espace réservé du numéro de diapositive 6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65323C2-A419-48E1-A002-A72C696ABBE6}" type="slidenum">
              <a:rPr lang="fr-FR" sz="1200" b="0">
                <a:latin typeface="Calibri" pitchFamily="34" charset="0"/>
                <a:ea typeface="ＭＳ Ｐゴシック" pitchFamily="34" charset="-128"/>
              </a:rPr>
              <a:pPr algn="r" eaLnBrk="1" hangingPunct="1"/>
              <a:t>7</a:t>
            </a:fld>
            <a:endParaRPr lang="fr-FR" sz="1200" b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62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26629" name="Rectangle 3"/>
          <p:cNvSpPr>
            <a:spLocks noGrp="1"/>
          </p:cNvSpPr>
          <p:nvPr>
            <p:ph type="body" idx="1"/>
          </p:nvPr>
        </p:nvSpPr>
        <p:spPr>
          <a:xfrm>
            <a:off x="682625" y="4719638"/>
            <a:ext cx="5440363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296E61-BF55-464C-A980-E801E4874435}" type="slidenum">
              <a:rPr lang="en-GB" b="0" smtClean="0"/>
              <a:pPr eaLnBrk="1" hangingPunct="1"/>
              <a:t>8</a:t>
            </a:fld>
            <a:endParaRPr lang="en-GB" b="0" smtClean="0"/>
          </a:p>
        </p:txBody>
      </p:sp>
      <p:sp>
        <p:nvSpPr>
          <p:cNvPr id="27651" name="Espace réservé du numéro de diapositive 6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E0A3A85-A7DF-4CAD-B62F-DC7727D68FF8}" type="slidenum">
              <a:rPr lang="fr-FR" sz="1200" b="0">
                <a:latin typeface="Calibri" pitchFamily="34" charset="0"/>
                <a:ea typeface="ＭＳ Ｐゴシック" pitchFamily="34" charset="-128"/>
              </a:rPr>
              <a:pPr algn="r" eaLnBrk="1" hangingPunct="1"/>
              <a:t>8</a:t>
            </a:fld>
            <a:endParaRPr lang="fr-FR" sz="1200" b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27653" name="Rectangle 3"/>
          <p:cNvSpPr>
            <a:spLocks noGrp="1"/>
          </p:cNvSpPr>
          <p:nvPr>
            <p:ph type="body" idx="1"/>
          </p:nvPr>
        </p:nvSpPr>
        <p:spPr>
          <a:xfrm>
            <a:off x="682625" y="4719638"/>
            <a:ext cx="5440363" cy="447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7CBD9F-5FAD-4EC1-8A36-91AB844E9F31}" type="slidenum">
              <a:rPr lang="en-GB" b="0" smtClean="0"/>
              <a:pPr eaLnBrk="1" hangingPunct="1"/>
              <a:t>9</a:t>
            </a:fld>
            <a:endParaRPr lang="en-GB" b="0" smtClean="0"/>
          </a:p>
        </p:txBody>
      </p:sp>
      <p:sp>
        <p:nvSpPr>
          <p:cNvPr id="28675" name="Espace réservé du numéro de diapositive 6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642163D-73B4-45DF-96E1-1246D935F9D3}" type="slidenum">
              <a:rPr lang="fr-FR" sz="1200" b="0">
                <a:latin typeface="Calibri" pitchFamily="34" charset="0"/>
                <a:ea typeface="ＭＳ Ｐゴシック" pitchFamily="34" charset="-128"/>
              </a:rPr>
              <a:pPr algn="r" eaLnBrk="1" hangingPunct="1"/>
              <a:t>9</a:t>
            </a:fld>
            <a:endParaRPr lang="fr-FR" sz="1200" b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67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133350" y="579438"/>
            <a:ext cx="885825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81000" y="3181350"/>
            <a:ext cx="8410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32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32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969048"/>
            <a:ext cx="8229600" cy="2091531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8868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8559800" y="6570663"/>
            <a:ext cx="584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14400" eaLnBrk="1" hangingPunct="1">
              <a:spcBef>
                <a:spcPct val="50000"/>
              </a:spcBef>
              <a:defRPr/>
            </a:pPr>
            <a:fld id="{D8F607BC-FAB8-4A0E-B741-301673908AD8}" type="slidenum">
              <a:rPr lang="en-GB" sz="1000" b="1" smtClean="0">
                <a:solidFill>
                  <a:srgbClr val="333333"/>
                </a:solidFill>
              </a:rPr>
              <a:pPr algn="r" defTabSz="914400" eaLnBrk="1" hangingPunct="1">
                <a:spcBef>
                  <a:spcPct val="50000"/>
                </a:spcBef>
                <a:defRPr/>
              </a:pPr>
              <a:t>‹#›</a:t>
            </a:fld>
            <a:endParaRPr lang="en-GB" sz="1000" b="1" dirty="0" smtClean="0">
              <a:solidFill>
                <a:srgbClr val="3333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322" y="217488"/>
            <a:ext cx="8333116" cy="6537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61049"/>
            <a:ext cx="8307238" cy="48307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01512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17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et modifiez le titre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7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 spd="med">
    <p:blinds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sz="4400" i="1" dirty="0" smtClean="0">
                <a:effectLst/>
                <a:latin typeface="Calibri" pitchFamily="34" charset="0"/>
                <a:cs typeface="Calibri" pitchFamily="34" charset="0"/>
              </a:rPr>
              <a:t>WHO Prequalification of </a:t>
            </a:r>
            <a:br>
              <a:rPr lang="en-GB" sz="4400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GB" sz="4400" i="1" dirty="0" smtClean="0">
                <a:effectLst/>
                <a:latin typeface="Calibri" pitchFamily="34" charset="0"/>
                <a:cs typeface="Calibri" pitchFamily="34" charset="0"/>
              </a:rPr>
              <a:t>Quality Control Laboratories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522390"/>
            <a:ext cx="9144000" cy="1274762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5000"/>
              </a:lnSpc>
              <a:buNone/>
            </a:pPr>
            <a:r>
              <a:rPr lang="en-GB" sz="3600" dirty="0" smtClean="0"/>
              <a:t>Jitka Sabartova</a:t>
            </a:r>
          </a:p>
          <a:p>
            <a:pPr marL="0" indent="0" algn="ctr" eaLnBrk="1" hangingPunct="1">
              <a:lnSpc>
                <a:spcPct val="95000"/>
              </a:lnSpc>
              <a:buNone/>
            </a:pPr>
            <a:r>
              <a:rPr lang="en-GB" sz="2400" dirty="0" smtClean="0"/>
              <a:t>WHO Prequalification of Medicines Programme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" y="44450"/>
            <a:ext cx="9109075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WordArt 11"/>
          <p:cNvSpPr>
            <a:spLocks noChangeArrowheads="1" noChangeShapeType="1" noTextEdit="1"/>
          </p:cNvSpPr>
          <p:nvPr/>
        </p:nvSpPr>
        <p:spPr bwMode="auto">
          <a:xfrm>
            <a:off x="2514600" y="333375"/>
            <a:ext cx="4675188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www.who.int/prequal</a:t>
            </a:r>
          </a:p>
        </p:txBody>
      </p:sp>
      <p:sp>
        <p:nvSpPr>
          <p:cNvPr id="12292" name="Oval 3"/>
          <p:cNvSpPr>
            <a:spLocks noChangeArrowheads="1"/>
          </p:cNvSpPr>
          <p:nvPr/>
        </p:nvSpPr>
        <p:spPr bwMode="auto">
          <a:xfrm>
            <a:off x="35497" y="3501008"/>
            <a:ext cx="1296144" cy="576064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0" hangingPunct="0"/>
            <a:endParaRPr lang="cs-CZ" b="0">
              <a:ea typeface="ＭＳ Ｐゴシック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5736" y="1124744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5736" y="2204864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431322" y="217488"/>
            <a:ext cx="8333116" cy="763240"/>
          </a:xfrm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9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Prequalified/interested QCLs</a:t>
            </a:r>
            <a:r>
              <a:rPr lang="en-GB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(October 2014)</a:t>
            </a:r>
            <a:endParaRPr lang="en-GB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56070" cy="49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90725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1322" y="-27384"/>
            <a:ext cx="8333116" cy="504056"/>
          </a:xfrm>
        </p:spPr>
        <p:txBody>
          <a:bodyPr/>
          <a:lstStyle/>
          <a:p>
            <a:pPr>
              <a:defRPr/>
            </a:pPr>
            <a:r>
              <a:rPr lang="en-GB" sz="3200" dirty="0" smtClean="0"/>
              <a:t>Prequalified QCLs</a:t>
            </a:r>
            <a:r>
              <a:rPr lang="en-GB" sz="3200" b="0" dirty="0" smtClean="0"/>
              <a:t> </a:t>
            </a:r>
            <a:r>
              <a:rPr lang="en-GB" sz="2000" b="0" dirty="0" smtClean="0"/>
              <a:t>(October 2014</a:t>
            </a:r>
            <a:r>
              <a:rPr lang="en-GB" sz="2000" b="0" dirty="0"/>
              <a:t>)</a:t>
            </a:r>
            <a:endParaRPr lang="en-GB" sz="3200" b="0" dirty="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323528" y="404664"/>
            <a:ext cx="4464496" cy="5544616"/>
          </a:xfrm>
        </p:spPr>
        <p:txBody>
          <a:bodyPr lIns="0" tIns="0" rIns="0" bIns="0"/>
          <a:lstStyle/>
          <a:p>
            <a:pPr marL="265113" lvl="1" indent="-211138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 smtClean="0"/>
              <a:t>Africa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 smtClean="0"/>
              <a:t>South Africa, RIIP+CENQAM (2005)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 smtClean="0"/>
              <a:t>Algeria, LNCPP (2005)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 smtClean="0"/>
              <a:t>South Africa, Adcock Ingram (2007</a:t>
            </a:r>
            <a:r>
              <a:rPr lang="en-US" sz="1800" dirty="0"/>
              <a:t>) </a:t>
            </a:r>
            <a:endParaRPr lang="en-US" sz="1800" dirty="0" smtClean="0"/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 smtClean="0"/>
              <a:t>Kenya</a:t>
            </a:r>
            <a:r>
              <a:rPr lang="en-US" sz="1800" dirty="0"/>
              <a:t>, NQCL (2008</a:t>
            </a:r>
            <a:r>
              <a:rPr lang="en-US" sz="1800" dirty="0" smtClean="0"/>
              <a:t>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 smtClean="0"/>
              <a:t>Kenya</a:t>
            </a:r>
            <a:r>
              <a:rPr lang="en-US" sz="1800" dirty="0"/>
              <a:t>, MEDS (2009</a:t>
            </a:r>
            <a:r>
              <a:rPr lang="en-US" sz="1800" dirty="0" smtClean="0"/>
              <a:t>)</a:t>
            </a:r>
            <a:r>
              <a:rPr lang="en-GB" sz="1800" dirty="0"/>
              <a:t> </a:t>
            </a:r>
            <a:endParaRPr lang="en-GB" sz="1800" dirty="0" smtClean="0"/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 smtClean="0"/>
              <a:t>Tanzania</a:t>
            </a:r>
            <a:r>
              <a:rPr lang="en-GB" sz="1800" dirty="0"/>
              <a:t>, TFDA (2011</a:t>
            </a:r>
            <a:r>
              <a:rPr lang="en-GB" sz="1800" dirty="0" smtClean="0"/>
              <a:t>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 smtClean="0"/>
              <a:t>Zimbabwe, MCAZ (2014)</a:t>
            </a:r>
            <a:endParaRPr lang="en-GB" sz="1800" dirty="0"/>
          </a:p>
          <a:p>
            <a:pPr marL="265113" lvl="1" indent="-211138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/>
              <a:t>Americas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Canada, K.A.B.S. Laboratories (2010)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Peru, CNCC (2010)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Uruguay, CCCM (2010) 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Bolivia, CONCAMYT (2010)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Brazil, FUNED (2011)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Mexico, CCAYAC (2013)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Brazil, INCQS (2014</a:t>
            </a:r>
            <a:r>
              <a:rPr lang="en-GB" sz="1800" dirty="0" smtClean="0"/>
              <a:t>)</a:t>
            </a:r>
          </a:p>
          <a:p>
            <a:pPr marL="265113" lvl="1" indent="-211138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South-East Asia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dirty="0"/>
              <a:t>India, </a:t>
            </a:r>
            <a:r>
              <a:rPr lang="en-US" sz="1800" dirty="0" err="1"/>
              <a:t>Vimta</a:t>
            </a:r>
            <a:r>
              <a:rPr lang="en-US" sz="1800" dirty="0"/>
              <a:t> Labs (2008)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India, SGS (2011)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Thailand, BDN (2012)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dirty="0"/>
              <a:t>India, </a:t>
            </a:r>
            <a:r>
              <a:rPr lang="en-GB" sz="1800" dirty="0" err="1"/>
              <a:t>Stabicon</a:t>
            </a:r>
            <a:r>
              <a:rPr lang="en-GB" sz="1800" dirty="0"/>
              <a:t> (2013)</a:t>
            </a:r>
          </a:p>
          <a:p>
            <a:pPr marL="665163" lvl="2" indent="-211138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endParaRPr lang="en-US" sz="1800" dirty="0"/>
          </a:p>
        </p:txBody>
      </p:sp>
      <p:sp>
        <p:nvSpPr>
          <p:cNvPr id="14340" name="Rectangle 4"/>
          <p:cNvSpPr txBox="1">
            <a:spLocks noChangeArrowheads="1"/>
          </p:cNvSpPr>
          <p:nvPr/>
        </p:nvSpPr>
        <p:spPr bwMode="auto">
          <a:xfrm>
            <a:off x="4608513" y="404664"/>
            <a:ext cx="442798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65113" indent="-211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defTabSz="457200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 smtClean="0">
                <a:latin typeface="+mn-lt"/>
                <a:ea typeface="+mn-ea"/>
                <a:cs typeface="+mn-cs"/>
              </a:rPr>
              <a:t>Europe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>
                <a:latin typeface="Arial Narrow" pitchFamily="34" charset="0"/>
                <a:ea typeface="+mn-ea"/>
                <a:cs typeface="+mn-cs"/>
              </a:rPr>
              <a:t>France, CHMP (2008)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Ukraine, CLQCM (2010)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Ukraine, LPA (2010)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Belgium, SGS (2011)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Netherlands, Proxy (2011)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Portugal, INFARMED (2011)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Russia-Moscow, FSBI (2012)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Belarus, RCAL (2012)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Portugal, </a:t>
            </a:r>
            <a:r>
              <a:rPr lang="en-GB" sz="1800" b="0" dirty="0" err="1">
                <a:latin typeface="Arial Narrow" pitchFamily="34" charset="0"/>
                <a:ea typeface="+mn-ea"/>
                <a:cs typeface="+mn-cs"/>
              </a:rPr>
              <a:t>Laboratorios</a:t>
            </a: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GB" sz="1800" b="0" dirty="0" err="1">
                <a:latin typeface="Arial Narrow" pitchFamily="34" charset="0"/>
                <a:ea typeface="+mn-ea"/>
                <a:cs typeface="+mn-cs"/>
              </a:rPr>
              <a:t>Basi</a:t>
            </a: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 (2013)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Russia-Rostov on Don, FSBI (2014)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Germany, </a:t>
            </a:r>
            <a:r>
              <a:rPr lang="en-GB" sz="1800" b="0" dirty="0" err="1">
                <a:latin typeface="Arial Narrow" pitchFamily="34" charset="0"/>
                <a:ea typeface="+mn-ea"/>
                <a:cs typeface="+mn-cs"/>
              </a:rPr>
              <a:t>InphA</a:t>
            </a: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 (2014)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 smtClean="0">
                <a:latin typeface="Arial Narrow" pitchFamily="34" charset="0"/>
                <a:ea typeface="+mn-ea"/>
              </a:rPr>
              <a:t>Netherlands, Synergy </a:t>
            </a: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Health </a:t>
            </a:r>
            <a:r>
              <a:rPr lang="en-GB" sz="1800" b="0" dirty="0" smtClean="0">
                <a:latin typeface="Arial Narrow" pitchFamily="34" charset="0"/>
                <a:ea typeface="+mn-ea"/>
                <a:cs typeface="+mn-cs"/>
              </a:rPr>
              <a:t>Utrecht (</a:t>
            </a: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2014</a:t>
            </a:r>
            <a:r>
              <a:rPr lang="en-GB" sz="1800" b="0" dirty="0" smtClean="0">
                <a:latin typeface="Arial Narrow" pitchFamily="34" charset="0"/>
                <a:ea typeface="+mn-ea"/>
                <a:cs typeface="+mn-cs"/>
              </a:rPr>
              <a:t>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 smtClean="0">
                <a:latin typeface="Arial Narrow" pitchFamily="34" charset="0"/>
                <a:ea typeface="+mn-ea"/>
              </a:rPr>
              <a:t>Switzerland, Intertek (2014)</a:t>
            </a:r>
            <a:endParaRPr lang="en-GB" sz="1800" b="0" dirty="0">
              <a:latin typeface="Arial Narrow" pitchFamily="34" charset="0"/>
              <a:ea typeface="+mn-ea"/>
              <a:cs typeface="+mn-cs"/>
            </a:endParaRPr>
          </a:p>
          <a:p>
            <a:pPr lvl="1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 smtClean="0"/>
              <a:t>Eastern </a:t>
            </a:r>
            <a:r>
              <a:rPr lang="en-US" sz="1800" b="0" dirty="0"/>
              <a:t>Mediterranean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>
                <a:latin typeface="Arial Narrow" pitchFamily="34" charset="0"/>
                <a:ea typeface="+mn-ea"/>
                <a:cs typeface="+mn-cs"/>
              </a:rPr>
              <a:t>Morocco, LNCM (2008)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Pakistan, Getz </a:t>
            </a:r>
            <a:r>
              <a:rPr lang="en-GB" sz="1800" b="0" dirty="0" err="1" smtClean="0">
                <a:latin typeface="Arial Narrow" pitchFamily="34" charset="0"/>
                <a:ea typeface="+mn-ea"/>
                <a:cs typeface="+mn-cs"/>
              </a:rPr>
              <a:t>Pharma</a:t>
            </a:r>
            <a:r>
              <a:rPr lang="en-GB" sz="1800" b="0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(2014)</a:t>
            </a:r>
            <a:endParaRPr lang="en-US" sz="1800" b="0" dirty="0">
              <a:latin typeface="Arial Narrow" pitchFamily="34" charset="0"/>
              <a:ea typeface="+mn-ea"/>
              <a:cs typeface="+mn-cs"/>
            </a:endParaRPr>
          </a:p>
          <a:p>
            <a:pPr lvl="1" defTabSz="457200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 smtClean="0"/>
              <a:t>Western </a:t>
            </a:r>
            <a:r>
              <a:rPr lang="en-GB" sz="1800" b="0" dirty="0"/>
              <a:t>Pacific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>
                <a:latin typeface="Arial Narrow" pitchFamily="34" charset="0"/>
                <a:ea typeface="+mn-ea"/>
                <a:cs typeface="+mn-cs"/>
              </a:rPr>
              <a:t>Vietnam, NIDQC (2008)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>
                <a:latin typeface="Arial Narrow" pitchFamily="34" charset="0"/>
                <a:ea typeface="+mn-ea"/>
                <a:cs typeface="+mn-cs"/>
              </a:rPr>
              <a:t>Singapore, TÜV (2009)</a:t>
            </a:r>
          </a:p>
          <a:p>
            <a:pPr marL="665163" lvl="2" indent="-211138" defTabSz="457200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GB" sz="1800" b="0" dirty="0">
                <a:latin typeface="Arial Narrow" pitchFamily="34" charset="0"/>
                <a:ea typeface="+mn-ea"/>
                <a:cs typeface="+mn-cs"/>
              </a:rPr>
              <a:t>China, NIFDC (2012)</a:t>
            </a:r>
          </a:p>
        </p:txBody>
      </p:sp>
    </p:spTree>
    <p:extLst>
      <p:ext uri="{BB962C8B-B14F-4D97-AF65-F5344CB8AC3E}">
        <p14:creationId xmlns:p14="http://schemas.microsoft.com/office/powerpoint/2010/main" val="353609408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23850" y="260350"/>
            <a:ext cx="8574088" cy="1004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QCLs in the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procedure – by status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(October 2014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90" y="1628800"/>
            <a:ext cx="6206510" cy="40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24744"/>
            <a:ext cx="3816424" cy="29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9846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23850" y="188640"/>
            <a:ext cx="8574088" cy="1004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QCLs in the </a:t>
            </a:r>
            <a:r>
              <a:rPr lang="en-GB" sz="3600" b="1" dirty="0" smtClean="0">
                <a:latin typeface="+mj-lt"/>
                <a:ea typeface="+mj-ea"/>
                <a:cs typeface="+mj-cs"/>
              </a:rPr>
              <a:t>procedure – by region</a:t>
            </a:r>
            <a:endParaRPr lang="en-GB" sz="36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(October 2014</a:t>
            </a:r>
            <a:r>
              <a:rPr lang="en-GB" sz="2000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66484" cy="49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3832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defRPr/>
            </a:pPr>
            <a:r>
              <a:rPr lang="en-GB" dirty="0" smtClean="0"/>
              <a:t>Inspections / Pre-audits</a:t>
            </a:r>
            <a:br>
              <a:rPr lang="en-GB" dirty="0" smtClean="0"/>
            </a:br>
            <a:r>
              <a:rPr lang="en-GB" sz="2400" dirty="0" smtClean="0"/>
              <a:t>performed within QCL prequalification procedure</a:t>
            </a:r>
            <a:endParaRPr lang="en-GB" sz="16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064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2" y="116632"/>
            <a:ext cx="8333116" cy="65378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Areas of frequently found deficiencies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457200" y="764704"/>
            <a:ext cx="8579296" cy="5262841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SOPs not covering all laboratory activities, change control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Internal audits, complaints, corrective and preventive actions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Personnel - qualification, responsibilities, training programme, authorisation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Premises - monitoring of storage conditions; controlled access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Equipment – qualification, maintenance (not scheduled, not documented)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Reference substances - use not documented, traceability to primary standards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Reagents - labelling, stock management, water quality not regularly verified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Records – traceability of results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Back-up of electronic data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Verification of validated analytical methods (pharmacopoeial, manufacturers')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Procedure for atypical and out-of-specification results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Data integrity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Subcontracting tests</a:t>
            </a:r>
          </a:p>
          <a:p>
            <a:pPr eaLnBrk="1" hangingPunct="1">
              <a:lnSpc>
                <a:spcPct val="95000"/>
              </a:lnSpc>
            </a:pPr>
            <a:r>
              <a:rPr lang="en-GB" sz="2000" dirty="0" smtClean="0">
                <a:latin typeface="Arial Narrow" pitchFamily="34" charset="0"/>
              </a:rPr>
              <a:t>Safety procedures – waste management, material safety data sheets, storage of dangerous chemicals</a:t>
            </a:r>
          </a:p>
        </p:txBody>
      </p:sp>
    </p:spTree>
    <p:extLst>
      <p:ext uri="{BB962C8B-B14F-4D97-AF65-F5344CB8AC3E}">
        <p14:creationId xmlns:p14="http://schemas.microsoft.com/office/powerpoint/2010/main" val="173574358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9" y="0"/>
            <a:ext cx="912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077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Capacity building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13184" y="908720"/>
            <a:ext cx="8507288" cy="496855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400" dirty="0" smtClean="0"/>
              <a:t>Technical assistance provided to national medicines QCLs in developing countries</a:t>
            </a:r>
          </a:p>
          <a:p>
            <a:pPr lvl="1" eaLnBrk="1" hangingPunct="1">
              <a:lnSpc>
                <a:spcPct val="95000"/>
              </a:lnSpc>
              <a:spcBef>
                <a:spcPts val="363"/>
              </a:spcBef>
            </a:pPr>
            <a:r>
              <a:rPr lang="en-GB" sz="2200" dirty="0" smtClean="0">
                <a:latin typeface="Arial Narrow" pitchFamily="34" charset="0"/>
              </a:rPr>
              <a:t>46 since 2006 (14 in 2013, 7 in 2014)</a:t>
            </a:r>
          </a:p>
          <a:p>
            <a:pPr lvl="1" eaLnBrk="1" hangingPunct="1">
              <a:lnSpc>
                <a:spcPct val="95000"/>
              </a:lnSpc>
              <a:spcBef>
                <a:spcPts val="363"/>
              </a:spcBef>
            </a:pPr>
            <a:r>
              <a:rPr lang="en-GB" sz="2200" dirty="0" smtClean="0">
                <a:latin typeface="Arial Narrow" pitchFamily="34" charset="0"/>
              </a:rPr>
              <a:t>Focus on implementation of quality system, microbiology testing/lab design</a:t>
            </a:r>
            <a:endParaRPr lang="en-GB" sz="2200" dirty="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400" dirty="0" smtClean="0"/>
              <a:t>Training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200" dirty="0" smtClean="0">
                <a:latin typeface="Arial Narrow" pitchFamily="34" charset="0"/>
              </a:rPr>
              <a:t>Training in HPLC (organized with ANSM in March 2013, Tunisia)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200" dirty="0" smtClean="0">
                <a:latin typeface="Arial Narrow" pitchFamily="34" charset="0"/>
              </a:rPr>
              <a:t>6 Workshops on laboratory quality control of reproductive health products (organized with UNFPA in 2011-2013 in Tanzania, Namibia, Ghana, Thailand, Fiji, Djibouti)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200" dirty="0" smtClean="0">
                <a:latin typeface="Arial Narrow" pitchFamily="34" charset="0"/>
              </a:rPr>
              <a:t>WHO Interregional Seminar of QCLs involved in Prequalification in South Africa, October 2014 (training focused on observations marked in red)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GB" sz="2400" dirty="0" smtClean="0"/>
              <a:t>WHO External Quality Assurance Assessment Scheme (EQAAS) </a:t>
            </a:r>
            <a:r>
              <a:rPr lang="en-GB" sz="2000" dirty="0" smtClean="0"/>
              <a:t>– </a:t>
            </a:r>
            <a:r>
              <a:rPr lang="en-GB" sz="2000" dirty="0" smtClean="0">
                <a:latin typeface="Arial Narrow" panose="020B0606020202030204" pitchFamily="34" charset="0"/>
              </a:rPr>
              <a:t>Dr Sabine Kopp (</a:t>
            </a:r>
            <a:r>
              <a:rPr lang="en-GB" sz="2000" u="sng" dirty="0">
                <a:solidFill>
                  <a:srgbClr val="336600"/>
                </a:solidFill>
                <a:latin typeface="Arial Narrow" panose="020B0606020202030204" pitchFamily="34" charset="0"/>
              </a:rPr>
              <a:t>kopps@who.int</a:t>
            </a:r>
            <a:r>
              <a:rPr lang="en-GB" sz="2000" dirty="0" smtClean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8126726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Potential benefits of PQ for QCLs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457200" y="1196752"/>
            <a:ext cx="8307238" cy="469509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sz="2400" dirty="0" smtClean="0"/>
              <a:t>Possibility to provide testing services to UN agencies and other organizations - financial profit</a:t>
            </a:r>
          </a:p>
          <a:p>
            <a:pPr eaLnBrk="1" hangingPunct="1">
              <a:spcBef>
                <a:spcPct val="40000"/>
              </a:spcBef>
            </a:pPr>
            <a:r>
              <a:rPr lang="en-GB" sz="2400" dirty="0" smtClean="0"/>
              <a:t>Recognition as being WHO listed laboratory </a:t>
            </a:r>
          </a:p>
          <a:p>
            <a:pPr eaLnBrk="1" hangingPunct="1">
              <a:spcBef>
                <a:spcPct val="40000"/>
              </a:spcBef>
            </a:pPr>
            <a:r>
              <a:rPr lang="en-GB" sz="2400" dirty="0" smtClean="0"/>
              <a:t>Facilitated discussions with manufacturers/customers in case of non-compliant results</a:t>
            </a:r>
          </a:p>
          <a:p>
            <a:pPr eaLnBrk="1" hangingPunct="1">
              <a:spcBef>
                <a:spcPct val="40000"/>
              </a:spcBef>
            </a:pPr>
            <a:r>
              <a:rPr lang="en-GB" sz="2400" dirty="0" smtClean="0"/>
              <a:t>Learning process improving the standards of laboratory work</a:t>
            </a:r>
          </a:p>
          <a:p>
            <a:pPr eaLnBrk="1" hangingPunct="1">
              <a:spcBef>
                <a:spcPct val="40000"/>
              </a:spcBef>
            </a:pPr>
            <a:r>
              <a:rPr lang="en-GB" sz="2400" dirty="0" smtClean="0"/>
              <a:t>In case on a national QCLs in a developing country, possibility to be assisted by WHO expert consultants and participate in WHO organized trainings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GB" smtClean="0"/>
              <a:t>Increase the access to services of QCLs that</a:t>
            </a:r>
          </a:p>
          <a:p>
            <a:pPr lvl="1" eaLnBrk="1" hangingPunct="1">
              <a:lnSpc>
                <a:spcPct val="95000"/>
              </a:lnSpc>
            </a:pPr>
            <a:r>
              <a:rPr lang="en-GB" smtClean="0"/>
              <a:t>Meet recommended standards for testing of medicines, and</a:t>
            </a:r>
          </a:p>
          <a:p>
            <a:pPr lvl="1" eaLnBrk="1" hangingPunct="1">
              <a:lnSpc>
                <a:spcPct val="95000"/>
              </a:lnSpc>
            </a:pPr>
            <a:r>
              <a:rPr lang="en-GB" smtClean="0"/>
              <a:t>Are committed to test medicines for UN agencies</a:t>
            </a:r>
          </a:p>
          <a:p>
            <a:pPr eaLnBrk="1" hangingPunct="1">
              <a:lnSpc>
                <a:spcPct val="95000"/>
              </a:lnSpc>
              <a:spcBef>
                <a:spcPct val="60000"/>
              </a:spcBef>
            </a:pPr>
            <a:r>
              <a:rPr lang="en-GB" smtClean="0"/>
              <a:t>Contribute to capacity building of national QCLs in developing countries (strengthening of health systems)</a:t>
            </a:r>
          </a:p>
          <a:p>
            <a:pPr lvl="1" eaLnBrk="1" hangingPunct="1">
              <a:lnSpc>
                <a:spcPct val="95000"/>
              </a:lnSpc>
            </a:pPr>
            <a:r>
              <a:rPr lang="en-GB" smtClean="0"/>
              <a:t>Technical assistance</a:t>
            </a:r>
          </a:p>
          <a:p>
            <a:pPr lvl="1" eaLnBrk="1" hangingPunct="1">
              <a:lnSpc>
                <a:spcPct val="95000"/>
              </a:lnSpc>
            </a:pPr>
            <a:r>
              <a:rPr lang="en-GB" smtClean="0"/>
              <a:t>Trainings</a:t>
            </a:r>
          </a:p>
          <a:p>
            <a:pPr lvl="1" eaLnBrk="1" hangingPunct="1">
              <a:lnSpc>
                <a:spcPct val="95000"/>
              </a:lnSpc>
            </a:pPr>
            <a:r>
              <a:rPr lang="en-GB" smtClean="0"/>
              <a:t>Guidelines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WHO-201213_4DImage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48806"/>
            <a:ext cx="432117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7541" y="692696"/>
            <a:ext cx="5436822" cy="65378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z="2800" b="1" dirty="0" smtClean="0"/>
              <a:t>Thanks for your attention</a:t>
            </a:r>
            <a:endParaRPr lang="en-GB" sz="2800" b="1" dirty="0" smtClean="0">
              <a:solidFill>
                <a:srgbClr val="336600"/>
              </a:solidFill>
            </a:endParaRPr>
          </a:p>
        </p:txBody>
      </p:sp>
      <p:pic>
        <p:nvPicPr>
          <p:cNvPr id="18436" name="Picture 5" descr="WHO-395048_4DImageD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10606"/>
            <a:ext cx="41433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491163" y="4702175"/>
            <a:ext cx="33337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endParaRPr lang="en-US" sz="3400" b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644008" y="4669731"/>
            <a:ext cx="43735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100000"/>
              </a:spcBef>
            </a:pPr>
            <a:r>
              <a:rPr lang="en-GB" sz="2400" u="sng" dirty="0">
                <a:ea typeface="ＭＳ Ｐゴシック" pitchFamily="34" charset="-128"/>
              </a:rPr>
              <a:t>prequallaboratories@who.int</a:t>
            </a:r>
          </a:p>
          <a:p>
            <a:pPr algn="ctr" rtl="1" eaLnBrk="1" hangingPunct="1">
              <a:spcBef>
                <a:spcPct val="50000"/>
              </a:spcBef>
            </a:pPr>
            <a:r>
              <a:rPr lang="en-GB" sz="2400" u="sng" dirty="0">
                <a:ea typeface="ＭＳ Ｐゴシック" pitchFamily="34" charset="-128"/>
              </a:rPr>
              <a:t>www.who.int/prequal</a:t>
            </a:r>
            <a:endParaRPr lang="fr-FR" sz="2400" u="sng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mtClean="0"/>
              <a:t>Prequalification procedure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457200" y="1182182"/>
            <a:ext cx="8307238" cy="4551074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400" dirty="0" smtClean="0"/>
              <a:t>Established in 2004 in cooperation with UN agencies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GB" sz="2400" dirty="0" smtClean="0"/>
              <a:t>Procedure published in 2004, revised in 2007 and 2011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sz="1800" u="sng" dirty="0" smtClean="0">
                <a:solidFill>
                  <a:srgbClr val="336600"/>
                </a:solidFill>
              </a:rPr>
              <a:t>http://www.who.int/prequal/info_general/documents/TRS961/TRS961_Annex12.pdf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GB" sz="2400" dirty="0" smtClean="0"/>
              <a:t>Participation of a QC laboratory is voluntary 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GB" sz="2000" dirty="0" smtClean="0"/>
              <a:t>Any laboratory (private or governmental) can participate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GB" sz="2400" dirty="0" smtClean="0"/>
              <a:t>Scope - chemical and microbiological testing </a:t>
            </a:r>
            <a:r>
              <a:rPr lang="en-GB" sz="2000" dirty="0" smtClean="0"/>
              <a:t>(including LAL test)</a:t>
            </a:r>
            <a:r>
              <a:rPr lang="en-GB" sz="2400" dirty="0" smtClean="0"/>
              <a:t> of medicines </a:t>
            </a:r>
            <a:r>
              <a:rPr lang="en-GB" sz="2000" dirty="0" smtClean="0"/>
              <a:t>(vaccines, </a:t>
            </a:r>
            <a:r>
              <a:rPr lang="en-GB" sz="2000" dirty="0" err="1" smtClean="0"/>
              <a:t>biologicals</a:t>
            </a:r>
            <a:r>
              <a:rPr lang="en-GB" sz="2000" dirty="0" smtClean="0"/>
              <a:t> not included)</a:t>
            </a:r>
            <a:endParaRPr lang="en-GB" sz="2400" dirty="0" smtClean="0"/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GB" sz="2400" dirty="0" smtClean="0"/>
              <a:t>Based on the following principles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GB" sz="2000" dirty="0" smtClean="0"/>
              <a:t>Evaluation of information submitted by the laboratory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GB" sz="2000" dirty="0" smtClean="0"/>
              <a:t>On site inspection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GB" sz="2000" dirty="0" smtClean="0"/>
              <a:t>Monitoring of performance of prequalified laboratory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mtClean="0"/>
              <a:t>Invitation for Expression of Interest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457200" y="1268760"/>
            <a:ext cx="8307238" cy="4623082"/>
          </a:xfrm>
        </p:spPr>
        <p:txBody>
          <a:bodyPr/>
          <a:lstStyle/>
          <a:p>
            <a:pPr marL="390525" indent="-390525" defTabSz="1042988" eaLnBrk="1" hangingPunct="1">
              <a:lnSpc>
                <a:spcPct val="95000"/>
              </a:lnSpc>
              <a:spcBef>
                <a:spcPct val="60000"/>
              </a:spcBef>
            </a:pPr>
            <a:r>
              <a:rPr lang="en-GB" sz="2400" dirty="0" smtClean="0"/>
              <a:t>Previous invitations limited to QC laboratories in Africa, currently no regional limitation</a:t>
            </a:r>
          </a:p>
          <a:p>
            <a:pPr marL="390525" indent="-390525" defTabSz="1042988" eaLnBrk="1" hangingPunct="1">
              <a:lnSpc>
                <a:spcPct val="95000"/>
              </a:lnSpc>
              <a:spcBef>
                <a:spcPct val="60000"/>
              </a:spcBef>
            </a:pPr>
            <a:r>
              <a:rPr lang="en-GB" sz="2400" dirty="0" smtClean="0"/>
              <a:t>3rd EOI published in September 2007</a:t>
            </a:r>
          </a:p>
          <a:p>
            <a:pPr marL="919163" lvl="1" indent="-322263" defTabSz="1042988" eaLnBrk="1" hangingPunct="1">
              <a:lnSpc>
                <a:spcPct val="95000"/>
              </a:lnSpc>
            </a:pPr>
            <a:r>
              <a:rPr lang="en-GB" sz="2000" u="sng" dirty="0" smtClean="0">
                <a:solidFill>
                  <a:srgbClr val="336600"/>
                </a:solidFill>
              </a:rPr>
              <a:t>http://www.who.int/prequal/info_applicants/eoi/EOI-QCLabsV3.pdf</a:t>
            </a:r>
          </a:p>
          <a:p>
            <a:pPr marL="390525" indent="-390525" defTabSz="1042988" eaLnBrk="1" hangingPunct="1">
              <a:lnSpc>
                <a:spcPct val="95000"/>
              </a:lnSpc>
              <a:spcBef>
                <a:spcPct val="80000"/>
              </a:spcBef>
            </a:pPr>
            <a:r>
              <a:rPr lang="en-GB" sz="2400" dirty="0" smtClean="0"/>
              <a:t>Priority in the assessment is given to</a:t>
            </a:r>
          </a:p>
          <a:p>
            <a:pPr marL="919163" lvl="1" indent="-322263" defTabSz="1042988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GB" sz="2000" dirty="0" smtClean="0"/>
              <a:t>National QC laboratories and laboratories providing testing services to the governments</a:t>
            </a:r>
          </a:p>
          <a:p>
            <a:pPr marL="919163" lvl="1" indent="-322263" defTabSz="1042988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GB" sz="2000" dirty="0" smtClean="0"/>
              <a:t>QC laboratories in areas where UN agencies identify the need for quality testing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mtClean="0"/>
              <a:t>Steps of the procedure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447675" indent="-447675" defTabSz="1042988" eaLnBrk="1" hangingPunct="1">
              <a:lnSpc>
                <a:spcPct val="95000"/>
              </a:lnSpc>
              <a:spcBef>
                <a:spcPct val="45000"/>
              </a:spcBef>
              <a:buFont typeface="Wingdings" pitchFamily="2" charset="2"/>
              <a:buAutoNum type="arabicPeriod"/>
            </a:pPr>
            <a:r>
              <a:rPr lang="en-GB" sz="2400" smtClean="0"/>
              <a:t>Expression of interest</a:t>
            </a:r>
          </a:p>
          <a:p>
            <a:pPr marL="987425" lvl="1" indent="-268288" defTabSz="1042988" eaLnBrk="1" hangingPunct="1">
              <a:lnSpc>
                <a:spcPct val="95000"/>
              </a:lnSpc>
              <a:spcBef>
                <a:spcPct val="25000"/>
              </a:spcBef>
              <a:buFont typeface="Arial" charset="0"/>
              <a:buChar char="−"/>
            </a:pPr>
            <a:r>
              <a:rPr lang="en-GB" sz="2000" smtClean="0"/>
              <a:t>Currently free of charge</a:t>
            </a:r>
          </a:p>
          <a:p>
            <a:pPr marL="447675" indent="-447675" defTabSz="1042988" eaLnBrk="1" hangingPunct="1">
              <a:lnSpc>
                <a:spcPct val="95000"/>
              </a:lnSpc>
              <a:spcBef>
                <a:spcPct val="45000"/>
              </a:spcBef>
              <a:buFont typeface="Wingdings" pitchFamily="2" charset="2"/>
              <a:buAutoNum type="arabicPeriod"/>
            </a:pPr>
            <a:r>
              <a:rPr lang="en-GB" sz="2400" smtClean="0"/>
              <a:t>Submission of laboratory information file</a:t>
            </a:r>
          </a:p>
          <a:p>
            <a:pPr marL="987425" lvl="1" indent="-268288" defTabSz="1042988" eaLnBrk="1" hangingPunct="1">
              <a:lnSpc>
                <a:spcPct val="95000"/>
              </a:lnSpc>
              <a:spcBef>
                <a:spcPct val="25000"/>
              </a:spcBef>
              <a:buFont typeface="Arial" charset="0"/>
              <a:buChar char="−"/>
            </a:pPr>
            <a:r>
              <a:rPr lang="en-GB" sz="2000" smtClean="0"/>
              <a:t>Guidelines for preparing LIF available</a:t>
            </a:r>
          </a:p>
          <a:p>
            <a:pPr marL="987425" lvl="1" indent="-268288" defTabSz="1042988" eaLnBrk="1" hangingPunct="1">
              <a:lnSpc>
                <a:spcPct val="95000"/>
              </a:lnSpc>
              <a:spcBef>
                <a:spcPct val="25000"/>
              </a:spcBef>
              <a:buFont typeface="Arial" charset="0"/>
              <a:buChar char="−"/>
            </a:pPr>
            <a:r>
              <a:rPr lang="en-GB" sz="2000" smtClean="0"/>
              <a:t>Quality Manual can be submitted (amended as necessary)</a:t>
            </a:r>
          </a:p>
          <a:p>
            <a:pPr marL="447675" indent="-447675" defTabSz="1042988" eaLnBrk="1" hangingPunct="1">
              <a:lnSpc>
                <a:spcPct val="95000"/>
              </a:lnSpc>
              <a:spcBef>
                <a:spcPct val="45000"/>
              </a:spcBef>
              <a:buFont typeface="Wingdings" pitchFamily="2" charset="2"/>
              <a:buAutoNum type="arabicPeriod"/>
            </a:pPr>
            <a:r>
              <a:rPr lang="en-GB" sz="2400" smtClean="0"/>
              <a:t>Evaluation of submitted information</a:t>
            </a:r>
          </a:p>
          <a:p>
            <a:pPr marL="987425" lvl="1" indent="-268288" defTabSz="1042988" eaLnBrk="1" hangingPunct="1">
              <a:lnSpc>
                <a:spcPct val="95000"/>
              </a:lnSpc>
              <a:spcBef>
                <a:spcPct val="25000"/>
              </a:spcBef>
              <a:buFont typeface="Arial" charset="0"/>
              <a:buChar char="−"/>
            </a:pPr>
            <a:r>
              <a:rPr lang="en-GB" sz="2000" smtClean="0"/>
              <a:t>Assessment of laboratory's potential to pass successfully the inspection </a:t>
            </a:r>
          </a:p>
          <a:p>
            <a:pPr marL="1619250" lvl="2" indent="-263525" defTabSz="1042988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000" smtClean="0"/>
              <a:t>Compliance </a:t>
            </a:r>
            <a:r>
              <a:rPr lang="en-GB" sz="2000" smtClean="0">
                <a:sym typeface="Symbol" pitchFamily="18" charset="2"/>
              </a:rPr>
              <a:t></a:t>
            </a:r>
            <a:r>
              <a:rPr lang="en-GB" sz="2000" smtClean="0"/>
              <a:t> WHO organizes an inspection</a:t>
            </a:r>
          </a:p>
          <a:p>
            <a:pPr marL="1619250" lvl="2" indent="-263525" defTabSz="1042988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000" smtClean="0"/>
              <a:t>Gaps </a:t>
            </a:r>
            <a:r>
              <a:rPr lang="en-GB" sz="2000" smtClean="0">
                <a:sym typeface="Symbol" pitchFamily="18" charset="2"/>
              </a:rPr>
              <a:t></a:t>
            </a:r>
            <a:r>
              <a:rPr lang="en-GB" sz="2000" smtClean="0"/>
              <a:t> For a national QCL in a developing country, WHO may organize a pre-audit/ technical assistance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mtClean="0"/>
              <a:t>Steps of the procedure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179512" y="1046479"/>
            <a:ext cx="8856984" cy="4830793"/>
          </a:xfrm>
        </p:spPr>
        <p:txBody>
          <a:bodyPr/>
          <a:lstStyle/>
          <a:p>
            <a:pPr marL="447675" indent="-447675" defTabSz="1042988" eaLnBrk="1" hangingPunct="1">
              <a:lnSpc>
                <a:spcPct val="95000"/>
              </a:lnSpc>
              <a:buFont typeface="Wingdings" pitchFamily="2" charset="2"/>
              <a:buAutoNum type="arabicPeriod" startAt="4"/>
            </a:pPr>
            <a:r>
              <a:rPr lang="en-GB" sz="2400" dirty="0" smtClean="0"/>
              <a:t>Site inspection</a:t>
            </a:r>
          </a:p>
          <a:p>
            <a:pPr marL="895350" lvl="1" indent="-265113" defTabSz="1042988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−"/>
            </a:pPr>
            <a:r>
              <a:rPr lang="en-GB" sz="2000" dirty="0" smtClean="0"/>
              <a:t>Planned and coordinated by WHO</a:t>
            </a:r>
          </a:p>
          <a:p>
            <a:pPr marL="1254125" lvl="2" indent="-174625" defTabSz="1042988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000" dirty="0" smtClean="0"/>
              <a:t>2-3 days, external inspectors experienced in QC appointed (preferably from MRA)</a:t>
            </a:r>
          </a:p>
          <a:p>
            <a:pPr marL="1254125" lvl="2" indent="-174625" defTabSz="1042988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GB" sz="2000" dirty="0" smtClean="0"/>
              <a:t>Representative of MRA of the country where the QCL is located is invited</a:t>
            </a:r>
          </a:p>
          <a:p>
            <a:pPr marL="895350" lvl="1" indent="-265113" defTabSz="1042988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−"/>
            </a:pPr>
            <a:r>
              <a:rPr lang="en-GB" sz="2000" dirty="0" smtClean="0"/>
              <a:t>Compliance with WHO recommended standards</a:t>
            </a:r>
          </a:p>
          <a:p>
            <a:pPr marL="1254125" lvl="2" indent="-174625" defTabSz="1042988" eaLnBrk="1" hangingPunct="1">
              <a:lnSpc>
                <a:spcPct val="95000"/>
              </a:lnSpc>
            </a:pPr>
            <a:r>
              <a:rPr lang="en-GB" sz="2000" dirty="0" smtClean="0"/>
              <a:t>WHO Good Practices for Pharmaceutical Quality Control Laboratories</a:t>
            </a:r>
          </a:p>
          <a:p>
            <a:pPr marL="1614488" lvl="3" indent="-174625" defTabSz="1042988" eaLnBrk="1" hangingPunct="1">
              <a:lnSpc>
                <a:spcPct val="95000"/>
              </a:lnSpc>
            </a:pPr>
            <a:r>
              <a:rPr lang="en-GB" sz="1600" u="sng" dirty="0" smtClean="0">
                <a:solidFill>
                  <a:srgbClr val="336600"/>
                </a:solidFill>
              </a:rPr>
              <a:t>http://www.who.int/prequal/info_general/documents/TRS957/GPCL_TRS957_Annex1.pdf</a:t>
            </a:r>
          </a:p>
          <a:p>
            <a:pPr marL="1254125" lvl="2" indent="-174625" defTabSz="1042988" eaLnBrk="1" hangingPunct="1">
              <a:lnSpc>
                <a:spcPct val="95000"/>
              </a:lnSpc>
            </a:pPr>
            <a:r>
              <a:rPr lang="en-GB" sz="2000" dirty="0" smtClean="0"/>
              <a:t>WHO Good practices for pharmaceutical microbiology laboratories</a:t>
            </a:r>
          </a:p>
          <a:p>
            <a:pPr marL="1614488" lvl="3" indent="-174625" defTabSz="1042988" eaLnBrk="1" hangingPunct="1">
              <a:lnSpc>
                <a:spcPct val="95000"/>
              </a:lnSpc>
            </a:pPr>
            <a:r>
              <a:rPr lang="en-GB" sz="1600" u="sng" dirty="0" smtClean="0">
                <a:solidFill>
                  <a:srgbClr val="336600"/>
                </a:solidFill>
              </a:rPr>
              <a:t>http://www.who.int/prequal/info_general/documents/TRS961/TRS961_Annex2.pdf</a:t>
            </a:r>
          </a:p>
          <a:p>
            <a:pPr marL="1254125" lvl="2" indent="-174625" defTabSz="1042988" eaLnBrk="1" hangingPunct="1">
              <a:lnSpc>
                <a:spcPct val="95000"/>
              </a:lnSpc>
            </a:pPr>
            <a:r>
              <a:rPr lang="en-GB" sz="2000" dirty="0" smtClean="0"/>
              <a:t>WHO Good manufacturing practices – parts relevant to QCLs</a:t>
            </a:r>
          </a:p>
          <a:p>
            <a:pPr marL="1614488" lvl="3" indent="-174625" defTabSz="1042988" eaLnBrk="1" hangingPunct="1">
              <a:lnSpc>
                <a:spcPct val="95000"/>
              </a:lnSpc>
            </a:pPr>
            <a:r>
              <a:rPr lang="en-GB" sz="1600" u="sng" dirty="0" smtClean="0">
                <a:solidFill>
                  <a:srgbClr val="336600"/>
                </a:solidFill>
              </a:rPr>
              <a:t>http://www.who.int/medicines/areas/quality_safety/quality_assurance/production/en/index.html</a:t>
            </a:r>
          </a:p>
          <a:p>
            <a:pPr marL="895350" lvl="1" indent="-265113" defTabSz="1042988" eaLnBrk="1" hangingPunct="1">
              <a:lnSpc>
                <a:spcPct val="95000"/>
              </a:lnSpc>
              <a:spcBef>
                <a:spcPct val="30000"/>
              </a:spcBef>
              <a:buFont typeface="Arial" charset="0"/>
              <a:buChar char="−"/>
            </a:pPr>
            <a:r>
              <a:rPr lang="en-GB" sz="2000" dirty="0" smtClean="0"/>
              <a:t>Focus on the overall quality system in the laboratory and chemical and microbiological testing, not on individual methods only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mtClean="0"/>
              <a:t>Steps of the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447675" indent="-447675" defTabSz="1042988" eaLnBrk="1" hangingPunct="1">
              <a:lnSpc>
                <a:spcPct val="95000"/>
              </a:lnSpc>
              <a:buFont typeface="Wingdings" pitchFamily="2" charset="2"/>
              <a:buAutoNum type="arabicPeriod" startAt="4"/>
            </a:pPr>
            <a:r>
              <a:rPr lang="en-GB" sz="2400" dirty="0" smtClean="0"/>
              <a:t>Site inspection (</a:t>
            </a:r>
            <a:r>
              <a:rPr lang="en-GB" sz="2400" dirty="0" err="1" smtClean="0"/>
              <a:t>cont</a:t>
            </a:r>
            <a:r>
              <a:rPr lang="en-GB" sz="2400" dirty="0" smtClean="0"/>
              <a:t>)</a:t>
            </a:r>
          </a:p>
          <a:p>
            <a:pPr marL="895350" lvl="1" indent="-265113" defTabSz="1042988" eaLnBrk="1" hangingPunct="1">
              <a:lnSpc>
                <a:spcPct val="95000"/>
              </a:lnSpc>
              <a:spcBef>
                <a:spcPct val="40000"/>
              </a:spcBef>
              <a:buFont typeface="Arial" charset="0"/>
              <a:buChar char="−"/>
            </a:pPr>
            <a:r>
              <a:rPr lang="en-GB" sz="2000" dirty="0" smtClean="0"/>
              <a:t>Report communicated to the laboratory </a:t>
            </a:r>
          </a:p>
          <a:p>
            <a:pPr marL="1435100" lvl="2" indent="-273050" defTabSz="1042988" eaLnBrk="1" hangingPunct="1">
              <a:lnSpc>
                <a:spcPct val="95000"/>
              </a:lnSpc>
            </a:pPr>
            <a:r>
              <a:rPr lang="en-GB" sz="2000" dirty="0" smtClean="0"/>
              <a:t>If corrective actions to be taken by the laboratory, final decision is made after their evaluation</a:t>
            </a:r>
          </a:p>
          <a:p>
            <a:pPr marL="895350" lvl="1" indent="-265113" defTabSz="1042988" eaLnBrk="1" hangingPunct="1">
              <a:lnSpc>
                <a:spcPct val="95000"/>
              </a:lnSpc>
              <a:spcBef>
                <a:spcPct val="40000"/>
              </a:spcBef>
              <a:buFont typeface="Arial" charset="0"/>
              <a:buChar char="−"/>
            </a:pPr>
            <a:r>
              <a:rPr lang="en-GB" sz="2000" dirty="0" smtClean="0"/>
              <a:t>Audit report from another authority (e.g. EDQM)</a:t>
            </a:r>
          </a:p>
          <a:p>
            <a:pPr marL="1435100" lvl="2" indent="-273050" defTabSz="1042988" eaLnBrk="1" hangingPunct="1">
              <a:lnSpc>
                <a:spcPct val="95000"/>
              </a:lnSpc>
            </a:pPr>
            <a:r>
              <a:rPr lang="en-GB" sz="2000" dirty="0" smtClean="0"/>
              <a:t>Compliance with WHO standards is evaluated and WHO inspection may not be necessary</a:t>
            </a:r>
          </a:p>
          <a:p>
            <a:pPr marL="1435100" lvl="2" indent="-273050" defTabSz="1042988" eaLnBrk="1" hangingPunct="1">
              <a:lnSpc>
                <a:spcPct val="95000"/>
              </a:lnSpc>
            </a:pPr>
            <a:r>
              <a:rPr lang="en-GB" sz="2000" dirty="0" smtClean="0"/>
              <a:t>ISO accreditation encouraged and considered but does not cover GMP aspects</a:t>
            </a:r>
          </a:p>
          <a:p>
            <a:pPr marL="895350" lvl="1" indent="-265113" defTabSz="1042988" eaLnBrk="1" hangingPunct="1">
              <a:lnSpc>
                <a:spcPct val="95000"/>
              </a:lnSpc>
              <a:spcBef>
                <a:spcPct val="40000"/>
              </a:spcBef>
              <a:buFont typeface="Arial" charset="0"/>
              <a:buChar char="−"/>
            </a:pPr>
            <a:r>
              <a:rPr lang="en-GB" sz="2000" dirty="0" smtClean="0"/>
              <a:t>If compliant, laboratory is included in the published list and WHOPIR is published</a:t>
            </a:r>
          </a:p>
          <a:p>
            <a:pPr marL="1435100" lvl="2" indent="-273050" defTabSz="1042988" eaLnBrk="1" hangingPunct="1">
              <a:lnSpc>
                <a:spcPct val="95000"/>
              </a:lnSpc>
            </a:pPr>
            <a:r>
              <a:rPr lang="en-GB" sz="2000" dirty="0" smtClean="0"/>
              <a:t>Prequalification does not guarantee future contracts for testing for UN agencies, competitive tendering usually organized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GB" smtClean="0"/>
              <a:t>Steps of the procedure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533400" indent="-533400" defTabSz="1042988" eaLnBrk="1" hangingPunct="1">
              <a:lnSpc>
                <a:spcPct val="95000"/>
              </a:lnSpc>
              <a:spcBef>
                <a:spcPct val="70000"/>
              </a:spcBef>
              <a:buFont typeface="Wingdings" pitchFamily="2" charset="2"/>
              <a:buAutoNum type="arabicPeriod" startAt="5"/>
              <a:tabLst>
                <a:tab pos="1438275" algn="l"/>
              </a:tabLst>
            </a:pPr>
            <a:r>
              <a:rPr lang="en-GB" sz="2400" dirty="0" smtClean="0"/>
              <a:t>Monitoring after prequalification</a:t>
            </a:r>
          </a:p>
          <a:p>
            <a:pPr marL="1054100" lvl="1" indent="-457200" defTabSz="1042988" eaLnBrk="1" hangingPunct="1">
              <a:lnSpc>
                <a:spcPct val="95000"/>
              </a:lnSpc>
              <a:spcBef>
                <a:spcPct val="50000"/>
              </a:spcBef>
              <a:buFont typeface="Arial" charset="0"/>
              <a:buChar char="−"/>
              <a:tabLst>
                <a:tab pos="1438275" algn="l"/>
              </a:tabLst>
            </a:pPr>
            <a:r>
              <a:rPr lang="en-GB" sz="2000" dirty="0" smtClean="0"/>
              <a:t>Re-inspections at a frequency based on risk assessment</a:t>
            </a:r>
          </a:p>
          <a:p>
            <a:pPr marL="1582738" lvl="2" indent="-457200" defTabSz="1042988" eaLnBrk="1" hangingPunct="1">
              <a:lnSpc>
                <a:spcPct val="95000"/>
              </a:lnSpc>
              <a:spcBef>
                <a:spcPct val="25000"/>
              </a:spcBef>
              <a:tabLst>
                <a:tab pos="1438275" algn="l"/>
              </a:tabLst>
            </a:pPr>
            <a:r>
              <a:rPr lang="en-GB" sz="1800" dirty="0" smtClean="0"/>
              <a:t>At least once every 3 years </a:t>
            </a:r>
          </a:p>
          <a:p>
            <a:pPr marL="1054100" lvl="1" indent="-457200" defTabSz="1042988" eaLnBrk="1" hangingPunct="1">
              <a:lnSpc>
                <a:spcPct val="95000"/>
              </a:lnSpc>
              <a:spcBef>
                <a:spcPct val="50000"/>
              </a:spcBef>
              <a:buFont typeface="Arial" charset="0"/>
              <a:buChar char="−"/>
              <a:tabLst>
                <a:tab pos="1438275" algn="l"/>
              </a:tabLst>
            </a:pPr>
            <a:r>
              <a:rPr lang="en-GB" sz="2000" dirty="0" smtClean="0"/>
              <a:t>Evaluation of results from participation in proficiency testing</a:t>
            </a:r>
          </a:p>
          <a:p>
            <a:pPr marL="1582738" lvl="2" indent="-457200" defTabSz="1042988" eaLnBrk="1" hangingPunct="1">
              <a:lnSpc>
                <a:spcPct val="95000"/>
              </a:lnSpc>
              <a:spcBef>
                <a:spcPct val="25000"/>
              </a:spcBef>
              <a:tabLst>
                <a:tab pos="1438275" algn="l"/>
              </a:tabLst>
            </a:pPr>
            <a:r>
              <a:rPr lang="en-GB" sz="1800" dirty="0" smtClean="0"/>
              <a:t>WHO External Quality Assurance Scheme (EQAAS), ANSM network of Francophone African countries</a:t>
            </a:r>
          </a:p>
          <a:p>
            <a:pPr marL="1054100" lvl="1" indent="-457200" defTabSz="1042988" eaLnBrk="1" hangingPunct="1">
              <a:lnSpc>
                <a:spcPct val="95000"/>
              </a:lnSpc>
              <a:spcBef>
                <a:spcPct val="50000"/>
              </a:spcBef>
              <a:buFont typeface="Arial" charset="0"/>
              <a:buChar char="−"/>
              <a:tabLst>
                <a:tab pos="1438275" algn="l"/>
              </a:tabLst>
            </a:pPr>
            <a:r>
              <a:rPr lang="en-GB" sz="2000" dirty="0" smtClean="0"/>
              <a:t>Brief report requested to be submitted annually</a:t>
            </a:r>
          </a:p>
          <a:p>
            <a:pPr marL="1582738" lvl="2" indent="-457200" defTabSz="1042988" eaLnBrk="1" hangingPunct="1">
              <a:lnSpc>
                <a:spcPct val="95000"/>
              </a:lnSpc>
              <a:spcBef>
                <a:spcPct val="25000"/>
              </a:spcBef>
              <a:tabLst>
                <a:tab pos="1438275" algn="l"/>
              </a:tabLst>
            </a:pPr>
            <a:r>
              <a:rPr lang="en-GB" sz="1800" dirty="0" smtClean="0"/>
              <a:t>Summary of services provided to UN agencies, number of analysed samples, methods used, complaints received </a:t>
            </a:r>
          </a:p>
          <a:p>
            <a:pPr marL="1582738" lvl="2" indent="-457200" defTabSz="1042988" eaLnBrk="1" hangingPunct="1">
              <a:lnSpc>
                <a:spcPct val="95000"/>
              </a:lnSpc>
              <a:spcBef>
                <a:spcPct val="25000"/>
              </a:spcBef>
              <a:tabLst>
                <a:tab pos="1438275" algn="l"/>
              </a:tabLst>
            </a:pPr>
            <a:r>
              <a:rPr lang="en-GB" sz="1800" dirty="0" smtClean="0"/>
              <a:t>Changes with significant impact to the laboratory (key personnel, facility, equipment) and update LIF</a:t>
            </a:r>
          </a:p>
          <a:p>
            <a:pPr marL="1054100" lvl="1" indent="-457200" defTabSz="1042988" eaLnBrk="1" hangingPunct="1">
              <a:lnSpc>
                <a:spcPct val="95000"/>
              </a:lnSpc>
              <a:spcBef>
                <a:spcPct val="50000"/>
              </a:spcBef>
              <a:buFont typeface="Arial" charset="0"/>
              <a:buChar char="−"/>
              <a:tabLst>
                <a:tab pos="1438275" algn="l"/>
              </a:tabLst>
            </a:pPr>
            <a:r>
              <a:rPr lang="en-GB" sz="2000" dirty="0" smtClean="0"/>
              <a:t>WHO may suspend or withdraw a laboratory from the list when there is evidence of noncompliance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7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8" y="0"/>
            <a:ext cx="9166448" cy="6858000"/>
          </a:xfrm>
        </p:spPr>
      </p:pic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107504" y="3209925"/>
            <a:ext cx="1258888" cy="515938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0" hangingPunct="0"/>
            <a:endParaRPr lang="cs-CZ" b="0">
              <a:ea typeface="ＭＳ Ｐゴシック" pitchFamily="34" charset="-128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514600" y="390525"/>
            <a:ext cx="4675188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www.who.int/prequal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596336" y="5948363"/>
            <a:ext cx="1547813" cy="36036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0" hangingPunct="0"/>
            <a:endParaRPr lang="cs-CZ" b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QP_layout_powerpoint_simpleversion_meo0811201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PQP_layout_powerpoint_simpleversion_meo08112010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1174</Words>
  <Application>Microsoft Office PowerPoint</Application>
  <PresentationFormat>On-screen Show (4:3)</PresentationFormat>
  <Paragraphs>190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3_PQP_layout_powerpoint_simpleversion_meo08112010</vt:lpstr>
      <vt:lpstr>WHO Prequalification of  Quality Control Laboratories</vt:lpstr>
      <vt:lpstr>Objectives</vt:lpstr>
      <vt:lpstr>Prequalification procedure</vt:lpstr>
      <vt:lpstr>Invitation for Expression of Interest</vt:lpstr>
      <vt:lpstr>Steps of the procedure</vt:lpstr>
      <vt:lpstr>Steps of the procedure</vt:lpstr>
      <vt:lpstr>Steps of the procedure</vt:lpstr>
      <vt:lpstr>Steps of the procedure</vt:lpstr>
      <vt:lpstr>PowerPoint Presentation</vt:lpstr>
      <vt:lpstr>PowerPoint Presentation</vt:lpstr>
      <vt:lpstr>Prequalified/interested QCLs (October 2014)</vt:lpstr>
      <vt:lpstr>Prequalified QCLs (October 2014)</vt:lpstr>
      <vt:lpstr>PowerPoint Presentation</vt:lpstr>
      <vt:lpstr>PowerPoint Presentation</vt:lpstr>
      <vt:lpstr>Inspections / Pre-audits performed within QCL prequalification procedure</vt:lpstr>
      <vt:lpstr>Areas of frequently found deficiencies</vt:lpstr>
      <vt:lpstr>PowerPoint Presentation</vt:lpstr>
      <vt:lpstr>Capacity building</vt:lpstr>
      <vt:lpstr>Potential benefits of PQ for QCLs</vt:lpstr>
      <vt:lpstr>Thanks for your attention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Prequalification of Quality Control Laboratories</dc:title>
  <dc:creator>Sabartovaj</dc:creator>
  <cp:lastModifiedBy>RERAT, Christophe Jacques</cp:lastModifiedBy>
  <cp:revision>80</cp:revision>
  <cp:lastPrinted>2012-10-18T16:15:42Z</cp:lastPrinted>
  <dcterms:created xsi:type="dcterms:W3CDTF">2011-10-19T16:02:03Z</dcterms:created>
  <dcterms:modified xsi:type="dcterms:W3CDTF">2014-11-04T12:14:30Z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186949237</vt:i4>
  </property>
  <property fmtid="{D5CDD505-2E9C-101B-9397-08002B2CF9AE}" pid="3" name="_NewReviewCycle">
    <vt:lpwstr/>
  </property>
  <property fmtid="{D5CDD505-2E9C-101B-9397-08002B2CF9AE}" pid="4" name="_EmailSubject">
    <vt:lpwstr>EMP Technical Briefing Seminar</vt:lpwstr>
  </property>
  <property fmtid="{D5CDD505-2E9C-101B-9397-08002B2CF9AE}" pid="5" name="_AuthorEmail">
    <vt:lpwstr>ragol@who.int</vt:lpwstr>
  </property>
  <property fmtid="{D5CDD505-2E9C-101B-9397-08002B2CF9AE}" pid="6" name="_AuthorEmailDisplayName">
    <vt:lpwstr>RAGO, Lembit</vt:lpwstr>
  </property>
</Properties>
</file>