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9"/>
  </p:notesMasterIdLst>
  <p:handoutMasterIdLst>
    <p:handoutMasterId r:id="rId30"/>
  </p:handoutMasterIdLst>
  <p:sldIdLst>
    <p:sldId id="274" r:id="rId2"/>
    <p:sldId id="275" r:id="rId3"/>
    <p:sldId id="276" r:id="rId4"/>
    <p:sldId id="277" r:id="rId5"/>
    <p:sldId id="278" r:id="rId6"/>
    <p:sldId id="280" r:id="rId7"/>
    <p:sldId id="281" r:id="rId8"/>
    <p:sldId id="282" r:id="rId9"/>
    <p:sldId id="266" r:id="rId10"/>
    <p:sldId id="267" r:id="rId11"/>
    <p:sldId id="304" r:id="rId12"/>
    <p:sldId id="288" r:id="rId13"/>
    <p:sldId id="292" r:id="rId14"/>
    <p:sldId id="293" r:id="rId15"/>
    <p:sldId id="305" r:id="rId16"/>
    <p:sldId id="291" r:id="rId17"/>
    <p:sldId id="289" r:id="rId18"/>
    <p:sldId id="290" r:id="rId19"/>
    <p:sldId id="306" r:id="rId20"/>
    <p:sldId id="301" r:id="rId21"/>
    <p:sldId id="302" r:id="rId22"/>
    <p:sldId id="307" r:id="rId23"/>
    <p:sldId id="295" r:id="rId24"/>
    <p:sldId id="298" r:id="rId25"/>
    <p:sldId id="299" r:id="rId26"/>
    <p:sldId id="303" r:id="rId27"/>
    <p:sldId id="273"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5C99"/>
    <a:srgbClr val="C4972D"/>
    <a:srgbClr val="C1AF5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110" d="100"/>
          <a:sy n="110" d="100"/>
        </p:scale>
        <p:origin x="-101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F290032B-D5A5-451B-81F7-93B3EEFDE727}" type="datetimeFigureOut">
              <a:rPr lang="en-US"/>
              <a:pPr>
                <a:defRPr/>
              </a:pPr>
              <a:t>4/13/2010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47956A0B-54A1-4FE0-9924-7228D618D15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92BADDC-5B6C-4F19-9435-D2D2ABDDDA99}" type="datetimeFigureOut">
              <a:rPr lang="en-US"/>
              <a:pPr>
                <a:defRPr/>
              </a:pPr>
              <a:t>4/13/2010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1B54E2F-9141-4F46-98C9-018D43AFE2A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6DE5A6-FD0F-413C-B21A-67E5EE2DC266}" type="slidenum">
              <a:rPr lang="en-US">
                <a:solidFill>
                  <a:srgbClr val="000000"/>
                </a:solidFill>
              </a:rPr>
              <a:pPr fontAlgn="base">
                <a:spcBef>
                  <a:spcPct val="0"/>
                </a:spcBef>
                <a:spcAft>
                  <a:spcPct val="0"/>
                </a:spcAft>
              </a:pPr>
              <a:t>4</a:t>
            </a:fld>
            <a:endParaRPr lang="en-US">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30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FC593D7-E9C1-4181-BBB2-45FB72599A17}" type="slidenum">
              <a:rPr lang="en-US"/>
              <a:pPr fontAlgn="base">
                <a:spcBef>
                  <a:spcPct val="0"/>
                </a:spcBef>
                <a:spcAft>
                  <a:spcPct val="0"/>
                </a:spcAft>
              </a:pPr>
              <a:t>18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61E4273-6CA9-4A58-A702-13842E28104D}" type="slidenum">
              <a:rPr lang="en-US"/>
              <a:pPr fontAlgn="base">
                <a:spcBef>
                  <a:spcPct val="0"/>
                </a:spcBef>
                <a:spcAft>
                  <a:spcPct val="0"/>
                </a:spcAft>
              </a:pPr>
              <a:t>20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C13C033-7EBC-4924-A200-D27B987469D6}" type="slidenum">
              <a:rPr lang="en-US"/>
              <a:pPr fontAlgn="base">
                <a:spcBef>
                  <a:spcPct val="0"/>
                </a:spcBef>
                <a:spcAft>
                  <a:spcPct val="0"/>
                </a:spcAft>
              </a:pPr>
              <a:t>21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12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20D1BBF-F884-4062-B06E-2F9208DB6838}" type="slidenum">
              <a:rPr lang="en-US"/>
              <a:pPr fontAlgn="base">
                <a:spcBef>
                  <a:spcPct val="0"/>
                </a:spcBef>
                <a:spcAft>
                  <a:spcPct val="0"/>
                </a:spcAft>
              </a:pPr>
              <a:t>23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32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09EE504-E839-41A1-B3D4-9F40F19EB92C}" type="slidenum">
              <a:rPr lang="en-US"/>
              <a:pPr fontAlgn="base">
                <a:spcBef>
                  <a:spcPct val="0"/>
                </a:spcBef>
                <a:spcAft>
                  <a:spcPct val="0"/>
                </a:spcAft>
              </a:pPr>
              <a:t>24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52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F2933C7-83BD-45B3-BA55-3D6E54AC1CD9}" type="slidenum">
              <a:rPr lang="en-US"/>
              <a:pPr fontAlgn="base">
                <a:spcBef>
                  <a:spcPct val="0"/>
                </a:spcBef>
                <a:spcAft>
                  <a:spcPct val="0"/>
                </a:spcAft>
              </a:pPr>
              <a:t>25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73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9C42C3-57A6-4D77-AD4A-98B7D54B813F}" type="slidenum">
              <a:rPr lang="en-US"/>
              <a:pPr fontAlgn="base">
                <a:spcBef>
                  <a:spcPct val="0"/>
                </a:spcBef>
                <a:spcAft>
                  <a:spcPct val="0"/>
                </a:spcAft>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5F97E56-00AE-4829-AA18-32DC5C683EF8}" type="slidenum">
              <a:rPr lang="en-US">
                <a:solidFill>
                  <a:srgbClr val="000000"/>
                </a:solidFill>
              </a:rPr>
              <a:pPr fontAlgn="base">
                <a:spcBef>
                  <a:spcPct val="0"/>
                </a:spcBef>
                <a:spcAft>
                  <a:spcPct val="0"/>
                </a:spcAft>
              </a:pPr>
              <a:t>5</a:t>
            </a:fld>
            <a:endParaRPr 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CBDD503-57CD-451E-A778-4BFA2FE083DC}" type="slidenum">
              <a:rPr lang="en-US">
                <a:solidFill>
                  <a:srgbClr val="000000"/>
                </a:solidFill>
              </a:rPr>
              <a:pPr fontAlgn="base">
                <a:spcBef>
                  <a:spcPct val="0"/>
                </a:spcBef>
                <a:spcAft>
                  <a:spcPct val="0"/>
                </a:spcAft>
              </a:pPr>
              <a:t>6</a:t>
            </a:fld>
            <a:endParaRPr lang="en-US">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3C552D6-EF7E-49E2-85BB-F43A5CBA31B0}" type="slidenum">
              <a:rPr lang="en-US">
                <a:solidFill>
                  <a:srgbClr val="000000"/>
                </a:solidFill>
              </a:rPr>
              <a:pPr fontAlgn="base">
                <a:spcBef>
                  <a:spcPct val="0"/>
                </a:spcBef>
                <a:spcAft>
                  <a:spcPct val="0"/>
                </a:spcAft>
              </a:pPr>
              <a:t>8</a:t>
            </a:fld>
            <a:endParaRPr lang="en-US">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B50FEE-8395-4A14-92F9-DD291592F49D}" type="slidenum">
              <a:rPr lang="en-US"/>
              <a:pPr fontAlgn="base">
                <a:spcBef>
                  <a:spcPct val="0"/>
                </a:spcBef>
                <a:spcAft>
                  <a:spcPct val="0"/>
                </a:spcAft>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BC62E-F228-4758-AAB7-DAD5700A5573}" type="slidenum">
              <a:rPr lang="en-US"/>
              <a:pPr fontAlgn="base">
                <a:spcBef>
                  <a:spcPct val="0"/>
                </a:spcBef>
                <a:spcAft>
                  <a:spcPct val="0"/>
                </a:spcAft>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C6D7E1B-ED41-424A-B4C2-CA05833528F1}" type="slidenum">
              <a:rPr lang="en-US"/>
              <a:pPr fontAlgn="base">
                <a:spcBef>
                  <a:spcPct val="0"/>
                </a:spcBef>
                <a:spcAft>
                  <a:spcPct val="0"/>
                </a:spcAft>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4727F0C-7A32-40F4-82C2-0F986E877D08}" type="slidenum">
              <a:rPr lang="en-US"/>
              <a:pPr fontAlgn="base">
                <a:spcBef>
                  <a:spcPct val="0"/>
                </a:spcBef>
                <a:spcAft>
                  <a:spcPct val="0"/>
                </a:spcAft>
              </a:pPr>
              <a:t>16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09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153DF48-5703-4A62-92BF-1084806F2C50}" type="slidenum">
              <a:rPr lang="en-US"/>
              <a:pPr fontAlgn="base">
                <a:spcBef>
                  <a:spcPct val="0"/>
                </a:spcBef>
                <a:spcAft>
                  <a:spcPct val="0"/>
                </a:spcAft>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fontAlgn="auto">
              <a:spcBef>
                <a:spcPts val="0"/>
              </a:spcBef>
              <a:spcAft>
                <a:spcPts val="0"/>
              </a:spcAft>
              <a:defRPr>
                <a:solidFill>
                  <a:srgbClr val="E9E5DC">
                    <a:shade val="90000"/>
                  </a:srgbClr>
                </a:solidFill>
                <a:latin typeface="+mn-lt"/>
                <a:ea typeface="+mn-ea"/>
                <a:cs typeface="+mn-cs"/>
              </a:defRPr>
            </a:lvl1pPr>
          </a:lstStyle>
          <a:p>
            <a:pPr>
              <a:defRPr/>
            </a:pPr>
            <a:fld id="{E59A58B3-BCB3-4B62-889D-23B5CED75FE0}" type="datetime1">
              <a:rPr lang="en-US"/>
              <a:pPr>
                <a:defRPr/>
              </a:pPr>
              <a:t>4/13/2010</a:t>
            </a:fld>
            <a:endParaRPr lang="en-US"/>
          </a:p>
        </p:txBody>
      </p:sp>
      <p:sp>
        <p:nvSpPr>
          <p:cNvPr id="5" name="Footer Placeholder 18"/>
          <p:cNvSpPr>
            <a:spLocks noGrp="1"/>
          </p:cNvSpPr>
          <p:nvPr>
            <p:ph type="ftr" sz="quarter" idx="11"/>
          </p:nvPr>
        </p:nvSpPr>
        <p:spPr/>
        <p:txBody>
          <a:bodyPr/>
          <a:lstStyle>
            <a:lvl1pPr fontAlgn="auto">
              <a:spcBef>
                <a:spcPts val="0"/>
              </a:spcBef>
              <a:spcAft>
                <a:spcPts val="0"/>
              </a:spcAft>
              <a:defRPr>
                <a:solidFill>
                  <a:srgbClr val="E9E5DC">
                    <a:shade val="90000"/>
                  </a:srgbClr>
                </a:solidFill>
                <a:latin typeface="+mn-lt"/>
                <a:ea typeface="+mn-ea"/>
                <a:cs typeface="+mn-cs"/>
              </a:defRPr>
            </a:lvl1pPr>
          </a:lstStyle>
          <a:p>
            <a:pPr>
              <a:defRPr/>
            </a:pPr>
            <a:endParaRPr lang="en-US"/>
          </a:p>
        </p:txBody>
      </p:sp>
      <p:sp>
        <p:nvSpPr>
          <p:cNvPr id="6" name="Slide Number Placeholder 26"/>
          <p:cNvSpPr>
            <a:spLocks noGrp="1"/>
          </p:cNvSpPr>
          <p:nvPr>
            <p:ph type="sldNum" sz="quarter" idx="12"/>
          </p:nvPr>
        </p:nvSpPr>
        <p:spPr/>
        <p:txBody>
          <a:bodyPr/>
          <a:lstStyle>
            <a:lvl1pPr fontAlgn="auto">
              <a:spcBef>
                <a:spcPts val="0"/>
              </a:spcBef>
              <a:spcAft>
                <a:spcPts val="0"/>
              </a:spcAft>
              <a:defRPr>
                <a:solidFill>
                  <a:srgbClr val="E9E5DC">
                    <a:shade val="90000"/>
                  </a:srgbClr>
                </a:solidFill>
                <a:latin typeface="+mn-lt"/>
                <a:ea typeface="+mn-ea"/>
                <a:cs typeface="+mn-cs"/>
              </a:defRPr>
            </a:lvl1pPr>
          </a:lstStyle>
          <a:p>
            <a:pPr>
              <a:defRPr/>
            </a:pPr>
            <a:fld id="{46D377B3-4E39-406A-A517-9C3222AA564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solidFill>
                  <a:srgbClr val="002D62">
                    <a:shade val="90000"/>
                  </a:srgbClr>
                </a:solidFill>
                <a:latin typeface="+mn-lt"/>
                <a:ea typeface="+mn-ea"/>
                <a:cs typeface="+mn-cs"/>
              </a:defRPr>
            </a:lvl1pPr>
          </a:lstStyle>
          <a:p>
            <a:pPr>
              <a:defRPr/>
            </a:pPr>
            <a:fld id="{DD6B6F67-520B-4039-BA26-82F08465479E}" type="datetime1">
              <a:rPr lang="en-US"/>
              <a:pPr>
                <a:defRPr/>
              </a:pPr>
              <a:t>4/13/2010</a:t>
            </a:fld>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solidFill>
                  <a:srgbClr val="002D62">
                    <a:shade val="90000"/>
                  </a:srgbClr>
                </a:solidFill>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solidFill>
                  <a:srgbClr val="002D62">
                    <a:shade val="90000"/>
                  </a:srgbClr>
                </a:solidFill>
                <a:latin typeface="+mn-lt"/>
                <a:ea typeface="+mn-ea"/>
                <a:cs typeface="+mn-cs"/>
              </a:defRPr>
            </a:lvl1pPr>
          </a:lstStyle>
          <a:p>
            <a:pPr>
              <a:defRPr/>
            </a:pPr>
            <a:fld id="{B19A31DD-4287-4F3F-A5C3-652F5CAAF88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solidFill>
                  <a:srgbClr val="002D62">
                    <a:shade val="90000"/>
                  </a:srgbClr>
                </a:solidFill>
                <a:latin typeface="+mn-lt"/>
                <a:ea typeface="+mn-ea"/>
                <a:cs typeface="+mn-cs"/>
              </a:defRPr>
            </a:lvl1pPr>
          </a:lstStyle>
          <a:p>
            <a:pPr>
              <a:defRPr/>
            </a:pPr>
            <a:fld id="{BDBD45F0-767F-4858-B6A0-A5D38BF85EA7}" type="datetime1">
              <a:rPr lang="en-US"/>
              <a:pPr>
                <a:defRPr/>
              </a:pPr>
              <a:t>4/13/2010</a:t>
            </a:fld>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solidFill>
                  <a:srgbClr val="002D62">
                    <a:shade val="90000"/>
                  </a:srgbClr>
                </a:solidFill>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solidFill>
                  <a:srgbClr val="002D62">
                    <a:shade val="90000"/>
                  </a:srgbClr>
                </a:solidFill>
                <a:latin typeface="+mn-lt"/>
                <a:ea typeface="+mn-ea"/>
                <a:cs typeface="+mn-cs"/>
              </a:defRPr>
            </a:lvl1pPr>
          </a:lstStyle>
          <a:p>
            <a:pPr>
              <a:defRPr/>
            </a:pPr>
            <a:fld id="{B4B7A661-E1F6-486C-A613-1FCB824522B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solidFill>
                  <a:srgbClr val="002D62">
                    <a:shade val="90000"/>
                  </a:srgbClr>
                </a:solidFill>
                <a:latin typeface="+mn-lt"/>
                <a:ea typeface="+mn-ea"/>
                <a:cs typeface="+mn-cs"/>
              </a:defRPr>
            </a:lvl1pPr>
          </a:lstStyle>
          <a:p>
            <a:pPr>
              <a:defRPr/>
            </a:pPr>
            <a:fld id="{20023991-4DC3-4406-868A-6E9D89783E97}" type="datetime1">
              <a:rPr lang="en-US"/>
              <a:pPr>
                <a:defRPr/>
              </a:pPr>
              <a:t>4/13/2010</a:t>
            </a:fld>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solidFill>
                  <a:srgbClr val="002D62">
                    <a:shade val="90000"/>
                  </a:srgbClr>
                </a:solidFill>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solidFill>
                  <a:srgbClr val="002D62">
                    <a:shade val="90000"/>
                  </a:srgbClr>
                </a:solidFill>
                <a:latin typeface="+mn-lt"/>
                <a:ea typeface="+mn-ea"/>
                <a:cs typeface="+mn-cs"/>
              </a:defRPr>
            </a:lvl1pPr>
          </a:lstStyle>
          <a:p>
            <a:pPr>
              <a:defRPr/>
            </a:pPr>
            <a:fld id="{ED955976-477C-4CEF-B413-D727A24753B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auto">
              <a:spcBef>
                <a:spcPts val="0"/>
              </a:spcBef>
              <a:spcAft>
                <a:spcPts val="0"/>
              </a:spcAft>
              <a:defRPr>
                <a:solidFill>
                  <a:srgbClr val="E9E5DC">
                    <a:shade val="90000"/>
                  </a:srgbClr>
                </a:solidFill>
                <a:latin typeface="+mn-lt"/>
                <a:ea typeface="+mn-ea"/>
                <a:cs typeface="+mn-cs"/>
              </a:defRPr>
            </a:lvl1pPr>
          </a:lstStyle>
          <a:p>
            <a:pPr>
              <a:defRPr/>
            </a:pPr>
            <a:fld id="{BBAB5560-55C5-449F-AF08-A638257A8520}" type="datetime1">
              <a:rPr lang="en-US"/>
              <a:pPr>
                <a:defRPr/>
              </a:pPr>
              <a:t>4/13/2010</a:t>
            </a:fld>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solidFill>
                  <a:srgbClr val="E9E5DC">
                    <a:shade val="90000"/>
                  </a:srgbClr>
                </a:solidFill>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solidFill>
                  <a:srgbClr val="E9E5DC">
                    <a:shade val="90000"/>
                  </a:srgbClr>
                </a:solidFill>
                <a:latin typeface="+mn-lt"/>
                <a:ea typeface="+mn-ea"/>
                <a:cs typeface="+mn-cs"/>
              </a:defRPr>
            </a:lvl1pPr>
          </a:lstStyle>
          <a:p>
            <a:pPr>
              <a:defRPr/>
            </a:pPr>
            <a:fld id="{F0273DCB-A2C9-43F6-9DD3-3F9C757AD3A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solidFill>
                  <a:srgbClr val="002D62">
                    <a:shade val="90000"/>
                  </a:srgbClr>
                </a:solidFill>
                <a:latin typeface="+mn-lt"/>
                <a:ea typeface="+mn-ea"/>
                <a:cs typeface="+mn-cs"/>
              </a:defRPr>
            </a:lvl1pPr>
          </a:lstStyle>
          <a:p>
            <a:pPr>
              <a:defRPr/>
            </a:pPr>
            <a:fld id="{26515656-937B-4669-B2D3-495A9E7AAF2A}" type="datetime1">
              <a:rPr lang="en-US"/>
              <a:pPr>
                <a:defRPr/>
              </a:pPr>
              <a:t>4/13/2010</a:t>
            </a:fld>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solidFill>
                  <a:srgbClr val="002D62">
                    <a:shade val="90000"/>
                  </a:srgbClr>
                </a:solidFill>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solidFill>
                  <a:srgbClr val="002D62">
                    <a:shade val="90000"/>
                  </a:srgbClr>
                </a:solidFill>
                <a:latin typeface="+mn-lt"/>
                <a:ea typeface="+mn-ea"/>
                <a:cs typeface="+mn-cs"/>
              </a:defRPr>
            </a:lvl1pPr>
          </a:lstStyle>
          <a:p>
            <a:pPr>
              <a:defRPr/>
            </a:pPr>
            <a:fld id="{D6855137-C452-4616-AECD-3B5F68884FB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auto">
              <a:spcBef>
                <a:spcPts val="0"/>
              </a:spcBef>
              <a:spcAft>
                <a:spcPts val="0"/>
              </a:spcAft>
              <a:defRPr>
                <a:solidFill>
                  <a:srgbClr val="002D62">
                    <a:shade val="90000"/>
                  </a:srgbClr>
                </a:solidFill>
                <a:latin typeface="+mn-lt"/>
                <a:ea typeface="+mn-ea"/>
                <a:cs typeface="+mn-cs"/>
              </a:defRPr>
            </a:lvl1pPr>
          </a:lstStyle>
          <a:p>
            <a:pPr>
              <a:defRPr/>
            </a:pPr>
            <a:fld id="{A3F1AA4F-938B-421A-BE18-69EE34D7C231}" type="datetime1">
              <a:rPr lang="en-US"/>
              <a:pPr>
                <a:defRPr/>
              </a:pPr>
              <a:t>4/13/2010</a:t>
            </a:fld>
            <a:endParaRPr lang="en-US"/>
          </a:p>
        </p:txBody>
      </p:sp>
      <p:sp>
        <p:nvSpPr>
          <p:cNvPr id="8" name="Footer Placeholder 7"/>
          <p:cNvSpPr>
            <a:spLocks noGrp="1"/>
          </p:cNvSpPr>
          <p:nvPr>
            <p:ph type="ftr" sz="quarter" idx="11"/>
          </p:nvPr>
        </p:nvSpPr>
        <p:spPr/>
        <p:txBody>
          <a:bodyPr/>
          <a:lstStyle>
            <a:lvl1pPr fontAlgn="auto">
              <a:spcBef>
                <a:spcPts val="0"/>
              </a:spcBef>
              <a:spcAft>
                <a:spcPts val="0"/>
              </a:spcAft>
              <a:defRPr>
                <a:solidFill>
                  <a:srgbClr val="002D62">
                    <a:shade val="90000"/>
                  </a:srgbClr>
                </a:solidFill>
                <a:latin typeface="+mn-lt"/>
                <a:ea typeface="+mn-ea"/>
                <a:cs typeface="+mn-cs"/>
              </a:defRPr>
            </a:lvl1pPr>
          </a:lstStyle>
          <a:p>
            <a:pPr>
              <a:defRPr/>
            </a:pPr>
            <a:endParaRPr lang="en-US"/>
          </a:p>
        </p:txBody>
      </p:sp>
      <p:sp>
        <p:nvSpPr>
          <p:cNvPr id="9" name="Slide Number Placeholder 8"/>
          <p:cNvSpPr>
            <a:spLocks noGrp="1"/>
          </p:cNvSpPr>
          <p:nvPr>
            <p:ph type="sldNum" sz="quarter" idx="12"/>
          </p:nvPr>
        </p:nvSpPr>
        <p:spPr/>
        <p:txBody>
          <a:bodyPr/>
          <a:lstStyle>
            <a:lvl1pPr fontAlgn="auto">
              <a:spcBef>
                <a:spcPts val="0"/>
              </a:spcBef>
              <a:spcAft>
                <a:spcPts val="0"/>
              </a:spcAft>
              <a:defRPr>
                <a:solidFill>
                  <a:srgbClr val="002D62">
                    <a:shade val="90000"/>
                  </a:srgbClr>
                </a:solidFill>
                <a:latin typeface="+mn-lt"/>
                <a:ea typeface="+mn-ea"/>
                <a:cs typeface="+mn-cs"/>
              </a:defRPr>
            </a:lvl1pPr>
          </a:lstStyle>
          <a:p>
            <a:pPr>
              <a:defRPr/>
            </a:pPr>
            <a:fld id="{B45DA403-98F9-498C-8B68-033DE4F0423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auto">
              <a:spcBef>
                <a:spcPts val="0"/>
              </a:spcBef>
              <a:spcAft>
                <a:spcPts val="0"/>
              </a:spcAft>
              <a:defRPr>
                <a:solidFill>
                  <a:srgbClr val="002D62">
                    <a:shade val="90000"/>
                  </a:srgbClr>
                </a:solidFill>
                <a:latin typeface="+mn-lt"/>
                <a:ea typeface="+mn-ea"/>
                <a:cs typeface="+mn-cs"/>
              </a:defRPr>
            </a:lvl1pPr>
          </a:lstStyle>
          <a:p>
            <a:pPr>
              <a:defRPr/>
            </a:pPr>
            <a:fld id="{7B95C904-3D2D-4B19-B583-3BC581F64EC8}" type="datetime1">
              <a:rPr lang="en-US"/>
              <a:pPr>
                <a:defRPr/>
              </a:pPr>
              <a:t>4/13/2010</a:t>
            </a:fld>
            <a:endParaRPr lang="en-US"/>
          </a:p>
        </p:txBody>
      </p:sp>
      <p:sp>
        <p:nvSpPr>
          <p:cNvPr id="4" name="Footer Placeholder 3"/>
          <p:cNvSpPr>
            <a:spLocks noGrp="1"/>
          </p:cNvSpPr>
          <p:nvPr>
            <p:ph type="ftr" sz="quarter" idx="11"/>
          </p:nvPr>
        </p:nvSpPr>
        <p:spPr/>
        <p:txBody>
          <a:bodyPr/>
          <a:lstStyle>
            <a:lvl1pPr fontAlgn="auto">
              <a:spcBef>
                <a:spcPts val="0"/>
              </a:spcBef>
              <a:spcAft>
                <a:spcPts val="0"/>
              </a:spcAft>
              <a:defRPr>
                <a:solidFill>
                  <a:srgbClr val="002D62">
                    <a:shade val="90000"/>
                  </a:srgbClr>
                </a:solidFill>
                <a:latin typeface="+mn-lt"/>
                <a:ea typeface="+mn-ea"/>
                <a:cs typeface="+mn-cs"/>
              </a:defRPr>
            </a:lvl1pPr>
          </a:lstStyle>
          <a:p>
            <a:pPr>
              <a:defRPr/>
            </a:pPr>
            <a:endParaRPr lang="en-US"/>
          </a:p>
        </p:txBody>
      </p:sp>
      <p:sp>
        <p:nvSpPr>
          <p:cNvPr id="5" name="Slide Number Placeholder 4"/>
          <p:cNvSpPr>
            <a:spLocks noGrp="1"/>
          </p:cNvSpPr>
          <p:nvPr>
            <p:ph type="sldNum" sz="quarter" idx="12"/>
          </p:nvPr>
        </p:nvSpPr>
        <p:spPr/>
        <p:txBody>
          <a:bodyPr/>
          <a:lstStyle>
            <a:lvl1pPr fontAlgn="auto">
              <a:spcBef>
                <a:spcPts val="0"/>
              </a:spcBef>
              <a:spcAft>
                <a:spcPts val="0"/>
              </a:spcAft>
              <a:defRPr>
                <a:solidFill>
                  <a:srgbClr val="002D62">
                    <a:shade val="90000"/>
                  </a:srgbClr>
                </a:solidFill>
                <a:latin typeface="+mn-lt"/>
                <a:ea typeface="+mn-ea"/>
                <a:cs typeface="+mn-cs"/>
              </a:defRPr>
            </a:lvl1pPr>
          </a:lstStyle>
          <a:p>
            <a:pPr>
              <a:defRPr/>
            </a:pPr>
            <a:fld id="{83A33D7D-84DA-4232-8AE1-42A2D0EB6E2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auto">
              <a:spcBef>
                <a:spcPts val="0"/>
              </a:spcBef>
              <a:spcAft>
                <a:spcPts val="0"/>
              </a:spcAft>
              <a:defRPr>
                <a:solidFill>
                  <a:srgbClr val="002D62">
                    <a:shade val="90000"/>
                  </a:srgbClr>
                </a:solidFill>
                <a:latin typeface="+mn-lt"/>
                <a:ea typeface="+mn-ea"/>
                <a:cs typeface="+mn-cs"/>
              </a:defRPr>
            </a:lvl1pPr>
          </a:lstStyle>
          <a:p>
            <a:pPr>
              <a:defRPr/>
            </a:pPr>
            <a:fld id="{239D6C0C-732A-4635-86F8-B6845C1684A2}" type="datetime1">
              <a:rPr lang="en-US"/>
              <a:pPr>
                <a:defRPr/>
              </a:pPr>
              <a:t>4/13/2010</a:t>
            </a:fld>
            <a:endParaRPr lang="en-US"/>
          </a:p>
        </p:txBody>
      </p:sp>
      <p:sp>
        <p:nvSpPr>
          <p:cNvPr id="3" name="Footer Placeholder 2"/>
          <p:cNvSpPr>
            <a:spLocks noGrp="1"/>
          </p:cNvSpPr>
          <p:nvPr>
            <p:ph type="ftr" sz="quarter" idx="11"/>
          </p:nvPr>
        </p:nvSpPr>
        <p:spPr/>
        <p:txBody>
          <a:bodyPr/>
          <a:lstStyle>
            <a:lvl1pPr fontAlgn="auto">
              <a:spcBef>
                <a:spcPts val="0"/>
              </a:spcBef>
              <a:spcAft>
                <a:spcPts val="0"/>
              </a:spcAft>
              <a:defRPr>
                <a:solidFill>
                  <a:srgbClr val="002D62">
                    <a:shade val="90000"/>
                  </a:srgbClr>
                </a:solidFill>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p:txBody>
          <a:bodyPr/>
          <a:lstStyle>
            <a:lvl1pPr fontAlgn="auto">
              <a:spcBef>
                <a:spcPts val="0"/>
              </a:spcBef>
              <a:spcAft>
                <a:spcPts val="0"/>
              </a:spcAft>
              <a:defRPr>
                <a:solidFill>
                  <a:srgbClr val="002D62">
                    <a:shade val="90000"/>
                  </a:srgbClr>
                </a:solidFill>
                <a:latin typeface="+mn-lt"/>
                <a:ea typeface="+mn-ea"/>
                <a:cs typeface="+mn-cs"/>
              </a:defRPr>
            </a:lvl1pPr>
          </a:lstStyle>
          <a:p>
            <a:pPr>
              <a:defRPr/>
            </a:pPr>
            <a:fld id="{DA6955A4-E1EB-48B1-9289-BB89E51A6FE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solidFill>
                  <a:srgbClr val="002D62">
                    <a:shade val="90000"/>
                  </a:srgbClr>
                </a:solidFill>
                <a:latin typeface="+mn-lt"/>
                <a:ea typeface="+mn-ea"/>
                <a:cs typeface="+mn-cs"/>
              </a:defRPr>
            </a:lvl1pPr>
          </a:lstStyle>
          <a:p>
            <a:pPr>
              <a:defRPr/>
            </a:pPr>
            <a:fld id="{C5DA9D70-7022-4984-B74E-0358E70DFFCF}" type="datetime1">
              <a:rPr lang="en-US"/>
              <a:pPr>
                <a:defRPr/>
              </a:pPr>
              <a:t>4/13/2010</a:t>
            </a:fld>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solidFill>
                  <a:srgbClr val="002D62">
                    <a:shade val="90000"/>
                  </a:srgbClr>
                </a:solidFill>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solidFill>
                  <a:srgbClr val="002D62">
                    <a:shade val="90000"/>
                  </a:srgbClr>
                </a:solidFill>
                <a:latin typeface="+mn-lt"/>
                <a:ea typeface="+mn-ea"/>
                <a:cs typeface="+mn-cs"/>
              </a:defRPr>
            </a:lvl1pPr>
          </a:lstStyle>
          <a:p>
            <a:pPr>
              <a:defRPr/>
            </a:pPr>
            <a:fld id="{548FB20E-36FE-4BFF-9051-17D51A90A5D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defTabSz="457200">
              <a:defRPr/>
            </a:pPr>
            <a:endParaRPr lang="en-US">
              <a:solidFill>
                <a:prstClr val="white"/>
              </a:solidFill>
            </a:endParaRPr>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defTabSz="457200">
              <a:defRPr/>
            </a:pPr>
            <a:endParaRPr lang="en-US">
              <a:solidFill>
                <a:prstClr val="white"/>
              </a:solidFill>
            </a:endParaRPr>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a:solidFill>
                <a:srgbClr val="002D62"/>
              </a:solidFill>
              <a:latin typeface="+mn-lt"/>
              <a:ea typeface="ＭＳ Ｐゴシック" pitchFamily="-111" charset="-128"/>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a:solidFill>
                <a:srgbClr val="002D62"/>
              </a:solidFill>
              <a:latin typeface="+mn-lt"/>
              <a:ea typeface="ＭＳ Ｐゴシック" pitchFamily="-111" charset="-128"/>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fontAlgn="auto">
              <a:spcBef>
                <a:spcPts val="0"/>
              </a:spcBef>
              <a:spcAft>
                <a:spcPts val="0"/>
              </a:spcAft>
              <a:defRPr>
                <a:solidFill>
                  <a:srgbClr val="002D62">
                    <a:shade val="90000"/>
                  </a:srgbClr>
                </a:solidFill>
                <a:latin typeface="+mn-lt"/>
                <a:ea typeface="+mn-ea"/>
                <a:cs typeface="+mn-cs"/>
              </a:defRPr>
            </a:lvl1pPr>
          </a:lstStyle>
          <a:p>
            <a:pPr>
              <a:defRPr/>
            </a:pPr>
            <a:fld id="{E5348ED3-9767-426E-9B7C-0486E988D657}" type="datetime1">
              <a:rPr lang="en-US"/>
              <a:pPr>
                <a:defRPr/>
              </a:pPr>
              <a:t>4/13/2010</a:t>
            </a:fld>
            <a:endParaRPr lang="en-US"/>
          </a:p>
        </p:txBody>
      </p:sp>
      <p:sp>
        <p:nvSpPr>
          <p:cNvPr id="10" name="Footer Placeholder 5"/>
          <p:cNvSpPr>
            <a:spLocks noGrp="1"/>
          </p:cNvSpPr>
          <p:nvPr>
            <p:ph type="ftr" sz="quarter" idx="11"/>
          </p:nvPr>
        </p:nvSpPr>
        <p:spPr/>
        <p:txBody>
          <a:bodyPr/>
          <a:lstStyle>
            <a:lvl1pPr fontAlgn="auto">
              <a:spcBef>
                <a:spcPts val="0"/>
              </a:spcBef>
              <a:spcAft>
                <a:spcPts val="0"/>
              </a:spcAft>
              <a:defRPr>
                <a:solidFill>
                  <a:srgbClr val="002D62">
                    <a:shade val="90000"/>
                  </a:srgbClr>
                </a:solidFill>
                <a:latin typeface="+mn-lt"/>
                <a:ea typeface="+mn-ea"/>
                <a:cs typeface="+mn-cs"/>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fontAlgn="auto">
              <a:spcBef>
                <a:spcPts val="0"/>
              </a:spcBef>
              <a:spcAft>
                <a:spcPts val="0"/>
              </a:spcAft>
              <a:defRPr>
                <a:solidFill>
                  <a:srgbClr val="002D62">
                    <a:shade val="90000"/>
                  </a:srgbClr>
                </a:solidFill>
                <a:latin typeface="+mn-lt"/>
                <a:ea typeface="+mn-ea"/>
                <a:cs typeface="+mn-cs"/>
              </a:defRPr>
            </a:lvl1pPr>
          </a:lstStyle>
          <a:p>
            <a:pPr>
              <a:defRPr/>
            </a:pPr>
            <a:fld id="{0DC9A52D-3D50-4F18-92D6-9B39FDCBA7E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a:solidFill>
                <a:srgbClr val="002D62"/>
              </a:solidFill>
              <a:latin typeface="+mn-lt"/>
              <a:ea typeface="ＭＳ Ｐゴシック" pitchFamily="-111" charset="-128"/>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a:solidFill>
                <a:srgbClr val="002D62"/>
              </a:solidFill>
              <a:latin typeface="+mn-lt"/>
              <a:ea typeface="ＭＳ Ｐゴシック" pitchFamily="-111" charset="-128"/>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002A5D"/>
                </a:solidFill>
                <a:ea typeface="ＭＳ Ｐゴシック"/>
                <a:cs typeface="ＭＳ Ｐゴシック"/>
              </a:defRPr>
            </a:lvl1pPr>
          </a:lstStyle>
          <a:p>
            <a:fld id="{9D860B3A-CBDD-4B2E-A275-9CCF681097A6}" type="datetime1">
              <a:rPr lang="en-US"/>
              <a:pPr/>
              <a:t>4/13/2010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a:defRPr sz="1200">
                <a:solidFill>
                  <a:srgbClr val="002A5D"/>
                </a:solidFill>
                <a:ea typeface="ＭＳ Ｐゴシック"/>
                <a:cs typeface="ＭＳ Ｐゴシック"/>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02A5D"/>
                </a:solidFill>
                <a:ea typeface="ＭＳ Ｐゴシック"/>
                <a:cs typeface="ＭＳ Ｐゴシック"/>
              </a:defRPr>
            </a:lvl1pPr>
          </a:lstStyle>
          <a:p>
            <a:fld id="{2799BBDC-7F62-4B7D-8D8C-54E8A04835D4}" type="slidenum">
              <a:rPr lang="en-US"/>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defTabSz="457200">
                <a:defRPr/>
              </a:pPr>
              <a:endParaRPr lang="en-US">
                <a:solidFill>
                  <a:srgbClr val="002D62"/>
                </a:solidFill>
                <a:latin typeface="Arial" pitchFamily="-111" charset="0"/>
                <a:ea typeface="ＭＳ Ｐゴシック" pitchFamily="-111" charset="-128"/>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defTabSz="457200">
                <a:defRPr/>
              </a:pPr>
              <a:endParaRPr lang="en-US">
                <a:solidFill>
                  <a:srgbClr val="002D62"/>
                </a:solidFill>
                <a:latin typeface="Arial" pitchFamily="-111" charset="0"/>
                <a:ea typeface="ＭＳ Ｐゴシック" pitchFamily="-111" charset="-128"/>
              </a:endParaRPr>
            </a:p>
          </p:txBody>
        </p:sp>
      </p:gr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FFC000"/>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FFC000"/>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FFE599"/>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1D4D">
                <a:alpha val="85000"/>
              </a:srgbClr>
            </a:gs>
            <a:gs pos="48000">
              <a:schemeClr val="bg2">
                <a:tint val="83000"/>
                <a:satMod val="320000"/>
              </a:schemeClr>
            </a:gs>
            <a:gs pos="77000">
              <a:schemeClr val="bg2">
                <a:shade val="15000"/>
                <a:satMod val="320000"/>
              </a:schemeClr>
            </a:gs>
            <a:gs pos="80000">
              <a:schemeClr val="bg2">
                <a:shade val="15000"/>
                <a:satMod val="32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9458" name="Title 1"/>
          <p:cNvSpPr>
            <a:spLocks noGrp="1"/>
          </p:cNvSpPr>
          <p:nvPr>
            <p:ph type="ctrTitle"/>
          </p:nvPr>
        </p:nvSpPr>
        <p:spPr>
          <a:xfrm>
            <a:off x="533400" y="1876864"/>
            <a:ext cx="7851648" cy="1828800"/>
          </a:xfrm>
        </p:spPr>
        <p:txBody>
          <a:bodyPr/>
          <a:lstStyle/>
          <a:p>
            <a:pPr algn="ctr" fontAlgn="auto">
              <a:spcAft>
                <a:spcPts val="0"/>
              </a:spcAft>
              <a:defRPr/>
            </a:pPr>
            <a:r>
              <a:rPr lang="en-US" dirty="0" smtClean="0">
                <a:solidFill>
                  <a:schemeClr val="tx1"/>
                </a:solidFill>
              </a:rPr>
              <a:t>Welcome</a:t>
            </a:r>
            <a:endParaRPr lang="en-US" dirty="0">
              <a:solidFill>
                <a:schemeClr val="tx1"/>
              </a:solidFill>
            </a:endParaRPr>
          </a:p>
        </p:txBody>
      </p:sp>
      <p:sp>
        <p:nvSpPr>
          <p:cNvPr id="15363" name="Subtitle 2"/>
          <p:cNvSpPr>
            <a:spLocks noGrp="1"/>
          </p:cNvSpPr>
          <p:nvPr>
            <p:ph type="subTitle" idx="1"/>
          </p:nvPr>
        </p:nvSpPr>
        <p:spPr>
          <a:xfrm>
            <a:off x="533400" y="3733800"/>
            <a:ext cx="7854950" cy="1752600"/>
          </a:xfrm>
        </p:spPr>
        <p:txBody>
          <a:bodyPr/>
          <a:lstStyle/>
          <a:p>
            <a:pPr marR="0" algn="ctr"/>
            <a:r>
              <a:rPr lang="en-US" smtClean="0"/>
              <a:t>Open Forum: Strategic Planning</a:t>
            </a:r>
          </a:p>
        </p:txBody>
      </p:sp>
      <p:pic>
        <p:nvPicPr>
          <p:cNvPr id="15364" name="Picture 3" descr="fiuhorizontaltransreverse.png"/>
          <p:cNvPicPr>
            <a:picLocks noChangeAspect="1"/>
          </p:cNvPicPr>
          <p:nvPr/>
        </p:nvPicPr>
        <p:blipFill>
          <a:blip r:embed="rId2"/>
          <a:srcRect/>
          <a:stretch>
            <a:fillRect/>
          </a:stretch>
        </p:blipFill>
        <p:spPr bwMode="auto">
          <a:xfrm>
            <a:off x="6275388" y="6167438"/>
            <a:ext cx="2563812" cy="461962"/>
          </a:xfrm>
          <a:prstGeom prst="rect">
            <a:avLst/>
          </a:prstGeom>
          <a:noFill/>
          <a:ln w="9525">
            <a:noFill/>
            <a:miter lim="800000"/>
            <a:headEnd/>
            <a:tailEnd/>
          </a:ln>
        </p:spPr>
      </p:pic>
      <p:pic>
        <p:nvPicPr>
          <p:cNvPr id="15365" name="Picture 4" descr="worlds_ahead.png"/>
          <p:cNvPicPr>
            <a:picLocks noChangeAspect="1"/>
          </p:cNvPicPr>
          <p:nvPr/>
        </p:nvPicPr>
        <p:blipFill>
          <a:blip r:embed="rId3"/>
          <a:srcRect/>
          <a:stretch>
            <a:fillRect/>
          </a:stretch>
        </p:blipFill>
        <p:spPr bwMode="auto">
          <a:xfrm>
            <a:off x="228600" y="609600"/>
            <a:ext cx="2963863" cy="1562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b="1" dirty="0" smtClean="0">
                <a:effectLst>
                  <a:outerShdw blurRad="38100" dist="38100" dir="2700000" algn="tl">
                    <a:srgbClr val="000000">
                      <a:alpha val="43137"/>
                    </a:srgbClr>
                  </a:outerShdw>
                </a:effectLst>
              </a:rPr>
              <a:t>Committee Chairs /Co-chairs</a:t>
            </a:r>
            <a:endParaRPr lang="en-US" b="1" dirty="0">
              <a:effectLst>
                <a:outerShdw blurRad="38100" dist="38100" dir="2700000" algn="tl">
                  <a:srgbClr val="000000">
                    <a:alpha val="43137"/>
                  </a:srgbClr>
                </a:outerShdw>
              </a:effectLst>
            </a:endParaRPr>
          </a:p>
        </p:txBody>
      </p:sp>
      <p:sp>
        <p:nvSpPr>
          <p:cNvPr id="28674" name="Content Placeholder 2"/>
          <p:cNvSpPr>
            <a:spLocks noGrp="1"/>
          </p:cNvSpPr>
          <p:nvPr>
            <p:ph idx="1"/>
          </p:nvPr>
        </p:nvSpPr>
        <p:spPr/>
        <p:txBody>
          <a:bodyPr/>
          <a:lstStyle/>
          <a:p>
            <a:pPr>
              <a:buFont typeface="Wingdings 2" pitchFamily="18" charset="2"/>
              <a:buNone/>
            </a:pPr>
            <a:r>
              <a:rPr lang="en-US" u="sng" smtClean="0"/>
              <a:t>Themes</a:t>
            </a:r>
          </a:p>
          <a:p>
            <a:pPr lvl="1"/>
            <a:r>
              <a:rPr lang="en-US" smtClean="0"/>
              <a:t>Arts - Carol Damian /Brian Schriner</a:t>
            </a:r>
          </a:p>
          <a:p>
            <a:pPr lvl="1"/>
            <a:r>
              <a:rPr lang="en-US" smtClean="0"/>
              <a:t>Environment - Michael Heithaus</a:t>
            </a:r>
          </a:p>
          <a:p>
            <a:pPr lvl="1"/>
            <a:r>
              <a:rPr lang="en-US" smtClean="0"/>
              <a:t>Global - John Stack</a:t>
            </a:r>
          </a:p>
          <a:p>
            <a:pPr lvl="1"/>
            <a:r>
              <a:rPr lang="en-US" smtClean="0"/>
              <a:t>Health - William Pelham</a:t>
            </a:r>
          </a:p>
          <a:p>
            <a:pPr>
              <a:buFont typeface="Wingdings 2" pitchFamily="18" charset="2"/>
              <a:buNone/>
            </a:pPr>
            <a:r>
              <a:rPr lang="en-US" u="sng" smtClean="0"/>
              <a:t>Foundations</a:t>
            </a:r>
          </a:p>
          <a:p>
            <a:pPr lvl="1"/>
            <a:r>
              <a:rPr lang="en-US" smtClean="0"/>
              <a:t>Finance - Aime Martinez</a:t>
            </a:r>
          </a:p>
          <a:p>
            <a:pPr lvl="1"/>
            <a:r>
              <a:rPr lang="en-US" smtClean="0"/>
              <a:t>Infrastructure - Yong Tao</a:t>
            </a:r>
          </a:p>
          <a:p>
            <a:pPr lvl="1"/>
            <a:r>
              <a:rPr lang="en-US" smtClean="0"/>
              <a:t>Student Success - Bill Beesting /Jose Rodriguez</a:t>
            </a:r>
          </a:p>
        </p:txBody>
      </p:sp>
      <p:pic>
        <p:nvPicPr>
          <p:cNvPr id="28675" name="Picture 3" descr="fiuhorizontaltrans.png"/>
          <p:cNvPicPr>
            <a:picLocks noChangeAspect="1"/>
          </p:cNvPicPr>
          <p:nvPr/>
        </p:nvPicPr>
        <p:blipFill>
          <a:blip r:embed="rId2"/>
          <a:srcRect/>
          <a:stretch>
            <a:fillRect/>
          </a:stretch>
        </p:blipFill>
        <p:spPr bwMode="auto">
          <a:xfrm>
            <a:off x="6781800" y="6234113"/>
            <a:ext cx="2198688" cy="395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Content Placeholder 3" descr="tupru_Arts.png"/>
          <p:cNvPicPr>
            <a:picLocks noGrp="1" noChangeAspect="1"/>
          </p:cNvPicPr>
          <p:nvPr>
            <p:ph idx="1"/>
          </p:nvPr>
        </p:nvPicPr>
        <p:blipFill>
          <a:blip r:embed="rId2"/>
          <a:srcRect/>
          <a:stretch>
            <a:fillRect/>
          </a:stretch>
        </p:blipFill>
        <p:spPr>
          <a:xfrm>
            <a:off x="1600200" y="1524000"/>
            <a:ext cx="5680075" cy="4389438"/>
          </a:xfrm>
        </p:spPr>
      </p:pic>
      <p:pic>
        <p:nvPicPr>
          <p:cNvPr id="29698" name="Picture 4" descr="fiuhorizontaltrans.png"/>
          <p:cNvPicPr>
            <a:picLocks noChangeAspect="1"/>
          </p:cNvPicPr>
          <p:nvPr/>
        </p:nvPicPr>
        <p:blipFill>
          <a:blip r:embed="rId3"/>
          <a:srcRect/>
          <a:stretch>
            <a:fillRect/>
          </a:stretch>
        </p:blipFill>
        <p:spPr bwMode="auto">
          <a:xfrm>
            <a:off x="6781800" y="6234113"/>
            <a:ext cx="2198688" cy="395287"/>
          </a:xfrm>
          <a:prstGeom prst="rect">
            <a:avLst/>
          </a:prstGeom>
          <a:noFill/>
          <a:ln w="9525">
            <a:noFill/>
            <a:miter lim="800000"/>
            <a:headEnd/>
            <a:tailEnd/>
          </a:ln>
        </p:spPr>
      </p:pic>
      <p:sp>
        <p:nvSpPr>
          <p:cNvPr id="6" name="Title 1"/>
          <p:cNvSpPr txBox="1">
            <a:spLocks/>
          </p:cNvSpPr>
          <p:nvPr/>
        </p:nvSpPr>
        <p:spPr>
          <a:xfrm>
            <a:off x="609600" y="857250"/>
            <a:ext cx="8229600" cy="1143000"/>
          </a:xfrm>
          <a:prstGeom prst="rect">
            <a:avLst/>
          </a:prstGeom>
        </p:spPr>
        <p:txBody>
          <a:bodyPr/>
          <a:lstStyle/>
          <a:p>
            <a:pPr fontAlgn="auto">
              <a:spcAft>
                <a:spcPts val="0"/>
              </a:spcAft>
              <a:defRPr/>
            </a:pPr>
            <a:r>
              <a:rPr lang="en-US" sz="4700" b="1" dirty="0">
                <a:solidFill>
                  <a:schemeClr val="tx2"/>
                </a:solidFill>
                <a:effectLst>
                  <a:outerShdw blurRad="38100" dist="38100" dir="2700000" algn="tl">
                    <a:srgbClr val="000000">
                      <a:alpha val="43137"/>
                    </a:srgbClr>
                  </a:outerShdw>
                </a:effectLst>
                <a:latin typeface="+mj-lt"/>
                <a:ea typeface="+mj-ea"/>
                <a:cs typeface="+mj-cs"/>
              </a:rPr>
              <a:t>Strategic Planning: The </a:t>
            </a:r>
            <a:r>
              <a:rPr lang="en-US" sz="4800" b="1" dirty="0">
                <a:effectLst>
                  <a:outerShdw blurRad="38100" dist="38100" dir="2700000" algn="tl">
                    <a:srgbClr val="000000">
                      <a:alpha val="43137"/>
                    </a:srgbClr>
                  </a:outerShdw>
                </a:effectLst>
                <a:latin typeface="+mj-lt"/>
              </a:rPr>
              <a:t>Arts</a:t>
            </a:r>
            <a:endParaRPr lang="en-US" sz="4700" b="1" dirty="0">
              <a:solidFill>
                <a:schemeClr val="tx2"/>
              </a:solidFill>
              <a:effectLst>
                <a:outerShdw blurRad="38100" dist="38100" dir="2700000" algn="tl">
                  <a:srgbClr val="000000">
                    <a:alpha val="43137"/>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6"/>
          <p:cNvSpPr txBox="1">
            <a:spLocks noChangeArrowheads="1"/>
          </p:cNvSpPr>
          <p:nvPr/>
        </p:nvSpPr>
        <p:spPr bwMode="auto">
          <a:xfrm>
            <a:off x="685800" y="2286000"/>
            <a:ext cx="7924800" cy="4016375"/>
          </a:xfrm>
          <a:prstGeom prst="rect">
            <a:avLst/>
          </a:prstGeom>
          <a:noFill/>
          <a:ln w="9525" algn="ctr">
            <a:noFill/>
            <a:miter lim="800000"/>
            <a:headEnd/>
            <a:tailEnd/>
          </a:ln>
        </p:spPr>
        <p:txBody>
          <a:bodyPr>
            <a:spAutoFit/>
          </a:bodyPr>
          <a:lstStyle/>
          <a:p>
            <a:pPr marL="342900" indent="-342900">
              <a:buFont typeface="Arial" charset="0"/>
              <a:buChar char="•"/>
            </a:pPr>
            <a:r>
              <a:rPr lang="en-US" sz="1700">
                <a:latin typeface="Constantia" pitchFamily="18" charset="0"/>
              </a:rPr>
              <a:t>Make FIU a national leader in efforts to study and advance integration of arts and technology</a:t>
            </a:r>
          </a:p>
          <a:p>
            <a:pPr marL="342900" indent="-342900">
              <a:buFont typeface="Arial" charset="0"/>
              <a:buChar char="•"/>
            </a:pPr>
            <a:endParaRPr lang="en-US" sz="1700">
              <a:latin typeface="Constantia" pitchFamily="18" charset="0"/>
            </a:endParaRPr>
          </a:p>
          <a:p>
            <a:pPr marL="342900" indent="-342900">
              <a:buFont typeface="Arial" charset="0"/>
              <a:buChar char="•"/>
            </a:pPr>
            <a:r>
              <a:rPr lang="en-US" sz="1700">
                <a:latin typeface="Constantia" pitchFamily="18" charset="0"/>
              </a:rPr>
              <a:t>Build strategically collections of University museums and libraries and make them more integral to curriculum</a:t>
            </a:r>
          </a:p>
          <a:p>
            <a:pPr marL="342900" indent="-342900">
              <a:buFont typeface="Arial" charset="0"/>
              <a:buChar char="•"/>
            </a:pPr>
            <a:endParaRPr lang="en-US" sz="1700">
              <a:latin typeface="Constantia" pitchFamily="18" charset="0"/>
            </a:endParaRPr>
          </a:p>
          <a:p>
            <a:pPr marL="342900" indent="-342900">
              <a:buFont typeface="Arial" charset="0"/>
              <a:buChar char="•"/>
            </a:pPr>
            <a:r>
              <a:rPr lang="en-US" sz="1700">
                <a:latin typeface="Constantia" pitchFamily="18" charset="0"/>
              </a:rPr>
              <a:t>Invest in and strengthen (or create) academic programs (undergraduate and graduate) that build on current programs and intellectual assets</a:t>
            </a:r>
          </a:p>
          <a:p>
            <a:pPr marL="342900" indent="-342900">
              <a:buFont typeface="Arial" charset="0"/>
              <a:buChar char="•"/>
            </a:pPr>
            <a:endParaRPr lang="en-US" sz="1700">
              <a:latin typeface="Constantia" pitchFamily="18" charset="0"/>
            </a:endParaRPr>
          </a:p>
          <a:p>
            <a:pPr marL="342900" indent="-342900">
              <a:buFont typeface="Arial" charset="0"/>
              <a:buChar char="•"/>
            </a:pPr>
            <a:r>
              <a:rPr lang="en-US" sz="1700">
                <a:latin typeface="Constantia" pitchFamily="18" charset="0"/>
              </a:rPr>
              <a:t>Support the establishment of a Humanities Center to encourage interdisciplinary cooperation in arts and humanities and enhance institutional support for these fields</a:t>
            </a:r>
          </a:p>
          <a:p>
            <a:pPr marL="342900" indent="-342900">
              <a:buFont typeface="Arial" charset="0"/>
              <a:buChar char="•"/>
            </a:pPr>
            <a:endParaRPr lang="en-US" sz="1700">
              <a:latin typeface="Constantia" pitchFamily="18" charset="0"/>
            </a:endParaRPr>
          </a:p>
          <a:p>
            <a:pPr marL="342900" indent="-342900">
              <a:buFont typeface="Arial" charset="0"/>
              <a:buChar char="•"/>
            </a:pPr>
            <a:r>
              <a:rPr lang="en-US" sz="1700">
                <a:latin typeface="Constantia" pitchFamily="18" charset="0"/>
              </a:rPr>
              <a:t>Invest in outstanding faculty and staff and reward interdisciplinary teaching, research, and engagement</a:t>
            </a:r>
          </a:p>
        </p:txBody>
      </p:sp>
      <p:sp>
        <p:nvSpPr>
          <p:cNvPr id="17" name="Rounded Rectangle 16"/>
          <p:cNvSpPr/>
          <p:nvPr/>
        </p:nvSpPr>
        <p:spPr>
          <a:xfrm>
            <a:off x="533400" y="1603375"/>
            <a:ext cx="6400800" cy="533400"/>
          </a:xfrm>
          <a:prstGeom prst="roundRect">
            <a:avLst/>
          </a:prstGeom>
          <a:solidFill>
            <a:srgbClr val="C1AF5E"/>
          </a:solidFill>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r>
              <a:rPr lang="en-US" b="1" dirty="0">
                <a:solidFill>
                  <a:schemeClr val="tx1"/>
                </a:solidFill>
              </a:rPr>
              <a:t>Promote the study, appreciation and creation of The Arts</a:t>
            </a:r>
            <a:endParaRPr lang="en-US" dirty="0">
              <a:solidFill>
                <a:schemeClr val="tx1"/>
              </a:solidFill>
            </a:endParaRPr>
          </a:p>
        </p:txBody>
      </p:sp>
      <p:sp>
        <p:nvSpPr>
          <p:cNvPr id="5" name="Title 1"/>
          <p:cNvSpPr txBox="1">
            <a:spLocks/>
          </p:cNvSpPr>
          <p:nvPr/>
        </p:nvSpPr>
        <p:spPr>
          <a:xfrm>
            <a:off x="457200" y="704850"/>
            <a:ext cx="8229600" cy="1143000"/>
          </a:xfrm>
          <a:prstGeom prst="rect">
            <a:avLst/>
          </a:prstGeom>
        </p:spPr>
        <p:txBody>
          <a:bodyPr/>
          <a:lstStyle/>
          <a:p>
            <a:pPr fontAlgn="auto">
              <a:spcAft>
                <a:spcPts val="0"/>
              </a:spcAft>
              <a:defRPr/>
            </a:pPr>
            <a:r>
              <a:rPr lang="en-US" sz="4700" b="1" dirty="0">
                <a:solidFill>
                  <a:schemeClr val="tx2"/>
                </a:solidFill>
                <a:effectLst>
                  <a:outerShdw blurRad="38100" dist="38100" dir="2700000" algn="tl">
                    <a:srgbClr val="000000">
                      <a:alpha val="43137"/>
                    </a:srgbClr>
                  </a:outerShdw>
                </a:effectLst>
                <a:latin typeface="+mj-lt"/>
                <a:ea typeface="+mj-ea"/>
                <a:cs typeface="+mj-cs"/>
              </a:rPr>
              <a:t>Strategic Planning: The </a:t>
            </a:r>
            <a:r>
              <a:rPr lang="en-US" sz="4800" b="1" dirty="0">
                <a:effectLst>
                  <a:outerShdw blurRad="38100" dist="38100" dir="2700000" algn="tl">
                    <a:srgbClr val="000000">
                      <a:alpha val="43137"/>
                    </a:srgbClr>
                  </a:outerShdw>
                </a:effectLst>
                <a:latin typeface="+mj-lt"/>
              </a:rPr>
              <a:t>Arts</a:t>
            </a:r>
            <a:endParaRPr lang="en-US" sz="4700" b="1" dirty="0">
              <a:solidFill>
                <a:schemeClr val="tx2"/>
              </a:solidFill>
              <a:effectLst>
                <a:outerShdw blurRad="38100" dist="38100" dir="2700000" algn="tl">
                  <a:srgbClr val="000000">
                    <a:alpha val="43137"/>
                  </a:srgbClr>
                </a:outerShdw>
              </a:effectLst>
              <a:latin typeface="+mj-lt"/>
              <a:ea typeface="+mj-ea"/>
              <a:cs typeface="+mj-cs"/>
            </a:endParaRPr>
          </a:p>
        </p:txBody>
      </p:sp>
      <p:pic>
        <p:nvPicPr>
          <p:cNvPr id="30724" name="Picture 5" descr="fiuhorizontaltrans.png"/>
          <p:cNvPicPr>
            <a:picLocks noChangeAspect="1"/>
          </p:cNvPicPr>
          <p:nvPr/>
        </p:nvPicPr>
        <p:blipFill>
          <a:blip r:embed="rId3"/>
          <a:srcRect/>
          <a:stretch>
            <a:fillRect/>
          </a:stretch>
        </p:blipFill>
        <p:spPr bwMode="auto">
          <a:xfrm>
            <a:off x="6781800" y="6234113"/>
            <a:ext cx="2198688" cy="395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Box 6"/>
          <p:cNvSpPr txBox="1">
            <a:spLocks noChangeArrowheads="1"/>
          </p:cNvSpPr>
          <p:nvPr/>
        </p:nvSpPr>
        <p:spPr bwMode="auto">
          <a:xfrm>
            <a:off x="762000" y="2474913"/>
            <a:ext cx="7848600" cy="3478212"/>
          </a:xfrm>
          <a:prstGeom prst="rect">
            <a:avLst/>
          </a:prstGeom>
          <a:noFill/>
          <a:ln w="9525" algn="ctr">
            <a:noFill/>
            <a:miter lim="800000"/>
            <a:headEnd/>
            <a:tailEnd/>
          </a:ln>
        </p:spPr>
        <p:txBody>
          <a:bodyPr>
            <a:spAutoFit/>
          </a:bodyPr>
          <a:lstStyle/>
          <a:p>
            <a:pPr marL="342900" indent="-342900">
              <a:buFont typeface="Arial" charset="0"/>
              <a:buChar char="•"/>
            </a:pPr>
            <a:r>
              <a:rPr lang="en-US" sz="2000">
                <a:latin typeface="Constantia" pitchFamily="18" charset="0"/>
              </a:rPr>
              <a:t>Elevate FIU’s profile locally, nationally, and internationally through The Arts</a:t>
            </a:r>
          </a:p>
          <a:p>
            <a:pPr marL="342900" indent="-342900">
              <a:buFont typeface="Arial" charset="0"/>
              <a:buChar char="•"/>
            </a:pPr>
            <a:endParaRPr lang="en-US" sz="2000">
              <a:latin typeface="Constantia" pitchFamily="18" charset="0"/>
            </a:endParaRPr>
          </a:p>
          <a:p>
            <a:pPr marL="342900" indent="-342900">
              <a:buFont typeface="Arial" charset="0"/>
              <a:buChar char="•"/>
            </a:pPr>
            <a:r>
              <a:rPr lang="en-US" sz="2000">
                <a:latin typeface="Constantia" pitchFamily="18" charset="0"/>
              </a:rPr>
              <a:t>Develop and strengthen strategic partnerships with local, national  and international arts/cultural organizations</a:t>
            </a:r>
          </a:p>
          <a:p>
            <a:pPr marL="342900" indent="-342900">
              <a:buFont typeface="Arial" charset="0"/>
              <a:buChar char="•"/>
            </a:pPr>
            <a:endParaRPr lang="en-US" sz="2000">
              <a:latin typeface="Constantia" pitchFamily="18" charset="0"/>
            </a:endParaRPr>
          </a:p>
          <a:p>
            <a:pPr marL="342900" indent="-342900">
              <a:buFont typeface="Arial" charset="0"/>
              <a:buChar char="•"/>
            </a:pPr>
            <a:r>
              <a:rPr lang="en-US" sz="2000">
                <a:latin typeface="Constantia" pitchFamily="18" charset="0"/>
              </a:rPr>
              <a:t>Strengthen the role of The Arts in the MDCPS </a:t>
            </a:r>
          </a:p>
          <a:p>
            <a:pPr marL="342900" indent="-342900">
              <a:buFont typeface="Arial" charset="0"/>
              <a:buChar char="•"/>
            </a:pPr>
            <a:endParaRPr lang="en-US" sz="2000">
              <a:latin typeface="Constantia" pitchFamily="18" charset="0"/>
            </a:endParaRPr>
          </a:p>
          <a:p>
            <a:pPr marL="342900" indent="-342900">
              <a:buFont typeface="Arial" charset="0"/>
              <a:buChar char="•"/>
            </a:pPr>
            <a:r>
              <a:rPr lang="en-US" sz="2000">
                <a:latin typeface="Constantia" pitchFamily="18" charset="0"/>
              </a:rPr>
              <a:t>Use campuses and physical expansion to maximize opportunities to showcase FIU through innovative and outstanding commitment to architecture, design, and signage</a:t>
            </a:r>
          </a:p>
        </p:txBody>
      </p:sp>
      <p:sp>
        <p:nvSpPr>
          <p:cNvPr id="17" name="Rounded Rectangle 16"/>
          <p:cNvSpPr/>
          <p:nvPr/>
        </p:nvSpPr>
        <p:spPr>
          <a:xfrm>
            <a:off x="533400" y="1712913"/>
            <a:ext cx="1752600" cy="533400"/>
          </a:xfrm>
          <a:prstGeom prst="roundRect">
            <a:avLst/>
          </a:prstGeom>
          <a:solidFill>
            <a:srgbClr val="C1AF5E"/>
          </a:solidFill>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r>
              <a:rPr lang="en-US" sz="2000" b="1" dirty="0">
                <a:solidFill>
                  <a:schemeClr val="tx1"/>
                </a:solidFill>
              </a:rPr>
              <a:t>Engagement</a:t>
            </a:r>
            <a:endParaRPr lang="en-US" sz="2000" dirty="0">
              <a:solidFill>
                <a:schemeClr val="tx1"/>
              </a:solidFill>
            </a:endParaRPr>
          </a:p>
        </p:txBody>
      </p:sp>
      <p:sp>
        <p:nvSpPr>
          <p:cNvPr id="5" name="Title 1"/>
          <p:cNvSpPr txBox="1">
            <a:spLocks/>
          </p:cNvSpPr>
          <p:nvPr/>
        </p:nvSpPr>
        <p:spPr>
          <a:xfrm>
            <a:off x="457200" y="704850"/>
            <a:ext cx="8229600" cy="1143000"/>
          </a:xfrm>
          <a:prstGeom prst="rect">
            <a:avLst/>
          </a:prstGeom>
        </p:spPr>
        <p:txBody>
          <a:bodyPr/>
          <a:lstStyle/>
          <a:p>
            <a:pPr fontAlgn="auto">
              <a:spcAft>
                <a:spcPts val="0"/>
              </a:spcAft>
              <a:defRPr/>
            </a:pPr>
            <a:r>
              <a:rPr lang="en-US" sz="4700" b="1" dirty="0">
                <a:solidFill>
                  <a:schemeClr val="tx2"/>
                </a:solidFill>
                <a:effectLst>
                  <a:outerShdw blurRad="38100" dist="38100" dir="2700000" algn="tl">
                    <a:srgbClr val="000000">
                      <a:alpha val="43137"/>
                    </a:srgbClr>
                  </a:outerShdw>
                </a:effectLst>
                <a:latin typeface="+mj-lt"/>
                <a:ea typeface="+mj-ea"/>
                <a:cs typeface="+mj-cs"/>
              </a:rPr>
              <a:t>Strategic Planning: The </a:t>
            </a:r>
            <a:r>
              <a:rPr lang="en-US" sz="4800" b="1" dirty="0">
                <a:effectLst>
                  <a:outerShdw blurRad="38100" dist="38100" dir="2700000" algn="tl">
                    <a:srgbClr val="000000">
                      <a:alpha val="43137"/>
                    </a:srgbClr>
                  </a:outerShdw>
                </a:effectLst>
                <a:latin typeface="+mj-lt"/>
              </a:rPr>
              <a:t>Arts</a:t>
            </a:r>
            <a:endParaRPr lang="en-US" sz="4700" b="1" dirty="0">
              <a:solidFill>
                <a:schemeClr val="tx2"/>
              </a:solidFill>
              <a:effectLst>
                <a:outerShdw blurRad="38100" dist="38100" dir="2700000" algn="tl">
                  <a:srgbClr val="000000">
                    <a:alpha val="43137"/>
                  </a:srgbClr>
                </a:outerShdw>
              </a:effectLst>
              <a:latin typeface="+mj-lt"/>
              <a:ea typeface="+mj-ea"/>
              <a:cs typeface="+mj-cs"/>
            </a:endParaRPr>
          </a:p>
        </p:txBody>
      </p:sp>
      <p:pic>
        <p:nvPicPr>
          <p:cNvPr id="32772" name="Picture 5" descr="fiuhorizontaltrans.png"/>
          <p:cNvPicPr>
            <a:picLocks noChangeAspect="1"/>
          </p:cNvPicPr>
          <p:nvPr/>
        </p:nvPicPr>
        <p:blipFill>
          <a:blip r:embed="rId3"/>
          <a:srcRect/>
          <a:stretch>
            <a:fillRect/>
          </a:stretch>
        </p:blipFill>
        <p:spPr bwMode="auto">
          <a:xfrm>
            <a:off x="6781800" y="6234113"/>
            <a:ext cx="2198688" cy="395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Box 6"/>
          <p:cNvSpPr txBox="1">
            <a:spLocks noChangeArrowheads="1"/>
          </p:cNvSpPr>
          <p:nvPr/>
        </p:nvSpPr>
        <p:spPr bwMode="auto">
          <a:xfrm>
            <a:off x="762000" y="2474913"/>
            <a:ext cx="7848600" cy="2554287"/>
          </a:xfrm>
          <a:prstGeom prst="rect">
            <a:avLst/>
          </a:prstGeom>
          <a:noFill/>
          <a:ln w="9525" algn="ctr">
            <a:noFill/>
            <a:miter lim="800000"/>
            <a:headEnd/>
            <a:tailEnd/>
          </a:ln>
        </p:spPr>
        <p:txBody>
          <a:bodyPr>
            <a:spAutoFit/>
          </a:bodyPr>
          <a:lstStyle/>
          <a:p>
            <a:pPr marL="457200" indent="-457200">
              <a:buFont typeface="Arial" charset="0"/>
              <a:buChar char="•"/>
            </a:pPr>
            <a:r>
              <a:rPr lang="en-US" sz="2000">
                <a:latin typeface="Constantia" pitchFamily="18" charset="0"/>
              </a:rPr>
              <a:t>Make The Arts a priority for individual, corporate, foundation and government fundraising</a:t>
            </a:r>
          </a:p>
          <a:p>
            <a:pPr marL="457200" indent="-457200">
              <a:buFont typeface="Arial" charset="0"/>
              <a:buChar char="•"/>
            </a:pPr>
            <a:endParaRPr lang="en-US" sz="2000">
              <a:latin typeface="Constantia" pitchFamily="18" charset="0"/>
            </a:endParaRPr>
          </a:p>
          <a:p>
            <a:pPr marL="457200" indent="-457200">
              <a:buFont typeface="Arial" charset="0"/>
              <a:buChar char="•"/>
            </a:pPr>
            <a:r>
              <a:rPr lang="en-US" sz="2000">
                <a:latin typeface="Constantia" pitchFamily="18" charset="0"/>
              </a:rPr>
              <a:t>Emphasize research that highlights value of creative thinking for  a 21</a:t>
            </a:r>
            <a:r>
              <a:rPr lang="en-US" sz="2000" baseline="30000">
                <a:latin typeface="Constantia" pitchFamily="18" charset="0"/>
              </a:rPr>
              <a:t>st</a:t>
            </a:r>
            <a:r>
              <a:rPr lang="en-US" sz="2000">
                <a:latin typeface="Constantia" pitchFamily="18" charset="0"/>
              </a:rPr>
              <a:t> century economy</a:t>
            </a:r>
          </a:p>
          <a:p>
            <a:pPr marL="457200" indent="-457200">
              <a:buFont typeface="Arial" charset="0"/>
              <a:buChar char="•"/>
            </a:pPr>
            <a:endParaRPr lang="en-US" sz="2000">
              <a:latin typeface="Constantia" pitchFamily="18" charset="0"/>
            </a:endParaRPr>
          </a:p>
          <a:p>
            <a:pPr marL="457200" indent="-457200">
              <a:buFont typeface="Arial" charset="0"/>
              <a:buChar char="•"/>
            </a:pPr>
            <a:r>
              <a:rPr lang="en-US" sz="2000">
                <a:latin typeface="Constantia" pitchFamily="18" charset="0"/>
              </a:rPr>
              <a:t>Emphasize the significant role of The Arts in South Florida’s economic development</a:t>
            </a:r>
          </a:p>
        </p:txBody>
      </p:sp>
      <p:sp>
        <p:nvSpPr>
          <p:cNvPr id="17" name="Rounded Rectangle 16"/>
          <p:cNvSpPr/>
          <p:nvPr/>
        </p:nvSpPr>
        <p:spPr>
          <a:xfrm>
            <a:off x="533400" y="1712913"/>
            <a:ext cx="3886200" cy="533400"/>
          </a:xfrm>
          <a:prstGeom prst="roundRect">
            <a:avLst/>
          </a:prstGeom>
          <a:solidFill>
            <a:srgbClr val="C1AF5E"/>
          </a:solidFill>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r>
              <a:rPr lang="en-US" sz="2000" b="1" dirty="0">
                <a:solidFill>
                  <a:schemeClr val="tx1"/>
                </a:solidFill>
              </a:rPr>
              <a:t>Infrastructure and Financing</a:t>
            </a:r>
            <a:endParaRPr lang="en-US" sz="2000" dirty="0">
              <a:solidFill>
                <a:schemeClr val="tx1"/>
              </a:solidFill>
            </a:endParaRPr>
          </a:p>
        </p:txBody>
      </p:sp>
      <p:sp>
        <p:nvSpPr>
          <p:cNvPr id="5" name="Title 1"/>
          <p:cNvSpPr txBox="1">
            <a:spLocks/>
          </p:cNvSpPr>
          <p:nvPr/>
        </p:nvSpPr>
        <p:spPr>
          <a:xfrm>
            <a:off x="457200" y="704850"/>
            <a:ext cx="8229600" cy="1143000"/>
          </a:xfrm>
          <a:prstGeom prst="rect">
            <a:avLst/>
          </a:prstGeom>
        </p:spPr>
        <p:txBody>
          <a:bodyPr/>
          <a:lstStyle/>
          <a:p>
            <a:pPr fontAlgn="auto">
              <a:spcAft>
                <a:spcPts val="0"/>
              </a:spcAft>
              <a:defRPr/>
            </a:pPr>
            <a:r>
              <a:rPr lang="en-US" sz="4700" b="1" dirty="0">
                <a:solidFill>
                  <a:schemeClr val="tx2"/>
                </a:solidFill>
                <a:effectLst>
                  <a:outerShdw blurRad="38100" dist="38100" dir="2700000" algn="tl">
                    <a:srgbClr val="000000">
                      <a:alpha val="43137"/>
                    </a:srgbClr>
                  </a:outerShdw>
                </a:effectLst>
                <a:latin typeface="+mj-lt"/>
                <a:ea typeface="+mj-ea"/>
                <a:cs typeface="+mj-cs"/>
              </a:rPr>
              <a:t>Strategic Planning: The </a:t>
            </a:r>
            <a:r>
              <a:rPr lang="en-US" sz="4800" b="1" dirty="0">
                <a:effectLst>
                  <a:outerShdw blurRad="38100" dist="38100" dir="2700000" algn="tl">
                    <a:srgbClr val="000000">
                      <a:alpha val="43137"/>
                    </a:srgbClr>
                  </a:outerShdw>
                </a:effectLst>
                <a:latin typeface="+mj-lt"/>
              </a:rPr>
              <a:t>Arts</a:t>
            </a:r>
            <a:endParaRPr lang="en-US" sz="4700" b="1" dirty="0">
              <a:solidFill>
                <a:schemeClr val="tx2"/>
              </a:solidFill>
              <a:effectLst>
                <a:outerShdw blurRad="38100" dist="38100" dir="2700000" algn="tl">
                  <a:srgbClr val="000000">
                    <a:alpha val="43137"/>
                  </a:srgbClr>
                </a:outerShdw>
              </a:effectLst>
              <a:latin typeface="+mj-lt"/>
              <a:ea typeface="+mj-ea"/>
              <a:cs typeface="+mj-cs"/>
            </a:endParaRPr>
          </a:p>
        </p:txBody>
      </p:sp>
      <p:pic>
        <p:nvPicPr>
          <p:cNvPr id="34820" name="Picture 5" descr="fiuhorizontaltrans.png"/>
          <p:cNvPicPr>
            <a:picLocks noChangeAspect="1"/>
          </p:cNvPicPr>
          <p:nvPr/>
        </p:nvPicPr>
        <p:blipFill>
          <a:blip r:embed="rId3"/>
          <a:srcRect/>
          <a:stretch>
            <a:fillRect/>
          </a:stretch>
        </p:blipFill>
        <p:spPr bwMode="auto">
          <a:xfrm>
            <a:off x="6781800" y="6234113"/>
            <a:ext cx="2198688" cy="395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Content Placeholder 3" descr="tupru_environment.png"/>
          <p:cNvPicPr>
            <a:picLocks noGrp="1" noChangeAspect="1"/>
          </p:cNvPicPr>
          <p:nvPr>
            <p:ph idx="1"/>
          </p:nvPr>
        </p:nvPicPr>
        <p:blipFill>
          <a:blip r:embed="rId2"/>
          <a:srcRect/>
          <a:stretch>
            <a:fillRect/>
          </a:stretch>
        </p:blipFill>
        <p:spPr>
          <a:xfrm>
            <a:off x="1600200" y="1524000"/>
            <a:ext cx="5680075" cy="4389438"/>
          </a:xfrm>
        </p:spPr>
      </p:pic>
      <p:pic>
        <p:nvPicPr>
          <p:cNvPr id="36866" name="Picture 4" descr="fiuhorizontaltrans.png"/>
          <p:cNvPicPr>
            <a:picLocks noChangeAspect="1"/>
          </p:cNvPicPr>
          <p:nvPr/>
        </p:nvPicPr>
        <p:blipFill>
          <a:blip r:embed="rId3"/>
          <a:srcRect/>
          <a:stretch>
            <a:fillRect/>
          </a:stretch>
        </p:blipFill>
        <p:spPr bwMode="auto">
          <a:xfrm>
            <a:off x="6781800" y="6234113"/>
            <a:ext cx="2198688" cy="395287"/>
          </a:xfrm>
          <a:prstGeom prst="rect">
            <a:avLst/>
          </a:prstGeom>
          <a:noFill/>
          <a:ln w="9525">
            <a:noFill/>
            <a:miter lim="800000"/>
            <a:headEnd/>
            <a:tailEnd/>
          </a:ln>
        </p:spPr>
      </p:pic>
      <p:sp>
        <p:nvSpPr>
          <p:cNvPr id="6" name="Title 1"/>
          <p:cNvSpPr txBox="1">
            <a:spLocks/>
          </p:cNvSpPr>
          <p:nvPr/>
        </p:nvSpPr>
        <p:spPr>
          <a:xfrm>
            <a:off x="457200" y="857250"/>
            <a:ext cx="8382000" cy="1143000"/>
          </a:xfrm>
          <a:prstGeom prst="rect">
            <a:avLst/>
          </a:prstGeom>
        </p:spPr>
        <p:txBody>
          <a:bodyPr/>
          <a:lstStyle/>
          <a:p>
            <a:pPr fontAlgn="auto">
              <a:spcAft>
                <a:spcPts val="0"/>
              </a:spcAft>
              <a:defRPr/>
            </a:pPr>
            <a:r>
              <a:rPr lang="en-US" sz="4700" b="1" dirty="0">
                <a:solidFill>
                  <a:schemeClr val="tx2"/>
                </a:solidFill>
                <a:effectLst>
                  <a:outerShdw blurRad="38100" dist="38100" dir="2700000" algn="tl">
                    <a:srgbClr val="000000">
                      <a:alpha val="43137"/>
                    </a:srgbClr>
                  </a:outerShdw>
                </a:effectLst>
                <a:latin typeface="+mj-lt"/>
                <a:ea typeface="+mj-ea"/>
                <a:cs typeface="+mj-cs"/>
              </a:rPr>
              <a:t>Strategic Planning: Environment</a:t>
            </a:r>
            <a:endParaRPr lang="en-US" sz="4700" b="1" dirty="0">
              <a:solidFill>
                <a:schemeClr val="tx2"/>
              </a:solidFill>
              <a:effectLst>
                <a:outerShdw blurRad="38100" dist="38100" dir="2700000" algn="tl">
                  <a:srgbClr val="000000">
                    <a:alpha val="43137"/>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 Box 6"/>
          <p:cNvSpPr txBox="1">
            <a:spLocks noChangeArrowheads="1"/>
          </p:cNvSpPr>
          <p:nvPr/>
        </p:nvSpPr>
        <p:spPr bwMode="auto">
          <a:xfrm>
            <a:off x="762000" y="2365375"/>
            <a:ext cx="7848600" cy="3832225"/>
          </a:xfrm>
          <a:prstGeom prst="rect">
            <a:avLst/>
          </a:prstGeom>
          <a:noFill/>
          <a:ln w="9525" algn="ctr">
            <a:noFill/>
            <a:miter lim="800000"/>
            <a:headEnd/>
            <a:tailEnd/>
          </a:ln>
        </p:spPr>
        <p:txBody>
          <a:bodyPr>
            <a:spAutoFit/>
          </a:bodyPr>
          <a:lstStyle/>
          <a:p>
            <a:pPr marL="228600" lvl="3" indent="-228600">
              <a:spcBef>
                <a:spcPts val="300"/>
              </a:spcBef>
              <a:spcAft>
                <a:spcPts val="300"/>
              </a:spcAft>
              <a:buClr>
                <a:schemeClr val="tx2"/>
              </a:buClr>
              <a:buFont typeface="Arial" charset="0"/>
              <a:buChar char="•"/>
            </a:pPr>
            <a:r>
              <a:rPr lang="en-US" sz="1600">
                <a:latin typeface="Constantia" pitchFamily="18" charset="0"/>
              </a:rPr>
              <a:t>Ensure that all undergraduate students have a basic understanding of environmental issues from local to global scales – component of climate commitment</a:t>
            </a:r>
          </a:p>
          <a:p>
            <a:pPr marL="228600" lvl="3" indent="-228600">
              <a:spcBef>
                <a:spcPts val="300"/>
              </a:spcBef>
              <a:spcAft>
                <a:spcPts val="300"/>
              </a:spcAft>
              <a:buClr>
                <a:schemeClr val="tx2"/>
              </a:buClr>
              <a:buFont typeface="Arial" charset="0"/>
              <a:buChar char="•"/>
            </a:pPr>
            <a:r>
              <a:rPr lang="en-US" sz="1600">
                <a:latin typeface="Constantia" pitchFamily="18" charset="0"/>
              </a:rPr>
              <a:t>Incorporate environmental issues into global learning/citizenship</a:t>
            </a:r>
          </a:p>
          <a:p>
            <a:pPr marL="228600" lvl="3" indent="-228600">
              <a:spcBef>
                <a:spcPts val="300"/>
              </a:spcBef>
              <a:spcAft>
                <a:spcPts val="300"/>
              </a:spcAft>
              <a:buClr>
                <a:schemeClr val="tx2"/>
              </a:buClr>
              <a:buFont typeface="Arial" charset="0"/>
              <a:buChar char="•"/>
            </a:pPr>
            <a:r>
              <a:rPr lang="en-US" sz="1600">
                <a:latin typeface="Constantia" pitchFamily="18" charset="0"/>
              </a:rPr>
              <a:t>Modify programs where appropriate to meet the changing needs of environmental businesses/agencies to enhance employment prospects of FIU graduates</a:t>
            </a:r>
          </a:p>
          <a:p>
            <a:pPr marL="228600" lvl="3" indent="-228600">
              <a:spcBef>
                <a:spcPts val="300"/>
              </a:spcBef>
              <a:spcAft>
                <a:spcPts val="300"/>
              </a:spcAft>
              <a:buClr>
                <a:schemeClr val="tx2"/>
              </a:buClr>
              <a:buFont typeface="Arial" charset="0"/>
              <a:buChar char="•"/>
            </a:pPr>
            <a:r>
              <a:rPr lang="en-US" sz="1600">
                <a:latin typeface="Constantia" pitchFamily="18" charset="0"/>
              </a:rPr>
              <a:t>Enhance funding for graduate programs to increase environmental research opportunities and PhD production through tuition plus</a:t>
            </a:r>
          </a:p>
          <a:p>
            <a:pPr marL="228600" lvl="3" indent="-228600">
              <a:spcBef>
                <a:spcPts val="300"/>
              </a:spcBef>
              <a:spcAft>
                <a:spcPts val="300"/>
              </a:spcAft>
              <a:buClr>
                <a:schemeClr val="tx2"/>
              </a:buClr>
              <a:buFont typeface="Arial" charset="0"/>
              <a:buChar char="•"/>
            </a:pPr>
            <a:r>
              <a:rPr lang="en-US" sz="1600">
                <a:latin typeface="Constantia" pitchFamily="18" charset="0"/>
              </a:rPr>
              <a:t>Meet demand for students trained as interdisciplinary researchers</a:t>
            </a:r>
          </a:p>
          <a:p>
            <a:pPr marL="228600" lvl="3" indent="-228600">
              <a:spcBef>
                <a:spcPts val="300"/>
              </a:spcBef>
              <a:spcAft>
                <a:spcPts val="300"/>
              </a:spcAft>
              <a:buClr>
                <a:schemeClr val="tx2"/>
              </a:buClr>
              <a:buFont typeface="Arial" charset="0"/>
              <a:buChar char="•"/>
            </a:pPr>
            <a:r>
              <a:rPr lang="en-US" sz="1600">
                <a:latin typeface="Constantia" pitchFamily="18" charset="0"/>
              </a:rPr>
              <a:t>Overcome budgetary constraints to offering world-class programs through collaborations with other universities or on line offerings</a:t>
            </a:r>
          </a:p>
          <a:p>
            <a:pPr marL="228600" lvl="3" indent="-228600">
              <a:spcBef>
                <a:spcPts val="300"/>
              </a:spcBef>
              <a:spcAft>
                <a:spcPts val="300"/>
              </a:spcAft>
              <a:buClr>
                <a:schemeClr val="tx2"/>
              </a:buClr>
              <a:buFont typeface="Arial" charset="0"/>
              <a:buChar char="•"/>
            </a:pPr>
            <a:r>
              <a:rPr lang="en-US" sz="1600">
                <a:latin typeface="Constantia" pitchFamily="18" charset="0"/>
              </a:rPr>
              <a:t>Determine effective strategies for sustaining growth in environmental programs at BBC and adequately serving/teaching students at both campuses</a:t>
            </a:r>
          </a:p>
          <a:p>
            <a:pPr marL="228600" indent="-228600">
              <a:spcBef>
                <a:spcPts val="300"/>
              </a:spcBef>
              <a:spcAft>
                <a:spcPts val="300"/>
              </a:spcAft>
              <a:buClr>
                <a:schemeClr val="tx2"/>
              </a:buClr>
            </a:pPr>
            <a:endParaRPr lang="en-US" sz="1600">
              <a:solidFill>
                <a:srgbClr val="001D4D"/>
              </a:solidFill>
              <a:latin typeface="Constantia" pitchFamily="18" charset="0"/>
            </a:endParaRPr>
          </a:p>
        </p:txBody>
      </p:sp>
      <p:sp>
        <p:nvSpPr>
          <p:cNvPr id="17" name="Rounded Rectangle 16"/>
          <p:cNvSpPr/>
          <p:nvPr/>
        </p:nvSpPr>
        <p:spPr>
          <a:xfrm>
            <a:off x="533400" y="1603375"/>
            <a:ext cx="4038600" cy="533400"/>
          </a:xfrm>
          <a:prstGeom prst="roundRect">
            <a:avLst/>
          </a:prstGeom>
          <a:solidFill>
            <a:srgbClr val="C4972D"/>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rPr>
              <a:t> Academic Programs and Teaching</a:t>
            </a:r>
            <a:endParaRPr lang="en-US" b="1" dirty="0">
              <a:solidFill>
                <a:schemeClr val="bg1"/>
              </a:solidFill>
            </a:endParaRPr>
          </a:p>
        </p:txBody>
      </p:sp>
      <p:sp>
        <p:nvSpPr>
          <p:cNvPr id="5" name="Title 1"/>
          <p:cNvSpPr txBox="1">
            <a:spLocks/>
          </p:cNvSpPr>
          <p:nvPr/>
        </p:nvSpPr>
        <p:spPr>
          <a:xfrm>
            <a:off x="457200" y="704850"/>
            <a:ext cx="8229600" cy="1143000"/>
          </a:xfrm>
          <a:prstGeom prst="rect">
            <a:avLst/>
          </a:prstGeom>
        </p:spPr>
        <p:txBody>
          <a:bodyPr/>
          <a:lstStyle/>
          <a:p>
            <a:pPr fontAlgn="auto">
              <a:spcAft>
                <a:spcPts val="0"/>
              </a:spcAft>
              <a:defRPr/>
            </a:pPr>
            <a:r>
              <a:rPr lang="en-US" sz="4700" b="1" dirty="0">
                <a:solidFill>
                  <a:schemeClr val="tx2"/>
                </a:solidFill>
                <a:effectLst>
                  <a:outerShdw blurRad="38100" dist="38100" dir="2700000" algn="tl">
                    <a:srgbClr val="000000">
                      <a:alpha val="43137"/>
                    </a:srgbClr>
                  </a:outerShdw>
                </a:effectLst>
                <a:latin typeface="+mj-lt"/>
                <a:ea typeface="+mj-ea"/>
                <a:cs typeface="+mj-cs"/>
              </a:rPr>
              <a:t>Strategic Planning: Environment</a:t>
            </a:r>
            <a:endParaRPr lang="en-US" sz="4700" b="1" dirty="0">
              <a:solidFill>
                <a:schemeClr val="tx2"/>
              </a:solidFill>
              <a:effectLst>
                <a:outerShdw blurRad="38100" dist="38100" dir="2700000" algn="tl">
                  <a:srgbClr val="000000">
                    <a:alpha val="43137"/>
                  </a:srgbClr>
                </a:outerShdw>
              </a:effectLst>
              <a:latin typeface="+mj-lt"/>
              <a:ea typeface="+mj-ea"/>
              <a:cs typeface="+mj-cs"/>
            </a:endParaRPr>
          </a:p>
        </p:txBody>
      </p:sp>
      <p:pic>
        <p:nvPicPr>
          <p:cNvPr id="37892" name="Picture 5" descr="fiuhorizontaltrans.png"/>
          <p:cNvPicPr>
            <a:picLocks noChangeAspect="1"/>
          </p:cNvPicPr>
          <p:nvPr/>
        </p:nvPicPr>
        <p:blipFill>
          <a:blip r:embed="rId3"/>
          <a:srcRect/>
          <a:stretch>
            <a:fillRect/>
          </a:stretch>
        </p:blipFill>
        <p:spPr bwMode="auto">
          <a:xfrm>
            <a:off x="6781800" y="6234113"/>
            <a:ext cx="2198688" cy="395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609600" y="1752600"/>
            <a:ext cx="2133600" cy="573088"/>
          </a:xfrm>
          <a:prstGeom prst="roundRect">
            <a:avLst/>
          </a:prstGeom>
          <a:solidFill>
            <a:srgbClr val="C4972D"/>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2000" b="1" dirty="0">
                <a:solidFill>
                  <a:schemeClr val="bg1"/>
                </a:solidFill>
              </a:rPr>
              <a:t>Research</a:t>
            </a:r>
          </a:p>
        </p:txBody>
      </p:sp>
      <p:sp>
        <p:nvSpPr>
          <p:cNvPr id="39938" name="Text Box 6"/>
          <p:cNvSpPr txBox="1">
            <a:spLocks noChangeArrowheads="1"/>
          </p:cNvSpPr>
          <p:nvPr/>
        </p:nvSpPr>
        <p:spPr bwMode="auto">
          <a:xfrm>
            <a:off x="771525" y="2590800"/>
            <a:ext cx="7296150" cy="3632200"/>
          </a:xfrm>
          <a:prstGeom prst="rect">
            <a:avLst/>
          </a:prstGeom>
          <a:noFill/>
          <a:ln w="9525" algn="ctr">
            <a:noFill/>
            <a:miter lim="800000"/>
            <a:headEnd/>
            <a:tailEnd/>
          </a:ln>
        </p:spPr>
        <p:txBody>
          <a:bodyPr>
            <a:spAutoFit/>
          </a:bodyPr>
          <a:lstStyle/>
          <a:p>
            <a:pPr marL="228600" indent="-228600">
              <a:spcBef>
                <a:spcPts val="600"/>
              </a:spcBef>
              <a:spcAft>
                <a:spcPts val="600"/>
              </a:spcAft>
              <a:buClr>
                <a:schemeClr val="tx2"/>
              </a:buClr>
              <a:buFont typeface="Arial" charset="0"/>
              <a:buChar char="•"/>
            </a:pPr>
            <a:r>
              <a:rPr lang="en-US" sz="2000">
                <a:latin typeface="Constantia" pitchFamily="18" charset="0"/>
              </a:rPr>
              <a:t>Enhance environmental research resources and productivity</a:t>
            </a:r>
          </a:p>
          <a:p>
            <a:pPr marL="228600" indent="-228600">
              <a:spcBef>
                <a:spcPts val="600"/>
              </a:spcBef>
              <a:spcAft>
                <a:spcPts val="600"/>
              </a:spcAft>
              <a:buClr>
                <a:schemeClr val="tx2"/>
              </a:buClr>
              <a:buFont typeface="Arial" charset="0"/>
              <a:buChar char="•"/>
            </a:pPr>
            <a:r>
              <a:rPr lang="en-US" sz="2000">
                <a:latin typeface="Constantia" pitchFamily="18" charset="0"/>
              </a:rPr>
              <a:t>Conduct world-class environmental research that is internationally recognized and includes use-based research</a:t>
            </a:r>
          </a:p>
          <a:p>
            <a:pPr marL="228600" indent="-228600">
              <a:spcBef>
                <a:spcPts val="600"/>
              </a:spcBef>
              <a:spcAft>
                <a:spcPts val="600"/>
              </a:spcAft>
              <a:buClr>
                <a:schemeClr val="tx2"/>
              </a:buClr>
              <a:buFont typeface="Arial" charset="0"/>
              <a:buChar char="•"/>
            </a:pPr>
            <a:r>
              <a:rPr lang="en-US" sz="2000">
                <a:latin typeface="Constantia" pitchFamily="18" charset="0"/>
              </a:rPr>
              <a:t>Enhance interdisciplinary research</a:t>
            </a:r>
          </a:p>
          <a:p>
            <a:pPr marL="228600" indent="-228600">
              <a:spcBef>
                <a:spcPts val="600"/>
              </a:spcBef>
              <a:spcAft>
                <a:spcPts val="600"/>
              </a:spcAft>
              <a:buClr>
                <a:schemeClr val="tx2"/>
              </a:buClr>
              <a:buFont typeface="Arial" charset="0"/>
              <a:buChar char="•"/>
            </a:pPr>
            <a:r>
              <a:rPr lang="en-US" sz="2000">
                <a:latin typeface="Constantia" pitchFamily="18" charset="0"/>
              </a:rPr>
              <a:t>Ensure suitable levels of infrastructure/support services for current and future research</a:t>
            </a:r>
          </a:p>
          <a:p>
            <a:pPr marL="228600" indent="-228600">
              <a:spcBef>
                <a:spcPts val="600"/>
              </a:spcBef>
              <a:spcAft>
                <a:spcPts val="600"/>
              </a:spcAft>
              <a:buClr>
                <a:schemeClr val="tx2"/>
              </a:buClr>
              <a:buFont typeface="Arial" charset="0"/>
              <a:buChar char="•"/>
            </a:pPr>
            <a:r>
              <a:rPr lang="en-US" sz="2000">
                <a:latin typeface="Constantia" pitchFamily="18" charset="0"/>
              </a:rPr>
              <a:t>Enhance/support international environmental research collaborations</a:t>
            </a:r>
          </a:p>
          <a:p>
            <a:pPr marL="228600" indent="-228600">
              <a:spcBef>
                <a:spcPts val="600"/>
              </a:spcBef>
              <a:spcAft>
                <a:spcPts val="600"/>
              </a:spcAft>
              <a:buClr>
                <a:schemeClr val="tx2"/>
              </a:buClr>
            </a:pPr>
            <a:endParaRPr lang="en-US" sz="2000">
              <a:solidFill>
                <a:srgbClr val="001D4D"/>
              </a:solidFill>
              <a:latin typeface="Constantia" pitchFamily="18" charset="0"/>
            </a:endParaRPr>
          </a:p>
        </p:txBody>
      </p:sp>
      <p:sp>
        <p:nvSpPr>
          <p:cNvPr id="5" name="Title 1"/>
          <p:cNvSpPr txBox="1">
            <a:spLocks/>
          </p:cNvSpPr>
          <p:nvPr/>
        </p:nvSpPr>
        <p:spPr>
          <a:xfrm>
            <a:off x="457200" y="704850"/>
            <a:ext cx="8229600" cy="1143000"/>
          </a:xfrm>
          <a:prstGeom prst="rect">
            <a:avLst/>
          </a:prstGeom>
        </p:spPr>
        <p:txBody>
          <a:bodyPr/>
          <a:lstStyle/>
          <a:p>
            <a:pPr fontAlgn="auto">
              <a:spcAft>
                <a:spcPts val="0"/>
              </a:spcAft>
              <a:defRPr/>
            </a:pPr>
            <a:r>
              <a:rPr lang="en-US" sz="4700" b="1" dirty="0">
                <a:solidFill>
                  <a:schemeClr val="tx2"/>
                </a:solidFill>
                <a:effectLst>
                  <a:outerShdw blurRad="38100" dist="38100" dir="2700000" algn="tl">
                    <a:srgbClr val="000000">
                      <a:alpha val="43137"/>
                    </a:srgbClr>
                  </a:outerShdw>
                </a:effectLst>
                <a:latin typeface="+mj-lt"/>
                <a:ea typeface="+mj-ea"/>
                <a:cs typeface="+mj-cs"/>
              </a:rPr>
              <a:t>Strategic Planning: Environment</a:t>
            </a:r>
            <a:endParaRPr lang="en-US" sz="4700" b="1" dirty="0">
              <a:solidFill>
                <a:schemeClr val="tx2"/>
              </a:solidFill>
              <a:effectLst>
                <a:outerShdw blurRad="38100" dist="38100" dir="2700000" algn="tl">
                  <a:srgbClr val="000000">
                    <a:alpha val="43137"/>
                  </a:srgbClr>
                </a:outerShdw>
              </a:effectLst>
              <a:latin typeface="+mj-lt"/>
              <a:ea typeface="+mj-ea"/>
              <a:cs typeface="+mj-cs"/>
            </a:endParaRPr>
          </a:p>
        </p:txBody>
      </p:sp>
      <p:pic>
        <p:nvPicPr>
          <p:cNvPr id="39940" name="Picture 5" descr="fiuhorizontaltrans.png"/>
          <p:cNvPicPr>
            <a:picLocks noChangeAspect="1"/>
          </p:cNvPicPr>
          <p:nvPr/>
        </p:nvPicPr>
        <p:blipFill>
          <a:blip r:embed="rId3"/>
          <a:srcRect/>
          <a:stretch>
            <a:fillRect/>
          </a:stretch>
        </p:blipFill>
        <p:spPr bwMode="auto">
          <a:xfrm>
            <a:off x="6781800" y="6234113"/>
            <a:ext cx="2198688" cy="395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6"/>
          <p:cNvSpPr txBox="1">
            <a:spLocks noChangeArrowheads="1"/>
          </p:cNvSpPr>
          <p:nvPr/>
        </p:nvSpPr>
        <p:spPr bwMode="auto">
          <a:xfrm>
            <a:off x="933450" y="2362200"/>
            <a:ext cx="7296150" cy="3635375"/>
          </a:xfrm>
          <a:prstGeom prst="rect">
            <a:avLst/>
          </a:prstGeom>
          <a:noFill/>
          <a:ln w="9525" algn="ctr">
            <a:noFill/>
            <a:miter lim="800000"/>
            <a:headEnd/>
            <a:tailEnd/>
          </a:ln>
        </p:spPr>
        <p:txBody>
          <a:bodyPr>
            <a:spAutoFit/>
          </a:bodyPr>
          <a:lstStyle/>
          <a:p>
            <a:pPr marL="228600" indent="-228600">
              <a:spcBef>
                <a:spcPts val="600"/>
              </a:spcBef>
              <a:spcAft>
                <a:spcPts val="600"/>
              </a:spcAft>
              <a:buClr>
                <a:schemeClr val="tx2"/>
              </a:buClr>
              <a:buFont typeface="Arial" charset="0"/>
              <a:buChar char="•"/>
            </a:pPr>
            <a:r>
              <a:rPr lang="en-US" sz="1600">
                <a:latin typeface="Constantia" pitchFamily="18" charset="0"/>
              </a:rPr>
              <a:t>Enhance the impact of FIU research at the local, national and international scales through development of an Environmental Science, Management, and Policy Center whose purpose is to develop new ways to facilitate communication and collaboration among FIU faculty, agency resource managers, and politicians </a:t>
            </a:r>
          </a:p>
          <a:p>
            <a:pPr marL="228600" indent="-228600">
              <a:spcBef>
                <a:spcPts val="600"/>
              </a:spcBef>
              <a:spcAft>
                <a:spcPts val="600"/>
              </a:spcAft>
              <a:buClr>
                <a:schemeClr val="tx2"/>
              </a:buClr>
              <a:buFont typeface="Arial" charset="0"/>
              <a:buChar char="•"/>
            </a:pPr>
            <a:r>
              <a:rPr lang="en-US" sz="1600">
                <a:latin typeface="Constantia" pitchFamily="18" charset="0"/>
              </a:rPr>
              <a:t>Develop strategy to enhance K-12 engagement locally, nationally, and globally</a:t>
            </a:r>
          </a:p>
          <a:p>
            <a:pPr marL="228600" indent="-228600">
              <a:spcBef>
                <a:spcPts val="600"/>
              </a:spcBef>
              <a:spcAft>
                <a:spcPts val="600"/>
              </a:spcAft>
              <a:buClr>
                <a:schemeClr val="tx2"/>
              </a:buClr>
              <a:buFont typeface="Arial" charset="0"/>
              <a:buChar char="•"/>
            </a:pPr>
            <a:r>
              <a:rPr lang="en-US" sz="1600">
                <a:latin typeface="Constantia" pitchFamily="18" charset="0"/>
              </a:rPr>
              <a:t>Create a dedicated and targeted communication strategy to make public and agencies aware of FIU capabilities </a:t>
            </a:r>
          </a:p>
          <a:p>
            <a:pPr marL="228600" indent="-228600">
              <a:spcBef>
                <a:spcPts val="600"/>
              </a:spcBef>
              <a:spcAft>
                <a:spcPts val="600"/>
              </a:spcAft>
              <a:buClr>
                <a:schemeClr val="tx2"/>
              </a:buClr>
              <a:buFont typeface="Arial" charset="0"/>
              <a:buChar char="•"/>
            </a:pPr>
            <a:r>
              <a:rPr lang="en-US" sz="1600">
                <a:latin typeface="Constantia" pitchFamily="18" charset="0"/>
              </a:rPr>
              <a:t>Determine mechanisms for instituting, or becoming a leader in instituting the President’s Climate Commitment and building a sustainable university</a:t>
            </a:r>
          </a:p>
          <a:p>
            <a:pPr marL="228600" indent="-228600">
              <a:spcBef>
                <a:spcPts val="600"/>
              </a:spcBef>
              <a:spcAft>
                <a:spcPts val="600"/>
              </a:spcAft>
              <a:buClr>
                <a:schemeClr val="tx2"/>
              </a:buClr>
              <a:buFont typeface="Arial" charset="0"/>
              <a:buChar char="•"/>
            </a:pPr>
            <a:r>
              <a:rPr lang="en-US" sz="1600">
                <a:latin typeface="Constantia" pitchFamily="18" charset="0"/>
              </a:rPr>
              <a:t>Develop leadership position in sustainable buildings to enhance FIUs national and international visibility</a:t>
            </a:r>
          </a:p>
        </p:txBody>
      </p:sp>
      <p:sp>
        <p:nvSpPr>
          <p:cNvPr id="17" name="Rounded Rectangle 16"/>
          <p:cNvSpPr/>
          <p:nvPr/>
        </p:nvSpPr>
        <p:spPr>
          <a:xfrm>
            <a:off x="609600" y="1600200"/>
            <a:ext cx="2133600" cy="685800"/>
          </a:xfrm>
          <a:prstGeom prst="roundRect">
            <a:avLst/>
          </a:prstGeom>
          <a:solidFill>
            <a:srgbClr val="C4972D"/>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2000" b="1" dirty="0">
                <a:solidFill>
                  <a:schemeClr val="bg1"/>
                </a:solidFill>
              </a:rPr>
              <a:t>Engagement</a:t>
            </a:r>
          </a:p>
        </p:txBody>
      </p:sp>
      <p:pic>
        <p:nvPicPr>
          <p:cNvPr id="41987" name="Picture 4" descr="fiuhorizontaltrans.png"/>
          <p:cNvPicPr>
            <a:picLocks noChangeAspect="1"/>
          </p:cNvPicPr>
          <p:nvPr/>
        </p:nvPicPr>
        <p:blipFill>
          <a:blip r:embed="rId3"/>
          <a:srcRect/>
          <a:stretch>
            <a:fillRect/>
          </a:stretch>
        </p:blipFill>
        <p:spPr bwMode="auto">
          <a:xfrm>
            <a:off x="6781800" y="6234113"/>
            <a:ext cx="2198688" cy="395287"/>
          </a:xfrm>
          <a:prstGeom prst="rect">
            <a:avLst/>
          </a:prstGeom>
          <a:noFill/>
          <a:ln w="9525">
            <a:noFill/>
            <a:miter lim="800000"/>
            <a:headEnd/>
            <a:tailEnd/>
          </a:ln>
        </p:spPr>
      </p:pic>
      <p:sp>
        <p:nvSpPr>
          <p:cNvPr id="6" name="Title 1"/>
          <p:cNvSpPr txBox="1">
            <a:spLocks/>
          </p:cNvSpPr>
          <p:nvPr/>
        </p:nvSpPr>
        <p:spPr>
          <a:xfrm>
            <a:off x="457200" y="704850"/>
            <a:ext cx="8229600" cy="1143000"/>
          </a:xfrm>
          <a:prstGeom prst="rect">
            <a:avLst/>
          </a:prstGeom>
        </p:spPr>
        <p:txBody>
          <a:bodyPr/>
          <a:lstStyle/>
          <a:p>
            <a:pPr fontAlgn="auto">
              <a:spcAft>
                <a:spcPts val="0"/>
              </a:spcAft>
              <a:defRPr/>
            </a:pPr>
            <a:r>
              <a:rPr lang="en-US" sz="4700" b="1" dirty="0">
                <a:solidFill>
                  <a:schemeClr val="tx2"/>
                </a:solidFill>
                <a:effectLst>
                  <a:outerShdw blurRad="38100" dist="38100" dir="2700000" algn="tl">
                    <a:srgbClr val="000000">
                      <a:alpha val="43137"/>
                    </a:srgbClr>
                  </a:outerShdw>
                </a:effectLst>
                <a:latin typeface="+mj-lt"/>
                <a:ea typeface="+mj-ea"/>
                <a:cs typeface="+mj-cs"/>
              </a:rPr>
              <a:t>Strategic Planning: Environment</a:t>
            </a:r>
            <a:endParaRPr lang="en-US" sz="4700" b="1" dirty="0">
              <a:solidFill>
                <a:schemeClr val="tx2"/>
              </a:solidFill>
              <a:effectLst>
                <a:outerShdw blurRad="38100" dist="38100" dir="2700000" algn="tl">
                  <a:srgbClr val="000000">
                    <a:alpha val="43137"/>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Content Placeholder 3" descr="tupru_global.png"/>
          <p:cNvPicPr>
            <a:picLocks noGrp="1" noChangeAspect="1"/>
          </p:cNvPicPr>
          <p:nvPr>
            <p:ph idx="1"/>
          </p:nvPr>
        </p:nvPicPr>
        <p:blipFill>
          <a:blip r:embed="rId2"/>
          <a:srcRect/>
          <a:stretch>
            <a:fillRect/>
          </a:stretch>
        </p:blipFill>
        <p:spPr>
          <a:xfrm>
            <a:off x="1600200" y="1524000"/>
            <a:ext cx="5680075" cy="4389438"/>
          </a:xfrm>
        </p:spPr>
      </p:pic>
      <p:pic>
        <p:nvPicPr>
          <p:cNvPr id="44034" name="Picture 4" descr="fiuhorizontaltrans.png"/>
          <p:cNvPicPr>
            <a:picLocks noChangeAspect="1"/>
          </p:cNvPicPr>
          <p:nvPr/>
        </p:nvPicPr>
        <p:blipFill>
          <a:blip r:embed="rId3"/>
          <a:srcRect/>
          <a:stretch>
            <a:fillRect/>
          </a:stretch>
        </p:blipFill>
        <p:spPr bwMode="auto">
          <a:xfrm>
            <a:off x="6781800" y="6234113"/>
            <a:ext cx="2198688" cy="395287"/>
          </a:xfrm>
          <a:prstGeom prst="rect">
            <a:avLst/>
          </a:prstGeom>
          <a:noFill/>
          <a:ln w="9525">
            <a:noFill/>
            <a:miter lim="800000"/>
            <a:headEnd/>
            <a:tailEnd/>
          </a:ln>
        </p:spPr>
      </p:pic>
      <p:sp>
        <p:nvSpPr>
          <p:cNvPr id="6" name="Title 1"/>
          <p:cNvSpPr txBox="1">
            <a:spLocks/>
          </p:cNvSpPr>
          <p:nvPr/>
        </p:nvSpPr>
        <p:spPr>
          <a:xfrm>
            <a:off x="609600" y="857250"/>
            <a:ext cx="8229600" cy="1143000"/>
          </a:xfrm>
          <a:prstGeom prst="rect">
            <a:avLst/>
          </a:prstGeom>
        </p:spPr>
        <p:txBody>
          <a:bodyPr/>
          <a:lstStyle/>
          <a:p>
            <a:pPr fontAlgn="auto">
              <a:spcAft>
                <a:spcPts val="0"/>
              </a:spcAft>
              <a:defRPr/>
            </a:pPr>
            <a:r>
              <a:rPr lang="en-US" sz="4700" b="1" dirty="0">
                <a:solidFill>
                  <a:schemeClr val="tx2"/>
                </a:solidFill>
                <a:effectLst>
                  <a:outerShdw blurRad="38100" dist="38100" dir="2700000" algn="tl">
                    <a:srgbClr val="000000">
                      <a:alpha val="43137"/>
                    </a:srgbClr>
                  </a:outerShdw>
                </a:effectLst>
                <a:latin typeface="+mj-lt"/>
                <a:ea typeface="+mj-ea"/>
                <a:cs typeface="+mj-cs"/>
              </a:rPr>
              <a:t>Strategic Planning: Global</a:t>
            </a:r>
            <a:endParaRPr lang="en-US" sz="4700" b="1" dirty="0">
              <a:solidFill>
                <a:schemeClr val="tx2"/>
              </a:solidFill>
              <a:effectLst>
                <a:outerShdw blurRad="38100" dist="38100" dir="2700000" algn="tl">
                  <a:srgbClr val="000000">
                    <a:alpha val="43137"/>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sz="5400" b="1" dirty="0" smtClean="0">
                <a:effectLst>
                  <a:outerShdw blurRad="38100" dist="38100" dir="2700000" algn="tl">
                    <a:srgbClr val="000000">
                      <a:alpha val="43137"/>
                    </a:srgbClr>
                  </a:outerShdw>
                </a:effectLst>
              </a:rPr>
              <a:t>Forum Purpose and Format</a:t>
            </a:r>
            <a:endParaRPr lang="en-US" dirty="0"/>
          </a:p>
        </p:txBody>
      </p:sp>
      <p:sp>
        <p:nvSpPr>
          <p:cNvPr id="16386" name="Content Placeholder 2"/>
          <p:cNvSpPr>
            <a:spLocks noGrp="1"/>
          </p:cNvSpPr>
          <p:nvPr>
            <p:ph idx="1"/>
          </p:nvPr>
        </p:nvSpPr>
        <p:spPr/>
        <p:txBody>
          <a:bodyPr/>
          <a:lstStyle/>
          <a:p>
            <a:pPr>
              <a:buFont typeface="Wingdings 2" pitchFamily="18" charset="2"/>
              <a:buNone/>
            </a:pPr>
            <a:r>
              <a:rPr lang="en-US" sz="3200" smtClean="0"/>
              <a:t>Purpose</a:t>
            </a:r>
          </a:p>
          <a:p>
            <a:pPr lvl="1"/>
            <a:r>
              <a:rPr lang="en-US" smtClean="0"/>
              <a:t>Generate ideas</a:t>
            </a:r>
          </a:p>
          <a:p>
            <a:pPr lvl="1"/>
            <a:r>
              <a:rPr lang="en-US" smtClean="0"/>
              <a:t>Identify issues</a:t>
            </a:r>
          </a:p>
          <a:p>
            <a:pPr lvl="1"/>
            <a:r>
              <a:rPr lang="en-US" smtClean="0"/>
              <a:t>Suggest topics</a:t>
            </a:r>
          </a:p>
          <a:p>
            <a:pPr>
              <a:buFont typeface="Wingdings 2" pitchFamily="18" charset="2"/>
              <a:buNone/>
            </a:pPr>
            <a:r>
              <a:rPr lang="en-US" sz="3200" smtClean="0"/>
              <a:t>Format</a:t>
            </a:r>
          </a:p>
          <a:p>
            <a:pPr lvl="1"/>
            <a:r>
              <a:rPr lang="en-US" smtClean="0"/>
              <a:t>Strategic plan overview and timeline</a:t>
            </a:r>
          </a:p>
          <a:p>
            <a:pPr lvl="1"/>
            <a:r>
              <a:rPr lang="en-US" smtClean="0"/>
              <a:t>Each committee chair presents current thoughts, questions, and preliminary ideas</a:t>
            </a:r>
          </a:p>
          <a:p>
            <a:pPr lvl="1"/>
            <a:r>
              <a:rPr lang="en-US" smtClean="0"/>
              <a:t>Open discussion on new ideas</a:t>
            </a:r>
          </a:p>
          <a:p>
            <a:endParaRPr lang="en-US" smtClean="0"/>
          </a:p>
        </p:txBody>
      </p:sp>
      <p:pic>
        <p:nvPicPr>
          <p:cNvPr id="16387" name="Picture 3" descr="fiuhorizontaltrans.png"/>
          <p:cNvPicPr>
            <a:picLocks noChangeAspect="1"/>
          </p:cNvPicPr>
          <p:nvPr/>
        </p:nvPicPr>
        <p:blipFill>
          <a:blip r:embed="rId2"/>
          <a:srcRect/>
          <a:stretch>
            <a:fillRect/>
          </a:stretch>
        </p:blipFill>
        <p:spPr bwMode="auto">
          <a:xfrm>
            <a:off x="6781800" y="6234113"/>
            <a:ext cx="2198688" cy="395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 Box 6"/>
          <p:cNvSpPr txBox="1">
            <a:spLocks noChangeArrowheads="1"/>
          </p:cNvSpPr>
          <p:nvPr/>
        </p:nvSpPr>
        <p:spPr bwMode="auto">
          <a:xfrm>
            <a:off x="933450" y="4648200"/>
            <a:ext cx="7296150" cy="1492250"/>
          </a:xfrm>
          <a:prstGeom prst="rect">
            <a:avLst/>
          </a:prstGeom>
          <a:noFill/>
          <a:ln w="9525" algn="ctr">
            <a:noFill/>
            <a:miter lim="800000"/>
            <a:headEnd/>
            <a:tailEnd/>
          </a:ln>
        </p:spPr>
        <p:txBody>
          <a:bodyPr>
            <a:spAutoFit/>
          </a:bodyPr>
          <a:lstStyle/>
          <a:p>
            <a:pPr marL="228600" indent="-228600">
              <a:spcBef>
                <a:spcPts val="300"/>
              </a:spcBef>
              <a:spcAft>
                <a:spcPts val="300"/>
              </a:spcAft>
              <a:buClr>
                <a:schemeClr val="tx2"/>
              </a:buClr>
              <a:buFont typeface="Arial" charset="0"/>
              <a:buChar char="•"/>
            </a:pPr>
            <a:r>
              <a:rPr lang="en-US" sz="1900">
                <a:latin typeface="Constantia" pitchFamily="18" charset="0"/>
              </a:rPr>
              <a:t>Increase research at FIU on Global issues</a:t>
            </a:r>
          </a:p>
          <a:p>
            <a:pPr marL="228600" indent="-228600">
              <a:spcBef>
                <a:spcPts val="300"/>
              </a:spcBef>
              <a:spcAft>
                <a:spcPts val="300"/>
              </a:spcAft>
              <a:buClr>
                <a:schemeClr val="tx2"/>
              </a:buClr>
              <a:buFont typeface="Arial" charset="0"/>
              <a:buChar char="•"/>
            </a:pPr>
            <a:r>
              <a:rPr lang="en-US" sz="1900">
                <a:latin typeface="Constantia" pitchFamily="18" charset="0"/>
              </a:rPr>
              <a:t>Foster interdisciplinary research </a:t>
            </a:r>
          </a:p>
          <a:p>
            <a:pPr marL="228600" indent="-228600">
              <a:spcBef>
                <a:spcPts val="300"/>
              </a:spcBef>
              <a:spcAft>
                <a:spcPts val="300"/>
              </a:spcAft>
              <a:buClr>
                <a:schemeClr val="tx2"/>
              </a:buClr>
              <a:buFont typeface="Arial" charset="0"/>
              <a:buChar char="•"/>
            </a:pPr>
            <a:r>
              <a:rPr lang="en-US" sz="1900">
                <a:latin typeface="Constantia" pitchFamily="18" charset="0"/>
              </a:rPr>
              <a:t>Target cluster hires with a Global focus</a:t>
            </a:r>
          </a:p>
          <a:p>
            <a:pPr marL="228600" indent="-228600">
              <a:spcBef>
                <a:spcPts val="300"/>
              </a:spcBef>
              <a:spcAft>
                <a:spcPts val="300"/>
              </a:spcAft>
              <a:buClr>
                <a:schemeClr val="tx2"/>
              </a:buClr>
              <a:buFont typeface="Arial" charset="0"/>
              <a:buChar char="•"/>
            </a:pPr>
            <a:r>
              <a:rPr lang="en-US" sz="1900">
                <a:latin typeface="Constantia" pitchFamily="18" charset="0"/>
              </a:rPr>
              <a:t>Expand collaborative research with universities around the globe</a:t>
            </a:r>
          </a:p>
        </p:txBody>
      </p:sp>
      <p:sp>
        <p:nvSpPr>
          <p:cNvPr id="17" name="Rounded Rectangle 16"/>
          <p:cNvSpPr/>
          <p:nvPr/>
        </p:nvSpPr>
        <p:spPr>
          <a:xfrm>
            <a:off x="609600" y="3886200"/>
            <a:ext cx="2133600" cy="685800"/>
          </a:xfrm>
          <a:prstGeom prst="roundRect">
            <a:avLst/>
          </a:prstGeom>
          <a:solidFill>
            <a:srgbClr val="385C99"/>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2000" b="1" dirty="0">
                <a:solidFill>
                  <a:schemeClr val="bg1"/>
                </a:solidFill>
              </a:rPr>
              <a:t>Research</a:t>
            </a:r>
          </a:p>
        </p:txBody>
      </p:sp>
      <p:pic>
        <p:nvPicPr>
          <p:cNvPr id="45059" name="Picture 4" descr="fiuhorizontaltrans.png"/>
          <p:cNvPicPr>
            <a:picLocks noChangeAspect="1"/>
          </p:cNvPicPr>
          <p:nvPr/>
        </p:nvPicPr>
        <p:blipFill>
          <a:blip r:embed="rId3"/>
          <a:srcRect/>
          <a:stretch>
            <a:fillRect/>
          </a:stretch>
        </p:blipFill>
        <p:spPr bwMode="auto">
          <a:xfrm>
            <a:off x="6781800" y="6234113"/>
            <a:ext cx="2198688" cy="395287"/>
          </a:xfrm>
          <a:prstGeom prst="rect">
            <a:avLst/>
          </a:prstGeom>
          <a:noFill/>
          <a:ln w="9525">
            <a:noFill/>
            <a:miter lim="800000"/>
            <a:headEnd/>
            <a:tailEnd/>
          </a:ln>
        </p:spPr>
      </p:pic>
      <p:sp>
        <p:nvSpPr>
          <p:cNvPr id="6" name="Title 1"/>
          <p:cNvSpPr txBox="1">
            <a:spLocks/>
          </p:cNvSpPr>
          <p:nvPr/>
        </p:nvSpPr>
        <p:spPr>
          <a:xfrm>
            <a:off x="457200" y="704850"/>
            <a:ext cx="8229600" cy="1143000"/>
          </a:xfrm>
          <a:prstGeom prst="rect">
            <a:avLst/>
          </a:prstGeom>
        </p:spPr>
        <p:txBody>
          <a:bodyPr/>
          <a:lstStyle/>
          <a:p>
            <a:pPr fontAlgn="auto">
              <a:spcAft>
                <a:spcPts val="0"/>
              </a:spcAft>
              <a:defRPr/>
            </a:pPr>
            <a:r>
              <a:rPr lang="en-US" sz="4700" b="1" dirty="0">
                <a:solidFill>
                  <a:schemeClr val="tx2"/>
                </a:solidFill>
                <a:effectLst>
                  <a:outerShdw blurRad="38100" dist="38100" dir="2700000" algn="tl">
                    <a:srgbClr val="000000">
                      <a:alpha val="43137"/>
                    </a:srgbClr>
                  </a:outerShdw>
                </a:effectLst>
                <a:latin typeface="+mj-lt"/>
                <a:ea typeface="+mj-ea"/>
                <a:cs typeface="+mj-cs"/>
              </a:rPr>
              <a:t>Strategic Planning: Global</a:t>
            </a:r>
            <a:endParaRPr lang="en-US" sz="4700" b="1" dirty="0">
              <a:solidFill>
                <a:schemeClr val="tx2"/>
              </a:solidFill>
              <a:effectLst>
                <a:outerShdw blurRad="38100" dist="38100" dir="2700000" algn="tl">
                  <a:srgbClr val="000000">
                    <a:alpha val="43137"/>
                  </a:srgbClr>
                </a:outerShdw>
              </a:effectLst>
              <a:latin typeface="+mj-lt"/>
              <a:ea typeface="+mj-ea"/>
              <a:cs typeface="+mj-cs"/>
            </a:endParaRPr>
          </a:p>
        </p:txBody>
      </p:sp>
      <p:sp>
        <p:nvSpPr>
          <p:cNvPr id="45061" name="Text Box 6"/>
          <p:cNvSpPr txBox="1">
            <a:spLocks noChangeArrowheads="1"/>
          </p:cNvSpPr>
          <p:nvPr/>
        </p:nvSpPr>
        <p:spPr bwMode="auto">
          <a:xfrm>
            <a:off x="933450" y="2362200"/>
            <a:ext cx="7677150" cy="1492250"/>
          </a:xfrm>
          <a:prstGeom prst="rect">
            <a:avLst/>
          </a:prstGeom>
          <a:noFill/>
          <a:ln w="9525" algn="ctr">
            <a:noFill/>
            <a:miter lim="800000"/>
            <a:headEnd/>
            <a:tailEnd/>
          </a:ln>
        </p:spPr>
        <p:txBody>
          <a:bodyPr>
            <a:spAutoFit/>
          </a:bodyPr>
          <a:lstStyle/>
          <a:p>
            <a:pPr marL="228600" indent="-228600">
              <a:spcBef>
                <a:spcPts val="300"/>
              </a:spcBef>
              <a:spcAft>
                <a:spcPts val="300"/>
              </a:spcAft>
              <a:buClr>
                <a:schemeClr val="tx2"/>
              </a:buClr>
              <a:buFont typeface="Arial" charset="0"/>
              <a:buChar char="•"/>
            </a:pPr>
            <a:r>
              <a:rPr lang="en-US" sz="1900">
                <a:latin typeface="Constantia" pitchFamily="18" charset="0"/>
              </a:rPr>
              <a:t>Create interdisciplinary programs with a Global focus</a:t>
            </a:r>
          </a:p>
          <a:p>
            <a:pPr marL="228600" indent="-228600">
              <a:spcBef>
                <a:spcPts val="300"/>
              </a:spcBef>
              <a:spcAft>
                <a:spcPts val="300"/>
              </a:spcAft>
              <a:buClr>
                <a:schemeClr val="tx2"/>
              </a:buClr>
              <a:buFont typeface="Arial" charset="0"/>
              <a:buChar char="•"/>
            </a:pPr>
            <a:r>
              <a:rPr lang="en-US" sz="1900">
                <a:latin typeface="Constantia" pitchFamily="18" charset="0"/>
              </a:rPr>
              <a:t>Expand innovative programs (non-credit and seminar opportunities)</a:t>
            </a:r>
          </a:p>
          <a:p>
            <a:pPr marL="228600" indent="-228600">
              <a:spcBef>
                <a:spcPts val="300"/>
              </a:spcBef>
              <a:spcAft>
                <a:spcPts val="300"/>
              </a:spcAft>
              <a:buClr>
                <a:schemeClr val="tx2"/>
              </a:buClr>
              <a:buFont typeface="Arial" charset="0"/>
              <a:buChar char="•"/>
            </a:pPr>
            <a:r>
              <a:rPr lang="en-US" sz="1900">
                <a:latin typeface="Constantia" pitchFamily="18" charset="0"/>
              </a:rPr>
              <a:t>Strengthen the QEP “Global Learning for Global Citizenship” </a:t>
            </a:r>
          </a:p>
          <a:p>
            <a:pPr marL="228600" indent="-228600">
              <a:spcBef>
                <a:spcPts val="300"/>
              </a:spcBef>
              <a:spcAft>
                <a:spcPts val="300"/>
              </a:spcAft>
              <a:buClr>
                <a:schemeClr val="tx2"/>
              </a:buClr>
              <a:buFont typeface="Arial" charset="0"/>
              <a:buChar char="•"/>
            </a:pPr>
            <a:r>
              <a:rPr lang="en-US" sz="1900">
                <a:latin typeface="Constantia" pitchFamily="18" charset="0"/>
              </a:rPr>
              <a:t>Increase the presence of international students</a:t>
            </a:r>
          </a:p>
        </p:txBody>
      </p:sp>
      <p:sp>
        <p:nvSpPr>
          <p:cNvPr id="8" name="Rounded Rectangle 7"/>
          <p:cNvSpPr/>
          <p:nvPr/>
        </p:nvSpPr>
        <p:spPr>
          <a:xfrm>
            <a:off x="609600" y="1600200"/>
            <a:ext cx="4191000" cy="685800"/>
          </a:xfrm>
          <a:prstGeom prst="roundRect">
            <a:avLst/>
          </a:prstGeom>
          <a:solidFill>
            <a:srgbClr val="385C99"/>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2000" b="1" dirty="0">
                <a:solidFill>
                  <a:schemeClr val="bg1"/>
                </a:solidFill>
              </a:rPr>
              <a:t>Academic Programs &amp; Teaching</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ext Box 6"/>
          <p:cNvSpPr txBox="1">
            <a:spLocks noChangeArrowheads="1"/>
          </p:cNvSpPr>
          <p:nvPr/>
        </p:nvSpPr>
        <p:spPr bwMode="auto">
          <a:xfrm>
            <a:off x="933450" y="2254250"/>
            <a:ext cx="7296150" cy="1631950"/>
          </a:xfrm>
          <a:prstGeom prst="rect">
            <a:avLst/>
          </a:prstGeom>
          <a:noFill/>
          <a:ln w="9525" algn="ctr">
            <a:noFill/>
            <a:miter lim="800000"/>
            <a:headEnd/>
            <a:tailEnd/>
          </a:ln>
        </p:spPr>
        <p:txBody>
          <a:bodyPr>
            <a:spAutoFit/>
          </a:bodyPr>
          <a:lstStyle/>
          <a:p>
            <a:pPr marL="228600" indent="-228600">
              <a:spcBef>
                <a:spcPts val="300"/>
              </a:spcBef>
              <a:spcAft>
                <a:spcPts val="300"/>
              </a:spcAft>
              <a:buClr>
                <a:schemeClr val="tx2"/>
              </a:buClr>
              <a:buFont typeface="Arial" charset="0"/>
              <a:buChar char="•"/>
            </a:pPr>
            <a:r>
              <a:rPr lang="en-US">
                <a:latin typeface="Constantia" pitchFamily="18" charset="0"/>
              </a:rPr>
              <a:t>Expand and strengthen FIU’s engagement with local, national and international communities</a:t>
            </a:r>
          </a:p>
          <a:p>
            <a:pPr marL="228600" indent="-228600">
              <a:spcBef>
                <a:spcPts val="300"/>
              </a:spcBef>
              <a:spcAft>
                <a:spcPts val="300"/>
              </a:spcAft>
              <a:buClr>
                <a:schemeClr val="tx2"/>
              </a:buClr>
              <a:buFont typeface="Arial" charset="0"/>
              <a:buChar char="•"/>
            </a:pPr>
            <a:r>
              <a:rPr lang="en-US">
                <a:latin typeface="Constantia" pitchFamily="18" charset="0"/>
              </a:rPr>
              <a:t>Facilitate research on problem solving at the community level</a:t>
            </a:r>
          </a:p>
          <a:p>
            <a:pPr marL="228600" indent="-228600">
              <a:spcBef>
                <a:spcPts val="300"/>
              </a:spcBef>
              <a:spcAft>
                <a:spcPts val="300"/>
              </a:spcAft>
              <a:buClr>
                <a:schemeClr val="tx2"/>
              </a:buClr>
              <a:buFont typeface="Arial" charset="0"/>
              <a:buChar char="•"/>
            </a:pPr>
            <a:r>
              <a:rPr lang="en-US">
                <a:latin typeface="Constantia" pitchFamily="18" charset="0"/>
              </a:rPr>
              <a:t>Identify opportunities  in which global, teaching and research, can be integrated into the South Florida economy</a:t>
            </a:r>
          </a:p>
        </p:txBody>
      </p:sp>
      <p:sp>
        <p:nvSpPr>
          <p:cNvPr id="17" name="Rounded Rectangle 16"/>
          <p:cNvSpPr/>
          <p:nvPr/>
        </p:nvSpPr>
        <p:spPr>
          <a:xfrm>
            <a:off x="609600" y="1524000"/>
            <a:ext cx="2133600" cy="685800"/>
          </a:xfrm>
          <a:prstGeom prst="roundRect">
            <a:avLst/>
          </a:prstGeom>
          <a:solidFill>
            <a:srgbClr val="385C99"/>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2000" b="1" dirty="0">
                <a:solidFill>
                  <a:schemeClr val="bg1"/>
                </a:solidFill>
              </a:rPr>
              <a:t>Engagement</a:t>
            </a:r>
          </a:p>
        </p:txBody>
      </p:sp>
      <p:pic>
        <p:nvPicPr>
          <p:cNvPr id="47107" name="Picture 4" descr="fiuhorizontaltrans.png"/>
          <p:cNvPicPr>
            <a:picLocks noChangeAspect="1"/>
          </p:cNvPicPr>
          <p:nvPr/>
        </p:nvPicPr>
        <p:blipFill>
          <a:blip r:embed="rId3"/>
          <a:srcRect/>
          <a:stretch>
            <a:fillRect/>
          </a:stretch>
        </p:blipFill>
        <p:spPr bwMode="auto">
          <a:xfrm>
            <a:off x="6781800" y="6234113"/>
            <a:ext cx="2198688" cy="395287"/>
          </a:xfrm>
          <a:prstGeom prst="rect">
            <a:avLst/>
          </a:prstGeom>
          <a:noFill/>
          <a:ln w="9525">
            <a:noFill/>
            <a:miter lim="800000"/>
            <a:headEnd/>
            <a:tailEnd/>
          </a:ln>
        </p:spPr>
      </p:pic>
      <p:sp>
        <p:nvSpPr>
          <p:cNvPr id="6" name="Title 1"/>
          <p:cNvSpPr txBox="1">
            <a:spLocks/>
          </p:cNvSpPr>
          <p:nvPr/>
        </p:nvSpPr>
        <p:spPr>
          <a:xfrm>
            <a:off x="457200" y="704850"/>
            <a:ext cx="8229600" cy="1143000"/>
          </a:xfrm>
          <a:prstGeom prst="rect">
            <a:avLst/>
          </a:prstGeom>
        </p:spPr>
        <p:txBody>
          <a:bodyPr/>
          <a:lstStyle/>
          <a:p>
            <a:pPr fontAlgn="auto">
              <a:spcAft>
                <a:spcPts val="0"/>
              </a:spcAft>
              <a:defRPr/>
            </a:pPr>
            <a:r>
              <a:rPr lang="en-US" sz="4700" b="1" dirty="0">
                <a:solidFill>
                  <a:schemeClr val="tx2"/>
                </a:solidFill>
                <a:effectLst>
                  <a:outerShdw blurRad="38100" dist="38100" dir="2700000" algn="tl">
                    <a:srgbClr val="000000">
                      <a:alpha val="43137"/>
                    </a:srgbClr>
                  </a:outerShdw>
                </a:effectLst>
                <a:latin typeface="+mj-lt"/>
                <a:ea typeface="+mj-ea"/>
                <a:cs typeface="+mj-cs"/>
              </a:rPr>
              <a:t>Strategic Planning: Global</a:t>
            </a:r>
            <a:endParaRPr lang="en-US" sz="4700" b="1" dirty="0">
              <a:solidFill>
                <a:schemeClr val="tx2"/>
              </a:solidFill>
              <a:effectLst>
                <a:outerShdw blurRad="38100" dist="38100" dir="2700000" algn="tl">
                  <a:srgbClr val="000000">
                    <a:alpha val="43137"/>
                  </a:srgbClr>
                </a:outerShdw>
              </a:effectLst>
              <a:latin typeface="+mj-lt"/>
              <a:ea typeface="+mj-ea"/>
              <a:cs typeface="+mj-cs"/>
            </a:endParaRPr>
          </a:p>
        </p:txBody>
      </p:sp>
      <p:sp>
        <p:nvSpPr>
          <p:cNvPr id="47109" name="Text Box 6"/>
          <p:cNvSpPr txBox="1">
            <a:spLocks noChangeArrowheads="1"/>
          </p:cNvSpPr>
          <p:nvPr/>
        </p:nvSpPr>
        <p:spPr bwMode="auto">
          <a:xfrm>
            <a:off x="933450" y="4645025"/>
            <a:ext cx="7296150" cy="1984375"/>
          </a:xfrm>
          <a:prstGeom prst="rect">
            <a:avLst/>
          </a:prstGeom>
          <a:noFill/>
          <a:ln w="9525" algn="ctr">
            <a:noFill/>
            <a:miter lim="800000"/>
            <a:headEnd/>
            <a:tailEnd/>
          </a:ln>
        </p:spPr>
        <p:txBody>
          <a:bodyPr>
            <a:spAutoFit/>
          </a:bodyPr>
          <a:lstStyle/>
          <a:p>
            <a:pPr marL="228600" indent="-228600">
              <a:spcBef>
                <a:spcPts val="300"/>
              </a:spcBef>
              <a:spcAft>
                <a:spcPts val="300"/>
              </a:spcAft>
              <a:buClr>
                <a:schemeClr val="tx2"/>
              </a:buClr>
              <a:buFont typeface="Arial" charset="0"/>
              <a:buChar char="•"/>
            </a:pPr>
            <a:r>
              <a:rPr lang="en-US">
                <a:latin typeface="Constantia" pitchFamily="18" charset="0"/>
              </a:rPr>
              <a:t>Expand financial base through collaboration with government, private sector, foundational boards including global partnerships</a:t>
            </a:r>
          </a:p>
          <a:p>
            <a:pPr marL="228600" indent="-228600">
              <a:spcBef>
                <a:spcPts val="300"/>
              </a:spcBef>
              <a:spcAft>
                <a:spcPts val="300"/>
              </a:spcAft>
              <a:buClr>
                <a:schemeClr val="tx2"/>
              </a:buClr>
              <a:buFont typeface="Arial" charset="0"/>
              <a:buChar char="•"/>
            </a:pPr>
            <a:r>
              <a:rPr lang="en-US">
                <a:latin typeface="Constantia" pitchFamily="18" charset="0"/>
              </a:rPr>
              <a:t>Intensify and diversity revenue generation</a:t>
            </a:r>
          </a:p>
          <a:p>
            <a:pPr marL="228600" indent="-228600">
              <a:spcBef>
                <a:spcPts val="300"/>
              </a:spcBef>
              <a:spcAft>
                <a:spcPts val="300"/>
              </a:spcAft>
              <a:buClr>
                <a:schemeClr val="tx2"/>
              </a:buClr>
              <a:buFont typeface="Arial" charset="0"/>
              <a:buChar char="•"/>
            </a:pPr>
            <a:r>
              <a:rPr lang="en-US">
                <a:latin typeface="Constantia" pitchFamily="18" charset="0"/>
              </a:rPr>
              <a:t>Enhance infrastructural and support services to address current and future research</a:t>
            </a:r>
          </a:p>
          <a:p>
            <a:pPr marL="228600" indent="-228600">
              <a:spcBef>
                <a:spcPts val="300"/>
              </a:spcBef>
              <a:spcAft>
                <a:spcPts val="300"/>
              </a:spcAft>
              <a:buClr>
                <a:schemeClr val="tx2"/>
              </a:buClr>
              <a:buFont typeface="Arial" charset="0"/>
              <a:buChar char="•"/>
            </a:pPr>
            <a:r>
              <a:rPr lang="en-US">
                <a:latin typeface="Constantia" pitchFamily="18" charset="0"/>
              </a:rPr>
              <a:t>Enhance the current University Infrastructure</a:t>
            </a:r>
          </a:p>
        </p:txBody>
      </p:sp>
      <p:sp>
        <p:nvSpPr>
          <p:cNvPr id="8" name="Rounded Rectangle 7"/>
          <p:cNvSpPr/>
          <p:nvPr/>
        </p:nvSpPr>
        <p:spPr>
          <a:xfrm>
            <a:off x="609600" y="3883025"/>
            <a:ext cx="3505200" cy="685800"/>
          </a:xfrm>
          <a:prstGeom prst="roundRect">
            <a:avLst/>
          </a:prstGeom>
          <a:solidFill>
            <a:srgbClr val="385C99"/>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2000" b="1" dirty="0">
                <a:solidFill>
                  <a:schemeClr val="bg1"/>
                </a:solidFill>
              </a:rPr>
              <a:t>Infrastructure &amp; Financing</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3" name="Content Placeholder 3" descr="tupru_health.png"/>
          <p:cNvPicPr>
            <a:picLocks noGrp="1" noChangeAspect="1"/>
          </p:cNvPicPr>
          <p:nvPr>
            <p:ph idx="1"/>
          </p:nvPr>
        </p:nvPicPr>
        <p:blipFill>
          <a:blip r:embed="rId2"/>
          <a:srcRect/>
          <a:stretch>
            <a:fillRect/>
          </a:stretch>
        </p:blipFill>
        <p:spPr>
          <a:xfrm>
            <a:off x="1600200" y="1524000"/>
            <a:ext cx="5680075" cy="4389438"/>
          </a:xfrm>
        </p:spPr>
      </p:pic>
      <p:pic>
        <p:nvPicPr>
          <p:cNvPr id="49154" name="Picture 4" descr="fiuhorizontaltrans.png"/>
          <p:cNvPicPr>
            <a:picLocks noChangeAspect="1"/>
          </p:cNvPicPr>
          <p:nvPr/>
        </p:nvPicPr>
        <p:blipFill>
          <a:blip r:embed="rId3"/>
          <a:srcRect/>
          <a:stretch>
            <a:fillRect/>
          </a:stretch>
        </p:blipFill>
        <p:spPr bwMode="auto">
          <a:xfrm>
            <a:off x="6781800" y="6234113"/>
            <a:ext cx="2198688" cy="395287"/>
          </a:xfrm>
          <a:prstGeom prst="rect">
            <a:avLst/>
          </a:prstGeom>
          <a:noFill/>
          <a:ln w="9525">
            <a:noFill/>
            <a:miter lim="800000"/>
            <a:headEnd/>
            <a:tailEnd/>
          </a:ln>
        </p:spPr>
      </p:pic>
      <p:sp>
        <p:nvSpPr>
          <p:cNvPr id="6" name="Title 1"/>
          <p:cNvSpPr txBox="1">
            <a:spLocks/>
          </p:cNvSpPr>
          <p:nvPr/>
        </p:nvSpPr>
        <p:spPr>
          <a:xfrm>
            <a:off x="609600" y="857250"/>
            <a:ext cx="8229600" cy="1143000"/>
          </a:xfrm>
          <a:prstGeom prst="rect">
            <a:avLst/>
          </a:prstGeom>
        </p:spPr>
        <p:txBody>
          <a:bodyPr/>
          <a:lstStyle/>
          <a:p>
            <a:pPr fontAlgn="auto">
              <a:spcAft>
                <a:spcPts val="0"/>
              </a:spcAft>
              <a:defRPr/>
            </a:pPr>
            <a:r>
              <a:rPr lang="en-US" sz="4700" b="1" dirty="0">
                <a:solidFill>
                  <a:schemeClr val="tx2"/>
                </a:solidFill>
                <a:effectLst>
                  <a:outerShdw blurRad="38100" dist="38100" dir="2700000" algn="tl">
                    <a:srgbClr val="000000">
                      <a:alpha val="43137"/>
                    </a:srgbClr>
                  </a:outerShdw>
                </a:effectLst>
                <a:latin typeface="+mj-lt"/>
                <a:ea typeface="+mj-ea"/>
                <a:cs typeface="+mj-cs"/>
              </a:rPr>
              <a:t>Strategic Planning: Health</a:t>
            </a:r>
            <a:endParaRPr lang="en-US" sz="4700" b="1" dirty="0">
              <a:solidFill>
                <a:schemeClr val="tx2"/>
              </a:solidFill>
              <a:effectLst>
                <a:outerShdw blurRad="38100" dist="38100" dir="2700000" algn="tl">
                  <a:srgbClr val="000000">
                    <a:alpha val="43137"/>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7" name="Picture 4" descr="fiuhorizontaltrans.png"/>
          <p:cNvPicPr>
            <a:picLocks noChangeAspect="1"/>
          </p:cNvPicPr>
          <p:nvPr/>
        </p:nvPicPr>
        <p:blipFill>
          <a:blip r:embed="rId3"/>
          <a:srcRect/>
          <a:stretch>
            <a:fillRect/>
          </a:stretch>
        </p:blipFill>
        <p:spPr bwMode="auto">
          <a:xfrm>
            <a:off x="6781800" y="6234113"/>
            <a:ext cx="2198688" cy="395287"/>
          </a:xfrm>
          <a:prstGeom prst="rect">
            <a:avLst/>
          </a:prstGeom>
          <a:noFill/>
          <a:ln w="9525">
            <a:noFill/>
            <a:miter lim="800000"/>
            <a:headEnd/>
            <a:tailEnd/>
          </a:ln>
        </p:spPr>
      </p:pic>
      <p:sp>
        <p:nvSpPr>
          <p:cNvPr id="6" name="Title 1"/>
          <p:cNvSpPr txBox="1">
            <a:spLocks/>
          </p:cNvSpPr>
          <p:nvPr/>
        </p:nvSpPr>
        <p:spPr>
          <a:xfrm>
            <a:off x="457200" y="704850"/>
            <a:ext cx="8229600" cy="1143000"/>
          </a:xfrm>
          <a:prstGeom prst="rect">
            <a:avLst/>
          </a:prstGeom>
        </p:spPr>
        <p:txBody>
          <a:bodyPr/>
          <a:lstStyle/>
          <a:p>
            <a:pPr fontAlgn="auto">
              <a:spcAft>
                <a:spcPts val="0"/>
              </a:spcAft>
              <a:defRPr/>
            </a:pPr>
            <a:r>
              <a:rPr lang="en-US" sz="4700" b="1" dirty="0">
                <a:solidFill>
                  <a:schemeClr val="tx2"/>
                </a:solidFill>
                <a:effectLst>
                  <a:outerShdw blurRad="38100" dist="38100" dir="2700000" algn="tl">
                    <a:srgbClr val="000000">
                      <a:alpha val="43137"/>
                    </a:srgbClr>
                  </a:outerShdw>
                </a:effectLst>
                <a:latin typeface="+mj-lt"/>
                <a:ea typeface="+mj-ea"/>
                <a:cs typeface="+mj-cs"/>
              </a:rPr>
              <a:t>Strategic Planning: Health</a:t>
            </a:r>
            <a:endParaRPr lang="en-US" sz="4700" b="1" dirty="0">
              <a:solidFill>
                <a:schemeClr val="tx2"/>
              </a:solidFill>
              <a:effectLst>
                <a:outerShdw blurRad="38100" dist="38100" dir="2700000" algn="tl">
                  <a:srgbClr val="000000">
                    <a:alpha val="43137"/>
                  </a:srgbClr>
                </a:outerShdw>
              </a:effectLst>
              <a:latin typeface="+mj-lt"/>
              <a:ea typeface="+mj-ea"/>
              <a:cs typeface="+mj-cs"/>
            </a:endParaRPr>
          </a:p>
        </p:txBody>
      </p:sp>
      <p:sp>
        <p:nvSpPr>
          <p:cNvPr id="50179" name="Text Box 6"/>
          <p:cNvSpPr txBox="1">
            <a:spLocks noChangeArrowheads="1"/>
          </p:cNvSpPr>
          <p:nvPr/>
        </p:nvSpPr>
        <p:spPr bwMode="auto">
          <a:xfrm>
            <a:off x="762000" y="2209800"/>
            <a:ext cx="7848600" cy="4100513"/>
          </a:xfrm>
          <a:prstGeom prst="rect">
            <a:avLst/>
          </a:prstGeom>
          <a:noFill/>
          <a:ln w="9525" algn="ctr">
            <a:noFill/>
            <a:miter lim="800000"/>
            <a:headEnd/>
            <a:tailEnd/>
          </a:ln>
        </p:spPr>
        <p:txBody>
          <a:bodyPr>
            <a:spAutoFit/>
          </a:bodyPr>
          <a:lstStyle/>
          <a:p>
            <a:pPr marL="228600" indent="-228600">
              <a:spcBef>
                <a:spcPts val="300"/>
              </a:spcBef>
              <a:spcAft>
                <a:spcPts val="600"/>
              </a:spcAft>
              <a:buClr>
                <a:schemeClr val="tx2"/>
              </a:buClr>
              <a:buFont typeface="Arial" charset="0"/>
              <a:buChar char="•"/>
            </a:pPr>
            <a:r>
              <a:rPr lang="en-US" sz="1700">
                <a:solidFill>
                  <a:srgbClr val="001D4D"/>
                </a:solidFill>
                <a:latin typeface="Constantia" pitchFamily="18" charset="0"/>
              </a:rPr>
              <a:t>Evaluate current core and ancillary programs in the Health domain and identify those that should be continued, expanded, or discontinued at both graduate/professional and undergraduate levels</a:t>
            </a:r>
          </a:p>
          <a:p>
            <a:pPr marL="685800" lvl="1" indent="-228600">
              <a:spcBef>
                <a:spcPts val="300"/>
              </a:spcBef>
              <a:spcAft>
                <a:spcPts val="300"/>
              </a:spcAft>
              <a:buClr>
                <a:schemeClr val="tx2"/>
              </a:buClr>
              <a:buFont typeface="Arial" charset="0"/>
              <a:buChar char="•"/>
            </a:pPr>
            <a:r>
              <a:rPr lang="en-US" sz="1600">
                <a:solidFill>
                  <a:srgbClr val="001D4D"/>
                </a:solidFill>
                <a:latin typeface="Constantia" pitchFamily="18" charset="0"/>
              </a:rPr>
              <a:t>Identify potential interdisciplinary programs across Colleges and Departments for expansion or development</a:t>
            </a:r>
          </a:p>
          <a:p>
            <a:pPr marL="685800" lvl="1" indent="-228600">
              <a:spcBef>
                <a:spcPts val="300"/>
              </a:spcBef>
              <a:spcAft>
                <a:spcPts val="300"/>
              </a:spcAft>
              <a:buClr>
                <a:schemeClr val="tx2"/>
              </a:buClr>
              <a:buFont typeface="Arial" charset="0"/>
              <a:buChar char="•"/>
            </a:pPr>
            <a:r>
              <a:rPr lang="en-US" sz="1600">
                <a:solidFill>
                  <a:srgbClr val="001D4D"/>
                </a:solidFill>
                <a:latin typeface="Constantia" pitchFamily="18" charset="0"/>
              </a:rPr>
              <a:t>How can we use FIU’s multicultural strengths to build instructional connections throughout the Americas?</a:t>
            </a:r>
          </a:p>
          <a:p>
            <a:pPr marL="685800" lvl="1" indent="-228600">
              <a:spcBef>
                <a:spcPts val="300"/>
              </a:spcBef>
              <a:spcAft>
                <a:spcPts val="300"/>
              </a:spcAft>
              <a:buClr>
                <a:schemeClr val="tx2"/>
              </a:buClr>
              <a:buFont typeface="Arial" charset="0"/>
              <a:buChar char="•"/>
            </a:pPr>
            <a:r>
              <a:rPr lang="en-US" sz="1600">
                <a:solidFill>
                  <a:srgbClr val="001D4D"/>
                </a:solidFill>
                <a:latin typeface="Constantia" pitchFamily="18" charset="0"/>
              </a:rPr>
              <a:t>How can we use the WEB to maximize efficiencies in graduate and professional training, as well as continuing education for regional, national, and international professionals?</a:t>
            </a:r>
          </a:p>
          <a:p>
            <a:pPr marL="685800" lvl="1" indent="-228600">
              <a:spcBef>
                <a:spcPts val="300"/>
              </a:spcBef>
              <a:spcAft>
                <a:spcPts val="300"/>
              </a:spcAft>
              <a:buClr>
                <a:schemeClr val="tx2"/>
              </a:buClr>
              <a:buFont typeface="Arial" charset="0"/>
              <a:buChar char="•"/>
            </a:pPr>
            <a:r>
              <a:rPr lang="en-US" sz="1600">
                <a:solidFill>
                  <a:srgbClr val="001D4D"/>
                </a:solidFill>
                <a:latin typeface="Constantia" pitchFamily="18" charset="0"/>
              </a:rPr>
              <a:t>How can we integrate Teaching with Research and Engagement whenever possible?</a:t>
            </a:r>
          </a:p>
          <a:p>
            <a:pPr marL="685800" lvl="1" indent="-228600">
              <a:spcBef>
                <a:spcPts val="300"/>
              </a:spcBef>
              <a:spcAft>
                <a:spcPts val="300"/>
              </a:spcAft>
              <a:buClr>
                <a:schemeClr val="tx2"/>
              </a:buClr>
              <a:buFont typeface="Arial" charset="0"/>
              <a:buChar char="•"/>
            </a:pPr>
            <a:r>
              <a:rPr lang="en-US" sz="1600">
                <a:solidFill>
                  <a:srgbClr val="001D4D"/>
                </a:solidFill>
                <a:latin typeface="Constantia" pitchFamily="18" charset="0"/>
              </a:rPr>
              <a:t>How can we increase visibility of FIU’s academic programs in South Florida?</a:t>
            </a:r>
          </a:p>
          <a:p>
            <a:pPr marL="228600" indent="-228600">
              <a:spcBef>
                <a:spcPts val="300"/>
              </a:spcBef>
              <a:spcAft>
                <a:spcPts val="300"/>
              </a:spcAft>
              <a:buClr>
                <a:schemeClr val="tx2"/>
              </a:buClr>
              <a:buFont typeface="Arial" charset="0"/>
              <a:buChar char="•"/>
            </a:pPr>
            <a:endParaRPr lang="en-US" sz="1700">
              <a:solidFill>
                <a:srgbClr val="001D4D"/>
              </a:solidFill>
              <a:latin typeface="Constantia" pitchFamily="18" charset="0"/>
            </a:endParaRPr>
          </a:p>
        </p:txBody>
      </p:sp>
      <p:sp>
        <p:nvSpPr>
          <p:cNvPr id="8" name="Rounded Rectangle 7"/>
          <p:cNvSpPr/>
          <p:nvPr/>
        </p:nvSpPr>
        <p:spPr>
          <a:xfrm>
            <a:off x="609600" y="1600200"/>
            <a:ext cx="4343400" cy="533400"/>
          </a:xfrm>
          <a:prstGeom prst="roundRect">
            <a:avLst/>
          </a:prstGeom>
          <a:solidFill>
            <a:srgbClr val="00206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2000" b="1" dirty="0">
                <a:solidFill>
                  <a:schemeClr val="bg1"/>
                </a:solidFill>
              </a:rPr>
              <a:t> Academic Programs and Teaching</a:t>
            </a:r>
            <a:endParaRPr lang="en-US" sz="2000" b="1"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5" name="Picture 4" descr="fiuhorizontaltrans.png"/>
          <p:cNvPicPr>
            <a:picLocks noChangeAspect="1"/>
          </p:cNvPicPr>
          <p:nvPr/>
        </p:nvPicPr>
        <p:blipFill>
          <a:blip r:embed="rId3"/>
          <a:srcRect/>
          <a:stretch>
            <a:fillRect/>
          </a:stretch>
        </p:blipFill>
        <p:spPr bwMode="auto">
          <a:xfrm>
            <a:off x="6781800" y="6234113"/>
            <a:ext cx="2198688" cy="395287"/>
          </a:xfrm>
          <a:prstGeom prst="rect">
            <a:avLst/>
          </a:prstGeom>
          <a:noFill/>
          <a:ln w="9525">
            <a:noFill/>
            <a:miter lim="800000"/>
            <a:headEnd/>
            <a:tailEnd/>
          </a:ln>
        </p:spPr>
      </p:pic>
      <p:sp>
        <p:nvSpPr>
          <p:cNvPr id="6" name="Title 1"/>
          <p:cNvSpPr txBox="1">
            <a:spLocks/>
          </p:cNvSpPr>
          <p:nvPr/>
        </p:nvSpPr>
        <p:spPr>
          <a:xfrm>
            <a:off x="457200" y="704850"/>
            <a:ext cx="8229600" cy="1143000"/>
          </a:xfrm>
          <a:prstGeom prst="rect">
            <a:avLst/>
          </a:prstGeom>
        </p:spPr>
        <p:txBody>
          <a:bodyPr/>
          <a:lstStyle/>
          <a:p>
            <a:pPr fontAlgn="auto">
              <a:spcAft>
                <a:spcPts val="0"/>
              </a:spcAft>
              <a:defRPr/>
            </a:pPr>
            <a:r>
              <a:rPr lang="en-US" sz="4700" b="1" dirty="0">
                <a:solidFill>
                  <a:schemeClr val="tx2"/>
                </a:solidFill>
                <a:effectLst>
                  <a:outerShdw blurRad="38100" dist="38100" dir="2700000" algn="tl">
                    <a:srgbClr val="000000">
                      <a:alpha val="43137"/>
                    </a:srgbClr>
                  </a:outerShdw>
                </a:effectLst>
                <a:latin typeface="+mj-lt"/>
                <a:ea typeface="+mj-ea"/>
                <a:cs typeface="+mj-cs"/>
              </a:rPr>
              <a:t>Strategic Planning: Health</a:t>
            </a:r>
            <a:endParaRPr lang="en-US" sz="4700" b="1" dirty="0">
              <a:solidFill>
                <a:schemeClr val="tx2"/>
              </a:solidFill>
              <a:effectLst>
                <a:outerShdw blurRad="38100" dist="38100" dir="2700000" algn="tl">
                  <a:srgbClr val="000000">
                    <a:alpha val="43137"/>
                  </a:srgbClr>
                </a:outerShdw>
              </a:effectLst>
              <a:latin typeface="+mj-lt"/>
              <a:ea typeface="+mj-ea"/>
              <a:cs typeface="+mj-cs"/>
            </a:endParaRPr>
          </a:p>
        </p:txBody>
      </p:sp>
      <p:sp>
        <p:nvSpPr>
          <p:cNvPr id="52227" name="Text Box 6"/>
          <p:cNvSpPr txBox="1">
            <a:spLocks noChangeArrowheads="1"/>
          </p:cNvSpPr>
          <p:nvPr/>
        </p:nvSpPr>
        <p:spPr bwMode="auto">
          <a:xfrm>
            <a:off x="771525" y="2133600"/>
            <a:ext cx="7296150" cy="4565650"/>
          </a:xfrm>
          <a:prstGeom prst="rect">
            <a:avLst/>
          </a:prstGeom>
          <a:noFill/>
          <a:ln w="9525" algn="ctr">
            <a:noFill/>
            <a:miter lim="800000"/>
            <a:headEnd/>
            <a:tailEnd/>
          </a:ln>
        </p:spPr>
        <p:txBody>
          <a:bodyPr>
            <a:spAutoFit/>
          </a:bodyPr>
          <a:lstStyle/>
          <a:p>
            <a:pPr marL="228600" indent="-228600">
              <a:spcBef>
                <a:spcPts val="300"/>
              </a:spcBef>
              <a:spcAft>
                <a:spcPts val="300"/>
              </a:spcAft>
              <a:buClr>
                <a:schemeClr val="tx2"/>
              </a:buClr>
              <a:buFont typeface="Arial" charset="0"/>
              <a:buChar char="•"/>
            </a:pPr>
            <a:r>
              <a:rPr lang="en-US" sz="1700">
                <a:solidFill>
                  <a:srgbClr val="001D4D"/>
                </a:solidFill>
                <a:latin typeface="Constantia" pitchFamily="18" charset="0"/>
              </a:rPr>
              <a:t>Dramatically increase external grant funding—particularly federal funding with full indirect costs</a:t>
            </a:r>
          </a:p>
          <a:p>
            <a:pPr marL="685800" lvl="1" indent="-228600">
              <a:spcBef>
                <a:spcPts val="300"/>
              </a:spcBef>
              <a:spcAft>
                <a:spcPts val="300"/>
              </a:spcAft>
              <a:buClr>
                <a:schemeClr val="tx2"/>
              </a:buClr>
              <a:buFont typeface="Arial" charset="0"/>
              <a:buChar char="•"/>
            </a:pPr>
            <a:r>
              <a:rPr lang="en-US" sz="1600">
                <a:solidFill>
                  <a:srgbClr val="001D4D"/>
                </a:solidFill>
                <a:latin typeface="Constantia" pitchFamily="18" charset="0"/>
              </a:rPr>
              <a:t>Identify areas for targeted cluster hiring of funded senior investigators and for investment in key areas identified in national priorities and the new Healthcare Bill</a:t>
            </a:r>
          </a:p>
          <a:p>
            <a:pPr marL="685800" lvl="1" indent="-228600">
              <a:spcBef>
                <a:spcPts val="300"/>
              </a:spcBef>
              <a:spcAft>
                <a:spcPts val="300"/>
              </a:spcAft>
              <a:buClr>
                <a:schemeClr val="tx2"/>
              </a:buClr>
              <a:buFont typeface="Arial" charset="0"/>
              <a:buChar char="•"/>
            </a:pPr>
            <a:r>
              <a:rPr lang="en-US" sz="1600">
                <a:solidFill>
                  <a:srgbClr val="001D4D"/>
                </a:solidFill>
                <a:latin typeface="Constantia" pitchFamily="18" charset="0"/>
              </a:rPr>
              <a:t>How do we develop mechanisms to educate and incentivize current faculty regarding grantsmanship?</a:t>
            </a:r>
          </a:p>
          <a:p>
            <a:pPr marL="685800" lvl="1" indent="-228600">
              <a:spcBef>
                <a:spcPts val="300"/>
              </a:spcBef>
              <a:spcAft>
                <a:spcPts val="300"/>
              </a:spcAft>
              <a:buClr>
                <a:schemeClr val="tx2"/>
              </a:buClr>
              <a:buFont typeface="Arial" charset="0"/>
              <a:buChar char="•"/>
            </a:pPr>
            <a:r>
              <a:rPr lang="en-US" sz="1600">
                <a:solidFill>
                  <a:srgbClr val="001D4D"/>
                </a:solidFill>
                <a:latin typeface="Constantia" pitchFamily="18" charset="0"/>
              </a:rPr>
              <a:t>Identify barriers to research productivity and develop supports in research infrastructure at all appropriate levels (e.g., department, college)</a:t>
            </a:r>
          </a:p>
          <a:p>
            <a:pPr marL="685800" lvl="1" indent="-228600">
              <a:spcBef>
                <a:spcPts val="300"/>
              </a:spcBef>
              <a:spcAft>
                <a:spcPts val="300"/>
              </a:spcAft>
              <a:buClr>
                <a:schemeClr val="tx2"/>
              </a:buClr>
              <a:buFont typeface="Arial" charset="0"/>
              <a:buChar char="•"/>
            </a:pPr>
            <a:r>
              <a:rPr lang="en-US" sz="1600">
                <a:solidFill>
                  <a:srgbClr val="001D4D"/>
                </a:solidFill>
                <a:latin typeface="Constantia" pitchFamily="18" charset="0"/>
              </a:rPr>
              <a:t>How can we develop interdisciplinary institutes/centers by identifying high priority areas and reducing institutional barriers to collaborative programs?</a:t>
            </a:r>
          </a:p>
          <a:p>
            <a:pPr marL="685800" lvl="1" indent="-228600">
              <a:spcBef>
                <a:spcPts val="300"/>
              </a:spcBef>
              <a:spcAft>
                <a:spcPts val="300"/>
              </a:spcAft>
              <a:buClr>
                <a:schemeClr val="tx2"/>
              </a:buClr>
              <a:buFont typeface="Arial" charset="0"/>
              <a:buChar char="•"/>
            </a:pPr>
            <a:r>
              <a:rPr lang="en-US" sz="1600">
                <a:solidFill>
                  <a:srgbClr val="001D4D"/>
                </a:solidFill>
                <a:latin typeface="Constantia" pitchFamily="18" charset="0"/>
              </a:rPr>
              <a:t>How can we increase University financial support for research?</a:t>
            </a:r>
          </a:p>
          <a:p>
            <a:pPr marL="685800" lvl="1" indent="-228600">
              <a:spcBef>
                <a:spcPts val="300"/>
              </a:spcBef>
              <a:spcAft>
                <a:spcPts val="300"/>
              </a:spcAft>
              <a:buClr>
                <a:schemeClr val="tx2"/>
              </a:buClr>
              <a:buFont typeface="Arial" charset="0"/>
              <a:buChar char="•"/>
            </a:pPr>
            <a:r>
              <a:rPr lang="en-US" sz="1600">
                <a:solidFill>
                  <a:srgbClr val="001D4D"/>
                </a:solidFill>
                <a:latin typeface="Constantia" pitchFamily="18" charset="0"/>
              </a:rPr>
              <a:t>How can we increase visibility of research within the University? </a:t>
            </a:r>
          </a:p>
          <a:p>
            <a:pPr marL="228600" indent="-228600">
              <a:spcBef>
                <a:spcPts val="300"/>
              </a:spcBef>
              <a:spcAft>
                <a:spcPts val="300"/>
              </a:spcAft>
              <a:buClr>
                <a:schemeClr val="tx2"/>
              </a:buClr>
              <a:buFont typeface="Arial" charset="0"/>
              <a:buChar char="•"/>
            </a:pPr>
            <a:endParaRPr lang="en-US" sz="1600">
              <a:solidFill>
                <a:srgbClr val="001D4D"/>
              </a:solidFill>
              <a:latin typeface="Constantia" pitchFamily="18" charset="0"/>
            </a:endParaRPr>
          </a:p>
        </p:txBody>
      </p:sp>
      <p:sp>
        <p:nvSpPr>
          <p:cNvPr id="10" name="Rounded Rectangle 9"/>
          <p:cNvSpPr/>
          <p:nvPr/>
        </p:nvSpPr>
        <p:spPr>
          <a:xfrm>
            <a:off x="609600" y="1524000"/>
            <a:ext cx="2057400" cy="533400"/>
          </a:xfrm>
          <a:prstGeom prst="roundRect">
            <a:avLst/>
          </a:prstGeom>
          <a:solidFill>
            <a:srgbClr val="00206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2200" b="1" dirty="0">
                <a:solidFill>
                  <a:schemeClr val="bg1"/>
                </a:solidFill>
              </a:rPr>
              <a:t>Research</a:t>
            </a:r>
            <a:endParaRPr lang="en-US" sz="2200" b="1"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4" descr="fiuhorizontaltrans.png"/>
          <p:cNvPicPr>
            <a:picLocks noChangeAspect="1"/>
          </p:cNvPicPr>
          <p:nvPr/>
        </p:nvPicPr>
        <p:blipFill>
          <a:blip r:embed="rId3"/>
          <a:srcRect/>
          <a:stretch>
            <a:fillRect/>
          </a:stretch>
        </p:blipFill>
        <p:spPr bwMode="auto">
          <a:xfrm>
            <a:off x="6781800" y="6234113"/>
            <a:ext cx="2198688" cy="395287"/>
          </a:xfrm>
          <a:prstGeom prst="rect">
            <a:avLst/>
          </a:prstGeom>
          <a:noFill/>
          <a:ln w="9525">
            <a:noFill/>
            <a:miter lim="800000"/>
            <a:headEnd/>
            <a:tailEnd/>
          </a:ln>
        </p:spPr>
      </p:pic>
      <p:sp>
        <p:nvSpPr>
          <p:cNvPr id="6" name="Title 1"/>
          <p:cNvSpPr txBox="1">
            <a:spLocks/>
          </p:cNvSpPr>
          <p:nvPr/>
        </p:nvSpPr>
        <p:spPr>
          <a:xfrm>
            <a:off x="457200" y="704850"/>
            <a:ext cx="8229600" cy="1143000"/>
          </a:xfrm>
          <a:prstGeom prst="rect">
            <a:avLst/>
          </a:prstGeom>
        </p:spPr>
        <p:txBody>
          <a:bodyPr/>
          <a:lstStyle/>
          <a:p>
            <a:pPr fontAlgn="auto">
              <a:spcAft>
                <a:spcPts val="0"/>
              </a:spcAft>
              <a:defRPr/>
            </a:pPr>
            <a:r>
              <a:rPr lang="en-US" sz="4700" b="1" dirty="0">
                <a:solidFill>
                  <a:schemeClr val="tx2"/>
                </a:solidFill>
                <a:effectLst>
                  <a:outerShdw blurRad="38100" dist="38100" dir="2700000" algn="tl">
                    <a:srgbClr val="000000">
                      <a:alpha val="43137"/>
                    </a:srgbClr>
                  </a:outerShdw>
                </a:effectLst>
                <a:latin typeface="+mj-lt"/>
                <a:ea typeface="+mj-ea"/>
                <a:cs typeface="+mj-cs"/>
              </a:rPr>
              <a:t>Strategic Planning: Health</a:t>
            </a:r>
            <a:endParaRPr lang="en-US" sz="4700" b="1" dirty="0">
              <a:solidFill>
                <a:schemeClr val="tx2"/>
              </a:solidFill>
              <a:effectLst>
                <a:outerShdw blurRad="38100" dist="38100" dir="2700000" algn="tl">
                  <a:srgbClr val="000000">
                    <a:alpha val="43137"/>
                  </a:srgbClr>
                </a:outerShdw>
              </a:effectLst>
              <a:latin typeface="+mj-lt"/>
              <a:ea typeface="+mj-ea"/>
              <a:cs typeface="+mj-cs"/>
            </a:endParaRPr>
          </a:p>
        </p:txBody>
      </p:sp>
      <p:sp>
        <p:nvSpPr>
          <p:cNvPr id="54275" name="Text Box 6"/>
          <p:cNvSpPr txBox="1">
            <a:spLocks noChangeArrowheads="1"/>
          </p:cNvSpPr>
          <p:nvPr/>
        </p:nvSpPr>
        <p:spPr bwMode="auto">
          <a:xfrm>
            <a:off x="771525" y="2286000"/>
            <a:ext cx="7296150" cy="4748213"/>
          </a:xfrm>
          <a:prstGeom prst="rect">
            <a:avLst/>
          </a:prstGeom>
          <a:noFill/>
          <a:ln w="9525" algn="ctr">
            <a:noFill/>
            <a:miter lim="800000"/>
            <a:headEnd/>
            <a:tailEnd/>
          </a:ln>
        </p:spPr>
        <p:txBody>
          <a:bodyPr>
            <a:spAutoFit/>
          </a:bodyPr>
          <a:lstStyle/>
          <a:p>
            <a:pPr marL="228600" indent="-228600">
              <a:spcBef>
                <a:spcPts val="300"/>
              </a:spcBef>
              <a:spcAft>
                <a:spcPts val="1200"/>
              </a:spcAft>
              <a:buClr>
                <a:schemeClr val="tx2"/>
              </a:buClr>
              <a:buFont typeface="Arial" charset="0"/>
              <a:buChar char="•"/>
            </a:pPr>
            <a:r>
              <a:rPr lang="en-US" sz="1700">
                <a:solidFill>
                  <a:srgbClr val="001D4D"/>
                </a:solidFill>
                <a:latin typeface="Constantia" pitchFamily="18" charset="0"/>
              </a:rPr>
              <a:t>Enhance community engagement in recognition of (1) needs of South Florida and (2) FIU strengths and capabilities?</a:t>
            </a:r>
          </a:p>
          <a:p>
            <a:pPr marL="685800" lvl="1" indent="-228600">
              <a:spcBef>
                <a:spcPts val="300"/>
              </a:spcBef>
              <a:spcAft>
                <a:spcPts val="300"/>
              </a:spcAft>
              <a:buClr>
                <a:schemeClr val="tx2"/>
              </a:buClr>
              <a:buFont typeface="Arial" charset="0"/>
              <a:buChar char="•"/>
            </a:pPr>
            <a:r>
              <a:rPr lang="en-US" sz="1600">
                <a:solidFill>
                  <a:srgbClr val="001D4D"/>
                </a:solidFill>
                <a:latin typeface="Constantia" pitchFamily="18" charset="0"/>
              </a:rPr>
              <a:t>Identify existing partnerships and expand new relationships with community and governmental agencies in the broad Health domain</a:t>
            </a:r>
          </a:p>
          <a:p>
            <a:pPr marL="685800" lvl="1" indent="-228600">
              <a:spcBef>
                <a:spcPts val="300"/>
              </a:spcBef>
              <a:spcAft>
                <a:spcPts val="300"/>
              </a:spcAft>
              <a:buClr>
                <a:schemeClr val="tx2"/>
              </a:buClr>
              <a:buFont typeface="Arial" charset="0"/>
              <a:buChar char="•"/>
            </a:pPr>
            <a:r>
              <a:rPr lang="en-US" sz="1600">
                <a:solidFill>
                  <a:srgbClr val="001D4D"/>
                </a:solidFill>
                <a:latin typeface="Constantia" pitchFamily="18" charset="0"/>
              </a:rPr>
              <a:t>How can we develop training opportunities in Health for local and international professionals?</a:t>
            </a:r>
          </a:p>
          <a:p>
            <a:pPr marL="685800" lvl="1" indent="-228600">
              <a:spcBef>
                <a:spcPts val="300"/>
              </a:spcBef>
              <a:spcAft>
                <a:spcPts val="300"/>
              </a:spcAft>
              <a:buClr>
                <a:schemeClr val="tx2"/>
              </a:buClr>
              <a:buFont typeface="Arial" charset="0"/>
              <a:buChar char="•"/>
            </a:pPr>
            <a:r>
              <a:rPr lang="en-US" sz="1600">
                <a:solidFill>
                  <a:srgbClr val="001D4D"/>
                </a:solidFill>
                <a:latin typeface="Constantia" pitchFamily="18" charset="0"/>
              </a:rPr>
              <a:t>How can we utilize FIU resources to develop and distribute Health information to families in South Florida?</a:t>
            </a:r>
          </a:p>
          <a:p>
            <a:pPr marL="685800" lvl="1" indent="-228600">
              <a:spcBef>
                <a:spcPts val="300"/>
              </a:spcBef>
              <a:spcAft>
                <a:spcPts val="300"/>
              </a:spcAft>
              <a:buClr>
                <a:schemeClr val="tx2"/>
              </a:buClr>
              <a:buFont typeface="Arial" charset="0"/>
              <a:buChar char="•"/>
            </a:pPr>
            <a:r>
              <a:rPr lang="en-US" sz="1600">
                <a:solidFill>
                  <a:srgbClr val="001D4D"/>
                </a:solidFill>
                <a:latin typeface="Constantia" pitchFamily="18" charset="0"/>
              </a:rPr>
              <a:t>How can we increase involvement of students at all levels in community engagement?</a:t>
            </a:r>
          </a:p>
          <a:p>
            <a:pPr marL="685800" lvl="1" indent="-228600">
              <a:spcBef>
                <a:spcPts val="300"/>
              </a:spcBef>
              <a:spcAft>
                <a:spcPts val="300"/>
              </a:spcAft>
              <a:buClr>
                <a:schemeClr val="tx2"/>
              </a:buClr>
              <a:buFont typeface="Arial" charset="0"/>
              <a:buChar char="•"/>
            </a:pPr>
            <a:r>
              <a:rPr lang="en-US" sz="1600">
                <a:solidFill>
                  <a:srgbClr val="001D4D"/>
                </a:solidFill>
                <a:latin typeface="Constantia" pitchFamily="18" charset="0"/>
              </a:rPr>
              <a:t>How can we increase visibility of FIU community engagement in South Florida?</a:t>
            </a:r>
          </a:p>
          <a:p>
            <a:pPr marL="685800" lvl="1" indent="-228600">
              <a:spcBef>
                <a:spcPts val="300"/>
              </a:spcBef>
              <a:spcAft>
                <a:spcPts val="300"/>
              </a:spcAft>
              <a:buClr>
                <a:schemeClr val="tx2"/>
              </a:buClr>
            </a:pPr>
            <a:endParaRPr lang="en-US" sz="1700">
              <a:solidFill>
                <a:srgbClr val="001D4D"/>
              </a:solidFill>
              <a:latin typeface="Constantia" pitchFamily="18" charset="0"/>
            </a:endParaRPr>
          </a:p>
          <a:p>
            <a:pPr marL="228600" indent="-228600">
              <a:spcBef>
                <a:spcPts val="300"/>
              </a:spcBef>
              <a:spcAft>
                <a:spcPts val="300"/>
              </a:spcAft>
              <a:buClr>
                <a:schemeClr val="tx2"/>
              </a:buClr>
              <a:buFont typeface="Arial" charset="0"/>
              <a:buChar char="•"/>
            </a:pPr>
            <a:endParaRPr lang="en-US" sz="1700">
              <a:solidFill>
                <a:srgbClr val="001D4D"/>
              </a:solidFill>
              <a:latin typeface="Constantia" pitchFamily="18" charset="0"/>
            </a:endParaRPr>
          </a:p>
          <a:p>
            <a:pPr marL="228600" indent="-228600">
              <a:spcBef>
                <a:spcPts val="300"/>
              </a:spcBef>
              <a:spcAft>
                <a:spcPts val="300"/>
              </a:spcAft>
              <a:buClr>
                <a:schemeClr val="tx2"/>
              </a:buClr>
              <a:buFont typeface="Arial" charset="0"/>
              <a:buChar char="•"/>
            </a:pPr>
            <a:endParaRPr lang="en-US" sz="1700">
              <a:solidFill>
                <a:srgbClr val="001D4D"/>
              </a:solidFill>
              <a:latin typeface="Constantia" pitchFamily="18" charset="0"/>
            </a:endParaRPr>
          </a:p>
        </p:txBody>
      </p:sp>
      <p:sp>
        <p:nvSpPr>
          <p:cNvPr id="10" name="Rounded Rectangle 9"/>
          <p:cNvSpPr/>
          <p:nvPr/>
        </p:nvSpPr>
        <p:spPr>
          <a:xfrm>
            <a:off x="609600" y="1600200"/>
            <a:ext cx="2057400" cy="533400"/>
          </a:xfrm>
          <a:prstGeom prst="roundRect">
            <a:avLst/>
          </a:prstGeom>
          <a:solidFill>
            <a:srgbClr val="00206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2200" b="1" dirty="0">
                <a:solidFill>
                  <a:schemeClr val="bg1"/>
                </a:solidFill>
              </a:rPr>
              <a:t>Engagement</a:t>
            </a:r>
            <a:endParaRPr lang="en-US" sz="2200" b="1"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Content Placeholder 2"/>
          <p:cNvSpPr>
            <a:spLocks noGrp="1"/>
          </p:cNvSpPr>
          <p:nvPr>
            <p:ph idx="1"/>
          </p:nvPr>
        </p:nvSpPr>
        <p:spPr>
          <a:xfrm>
            <a:off x="762000" y="1828800"/>
            <a:ext cx="7583488" cy="4208463"/>
          </a:xfrm>
        </p:spPr>
        <p:txBody>
          <a:bodyPr/>
          <a:lstStyle/>
          <a:p>
            <a:pPr>
              <a:spcBef>
                <a:spcPts val="1200"/>
              </a:spcBef>
            </a:pPr>
            <a:r>
              <a:rPr lang="en-US" sz="3600" smtClean="0"/>
              <a:t>Enrollment size</a:t>
            </a:r>
          </a:p>
          <a:p>
            <a:pPr>
              <a:spcBef>
                <a:spcPts val="1200"/>
              </a:spcBef>
            </a:pPr>
            <a:r>
              <a:rPr lang="en-US" sz="3600" smtClean="0"/>
              <a:t>In-state /out-of-state</a:t>
            </a:r>
          </a:p>
          <a:p>
            <a:pPr>
              <a:spcBef>
                <a:spcPts val="1200"/>
              </a:spcBef>
            </a:pPr>
            <a:r>
              <a:rPr lang="en-US" sz="3600" smtClean="0"/>
              <a:t>On-campus /off-campus</a:t>
            </a:r>
          </a:p>
          <a:p>
            <a:pPr>
              <a:spcBef>
                <a:spcPts val="1200"/>
              </a:spcBef>
            </a:pPr>
            <a:r>
              <a:rPr lang="en-US" sz="3600" smtClean="0"/>
              <a:t>Undergraduate /graduate</a:t>
            </a:r>
          </a:p>
          <a:p>
            <a:pPr>
              <a:spcBef>
                <a:spcPts val="1200"/>
              </a:spcBef>
            </a:pPr>
            <a:r>
              <a:rPr lang="en-US" sz="3600" smtClean="0"/>
              <a:t>Campuses /locations /centers</a:t>
            </a:r>
          </a:p>
          <a:p>
            <a:pPr>
              <a:spcBef>
                <a:spcPts val="1200"/>
              </a:spcBef>
            </a:pPr>
            <a:endParaRPr lang="en-US" smtClean="0"/>
          </a:p>
        </p:txBody>
      </p:sp>
      <p:sp>
        <p:nvSpPr>
          <p:cNvPr id="4" name="Title 1"/>
          <p:cNvSpPr txBox="1">
            <a:spLocks/>
          </p:cNvSpPr>
          <p:nvPr/>
        </p:nvSpPr>
        <p:spPr>
          <a:xfrm>
            <a:off x="533400" y="914400"/>
            <a:ext cx="8229600" cy="1143000"/>
          </a:xfrm>
          <a:prstGeom prst="rect">
            <a:avLst/>
          </a:prstGeom>
        </p:spPr>
        <p:txBody>
          <a:bodyPr/>
          <a:lstStyle/>
          <a:p>
            <a:pPr fontAlgn="auto">
              <a:spcAft>
                <a:spcPts val="0"/>
              </a:spcAft>
              <a:defRPr/>
            </a:pPr>
            <a:r>
              <a:rPr lang="en-US" sz="4700" b="1" dirty="0">
                <a:solidFill>
                  <a:schemeClr val="tx2"/>
                </a:solidFill>
                <a:effectLst>
                  <a:outerShdw blurRad="38100" dist="38100" dir="2700000" algn="tl">
                    <a:srgbClr val="000000">
                      <a:alpha val="43137"/>
                    </a:srgbClr>
                  </a:outerShdw>
                </a:effectLst>
                <a:latin typeface="+mj-lt"/>
                <a:ea typeface="+mj-ea"/>
                <a:cs typeface="+mj-cs"/>
              </a:rPr>
              <a:t>Overarching Questions</a:t>
            </a:r>
            <a:endParaRPr lang="en-US" sz="4700" b="1" dirty="0">
              <a:solidFill>
                <a:schemeClr val="tx2"/>
              </a:solidFill>
              <a:effectLst>
                <a:outerShdw blurRad="38100" dist="38100" dir="2700000" algn="tl">
                  <a:srgbClr val="000000">
                    <a:alpha val="43137"/>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endParaRPr lang="en-US" sz="2400" b="1" dirty="0">
              <a:solidFill>
                <a:srgbClr val="747474"/>
              </a:solidFill>
              <a:effectLst>
                <a:outerShdw blurRad="38100" dist="38100" dir="2700000" algn="tl">
                  <a:srgbClr val="000000">
                    <a:alpha val="43137"/>
                  </a:srgbClr>
                </a:outerShdw>
              </a:effectLst>
            </a:endParaRPr>
          </a:p>
        </p:txBody>
      </p:sp>
      <p:sp>
        <p:nvSpPr>
          <p:cNvPr id="58370" name="Content Placeholder 3"/>
          <p:cNvSpPr>
            <a:spLocks noGrp="1"/>
          </p:cNvSpPr>
          <p:nvPr>
            <p:ph idx="1"/>
          </p:nvPr>
        </p:nvSpPr>
        <p:spPr/>
        <p:txBody>
          <a:bodyPr/>
          <a:lstStyle/>
          <a:p>
            <a:endParaRPr lang="en-US" smtClean="0"/>
          </a:p>
        </p:txBody>
      </p:sp>
      <p:sp>
        <p:nvSpPr>
          <p:cNvPr id="3" name="Title 1"/>
          <p:cNvSpPr txBox="1">
            <a:spLocks/>
          </p:cNvSpPr>
          <p:nvPr/>
        </p:nvSpPr>
        <p:spPr bwMode="auto">
          <a:xfrm>
            <a:off x="798513" y="2460625"/>
            <a:ext cx="7583487" cy="1044575"/>
          </a:xfrm>
          <a:prstGeom prst="rect">
            <a:avLst/>
          </a:prstGeom>
          <a:noFill/>
          <a:ln w="9525">
            <a:noFill/>
            <a:miter lim="800000"/>
            <a:headEnd/>
            <a:tailEnd/>
          </a:ln>
        </p:spPr>
        <p:txBody>
          <a:bodyPr anchor="b"/>
          <a:lstStyle/>
          <a:p>
            <a:pPr algn="ctr">
              <a:defRPr/>
            </a:pPr>
            <a:r>
              <a:rPr lang="en-US" sz="8000" b="1" dirty="0">
                <a:solidFill>
                  <a:srgbClr val="001D4D"/>
                </a:solidFill>
                <a:effectLst>
                  <a:outerShdw blurRad="38100" dist="38100" dir="2700000" algn="tl">
                    <a:srgbClr val="000000">
                      <a:alpha val="43137"/>
                    </a:srgbClr>
                  </a:outerShdw>
                </a:effectLst>
                <a:latin typeface="+mn-lt"/>
                <a:ea typeface="ＭＳ Ｐゴシック" pitchFamily="-111" charset="-128"/>
              </a:rPr>
              <a:t>Ideas ?</a:t>
            </a:r>
            <a:endParaRPr lang="en-US" sz="8000" b="1" dirty="0">
              <a:solidFill>
                <a:srgbClr val="747474"/>
              </a:solidFill>
              <a:effectLst>
                <a:outerShdw blurRad="38100" dist="38100" dir="2700000" algn="tl">
                  <a:srgbClr val="000000">
                    <a:alpha val="43137"/>
                  </a:srgbClr>
                </a:outerShdw>
              </a:effectLst>
              <a:latin typeface="+mn-lt"/>
              <a:ea typeface="ＭＳ Ｐゴシック" pitchFamily="-111" charset="-128"/>
              <a:cs typeface="ＭＳ Ｐゴシック" pitchFamily="-111" charset="-128"/>
            </a:endParaRPr>
          </a:p>
        </p:txBody>
      </p:sp>
      <p:pic>
        <p:nvPicPr>
          <p:cNvPr id="58372" name="Picture 4" descr="fiuhorizontaltrans.png"/>
          <p:cNvPicPr>
            <a:picLocks noChangeAspect="1"/>
          </p:cNvPicPr>
          <p:nvPr/>
        </p:nvPicPr>
        <p:blipFill>
          <a:blip r:embed="rId2"/>
          <a:srcRect/>
          <a:stretch>
            <a:fillRect/>
          </a:stretch>
        </p:blipFill>
        <p:spPr bwMode="auto">
          <a:xfrm>
            <a:off x="6781800" y="6234113"/>
            <a:ext cx="2198688" cy="395287"/>
          </a:xfrm>
          <a:prstGeom prst="rect">
            <a:avLst/>
          </a:prstGeom>
          <a:noFill/>
          <a:ln w="9525">
            <a:noFill/>
            <a:miter lim="800000"/>
            <a:headEnd/>
            <a:tailEnd/>
          </a:ln>
        </p:spPr>
      </p:pic>
      <p:sp>
        <p:nvSpPr>
          <p:cNvPr id="7" name="Title 1"/>
          <p:cNvSpPr txBox="1">
            <a:spLocks/>
          </p:cNvSpPr>
          <p:nvPr/>
        </p:nvSpPr>
        <p:spPr>
          <a:xfrm>
            <a:off x="457200" y="4419600"/>
            <a:ext cx="3563938" cy="685800"/>
          </a:xfrm>
          <a:prstGeom prst="rect">
            <a:avLst/>
          </a:prstGeom>
        </p:spPr>
        <p:txBody>
          <a:bodyPr lIns="0" rIns="0" bIns="0" anchor="b">
            <a:normAutofit/>
          </a:bodyPr>
          <a:lstStyle/>
          <a:p>
            <a:pPr fontAlgn="auto">
              <a:spcAft>
                <a:spcPts val="0"/>
              </a:spcAft>
              <a:defRPr/>
            </a:pPr>
            <a:r>
              <a:rPr lang="en-US" sz="2400" b="1" u="sng" dirty="0">
                <a:solidFill>
                  <a:srgbClr val="747474"/>
                </a:solidFill>
                <a:latin typeface="+mj-lt"/>
                <a:ea typeface="+mj-ea"/>
                <a:cs typeface="+mj-cs"/>
              </a:rPr>
              <a:t> stratplan.fiu.edu</a:t>
            </a:r>
            <a:endParaRPr lang="en-US" sz="2400" b="1" dirty="0">
              <a:solidFill>
                <a:srgbClr val="747474"/>
              </a:solidFill>
              <a:effectLst>
                <a:outerShdw blurRad="38100" dist="38100" dir="2700000" algn="tl">
                  <a:srgbClr val="000000">
                    <a:alpha val="43137"/>
                  </a:srgbClr>
                </a:outerShdw>
              </a:effectLst>
              <a:latin typeface="+mj-lt"/>
              <a:ea typeface="+mj-ea"/>
              <a:cs typeface="+mj-cs"/>
            </a:endParaRPr>
          </a:p>
        </p:txBody>
      </p:sp>
      <p:sp>
        <p:nvSpPr>
          <p:cNvPr id="8" name="Title 1"/>
          <p:cNvSpPr txBox="1">
            <a:spLocks/>
          </p:cNvSpPr>
          <p:nvPr/>
        </p:nvSpPr>
        <p:spPr>
          <a:xfrm>
            <a:off x="5122863" y="4419600"/>
            <a:ext cx="3563937" cy="685800"/>
          </a:xfrm>
          <a:prstGeom prst="rect">
            <a:avLst/>
          </a:prstGeom>
        </p:spPr>
        <p:txBody>
          <a:bodyPr lIns="0" rIns="0" bIns="0" anchor="b">
            <a:normAutofit/>
          </a:bodyPr>
          <a:lstStyle/>
          <a:p>
            <a:pPr algn="r" fontAlgn="auto">
              <a:spcAft>
                <a:spcPts val="0"/>
              </a:spcAft>
              <a:defRPr/>
            </a:pPr>
            <a:r>
              <a:rPr lang="en-US" sz="2400" b="1" u="sng" dirty="0">
                <a:solidFill>
                  <a:srgbClr val="747474"/>
                </a:solidFill>
                <a:latin typeface="+mj-lt"/>
                <a:ea typeface="+mj-ea"/>
                <a:cs typeface="+mj-cs"/>
              </a:rPr>
              <a:t> strategy@fiu.edu</a:t>
            </a:r>
            <a:endParaRPr lang="en-US" sz="2400" b="1" dirty="0">
              <a:solidFill>
                <a:srgbClr val="747474"/>
              </a:solidFill>
              <a:effectLst>
                <a:outerShdw blurRad="38100" dist="38100" dir="2700000" algn="tl">
                  <a:srgbClr val="000000">
                    <a:alpha val="43137"/>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b="1" dirty="0" smtClean="0">
                <a:effectLst>
                  <a:outerShdw blurRad="38100" dist="38100" dir="2700000" algn="tl">
                    <a:srgbClr val="000000">
                      <a:alpha val="43137"/>
                    </a:srgbClr>
                  </a:outerShdw>
                </a:effectLst>
              </a:rPr>
              <a:t>Strategic Plan</a:t>
            </a:r>
            <a:endParaRPr lang="en-US" dirty="0"/>
          </a:p>
        </p:txBody>
      </p:sp>
      <p:sp>
        <p:nvSpPr>
          <p:cNvPr id="17410" name="Content Placeholder 2"/>
          <p:cNvSpPr>
            <a:spLocks noGrp="1"/>
          </p:cNvSpPr>
          <p:nvPr>
            <p:ph idx="1"/>
          </p:nvPr>
        </p:nvSpPr>
        <p:spPr>
          <a:xfrm>
            <a:off x="457200" y="2057400"/>
            <a:ext cx="8229600" cy="4267200"/>
          </a:xfrm>
        </p:spPr>
        <p:txBody>
          <a:bodyPr/>
          <a:lstStyle/>
          <a:p>
            <a:pPr>
              <a:spcBef>
                <a:spcPts val="2400"/>
              </a:spcBef>
              <a:spcAft>
                <a:spcPts val="600"/>
              </a:spcAft>
            </a:pPr>
            <a:r>
              <a:rPr lang="en-US" sz="3200" smtClean="0"/>
              <a:t>FIU’s last strategic plan was the </a:t>
            </a:r>
            <a:r>
              <a:rPr lang="en-US" sz="3200" i="1" smtClean="0"/>
              <a:t>2001-2010 Millennium Strategic Plan</a:t>
            </a:r>
          </a:p>
          <a:p>
            <a:pPr>
              <a:spcBef>
                <a:spcPts val="2400"/>
              </a:spcBef>
              <a:spcAft>
                <a:spcPts val="600"/>
              </a:spcAft>
            </a:pPr>
            <a:r>
              <a:rPr lang="en-US" sz="3200" smtClean="0"/>
              <a:t>The appointment of President Mark Rosenberg in the Fall of 2009 coincided with the need to develop a new strategic plan.</a:t>
            </a:r>
          </a:p>
        </p:txBody>
      </p:sp>
      <p:pic>
        <p:nvPicPr>
          <p:cNvPr id="17411" name="Picture 4" descr="fiuhorizontaltrans.png"/>
          <p:cNvPicPr>
            <a:picLocks noChangeAspect="1"/>
          </p:cNvPicPr>
          <p:nvPr/>
        </p:nvPicPr>
        <p:blipFill>
          <a:blip r:embed="rId2"/>
          <a:srcRect/>
          <a:stretch>
            <a:fillRect/>
          </a:stretch>
        </p:blipFill>
        <p:spPr bwMode="auto">
          <a:xfrm>
            <a:off x="6781800" y="6234113"/>
            <a:ext cx="2198688" cy="395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2"/>
          <p:cNvSpPr>
            <a:spLocks noGrp="1"/>
          </p:cNvSpPr>
          <p:nvPr>
            <p:ph idx="1"/>
          </p:nvPr>
        </p:nvSpPr>
        <p:spPr>
          <a:xfrm>
            <a:off x="798513" y="2649538"/>
            <a:ext cx="7583487" cy="3675062"/>
          </a:xfrm>
        </p:spPr>
        <p:txBody>
          <a:bodyPr/>
          <a:lstStyle/>
          <a:p>
            <a:pPr lvl="1"/>
            <a:r>
              <a:rPr lang="en-US" sz="2000" smtClean="0"/>
              <a:t>Becoming a leading urban public research university</a:t>
            </a:r>
          </a:p>
          <a:p>
            <a:pPr lvl="1"/>
            <a:endParaRPr lang="en-US" sz="2000" i="1" smtClean="0"/>
          </a:p>
          <a:p>
            <a:pPr lvl="1">
              <a:buFont typeface="Wingdings 2" pitchFamily="18" charset="2"/>
              <a:buNone/>
            </a:pPr>
            <a:endParaRPr lang="en-US" sz="2000" smtClean="0"/>
          </a:p>
          <a:p>
            <a:pPr lvl="1"/>
            <a:r>
              <a:rPr lang="en-US" sz="2000" smtClean="0"/>
              <a:t>Local and global engagement </a:t>
            </a:r>
          </a:p>
          <a:p>
            <a:pPr lvl="1"/>
            <a:r>
              <a:rPr lang="en-US" sz="2000" smtClean="0"/>
              <a:t>Renewed emphasis on making sure every student counts</a:t>
            </a:r>
          </a:p>
          <a:p>
            <a:pPr lvl="1">
              <a:spcAft>
                <a:spcPts val="1200"/>
              </a:spcAft>
            </a:pPr>
            <a:r>
              <a:rPr lang="en-US" sz="2000" smtClean="0"/>
              <a:t>Embracing our identity</a:t>
            </a:r>
          </a:p>
          <a:p>
            <a:pPr lvl="1">
              <a:spcAft>
                <a:spcPts val="1200"/>
              </a:spcAft>
              <a:buFont typeface="Wingdings 2" pitchFamily="18" charset="2"/>
              <a:buNone/>
            </a:pPr>
            <a:endParaRPr lang="en-US" sz="2000" smtClean="0"/>
          </a:p>
          <a:p>
            <a:pPr lvl="1">
              <a:spcBef>
                <a:spcPts val="1200"/>
              </a:spcBef>
            </a:pPr>
            <a:r>
              <a:rPr lang="en-US" sz="2000" smtClean="0"/>
              <a:t>Four strategic themes—</a:t>
            </a:r>
            <a:r>
              <a:rPr lang="en-US" sz="2000" i="1" smtClean="0"/>
              <a:t>arts, environment, global, and </a:t>
            </a:r>
            <a:r>
              <a:rPr lang="en-US" sz="1900" i="1" smtClean="0"/>
              <a:t>health</a:t>
            </a:r>
            <a:endParaRPr lang="en-US" smtClean="0"/>
          </a:p>
          <a:p>
            <a:pPr>
              <a:buFont typeface="Wingdings 2" pitchFamily="18" charset="2"/>
              <a:buNone/>
            </a:pPr>
            <a:endParaRPr lang="en-US" smtClean="0"/>
          </a:p>
          <a:p>
            <a:pPr lvl="1"/>
            <a:endParaRPr lang="en-US" i="1" smtClean="0"/>
          </a:p>
        </p:txBody>
      </p:sp>
      <p:sp>
        <p:nvSpPr>
          <p:cNvPr id="4" name="Rounded Rectangle 3"/>
          <p:cNvSpPr/>
          <p:nvPr/>
        </p:nvSpPr>
        <p:spPr>
          <a:xfrm>
            <a:off x="838200" y="2116138"/>
            <a:ext cx="2286000" cy="381000"/>
          </a:xfrm>
          <a:prstGeom prst="roundRect">
            <a:avLst/>
          </a:prstGeom>
          <a:solidFill>
            <a:srgbClr val="001D4D"/>
          </a:solidFill>
        </p:spPr>
        <p:style>
          <a:lnRef idx="1">
            <a:schemeClr val="accent1"/>
          </a:lnRef>
          <a:fillRef idx="3">
            <a:schemeClr val="accent1"/>
          </a:fillRef>
          <a:effectRef idx="2">
            <a:schemeClr val="accent1"/>
          </a:effectRef>
          <a:fontRef idx="minor">
            <a:schemeClr val="lt1"/>
          </a:fontRef>
        </p:style>
        <p:txBody>
          <a:bodyPr anchor="ctr"/>
          <a:lstStyle/>
          <a:p>
            <a:pPr defTabSz="457200">
              <a:defRPr/>
            </a:pPr>
            <a:r>
              <a:rPr lang="en-US" sz="2000" dirty="0">
                <a:solidFill>
                  <a:prstClr val="white"/>
                </a:solidFill>
              </a:rPr>
              <a:t>Core Vision:</a:t>
            </a:r>
          </a:p>
        </p:txBody>
      </p:sp>
      <p:sp>
        <p:nvSpPr>
          <p:cNvPr id="5" name="Rounded Rectangle 4"/>
          <p:cNvSpPr/>
          <p:nvPr/>
        </p:nvSpPr>
        <p:spPr>
          <a:xfrm>
            <a:off x="838200" y="3200400"/>
            <a:ext cx="2286000" cy="381000"/>
          </a:xfrm>
          <a:prstGeom prst="roundRect">
            <a:avLst/>
          </a:prstGeom>
          <a:solidFill>
            <a:srgbClr val="001D4D"/>
          </a:solidFill>
        </p:spPr>
        <p:style>
          <a:lnRef idx="1">
            <a:schemeClr val="accent1"/>
          </a:lnRef>
          <a:fillRef idx="3">
            <a:schemeClr val="accent1"/>
          </a:fillRef>
          <a:effectRef idx="2">
            <a:schemeClr val="accent1"/>
          </a:effectRef>
          <a:fontRef idx="minor">
            <a:schemeClr val="lt1"/>
          </a:fontRef>
        </p:style>
        <p:txBody>
          <a:bodyPr anchor="ctr"/>
          <a:lstStyle/>
          <a:p>
            <a:pPr defTabSz="457200">
              <a:defRPr/>
            </a:pPr>
            <a:r>
              <a:rPr lang="en-US" sz="2000" dirty="0">
                <a:solidFill>
                  <a:prstClr val="white"/>
                </a:solidFill>
              </a:rPr>
              <a:t>Enhanced Vision:</a:t>
            </a:r>
          </a:p>
        </p:txBody>
      </p:sp>
      <p:sp>
        <p:nvSpPr>
          <p:cNvPr id="7" name="Rounded Rectangle 6"/>
          <p:cNvSpPr/>
          <p:nvPr/>
        </p:nvSpPr>
        <p:spPr>
          <a:xfrm>
            <a:off x="838200" y="5029200"/>
            <a:ext cx="2286000" cy="381000"/>
          </a:xfrm>
          <a:prstGeom prst="roundRect">
            <a:avLst/>
          </a:prstGeom>
          <a:solidFill>
            <a:srgbClr val="001D4D"/>
          </a:solidFill>
        </p:spPr>
        <p:style>
          <a:lnRef idx="1">
            <a:schemeClr val="accent1"/>
          </a:lnRef>
          <a:fillRef idx="3">
            <a:schemeClr val="accent1"/>
          </a:fillRef>
          <a:effectRef idx="2">
            <a:schemeClr val="accent1"/>
          </a:effectRef>
          <a:fontRef idx="minor">
            <a:schemeClr val="lt1"/>
          </a:fontRef>
        </p:style>
        <p:txBody>
          <a:bodyPr anchor="ctr"/>
          <a:lstStyle/>
          <a:p>
            <a:pPr defTabSz="457200">
              <a:defRPr/>
            </a:pPr>
            <a:r>
              <a:rPr lang="en-US" sz="2000" dirty="0">
                <a:solidFill>
                  <a:prstClr val="white"/>
                </a:solidFill>
              </a:rPr>
              <a:t>Consistent Vision:</a:t>
            </a:r>
          </a:p>
        </p:txBody>
      </p:sp>
      <p:pic>
        <p:nvPicPr>
          <p:cNvPr id="18437" name="Picture 7" descr="fiuhorizontaltrans.png"/>
          <p:cNvPicPr>
            <a:picLocks noChangeAspect="1"/>
          </p:cNvPicPr>
          <p:nvPr/>
        </p:nvPicPr>
        <p:blipFill>
          <a:blip r:embed="rId3"/>
          <a:srcRect/>
          <a:stretch>
            <a:fillRect/>
          </a:stretch>
        </p:blipFill>
        <p:spPr bwMode="auto">
          <a:xfrm>
            <a:off x="6781800" y="6234113"/>
            <a:ext cx="2198688" cy="395287"/>
          </a:xfrm>
          <a:prstGeom prst="rect">
            <a:avLst/>
          </a:prstGeom>
          <a:noFill/>
          <a:ln w="9525">
            <a:noFill/>
            <a:miter lim="800000"/>
            <a:headEnd/>
            <a:tailEnd/>
          </a:ln>
        </p:spPr>
      </p:pic>
      <p:sp>
        <p:nvSpPr>
          <p:cNvPr id="9" name="Title 1"/>
          <p:cNvSpPr txBox="1">
            <a:spLocks/>
          </p:cNvSpPr>
          <p:nvPr/>
        </p:nvSpPr>
        <p:spPr>
          <a:xfrm>
            <a:off x="457200" y="704850"/>
            <a:ext cx="8229600" cy="1143000"/>
          </a:xfrm>
          <a:prstGeom prst="rect">
            <a:avLst/>
          </a:prstGeom>
        </p:spPr>
        <p:txBody>
          <a:bodyPr lIns="0" rIns="0" bIns="0" anchor="b">
            <a:normAutofit/>
          </a:bodyPr>
          <a:lstStyle/>
          <a:p>
            <a:pPr fontAlgn="auto">
              <a:spcAft>
                <a:spcPts val="0"/>
              </a:spcAft>
              <a:defRPr/>
            </a:pPr>
            <a:r>
              <a:rPr lang="en-US" sz="5000" b="1" dirty="0">
                <a:solidFill>
                  <a:srgbClr val="002D62"/>
                </a:solidFill>
                <a:effectLst>
                  <a:outerShdw blurRad="38100" dist="38100" dir="2700000" algn="tl">
                    <a:srgbClr val="000000">
                      <a:alpha val="43137"/>
                    </a:srgbClr>
                  </a:outerShdw>
                </a:effectLst>
                <a:latin typeface="Calibri"/>
              </a:rPr>
              <a:t>President’s Vision</a:t>
            </a:r>
            <a:endParaRPr lang="en-US" sz="5000" dirty="0">
              <a:solidFill>
                <a:srgbClr val="002D62"/>
              </a:solidFill>
              <a:latin typeface="Calibri"/>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normAutofit/>
          </a:bodyPr>
          <a:lstStyle/>
          <a:p>
            <a:pPr fontAlgn="auto">
              <a:spcAft>
                <a:spcPts val="0"/>
              </a:spcAft>
              <a:defRPr/>
            </a:pPr>
            <a:r>
              <a:rPr lang="en-US" b="1" dirty="0" smtClean="0">
                <a:effectLst>
                  <a:outerShdw blurRad="38100" dist="38100" dir="2700000" algn="tl">
                    <a:srgbClr val="000000">
                      <a:alpha val="43137"/>
                    </a:srgbClr>
                  </a:outerShdw>
                </a:effectLst>
              </a:rPr>
              <a:t>Timeline</a:t>
            </a:r>
            <a:endParaRPr lang="en-US" b="1" dirty="0">
              <a:effectLst>
                <a:outerShdw blurRad="38100" dist="38100" dir="2700000" algn="tl">
                  <a:srgbClr val="000000">
                    <a:alpha val="43137"/>
                  </a:srgbClr>
                </a:outerShdw>
              </a:effectLst>
            </a:endParaRPr>
          </a:p>
        </p:txBody>
      </p:sp>
      <p:sp>
        <p:nvSpPr>
          <p:cNvPr id="20482" name="Content Placeholder 2"/>
          <p:cNvSpPr>
            <a:spLocks noGrp="1"/>
          </p:cNvSpPr>
          <p:nvPr>
            <p:ph sz="half" idx="1"/>
          </p:nvPr>
        </p:nvSpPr>
        <p:spPr>
          <a:xfrm>
            <a:off x="457200" y="1876425"/>
            <a:ext cx="3962400" cy="4048125"/>
          </a:xfrm>
        </p:spPr>
        <p:txBody>
          <a:bodyPr/>
          <a:lstStyle/>
          <a:p>
            <a:pPr>
              <a:spcBef>
                <a:spcPts val="1800"/>
              </a:spcBef>
            </a:pPr>
            <a:r>
              <a:rPr lang="en-US" sz="2200" b="1" u="sng" smtClean="0"/>
              <a:t>August 2009</a:t>
            </a:r>
            <a:r>
              <a:rPr lang="en-US" sz="2200" b="1" smtClean="0"/>
              <a:t>:                                </a:t>
            </a:r>
            <a:r>
              <a:rPr lang="en-US" sz="2200" smtClean="0"/>
              <a:t>Hit the Ground Running</a:t>
            </a:r>
          </a:p>
          <a:p>
            <a:pPr>
              <a:spcBef>
                <a:spcPts val="1800"/>
              </a:spcBef>
            </a:pPr>
            <a:r>
              <a:rPr lang="en-US" sz="2200" b="1" u="sng" smtClean="0"/>
              <a:t>September 2009</a:t>
            </a:r>
            <a:r>
              <a:rPr lang="en-US" sz="2200" b="1" smtClean="0"/>
              <a:t>:                                </a:t>
            </a:r>
            <a:r>
              <a:rPr lang="en-US" sz="2200" smtClean="0"/>
              <a:t>White Papers Completed</a:t>
            </a:r>
          </a:p>
          <a:p>
            <a:pPr>
              <a:spcBef>
                <a:spcPts val="1800"/>
              </a:spcBef>
            </a:pPr>
            <a:r>
              <a:rPr lang="en-US" sz="2200" b="1" u="sng" smtClean="0"/>
              <a:t>March 2010 – August 2010: </a:t>
            </a:r>
            <a:r>
              <a:rPr lang="en-US" sz="2200" smtClean="0"/>
              <a:t>Committees working on Strategic Planning</a:t>
            </a:r>
          </a:p>
          <a:p>
            <a:pPr>
              <a:spcBef>
                <a:spcPts val="1800"/>
              </a:spcBef>
            </a:pPr>
            <a:r>
              <a:rPr lang="en-US" sz="2200" b="1" u="sng" smtClean="0"/>
              <a:t>April 2010: </a:t>
            </a:r>
            <a:r>
              <a:rPr lang="en-US" sz="2200" b="1" smtClean="0"/>
              <a:t>                 </a:t>
            </a:r>
            <a:r>
              <a:rPr lang="en-US" sz="2200" smtClean="0"/>
              <a:t>Community Forums</a:t>
            </a:r>
          </a:p>
        </p:txBody>
      </p:sp>
      <p:sp>
        <p:nvSpPr>
          <p:cNvPr id="4" name="Content Placeholder 3"/>
          <p:cNvSpPr>
            <a:spLocks noGrp="1"/>
          </p:cNvSpPr>
          <p:nvPr>
            <p:ph sz="half" idx="2"/>
          </p:nvPr>
        </p:nvSpPr>
        <p:spPr>
          <a:xfrm>
            <a:off x="4687888" y="1876425"/>
            <a:ext cx="3657600" cy="4219575"/>
          </a:xfrm>
        </p:spPr>
        <p:txBody>
          <a:bodyPr>
            <a:noAutofit/>
          </a:bodyPr>
          <a:lstStyle/>
          <a:p>
            <a:pPr marL="274320" indent="-274320" fontAlgn="auto">
              <a:spcBef>
                <a:spcPts val="1200"/>
              </a:spcBef>
              <a:spcAft>
                <a:spcPts val="0"/>
              </a:spcAft>
              <a:buClr>
                <a:schemeClr val="accent3"/>
              </a:buClr>
              <a:buFont typeface="Wingdings 2"/>
              <a:buChar char=""/>
              <a:defRPr/>
            </a:pPr>
            <a:r>
              <a:rPr lang="en-US" sz="2200" b="1" u="sng" dirty="0" smtClean="0"/>
              <a:t>August 2010:                           </a:t>
            </a:r>
            <a:r>
              <a:rPr lang="en-US" sz="2200" dirty="0" smtClean="0"/>
              <a:t>Initial Draft Completed</a:t>
            </a:r>
            <a:endParaRPr lang="en-US" sz="2200" u="sng" dirty="0" smtClean="0">
              <a:effectLst>
                <a:outerShdw blurRad="38100" dist="38100" dir="2700000" algn="tl">
                  <a:srgbClr val="000000">
                    <a:alpha val="43137"/>
                  </a:srgbClr>
                </a:outerShdw>
              </a:effectLst>
            </a:endParaRPr>
          </a:p>
          <a:p>
            <a:pPr marL="274320" indent="-274320" fontAlgn="auto">
              <a:spcBef>
                <a:spcPts val="1800"/>
              </a:spcBef>
              <a:spcAft>
                <a:spcPts val="0"/>
              </a:spcAft>
              <a:buClr>
                <a:schemeClr val="accent3"/>
              </a:buClr>
              <a:buFont typeface="Wingdings 2"/>
              <a:buChar char=""/>
              <a:defRPr/>
            </a:pPr>
            <a:r>
              <a:rPr lang="en-US" sz="2200" b="1" u="sng" dirty="0" smtClean="0"/>
              <a:t>September 2010: </a:t>
            </a:r>
            <a:r>
              <a:rPr lang="en-US" sz="2200" b="1" dirty="0" smtClean="0"/>
              <a:t>                      </a:t>
            </a:r>
            <a:r>
              <a:rPr lang="en-US" sz="2200" dirty="0" smtClean="0"/>
              <a:t>Community Forums</a:t>
            </a:r>
          </a:p>
          <a:p>
            <a:pPr marL="274320" indent="-274320" fontAlgn="auto">
              <a:spcBef>
                <a:spcPts val="1800"/>
              </a:spcBef>
              <a:spcAft>
                <a:spcPts val="0"/>
              </a:spcAft>
              <a:buClr>
                <a:schemeClr val="accent3"/>
              </a:buClr>
              <a:buFont typeface="Wingdings 2"/>
              <a:buChar char=""/>
              <a:defRPr/>
            </a:pPr>
            <a:r>
              <a:rPr lang="en-US" sz="2200" b="1" u="sng" dirty="0" smtClean="0"/>
              <a:t>December 2010 :</a:t>
            </a:r>
            <a:r>
              <a:rPr lang="en-US" sz="2200" b="1" dirty="0" smtClean="0"/>
              <a:t>                           </a:t>
            </a:r>
            <a:r>
              <a:rPr lang="en-US" sz="2200" dirty="0" smtClean="0"/>
              <a:t>Final Board of Trustees Approval</a:t>
            </a:r>
          </a:p>
          <a:p>
            <a:pPr marL="274320" indent="-274320" fontAlgn="auto">
              <a:spcBef>
                <a:spcPts val="1800"/>
              </a:spcBef>
              <a:spcAft>
                <a:spcPts val="0"/>
              </a:spcAft>
              <a:buClr>
                <a:schemeClr val="accent3"/>
              </a:buClr>
              <a:buFont typeface="Wingdings 2"/>
              <a:buChar char=""/>
              <a:defRPr/>
            </a:pPr>
            <a:r>
              <a:rPr lang="en-US" sz="2200" b="1" u="sng" dirty="0" smtClean="0"/>
              <a:t>January 2011:</a:t>
            </a:r>
            <a:r>
              <a:rPr lang="en-US" sz="2200" b="1" i="1" dirty="0" smtClean="0"/>
              <a:t> </a:t>
            </a:r>
            <a:r>
              <a:rPr lang="en-US" sz="2200" b="1" dirty="0" smtClean="0"/>
              <a:t>                 </a:t>
            </a:r>
            <a:r>
              <a:rPr lang="en-US" sz="2200" dirty="0" smtClean="0"/>
              <a:t>Implementation Team Selected</a:t>
            </a:r>
          </a:p>
        </p:txBody>
      </p:sp>
      <p:pic>
        <p:nvPicPr>
          <p:cNvPr id="20484" name="Picture 4" descr="fiuhorizontaltrans.png"/>
          <p:cNvPicPr>
            <a:picLocks noChangeAspect="1"/>
          </p:cNvPicPr>
          <p:nvPr/>
        </p:nvPicPr>
        <p:blipFill>
          <a:blip r:embed="rId3"/>
          <a:srcRect/>
          <a:stretch>
            <a:fillRect/>
          </a:stretch>
        </p:blipFill>
        <p:spPr bwMode="auto">
          <a:xfrm>
            <a:off x="6781800" y="6234113"/>
            <a:ext cx="2198688" cy="395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b="1" dirty="0" smtClean="0">
                <a:effectLst>
                  <a:outerShdw blurRad="38100" dist="38100" dir="2700000" algn="tl">
                    <a:srgbClr val="000000">
                      <a:alpha val="43137"/>
                    </a:srgbClr>
                  </a:outerShdw>
                </a:effectLst>
              </a:rPr>
              <a:t>Worlds Ahead</a:t>
            </a:r>
            <a:endParaRPr lang="en-US" dirty="0"/>
          </a:p>
        </p:txBody>
      </p:sp>
      <p:pic>
        <p:nvPicPr>
          <p:cNvPr id="22530" name="Picture 3" descr="fiuhorizontaltrans.png"/>
          <p:cNvPicPr>
            <a:picLocks noChangeAspect="1"/>
          </p:cNvPicPr>
          <p:nvPr/>
        </p:nvPicPr>
        <p:blipFill>
          <a:blip r:embed="rId3"/>
          <a:srcRect/>
          <a:stretch>
            <a:fillRect/>
          </a:stretch>
        </p:blipFill>
        <p:spPr bwMode="auto">
          <a:xfrm>
            <a:off x="6781800" y="6234113"/>
            <a:ext cx="2198688" cy="395287"/>
          </a:xfrm>
          <a:prstGeom prst="rect">
            <a:avLst/>
          </a:prstGeom>
          <a:noFill/>
          <a:ln w="9525">
            <a:noFill/>
            <a:miter lim="800000"/>
            <a:headEnd/>
            <a:tailEnd/>
          </a:ln>
        </p:spPr>
      </p:pic>
      <p:pic>
        <p:nvPicPr>
          <p:cNvPr id="22531" name="Content Placeholder 6" descr="tupru9.gif"/>
          <p:cNvPicPr>
            <a:picLocks noGrp="1"/>
          </p:cNvPicPr>
          <p:nvPr>
            <p:ph idx="1"/>
          </p:nvPr>
        </p:nvPicPr>
        <p:blipFill>
          <a:blip r:embed="rId4"/>
          <a:srcRect/>
          <a:stretch>
            <a:fillRect/>
          </a:stretch>
        </p:blipFill>
        <p:spPr>
          <a:xfrm>
            <a:off x="1371600" y="1752600"/>
            <a:ext cx="6477000" cy="4389438"/>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b="1" dirty="0" smtClean="0">
                <a:effectLst>
                  <a:outerShdw blurRad="38100" dist="38100" dir="2700000" algn="tl">
                    <a:srgbClr val="000000">
                      <a:alpha val="43137"/>
                    </a:srgbClr>
                  </a:outerShdw>
                </a:effectLst>
              </a:rPr>
              <a:t>Thematic Committees</a:t>
            </a:r>
            <a:endParaRPr lang="en-US" dirty="0"/>
          </a:p>
        </p:txBody>
      </p:sp>
      <p:sp>
        <p:nvSpPr>
          <p:cNvPr id="24578" name="Content Placeholder 2"/>
          <p:cNvSpPr>
            <a:spLocks noGrp="1"/>
          </p:cNvSpPr>
          <p:nvPr>
            <p:ph idx="1"/>
          </p:nvPr>
        </p:nvSpPr>
        <p:spPr>
          <a:xfrm>
            <a:off x="457200" y="1935163"/>
            <a:ext cx="8229600" cy="4160837"/>
          </a:xfrm>
        </p:spPr>
        <p:txBody>
          <a:bodyPr/>
          <a:lstStyle/>
          <a:p>
            <a:r>
              <a:rPr lang="en-US" smtClean="0"/>
              <a:t>Four strategic themes:</a:t>
            </a:r>
          </a:p>
          <a:p>
            <a:endParaRPr lang="en-US" smtClean="0"/>
          </a:p>
          <a:p>
            <a:endParaRPr lang="en-US" smtClean="0"/>
          </a:p>
          <a:p>
            <a:endParaRPr lang="en-US" smtClean="0"/>
          </a:p>
          <a:p>
            <a:pPr>
              <a:spcAft>
                <a:spcPts val="1800"/>
              </a:spcAft>
            </a:pPr>
            <a:endParaRPr lang="en-US" smtClean="0"/>
          </a:p>
        </p:txBody>
      </p:sp>
      <p:sp>
        <p:nvSpPr>
          <p:cNvPr id="4" name="Rounded Rectangle 3"/>
          <p:cNvSpPr/>
          <p:nvPr/>
        </p:nvSpPr>
        <p:spPr>
          <a:xfrm>
            <a:off x="1219200" y="2819400"/>
            <a:ext cx="3225800" cy="1036638"/>
          </a:xfrm>
          <a:prstGeom prst="roundRect">
            <a:avLst/>
          </a:prstGeom>
          <a:solidFill>
            <a:srgbClr val="001D4D"/>
          </a:solidFill>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en-US" sz="2800" dirty="0">
                <a:solidFill>
                  <a:prstClr val="white"/>
                </a:solidFill>
              </a:rPr>
              <a:t>Arts</a:t>
            </a:r>
          </a:p>
        </p:txBody>
      </p:sp>
      <p:sp>
        <p:nvSpPr>
          <p:cNvPr id="5" name="Rounded Rectangle 4"/>
          <p:cNvSpPr/>
          <p:nvPr/>
        </p:nvSpPr>
        <p:spPr>
          <a:xfrm>
            <a:off x="4699000" y="2819400"/>
            <a:ext cx="3225800" cy="1036638"/>
          </a:xfrm>
          <a:prstGeom prst="roundRect">
            <a:avLst/>
          </a:prstGeom>
          <a:solidFill>
            <a:srgbClr val="001D4D"/>
          </a:solidFill>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en-US" sz="2800" dirty="0">
                <a:solidFill>
                  <a:prstClr val="white"/>
                </a:solidFill>
              </a:rPr>
              <a:t>Environment</a:t>
            </a:r>
          </a:p>
        </p:txBody>
      </p:sp>
      <p:sp>
        <p:nvSpPr>
          <p:cNvPr id="6" name="Rounded Rectangle 5"/>
          <p:cNvSpPr/>
          <p:nvPr/>
        </p:nvSpPr>
        <p:spPr>
          <a:xfrm>
            <a:off x="1219200" y="4221163"/>
            <a:ext cx="3225800" cy="1036637"/>
          </a:xfrm>
          <a:prstGeom prst="roundRect">
            <a:avLst/>
          </a:prstGeom>
          <a:solidFill>
            <a:srgbClr val="001D4D"/>
          </a:solidFill>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en-US" sz="2800" dirty="0">
                <a:solidFill>
                  <a:prstClr val="white"/>
                </a:solidFill>
              </a:rPr>
              <a:t>Global</a:t>
            </a:r>
          </a:p>
        </p:txBody>
      </p:sp>
      <p:sp>
        <p:nvSpPr>
          <p:cNvPr id="7" name="Rounded Rectangle 6"/>
          <p:cNvSpPr/>
          <p:nvPr/>
        </p:nvSpPr>
        <p:spPr>
          <a:xfrm>
            <a:off x="4699000" y="4221163"/>
            <a:ext cx="3225800" cy="1036637"/>
          </a:xfrm>
          <a:prstGeom prst="roundRect">
            <a:avLst/>
          </a:prstGeom>
          <a:solidFill>
            <a:srgbClr val="001D4D"/>
          </a:solidFill>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en-US" sz="2800" dirty="0">
                <a:solidFill>
                  <a:prstClr val="white"/>
                </a:solidFill>
              </a:rPr>
              <a:t>Health</a:t>
            </a:r>
          </a:p>
        </p:txBody>
      </p:sp>
      <p:pic>
        <p:nvPicPr>
          <p:cNvPr id="24583" name="Picture 7" descr="fiuhorizontaltrans.png"/>
          <p:cNvPicPr>
            <a:picLocks noChangeAspect="1"/>
          </p:cNvPicPr>
          <p:nvPr/>
        </p:nvPicPr>
        <p:blipFill>
          <a:blip r:embed="rId2"/>
          <a:srcRect/>
          <a:stretch>
            <a:fillRect/>
          </a:stretch>
        </p:blipFill>
        <p:spPr bwMode="auto">
          <a:xfrm>
            <a:off x="6781800" y="6234113"/>
            <a:ext cx="2198688" cy="395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b="1" dirty="0" smtClean="0">
                <a:effectLst>
                  <a:outerShdw blurRad="38100" dist="38100" dir="2700000" algn="tl">
                    <a:srgbClr val="000000">
                      <a:alpha val="43137"/>
                    </a:srgbClr>
                  </a:outerShdw>
                </a:effectLst>
              </a:rPr>
              <a:t>Foundation Committees</a:t>
            </a:r>
            <a:endParaRPr lang="en-US" b="1" dirty="0">
              <a:effectLst>
                <a:outerShdw blurRad="38100" dist="38100" dir="2700000" algn="tl">
                  <a:srgbClr val="000000">
                    <a:alpha val="43137"/>
                  </a:srgbClr>
                </a:outerShdw>
              </a:effectLst>
            </a:endParaRPr>
          </a:p>
        </p:txBody>
      </p:sp>
      <p:sp>
        <p:nvSpPr>
          <p:cNvPr id="25602" name="Content Placeholder 2"/>
          <p:cNvSpPr>
            <a:spLocks noGrp="1"/>
          </p:cNvSpPr>
          <p:nvPr>
            <p:ph idx="1"/>
          </p:nvPr>
        </p:nvSpPr>
        <p:spPr>
          <a:xfrm>
            <a:off x="685800" y="1981200"/>
            <a:ext cx="7677150" cy="3903663"/>
          </a:xfrm>
        </p:spPr>
        <p:txBody>
          <a:bodyPr/>
          <a:lstStyle/>
          <a:p>
            <a:r>
              <a:rPr lang="en-US" smtClean="0"/>
              <a:t>Three university-wide strategic foundations:</a:t>
            </a:r>
          </a:p>
          <a:p>
            <a:endParaRPr lang="en-US" smtClean="0"/>
          </a:p>
        </p:txBody>
      </p:sp>
      <p:sp>
        <p:nvSpPr>
          <p:cNvPr id="4" name="Rounded Rectangle 3"/>
          <p:cNvSpPr/>
          <p:nvPr/>
        </p:nvSpPr>
        <p:spPr>
          <a:xfrm>
            <a:off x="1905000" y="2743200"/>
            <a:ext cx="5257800" cy="838200"/>
          </a:xfrm>
          <a:prstGeom prst="roundRect">
            <a:avLst/>
          </a:prstGeom>
          <a:solidFill>
            <a:srgbClr val="001D4D"/>
          </a:solidFill>
          <a:effectLst>
            <a:innerShdw blurRad="50800" dir="10800000">
              <a:srgbClr val="808080">
                <a:alpha val="50000"/>
              </a:srgbClr>
            </a:inn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en-US" sz="2400" b="1" dirty="0">
                <a:solidFill>
                  <a:prstClr val="white"/>
                </a:solidFill>
              </a:rPr>
              <a:t>Finance</a:t>
            </a:r>
          </a:p>
        </p:txBody>
      </p:sp>
      <p:sp>
        <p:nvSpPr>
          <p:cNvPr id="5" name="Rounded Rectangle 4"/>
          <p:cNvSpPr/>
          <p:nvPr/>
        </p:nvSpPr>
        <p:spPr>
          <a:xfrm>
            <a:off x="1905000" y="3810000"/>
            <a:ext cx="5257800" cy="838200"/>
          </a:xfrm>
          <a:prstGeom prst="roundRect">
            <a:avLst/>
          </a:prstGeom>
          <a:solidFill>
            <a:srgbClr val="001D4D"/>
          </a:solidFill>
          <a:effectLst>
            <a:innerShdw blurRad="50800" dir="10800000">
              <a:srgbClr val="808080">
                <a:alpha val="50000"/>
              </a:srgbClr>
            </a:inn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en-US" sz="2400" b="1" dirty="0">
                <a:solidFill>
                  <a:prstClr val="white"/>
                </a:solidFill>
              </a:rPr>
              <a:t>Infrastructure</a:t>
            </a:r>
          </a:p>
        </p:txBody>
      </p:sp>
      <p:sp>
        <p:nvSpPr>
          <p:cNvPr id="6" name="Rounded Rectangle 5"/>
          <p:cNvSpPr/>
          <p:nvPr/>
        </p:nvSpPr>
        <p:spPr>
          <a:xfrm>
            <a:off x="1905000" y="4876800"/>
            <a:ext cx="5257800" cy="838200"/>
          </a:xfrm>
          <a:prstGeom prst="roundRect">
            <a:avLst/>
          </a:prstGeom>
          <a:solidFill>
            <a:srgbClr val="001D4D"/>
          </a:solidFill>
          <a:effectLst>
            <a:innerShdw blurRad="50800" dir="10800000">
              <a:srgbClr val="808080">
                <a:alpha val="50000"/>
              </a:srgbClr>
            </a:inn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en-US" sz="2400" b="1" dirty="0">
                <a:solidFill>
                  <a:prstClr val="white"/>
                </a:solidFill>
              </a:rPr>
              <a:t>Student Success</a:t>
            </a:r>
          </a:p>
        </p:txBody>
      </p:sp>
      <p:pic>
        <p:nvPicPr>
          <p:cNvPr id="25612" name="Picture 6" descr="fiuhorizontaltrans.png"/>
          <p:cNvPicPr>
            <a:picLocks noChangeAspect="1"/>
          </p:cNvPicPr>
          <p:nvPr/>
        </p:nvPicPr>
        <p:blipFill>
          <a:blip r:embed="rId3"/>
          <a:srcRect/>
          <a:stretch>
            <a:fillRect/>
          </a:stretch>
        </p:blipFill>
        <p:spPr bwMode="auto">
          <a:xfrm>
            <a:off x="6781800" y="6234113"/>
            <a:ext cx="2198688" cy="395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b="1" dirty="0" smtClean="0">
                <a:effectLst>
                  <a:outerShdw blurRad="38100" dist="38100" dir="2700000" algn="tl">
                    <a:srgbClr val="000000">
                      <a:alpha val="43137"/>
                    </a:srgbClr>
                  </a:outerShdw>
                </a:effectLst>
              </a:rPr>
              <a:t>Committee Composition</a:t>
            </a:r>
            <a:endParaRPr lang="en-US" b="1" dirty="0">
              <a:effectLst>
                <a:outerShdw blurRad="38100" dist="38100" dir="2700000" algn="tl">
                  <a:srgbClr val="000000">
                    <a:alpha val="43137"/>
                  </a:srgbClr>
                </a:outerShdw>
              </a:effectLst>
            </a:endParaRPr>
          </a:p>
        </p:txBody>
      </p:sp>
      <p:sp>
        <p:nvSpPr>
          <p:cNvPr id="27650" name="Content Placeholder 2"/>
          <p:cNvSpPr>
            <a:spLocks noGrp="1"/>
          </p:cNvSpPr>
          <p:nvPr>
            <p:ph idx="1"/>
          </p:nvPr>
        </p:nvSpPr>
        <p:spPr/>
        <p:txBody>
          <a:bodyPr/>
          <a:lstStyle/>
          <a:p>
            <a:pPr>
              <a:buFont typeface="Wingdings 2" pitchFamily="18" charset="2"/>
              <a:buNone/>
            </a:pPr>
            <a:r>
              <a:rPr lang="en-US" smtClean="0"/>
              <a:t>Chair or Co-Chairs</a:t>
            </a:r>
          </a:p>
          <a:p>
            <a:pPr>
              <a:buFont typeface="Wingdings 2" pitchFamily="18" charset="2"/>
              <a:buNone/>
            </a:pPr>
            <a:r>
              <a:rPr lang="en-US" smtClean="0"/>
              <a:t>Support Staff </a:t>
            </a:r>
          </a:p>
          <a:p>
            <a:pPr>
              <a:buFont typeface="Wingdings 2" pitchFamily="18" charset="2"/>
              <a:buNone/>
            </a:pPr>
            <a:r>
              <a:rPr lang="en-US" smtClean="0"/>
              <a:t>Board of Trustees Member(s)</a:t>
            </a:r>
          </a:p>
          <a:p>
            <a:pPr>
              <a:buFont typeface="Wingdings 2" pitchFamily="18" charset="2"/>
              <a:buNone/>
            </a:pPr>
            <a:r>
              <a:rPr lang="en-US" smtClean="0"/>
              <a:t>Faculty</a:t>
            </a:r>
          </a:p>
          <a:p>
            <a:pPr>
              <a:buFont typeface="Wingdings 2" pitchFamily="18" charset="2"/>
              <a:buNone/>
            </a:pPr>
            <a:r>
              <a:rPr lang="en-US" smtClean="0"/>
              <a:t>Staff</a:t>
            </a:r>
          </a:p>
          <a:p>
            <a:pPr>
              <a:buFont typeface="Wingdings 2" pitchFamily="18" charset="2"/>
              <a:buNone/>
            </a:pPr>
            <a:r>
              <a:rPr lang="en-US" smtClean="0"/>
              <a:t>Student(s)</a:t>
            </a:r>
          </a:p>
          <a:p>
            <a:pPr>
              <a:buFont typeface="Wingdings 2" pitchFamily="18" charset="2"/>
              <a:buNone/>
            </a:pPr>
            <a:r>
              <a:rPr lang="en-US" smtClean="0"/>
              <a:t>Community representative(s)</a:t>
            </a:r>
          </a:p>
          <a:p>
            <a:pPr>
              <a:buFont typeface="Wingdings 2" pitchFamily="18" charset="2"/>
              <a:buNone/>
            </a:pPr>
            <a:endParaRPr lang="en-US" smtClean="0"/>
          </a:p>
        </p:txBody>
      </p:sp>
      <p:pic>
        <p:nvPicPr>
          <p:cNvPr id="27651" name="Picture 3" descr="fiuhorizontaltrans.png"/>
          <p:cNvPicPr>
            <a:picLocks noChangeAspect="1"/>
          </p:cNvPicPr>
          <p:nvPr/>
        </p:nvPicPr>
        <p:blipFill>
          <a:blip r:embed="rId2"/>
          <a:srcRect/>
          <a:stretch>
            <a:fillRect/>
          </a:stretch>
        </p:blipFill>
        <p:spPr bwMode="auto">
          <a:xfrm>
            <a:off x="6781800" y="6234113"/>
            <a:ext cx="2198688" cy="395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IU">
      <a:dk1>
        <a:srgbClr val="002D62"/>
      </a:dk1>
      <a:lt1>
        <a:sysClr val="window" lastClr="FFFFFF"/>
      </a:lt1>
      <a:dk2>
        <a:srgbClr val="002D62"/>
      </a:dk2>
      <a:lt2>
        <a:srgbClr val="E9E5DC"/>
      </a:lt2>
      <a:accent1>
        <a:srgbClr val="002060"/>
      </a:accent1>
      <a:accent2>
        <a:srgbClr val="C5960C"/>
      </a:accent2>
      <a:accent3>
        <a:srgbClr val="FFC000"/>
      </a:accent3>
      <a:accent4>
        <a:srgbClr val="FFE599"/>
      </a:accent4>
      <a:accent5>
        <a:srgbClr val="918485"/>
      </a:accent5>
      <a:accent6>
        <a:srgbClr val="F4CC54"/>
      </a:accent6>
      <a:hlink>
        <a:srgbClr val="CC9900"/>
      </a:hlink>
      <a:folHlink>
        <a:srgbClr val="00206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IU">
    <a:dk1>
      <a:srgbClr val="002D62"/>
    </a:dk1>
    <a:lt1>
      <a:sysClr val="window" lastClr="FFFFFF"/>
    </a:lt1>
    <a:dk2>
      <a:srgbClr val="002D62"/>
    </a:dk2>
    <a:lt2>
      <a:srgbClr val="E9E5DC"/>
    </a:lt2>
    <a:accent1>
      <a:srgbClr val="002060"/>
    </a:accent1>
    <a:accent2>
      <a:srgbClr val="C5960C"/>
    </a:accent2>
    <a:accent3>
      <a:srgbClr val="FFC000"/>
    </a:accent3>
    <a:accent4>
      <a:srgbClr val="FFE599"/>
    </a:accent4>
    <a:accent5>
      <a:srgbClr val="918485"/>
    </a:accent5>
    <a:accent6>
      <a:srgbClr val="F4CC54"/>
    </a:accent6>
    <a:hlink>
      <a:srgbClr val="CC9900"/>
    </a:hlink>
    <a:folHlink>
      <a:srgbClr val="002060"/>
    </a:folHlink>
  </a:clrScheme>
</a:themeOverride>
</file>

<file path=ppt/theme/themeOverride2.xml><?xml version="1.0" encoding="utf-8"?>
<a:themeOverride xmlns:a="http://schemas.openxmlformats.org/drawingml/2006/main">
  <a:clrScheme name="FIU">
    <a:dk1>
      <a:srgbClr val="002D62"/>
    </a:dk1>
    <a:lt1>
      <a:sysClr val="window" lastClr="FFFFFF"/>
    </a:lt1>
    <a:dk2>
      <a:srgbClr val="002D62"/>
    </a:dk2>
    <a:lt2>
      <a:srgbClr val="E9E5DC"/>
    </a:lt2>
    <a:accent1>
      <a:srgbClr val="002060"/>
    </a:accent1>
    <a:accent2>
      <a:srgbClr val="C5960C"/>
    </a:accent2>
    <a:accent3>
      <a:srgbClr val="FFC000"/>
    </a:accent3>
    <a:accent4>
      <a:srgbClr val="FFE599"/>
    </a:accent4>
    <a:accent5>
      <a:srgbClr val="918485"/>
    </a:accent5>
    <a:accent6>
      <a:srgbClr val="F4CC54"/>
    </a:accent6>
    <a:hlink>
      <a:srgbClr val="CC9900"/>
    </a:hlink>
    <a:folHlink>
      <a:srgbClr val="002060"/>
    </a:folHlink>
  </a:clrScheme>
</a:themeOverride>
</file>

<file path=docProps/app.xml><?xml version="1.0" encoding="utf-8"?>
<Properties xmlns="http://schemas.openxmlformats.org/officeDocument/2006/extended-properties" xmlns:vt="http://schemas.openxmlformats.org/officeDocument/2006/docPropsVTypes">
  <TotalTime>537</TotalTime>
  <Words>1166</Words>
  <Application>Microsoft Office PowerPoint</Application>
  <PresentationFormat>On-screen Show (4:3)</PresentationFormat>
  <Paragraphs>192</Paragraphs>
  <Slides>27</Slides>
  <Notes>16</Notes>
  <HiddenSlides>0</HiddenSlides>
  <MMClips>0</MMClips>
  <ScaleCrop>false</ScaleCrop>
  <HeadingPairs>
    <vt:vector size="6" baseType="variant">
      <vt:variant>
        <vt:lpstr>Fonts Used</vt:lpstr>
      </vt:variant>
      <vt:variant>
        <vt:i4>5</vt:i4>
      </vt:variant>
      <vt:variant>
        <vt:lpstr>Design Template</vt:lpstr>
      </vt:variant>
      <vt:variant>
        <vt:i4>12</vt:i4>
      </vt:variant>
      <vt:variant>
        <vt:lpstr>Slide Titles</vt:lpstr>
      </vt:variant>
      <vt:variant>
        <vt:i4>27</vt:i4>
      </vt:variant>
    </vt:vector>
  </HeadingPairs>
  <TitlesOfParts>
    <vt:vector size="44" baseType="lpstr">
      <vt:lpstr>Constantia</vt:lpstr>
      <vt:lpstr>Arial</vt:lpstr>
      <vt:lpstr>Calibri</vt:lpstr>
      <vt:lpstr>Wingdings 2</vt:lpstr>
      <vt:lpstr>ＭＳ Ｐゴシック</vt:lpstr>
      <vt:lpstr>Flow</vt:lpstr>
      <vt:lpstr>Flow</vt:lpstr>
      <vt:lpstr>Flow</vt:lpstr>
      <vt:lpstr>Flow</vt:lpstr>
      <vt:lpstr>Flow</vt:lpstr>
      <vt:lpstr>Flow</vt:lpstr>
      <vt:lpstr>Flow</vt:lpstr>
      <vt:lpstr>Flow</vt:lpstr>
      <vt:lpstr>Flow</vt:lpstr>
      <vt:lpstr>Flow</vt:lpstr>
      <vt:lpstr>Flow</vt:lpstr>
      <vt:lpstr>Flow</vt:lpstr>
      <vt:lpstr>Slide 1</vt:lpstr>
      <vt:lpstr>Forum Purpose and Format</vt:lpstr>
      <vt:lpstr>Strategic Plan</vt:lpstr>
      <vt:lpstr>Slide 4</vt:lpstr>
      <vt:lpstr>Timeline</vt:lpstr>
      <vt:lpstr>Worlds Ahead</vt:lpstr>
      <vt:lpstr>Thematic Committees</vt:lpstr>
      <vt:lpstr>Foundation Committees</vt:lpstr>
      <vt:lpstr>Committee Composition</vt:lpstr>
      <vt:lpstr>Committee Chairs /Co-chairs</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Company>FIU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Planning</dc:title>
  <dc:creator>Kevin Huggins</dc:creator>
  <cp:lastModifiedBy>Andre N. Chammas, CPA</cp:lastModifiedBy>
  <cp:revision>99</cp:revision>
  <dcterms:created xsi:type="dcterms:W3CDTF">2010-04-09T17:40:40Z</dcterms:created>
  <dcterms:modified xsi:type="dcterms:W3CDTF">2010-04-14T01:53:22Z</dcterms:modified>
</cp:coreProperties>
</file>