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305" r:id="rId4"/>
    <p:sldId id="276" r:id="rId5"/>
    <p:sldId id="277" r:id="rId6"/>
    <p:sldId id="274" r:id="rId7"/>
    <p:sldId id="275" r:id="rId8"/>
    <p:sldId id="282" r:id="rId9"/>
    <p:sldId id="283" r:id="rId10"/>
    <p:sldId id="307" r:id="rId11"/>
    <p:sldId id="306" r:id="rId12"/>
    <p:sldId id="259" r:id="rId13"/>
    <p:sldId id="260" r:id="rId14"/>
    <p:sldId id="261" r:id="rId15"/>
    <p:sldId id="262" r:id="rId16"/>
    <p:sldId id="280" r:id="rId17"/>
    <p:sldId id="278" r:id="rId18"/>
    <p:sldId id="308" r:id="rId19"/>
    <p:sldId id="263" r:id="rId20"/>
    <p:sldId id="310" r:id="rId21"/>
    <p:sldId id="309" r:id="rId22"/>
    <p:sldId id="265" r:id="rId23"/>
    <p:sldId id="281" r:id="rId24"/>
    <p:sldId id="313" r:id="rId25"/>
    <p:sldId id="312" r:id="rId26"/>
    <p:sldId id="314" r:id="rId27"/>
    <p:sldId id="264" r:id="rId28"/>
    <p:sldId id="268" r:id="rId29"/>
    <p:sldId id="266" r:id="rId30"/>
    <p:sldId id="315" r:id="rId31"/>
    <p:sldId id="31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27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72" d="100"/>
          <a:sy n="72" d="100"/>
        </p:scale>
        <p:origin x="-1168" y="-112"/>
      </p:cViewPr>
      <p:guideLst>
        <p:guide orient="horz" pos="2160"/>
        <p:guide pos="2880"/>
      </p:guideLst>
    </p:cSldViewPr>
  </p:slideViewPr>
  <p:outlineViewPr>
    <p:cViewPr>
      <p:scale>
        <a:sx n="33" d="100"/>
        <a:sy n="33" d="100"/>
      </p:scale>
      <p:origin x="0" y="16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7777E-3CCE-42F2-9C8D-75D7E70FB355}" type="datetimeFigureOut">
              <a:rPr lang="en-US" smtClean="0"/>
              <a:pPr/>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777E-3CCE-42F2-9C8D-75D7E70FB355}" type="datetimeFigureOut">
              <a:rPr lang="en-US" smtClean="0"/>
              <a:pPr/>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777E-3CCE-42F2-9C8D-75D7E70FB355}" type="datetimeFigureOut">
              <a:rPr lang="en-US" smtClean="0"/>
              <a:pPr/>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777E-3CCE-42F2-9C8D-75D7E70FB355}" type="datetimeFigureOut">
              <a:rPr lang="en-US" smtClean="0"/>
              <a:pPr/>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7777E-3CCE-42F2-9C8D-75D7E70FB355}" type="datetimeFigureOut">
              <a:rPr lang="en-US" smtClean="0"/>
              <a:pPr/>
              <a:t>8/30/13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7777E-3CCE-42F2-9C8D-75D7E70FB355}" type="datetimeFigureOut">
              <a:rPr lang="en-US" smtClean="0"/>
              <a:pPr/>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7777E-3CCE-42F2-9C8D-75D7E70FB355}" type="datetimeFigureOut">
              <a:rPr lang="en-US" smtClean="0"/>
              <a:pPr/>
              <a:t>8/30/13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7777E-3CCE-42F2-9C8D-75D7E70FB355}" type="datetimeFigureOut">
              <a:rPr lang="en-US" smtClean="0"/>
              <a:pPr/>
              <a:t>8/30/13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7777E-3CCE-42F2-9C8D-75D7E70FB355}" type="datetimeFigureOut">
              <a:rPr lang="en-US" smtClean="0"/>
              <a:pPr/>
              <a:t>8/30/13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7777E-3CCE-42F2-9C8D-75D7E70FB355}" type="datetimeFigureOut">
              <a:rPr lang="en-US" smtClean="0"/>
              <a:pPr/>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7777E-3CCE-42F2-9C8D-75D7E70FB355}" type="datetimeFigureOut">
              <a:rPr lang="en-US" smtClean="0"/>
              <a:pPr/>
              <a:t>8/30/13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23F21-732C-471C-A4C8-26F78D42CF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Cooper Black" pitchFamily="18" charset="0"/>
              </a:defRPr>
            </a:lvl1pPr>
          </a:lstStyle>
          <a:p>
            <a:fld id="{0947777E-3CCE-42F2-9C8D-75D7E70FB355}" type="datetimeFigureOut">
              <a:rPr lang="en-US" smtClean="0"/>
              <a:pPr/>
              <a:t>8/30/13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Cooper Black"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Cooper Black" pitchFamily="18" charset="0"/>
              </a:defRPr>
            </a:lvl1pPr>
          </a:lstStyle>
          <a:p>
            <a:fld id="{19723F21-732C-471C-A4C8-26F78D42C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Cooper Blac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ooper Black"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oper Black" pitchFamily="18"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oper Black" pitchFamily="18"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ooper Black" pitchFamily="18"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ooper Black"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 Id="rId3"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 Id="rId3"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image" Target="../media/image5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png"/><Relationship Id="rId3" Type="http://schemas.openxmlformats.org/officeDocument/2006/relationships/image" Target="../media/image6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edmundslee.com/wp-content/uploads/2012/05/iStock_000013427178XSmall.jpg"/>
          <p:cNvPicPr>
            <a:picLocks noChangeAspect="1" noChangeArrowheads="1"/>
          </p:cNvPicPr>
          <p:nvPr/>
        </p:nvPicPr>
        <p:blipFill>
          <a:blip r:embed="rId2" cstate="print"/>
          <a:srcRect/>
          <a:stretch>
            <a:fillRect/>
          </a:stretch>
        </p:blipFill>
        <p:spPr bwMode="auto">
          <a:xfrm>
            <a:off x="0" y="-819472"/>
            <a:ext cx="9144000" cy="6858000"/>
          </a:xfrm>
          <a:prstGeom prst="rect">
            <a:avLst/>
          </a:prstGeom>
          <a:noFill/>
        </p:spPr>
      </p:pic>
      <p:sp>
        <p:nvSpPr>
          <p:cNvPr id="2" name="Title 1"/>
          <p:cNvSpPr>
            <a:spLocks noGrp="1"/>
          </p:cNvSpPr>
          <p:nvPr>
            <p:ph type="ctrTitle"/>
          </p:nvPr>
        </p:nvSpPr>
        <p:spPr/>
        <p:txBody>
          <a:bodyPr/>
          <a:lstStyle/>
          <a:p>
            <a:r>
              <a:rPr lang="en-US" dirty="0" smtClean="0"/>
              <a:t>Branding</a:t>
            </a:r>
            <a:br>
              <a:rPr lang="en-US" dirty="0" smtClean="0"/>
            </a:br>
            <a:r>
              <a:rPr lang="en-US" dirty="0" smtClean="0"/>
              <a:t>Past – Present</a:t>
            </a:r>
            <a:r>
              <a:rPr lang="en-US" baseline="0" dirty="0" smtClean="0"/>
              <a:t> – Future</a:t>
            </a:r>
            <a:endParaRPr lang="en-US" dirty="0"/>
          </a:p>
        </p:txBody>
      </p:sp>
      <p:sp>
        <p:nvSpPr>
          <p:cNvPr id="3" name="Subtitle 2"/>
          <p:cNvSpPr>
            <a:spLocks noGrp="1"/>
          </p:cNvSpPr>
          <p:nvPr>
            <p:ph type="subTitle" idx="1"/>
          </p:nvPr>
        </p:nvSpPr>
        <p:spPr/>
        <p:txBody>
          <a:bodyPr/>
          <a:lstStyle/>
          <a:p>
            <a:endParaRPr lang="en-US"/>
          </a:p>
        </p:txBody>
      </p:sp>
      <p:pic>
        <p:nvPicPr>
          <p:cNvPr id="17412" name="Picture 4" descr="brandHistory.jpg"/>
          <p:cNvPicPr>
            <a:picLocks noChangeAspect="1" noChangeArrowheads="1"/>
          </p:cNvPicPr>
          <p:nvPr/>
        </p:nvPicPr>
        <p:blipFill>
          <a:blip r:embed="rId3" cstate="print"/>
          <a:srcRect/>
          <a:stretch>
            <a:fillRect/>
          </a:stretch>
        </p:blipFill>
        <p:spPr bwMode="auto">
          <a:xfrm>
            <a:off x="0" y="2132856"/>
            <a:ext cx="9165146" cy="47251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5751" y="1988840"/>
            <a:ext cx="7806689" cy="2246769"/>
          </a:xfrm>
          <a:prstGeom prst="rect">
            <a:avLst/>
          </a:prstGeom>
          <a:noFill/>
        </p:spPr>
        <p:txBody>
          <a:bodyPr wrap="none" rtlCol="0">
            <a:spAutoFit/>
          </a:bodyPr>
          <a:lstStyle/>
          <a:p>
            <a:r>
              <a:rPr lang="en-US" sz="2800" dirty="0" smtClean="0">
                <a:latin typeface="Cooper Black" pitchFamily="18" charset="0"/>
              </a:rPr>
              <a:t>It was happy days for advertising agency.</a:t>
            </a:r>
          </a:p>
          <a:p>
            <a:endParaRPr lang="en-US" sz="2800" dirty="0" smtClean="0">
              <a:latin typeface="Cooper Black" pitchFamily="18" charset="0"/>
            </a:endParaRPr>
          </a:p>
          <a:p>
            <a:r>
              <a:rPr lang="en-US" sz="2800" dirty="0" smtClean="0">
                <a:latin typeface="Cooper Black" pitchFamily="18" charset="0"/>
              </a:rPr>
              <a:t>We created a fancy brand communication,</a:t>
            </a:r>
            <a:br>
              <a:rPr lang="en-US" sz="2800" dirty="0" smtClean="0">
                <a:latin typeface="Cooper Black" pitchFamily="18" charset="0"/>
              </a:rPr>
            </a:br>
            <a:r>
              <a:rPr lang="en-US" sz="2800" dirty="0" smtClean="0">
                <a:latin typeface="Cooper Black" pitchFamily="18" charset="0"/>
              </a:rPr>
              <a:t>aired them on TV and print media.</a:t>
            </a:r>
            <a:br>
              <a:rPr lang="en-US" sz="2800" dirty="0" smtClean="0">
                <a:latin typeface="Cooper Black" pitchFamily="18" charset="0"/>
              </a:rPr>
            </a:br>
            <a:r>
              <a:rPr lang="en-US" sz="2800" dirty="0" smtClean="0">
                <a:latin typeface="Cooper Black" pitchFamily="18" charset="0"/>
              </a:rPr>
              <a:t>Clients were happy.</a:t>
            </a:r>
            <a:endParaRPr lang="en-US" sz="2800" dirty="0">
              <a:latin typeface="Cooper Black"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Internet has changed everything…. (2000-)</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Nowadays….</a:t>
            </a:r>
            <a:endParaRPr lang="en-US" dirty="0"/>
          </a:p>
        </p:txBody>
      </p:sp>
      <p:sp>
        <p:nvSpPr>
          <p:cNvPr id="3" name="Content Placeholder 2"/>
          <p:cNvSpPr>
            <a:spLocks noGrp="1"/>
          </p:cNvSpPr>
          <p:nvPr>
            <p:ph idx="1"/>
          </p:nvPr>
        </p:nvSpPr>
        <p:spPr>
          <a:xfrm>
            <a:off x="0" y="908720"/>
            <a:ext cx="8229600" cy="4525963"/>
          </a:xfrm>
        </p:spPr>
        <p:txBody>
          <a:bodyPr/>
          <a:lstStyle/>
          <a:p>
            <a:r>
              <a:rPr lang="en-US" dirty="0" smtClean="0"/>
              <a:t>Media Fragmentation</a:t>
            </a:r>
          </a:p>
        </p:txBody>
      </p:sp>
      <p:pic>
        <p:nvPicPr>
          <p:cNvPr id="14339" name="Picture 3" descr="http://static.squarespace.com/static/50e71d80e4b0888041879527/t/510e93cee4b0b7597744053d/1359909839213/MediaFragmentation.jpg?format=500w"/>
          <p:cNvPicPr>
            <a:picLocks noChangeAspect="1" noChangeArrowheads="1"/>
          </p:cNvPicPr>
          <p:nvPr/>
        </p:nvPicPr>
        <p:blipFill>
          <a:blip r:embed="rId2" cstate="print"/>
          <a:srcRect/>
          <a:stretch>
            <a:fillRect/>
          </a:stretch>
        </p:blipFill>
        <p:spPr bwMode="auto">
          <a:xfrm>
            <a:off x="1403648" y="1340767"/>
            <a:ext cx="6840760" cy="533009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Nowadays….</a:t>
            </a:r>
            <a:endParaRPr lang="en-US" dirty="0"/>
          </a:p>
        </p:txBody>
      </p:sp>
      <p:sp>
        <p:nvSpPr>
          <p:cNvPr id="3" name="Content Placeholder 2"/>
          <p:cNvSpPr>
            <a:spLocks noGrp="1"/>
          </p:cNvSpPr>
          <p:nvPr>
            <p:ph idx="1"/>
          </p:nvPr>
        </p:nvSpPr>
        <p:spPr/>
        <p:txBody>
          <a:bodyPr/>
          <a:lstStyle/>
          <a:p>
            <a:r>
              <a:rPr lang="en-US" dirty="0" smtClean="0"/>
              <a:t>Flood of Information to consumers</a:t>
            </a:r>
          </a:p>
        </p:txBody>
      </p:sp>
      <p:pic>
        <p:nvPicPr>
          <p:cNvPr id="13314" name="Picture 2" descr="http://1.bp.blogspot.com/-wQ4qUmjeIfk/TfUY0D5MB7I/AAAAAAAAA0s/OhqFFyMkKlM/s1600/consumer+empowerment.jpg"/>
          <p:cNvPicPr>
            <a:picLocks noChangeAspect="1" noChangeArrowheads="1"/>
          </p:cNvPicPr>
          <p:nvPr/>
        </p:nvPicPr>
        <p:blipFill>
          <a:blip r:embed="rId2" cstate="print"/>
          <a:srcRect/>
          <a:stretch>
            <a:fillRect/>
          </a:stretch>
        </p:blipFill>
        <p:spPr bwMode="auto">
          <a:xfrm>
            <a:off x="323528" y="2636912"/>
            <a:ext cx="4638296" cy="3355738"/>
          </a:xfrm>
          <a:prstGeom prst="rect">
            <a:avLst/>
          </a:prstGeom>
          <a:noFill/>
        </p:spPr>
      </p:pic>
      <p:pic>
        <p:nvPicPr>
          <p:cNvPr id="5" name="Picture 2" descr="information-overload"/>
          <p:cNvPicPr>
            <a:picLocks noChangeAspect="1" noChangeArrowheads="1"/>
          </p:cNvPicPr>
          <p:nvPr/>
        </p:nvPicPr>
        <p:blipFill>
          <a:blip r:embed="rId3" cstate="print"/>
          <a:srcRect/>
          <a:stretch>
            <a:fillRect/>
          </a:stretch>
        </p:blipFill>
        <p:spPr bwMode="auto">
          <a:xfrm>
            <a:off x="5076056" y="2492896"/>
            <a:ext cx="3744416" cy="374441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Nowadays….</a:t>
            </a:r>
            <a:endParaRPr lang="en-US" dirty="0"/>
          </a:p>
        </p:txBody>
      </p:sp>
      <p:sp>
        <p:nvSpPr>
          <p:cNvPr id="3" name="Content Placeholder 2"/>
          <p:cNvSpPr>
            <a:spLocks noGrp="1"/>
          </p:cNvSpPr>
          <p:nvPr>
            <p:ph idx="1"/>
          </p:nvPr>
        </p:nvSpPr>
        <p:spPr/>
        <p:txBody>
          <a:bodyPr/>
          <a:lstStyle/>
          <a:p>
            <a:r>
              <a:rPr lang="en-US" dirty="0" smtClean="0"/>
              <a:t>Flood of Consumer Products</a:t>
            </a:r>
          </a:p>
        </p:txBody>
      </p:sp>
      <p:pic>
        <p:nvPicPr>
          <p:cNvPr id="12292" name="Picture 4" descr="http://www.acneeinstein.com/wp/wp-content/uploads/identical-products.jpg"/>
          <p:cNvPicPr>
            <a:picLocks noChangeAspect="1" noChangeArrowheads="1"/>
          </p:cNvPicPr>
          <p:nvPr/>
        </p:nvPicPr>
        <p:blipFill>
          <a:blip r:embed="rId2" cstate="print"/>
          <a:srcRect/>
          <a:stretch>
            <a:fillRect/>
          </a:stretch>
        </p:blipFill>
        <p:spPr bwMode="auto">
          <a:xfrm>
            <a:off x="611560" y="2204864"/>
            <a:ext cx="7580784" cy="42831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ocialsearchmobile.org/wp-content/uploads/2013/02/social_media.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124744"/>
            <a:ext cx="8244408" cy="5504214"/>
          </a:xfrm>
          <a:prstGeom prst="rect">
            <a:avLst/>
          </a:prstGeom>
          <a:noFill/>
        </p:spPr>
      </p:pic>
      <p:sp>
        <p:nvSpPr>
          <p:cNvPr id="2" name="Title 1"/>
          <p:cNvSpPr>
            <a:spLocks noGrp="1"/>
          </p:cNvSpPr>
          <p:nvPr>
            <p:ph type="title"/>
          </p:nvPr>
        </p:nvSpPr>
        <p:spPr>
          <a:xfrm>
            <a:off x="323528" y="0"/>
            <a:ext cx="8229600" cy="1143000"/>
          </a:xfrm>
        </p:spPr>
        <p:txBody>
          <a:bodyPr>
            <a:normAutofit/>
          </a:bodyPr>
          <a:lstStyle/>
          <a:p>
            <a:r>
              <a:rPr lang="en-US" dirty="0" smtClean="0"/>
              <a:t>Nowadays….</a:t>
            </a:r>
            <a:endParaRPr lang="en-US" dirty="0"/>
          </a:p>
        </p:txBody>
      </p:sp>
      <p:sp>
        <p:nvSpPr>
          <p:cNvPr id="6" name="TextBox 5"/>
          <p:cNvSpPr txBox="1"/>
          <p:nvPr/>
        </p:nvSpPr>
        <p:spPr>
          <a:xfrm>
            <a:off x="683568" y="2204864"/>
            <a:ext cx="8215967" cy="2554545"/>
          </a:xfrm>
          <a:prstGeom prst="rect">
            <a:avLst/>
          </a:prstGeom>
          <a:solidFill>
            <a:schemeClr val="bg1">
              <a:alpha val="57000"/>
            </a:schemeClr>
          </a:solidFill>
        </p:spPr>
        <p:txBody>
          <a:bodyPr wrap="none" rtlCol="0">
            <a:spAutoFit/>
          </a:bodyPr>
          <a:lstStyle/>
          <a:p>
            <a:pPr>
              <a:buFont typeface="Wingdings" pitchFamily="2" charset="2"/>
              <a:buChar char="Ø"/>
            </a:pPr>
            <a:r>
              <a:rPr lang="en-US" sz="3200" dirty="0" smtClean="0">
                <a:solidFill>
                  <a:schemeClr val="tx2">
                    <a:lumMod val="50000"/>
                  </a:schemeClr>
                </a:solidFill>
                <a:latin typeface="Cooper Black" pitchFamily="18" charset="0"/>
              </a:rPr>
              <a:t>Consumers are connected each other.</a:t>
            </a:r>
          </a:p>
          <a:p>
            <a:pPr>
              <a:buFont typeface="Wingdings" pitchFamily="2" charset="2"/>
              <a:buChar char="Ø"/>
            </a:pPr>
            <a:endParaRPr lang="en-US" sz="3200" dirty="0" smtClean="0">
              <a:solidFill>
                <a:schemeClr val="tx2">
                  <a:lumMod val="50000"/>
                </a:schemeClr>
              </a:solidFill>
              <a:latin typeface="Cooper Black" pitchFamily="18" charset="0"/>
            </a:endParaRPr>
          </a:p>
          <a:p>
            <a:pPr>
              <a:buFont typeface="Wingdings" pitchFamily="2" charset="2"/>
              <a:buChar char="Ø"/>
            </a:pPr>
            <a:r>
              <a:rPr lang="en-US" sz="3200" dirty="0" smtClean="0">
                <a:solidFill>
                  <a:schemeClr val="tx2">
                    <a:lumMod val="50000"/>
                  </a:schemeClr>
                </a:solidFill>
                <a:latin typeface="Cooper Black" pitchFamily="18" charset="0"/>
              </a:rPr>
              <a:t>Online community</a:t>
            </a:r>
          </a:p>
          <a:p>
            <a:pPr>
              <a:buFont typeface="Wingdings" pitchFamily="2" charset="2"/>
              <a:buChar char="Ø"/>
            </a:pPr>
            <a:endParaRPr lang="en-US" sz="3200" dirty="0" smtClean="0">
              <a:solidFill>
                <a:schemeClr val="tx2">
                  <a:lumMod val="50000"/>
                </a:schemeClr>
              </a:solidFill>
              <a:latin typeface="Cooper Black" pitchFamily="18" charset="0"/>
            </a:endParaRPr>
          </a:p>
          <a:p>
            <a:pPr>
              <a:buFont typeface="Wingdings" pitchFamily="2" charset="2"/>
              <a:buChar char="Ø"/>
            </a:pPr>
            <a:r>
              <a:rPr lang="en-US" sz="3200" dirty="0" smtClean="0">
                <a:solidFill>
                  <a:schemeClr val="tx2">
                    <a:lumMod val="50000"/>
                  </a:schemeClr>
                </a:solidFill>
                <a:latin typeface="Cooper Black" pitchFamily="18" charset="0"/>
              </a:rPr>
              <a:t>Consumer generates media.</a:t>
            </a:r>
            <a:endParaRPr lang="en-US" sz="3200" dirty="0">
              <a:solidFill>
                <a:schemeClr val="tx2">
                  <a:lumMod val="50000"/>
                </a:schemeClr>
              </a:solidFill>
              <a:latin typeface="Cooper Black"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Nowadays….</a:t>
            </a:r>
            <a:endParaRPr lang="en-US" dirty="0"/>
          </a:p>
        </p:txBody>
      </p:sp>
      <p:sp>
        <p:nvSpPr>
          <p:cNvPr id="3" name="Content Placeholder 2"/>
          <p:cNvSpPr>
            <a:spLocks noGrp="1"/>
          </p:cNvSpPr>
          <p:nvPr>
            <p:ph idx="1"/>
          </p:nvPr>
        </p:nvSpPr>
        <p:spPr/>
        <p:txBody>
          <a:bodyPr>
            <a:normAutofit/>
          </a:bodyPr>
          <a:lstStyle/>
          <a:p>
            <a:r>
              <a:rPr lang="en-US" dirty="0" smtClean="0"/>
              <a:t>People do not believe fancy brand communication through mass media anymore.</a:t>
            </a:r>
          </a:p>
          <a:p>
            <a:pPr lvl="1"/>
            <a:r>
              <a:rPr lang="en-US" dirty="0" smtClean="0"/>
              <a:t>People more believe in Consumer Generated Media.</a:t>
            </a:r>
          </a:p>
          <a:p>
            <a:pPr lvl="1"/>
            <a:r>
              <a:rPr lang="en-US" dirty="0" smtClean="0"/>
              <a:t>Product itself communicates</a:t>
            </a:r>
          </a:p>
          <a:p>
            <a:r>
              <a:rPr lang="en-US" dirty="0" smtClean="0"/>
              <a:t>From one-way communication to two way and then community communication</a:t>
            </a:r>
          </a:p>
          <a:p>
            <a:pPr lvl="1"/>
            <a:r>
              <a:rPr lang="en-US" dirty="0" smtClean="0"/>
              <a:t>Brand Community enhance the brand value.</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3528" y="1556792"/>
            <a:ext cx="2160240" cy="4752528"/>
            <a:chOff x="323528" y="1556792"/>
            <a:chExt cx="2160240" cy="4752528"/>
          </a:xfrm>
        </p:grpSpPr>
        <p:sp>
          <p:nvSpPr>
            <p:cNvPr id="4" name="TextBox 3"/>
            <p:cNvSpPr txBox="1"/>
            <p:nvPr/>
          </p:nvSpPr>
          <p:spPr>
            <a:xfrm>
              <a:off x="323528" y="1556792"/>
              <a:ext cx="2131417" cy="461665"/>
            </a:xfrm>
            <a:prstGeom prst="rect">
              <a:avLst/>
            </a:prstGeom>
            <a:noFill/>
          </p:spPr>
          <p:txBody>
            <a:bodyPr wrap="none" rtlCol="0">
              <a:spAutoFit/>
            </a:bodyPr>
            <a:lstStyle/>
            <a:p>
              <a:r>
                <a:rPr lang="en-US" sz="2400" dirty="0" smtClean="0">
                  <a:latin typeface="Cooper Black" pitchFamily="18" charset="0"/>
                </a:rPr>
                <a:t>Corporation</a:t>
              </a:r>
              <a:endParaRPr lang="en-US" sz="2400" dirty="0">
                <a:latin typeface="Cooper Black" pitchFamily="18" charset="0"/>
              </a:endParaRPr>
            </a:p>
          </p:txBody>
        </p:sp>
        <p:sp>
          <p:nvSpPr>
            <p:cNvPr id="6" name="TextBox 5"/>
            <p:cNvSpPr txBox="1"/>
            <p:nvPr/>
          </p:nvSpPr>
          <p:spPr>
            <a:xfrm>
              <a:off x="561184" y="2996952"/>
              <a:ext cx="1562544" cy="2677656"/>
            </a:xfrm>
            <a:prstGeom prst="rect">
              <a:avLst/>
            </a:prstGeom>
            <a:noFill/>
          </p:spPr>
          <p:txBody>
            <a:bodyPr wrap="none" rtlCol="0">
              <a:spAutoFit/>
            </a:bodyPr>
            <a:lstStyle/>
            <a:p>
              <a:pPr>
                <a:buFont typeface="Arial" pitchFamily="34" charset="0"/>
                <a:buChar char="•"/>
              </a:pPr>
              <a:r>
                <a:rPr lang="en-US" sz="2400" dirty="0" smtClean="0">
                  <a:latin typeface="Cooper Black" pitchFamily="18" charset="0"/>
                </a:rPr>
                <a:t>Mission</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Vision</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Value</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Product</a:t>
              </a:r>
            </a:p>
          </p:txBody>
        </p:sp>
        <p:sp>
          <p:nvSpPr>
            <p:cNvPr id="9" name="Oval 8"/>
            <p:cNvSpPr/>
            <p:nvPr/>
          </p:nvSpPr>
          <p:spPr>
            <a:xfrm>
              <a:off x="323528" y="2204864"/>
              <a:ext cx="216024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ooper Black" pitchFamily="18" charset="0"/>
              </a:endParaRPr>
            </a:p>
          </p:txBody>
        </p:sp>
      </p:grpSp>
      <p:grpSp>
        <p:nvGrpSpPr>
          <p:cNvPr id="16" name="Group 15"/>
          <p:cNvGrpSpPr/>
          <p:nvPr/>
        </p:nvGrpSpPr>
        <p:grpSpPr>
          <a:xfrm>
            <a:off x="2771800" y="1556792"/>
            <a:ext cx="3024336" cy="4752528"/>
            <a:chOff x="2771800" y="1556792"/>
            <a:chExt cx="3024336" cy="4752528"/>
          </a:xfrm>
        </p:grpSpPr>
        <p:sp>
          <p:nvSpPr>
            <p:cNvPr id="7" name="Pentagon 6"/>
            <p:cNvSpPr/>
            <p:nvPr/>
          </p:nvSpPr>
          <p:spPr>
            <a:xfrm>
              <a:off x="2771800" y="2204864"/>
              <a:ext cx="3024336" cy="4104456"/>
            </a:xfrm>
            <a:prstGeom prst="homePlate">
              <a:avLst>
                <a:gd name="adj" fmla="val 160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Brand Promise</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Brand Value</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Brand Personality</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Brand Image</a:t>
              </a:r>
            </a:p>
          </p:txBody>
        </p:sp>
        <p:sp>
          <p:nvSpPr>
            <p:cNvPr id="11" name="TextBox 10"/>
            <p:cNvSpPr txBox="1"/>
            <p:nvPr/>
          </p:nvSpPr>
          <p:spPr>
            <a:xfrm>
              <a:off x="3491880" y="1556792"/>
              <a:ext cx="1149867" cy="461665"/>
            </a:xfrm>
            <a:prstGeom prst="rect">
              <a:avLst/>
            </a:prstGeom>
            <a:noFill/>
          </p:spPr>
          <p:txBody>
            <a:bodyPr wrap="none" rtlCol="0">
              <a:spAutoFit/>
            </a:bodyPr>
            <a:lstStyle/>
            <a:p>
              <a:r>
                <a:rPr lang="en-US" sz="2400" dirty="0" smtClean="0">
                  <a:latin typeface="Cooper Black" pitchFamily="18" charset="0"/>
                </a:rPr>
                <a:t>Brand</a:t>
              </a:r>
              <a:endParaRPr lang="en-US" sz="2400" dirty="0">
                <a:latin typeface="Cooper Black" pitchFamily="18" charset="0"/>
              </a:endParaRPr>
            </a:p>
          </p:txBody>
        </p:sp>
      </p:grpSp>
      <p:grpSp>
        <p:nvGrpSpPr>
          <p:cNvPr id="18" name="Group 17"/>
          <p:cNvGrpSpPr/>
          <p:nvPr/>
        </p:nvGrpSpPr>
        <p:grpSpPr>
          <a:xfrm>
            <a:off x="6228184" y="1556792"/>
            <a:ext cx="2592288" cy="4824536"/>
            <a:chOff x="6228184" y="1556792"/>
            <a:chExt cx="2592288" cy="4824536"/>
          </a:xfrm>
        </p:grpSpPr>
        <p:sp>
          <p:nvSpPr>
            <p:cNvPr id="10" name="Oval 9"/>
            <p:cNvSpPr/>
            <p:nvPr/>
          </p:nvSpPr>
          <p:spPr>
            <a:xfrm>
              <a:off x="6228184" y="2276872"/>
              <a:ext cx="2592288"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endParaRPr lang="en-US" sz="2400" dirty="0">
                <a:latin typeface="Cooper Black" pitchFamily="18" charset="0"/>
              </a:endParaRPr>
            </a:p>
          </p:txBody>
        </p:sp>
        <p:grpSp>
          <p:nvGrpSpPr>
            <p:cNvPr id="17" name="Group 16"/>
            <p:cNvGrpSpPr/>
            <p:nvPr/>
          </p:nvGrpSpPr>
          <p:grpSpPr>
            <a:xfrm>
              <a:off x="6507527" y="1556792"/>
              <a:ext cx="2096921" cy="4271124"/>
              <a:chOff x="6507527" y="1556792"/>
              <a:chExt cx="2096921" cy="4271124"/>
            </a:xfrm>
          </p:grpSpPr>
          <p:sp>
            <p:nvSpPr>
              <p:cNvPr id="5" name="TextBox 4"/>
              <p:cNvSpPr txBox="1"/>
              <p:nvPr/>
            </p:nvSpPr>
            <p:spPr>
              <a:xfrm>
                <a:off x="6507527" y="2780928"/>
                <a:ext cx="2096921" cy="3046988"/>
              </a:xfrm>
              <a:prstGeom prst="rect">
                <a:avLst/>
              </a:prstGeom>
              <a:noFill/>
            </p:spPr>
            <p:txBody>
              <a:bodyPr wrap="none" rtlCol="0">
                <a:spAutoFit/>
              </a:bodyPr>
              <a:lstStyle/>
              <a:p>
                <a:pPr>
                  <a:buFont typeface="Wingdings" pitchFamily="2" charset="2"/>
                  <a:buChar char="ü"/>
                </a:pPr>
                <a:r>
                  <a:rPr lang="en-US" sz="2400" dirty="0" smtClean="0">
                    <a:latin typeface="Cooper Black" pitchFamily="18" charset="0"/>
                  </a:rPr>
                  <a:t>Brand </a:t>
                </a:r>
                <a:br>
                  <a:rPr lang="en-US" sz="2400" dirty="0" smtClean="0">
                    <a:latin typeface="Cooper Black" pitchFamily="18" charset="0"/>
                  </a:rPr>
                </a:br>
                <a:r>
                  <a:rPr lang="en-US" sz="2400" dirty="0" smtClean="0">
                    <a:latin typeface="Cooper Black" pitchFamily="18" charset="0"/>
                  </a:rPr>
                  <a:t>   Preference</a:t>
                </a:r>
              </a:p>
              <a:p>
                <a:pPr>
                  <a:buFont typeface="Wingdings" pitchFamily="2" charset="2"/>
                  <a:buChar char="ü"/>
                </a:pPr>
                <a:endParaRPr lang="en-US" sz="2400" dirty="0" smtClean="0">
                  <a:latin typeface="Cooper Black" pitchFamily="18" charset="0"/>
                </a:endParaRPr>
              </a:p>
              <a:p>
                <a:pPr>
                  <a:buFont typeface="Wingdings" pitchFamily="2" charset="2"/>
                  <a:buChar char="ü"/>
                </a:pPr>
                <a:r>
                  <a:rPr lang="en-US" sz="2400" dirty="0" smtClean="0">
                    <a:latin typeface="Cooper Black" pitchFamily="18" charset="0"/>
                  </a:rPr>
                  <a:t>Brand </a:t>
                </a:r>
                <a:br>
                  <a:rPr lang="en-US" sz="2400" dirty="0" smtClean="0">
                    <a:latin typeface="Cooper Black" pitchFamily="18" charset="0"/>
                  </a:rPr>
                </a:br>
                <a:r>
                  <a:rPr lang="en-US" sz="2400" dirty="0" smtClean="0">
                    <a:latin typeface="Cooper Black" pitchFamily="18" charset="0"/>
                  </a:rPr>
                  <a:t>    Loyalty</a:t>
                </a:r>
              </a:p>
              <a:p>
                <a:pPr>
                  <a:buFont typeface="Wingdings" pitchFamily="2" charset="2"/>
                  <a:buChar char="ü"/>
                </a:pPr>
                <a:endParaRPr lang="en-US" sz="2400" dirty="0" smtClean="0">
                  <a:latin typeface="Cooper Black" pitchFamily="18" charset="0"/>
                </a:endParaRPr>
              </a:p>
              <a:p>
                <a:pPr>
                  <a:buFont typeface="Wingdings" pitchFamily="2" charset="2"/>
                  <a:buChar char="ü"/>
                </a:pPr>
                <a:r>
                  <a:rPr lang="en-US" sz="2400" dirty="0" smtClean="0">
                    <a:latin typeface="Cooper Black" pitchFamily="18" charset="0"/>
                  </a:rPr>
                  <a:t>Purchase </a:t>
                </a:r>
                <a:br>
                  <a:rPr lang="en-US" sz="2400" dirty="0" smtClean="0">
                    <a:latin typeface="Cooper Black" pitchFamily="18" charset="0"/>
                  </a:rPr>
                </a:br>
                <a:r>
                  <a:rPr lang="en-US" sz="2400" dirty="0" smtClean="0">
                    <a:latin typeface="Cooper Black" pitchFamily="18" charset="0"/>
                  </a:rPr>
                  <a:t>   Intention</a:t>
                </a:r>
                <a:endParaRPr lang="en-US" sz="2400" dirty="0">
                  <a:latin typeface="Cooper Black" pitchFamily="18" charset="0"/>
                </a:endParaRPr>
              </a:p>
            </p:txBody>
          </p:sp>
          <p:sp>
            <p:nvSpPr>
              <p:cNvPr id="12" name="TextBox 11"/>
              <p:cNvSpPr txBox="1"/>
              <p:nvPr/>
            </p:nvSpPr>
            <p:spPr>
              <a:xfrm>
                <a:off x="6588224" y="1556792"/>
                <a:ext cx="1714765" cy="461665"/>
              </a:xfrm>
              <a:prstGeom prst="rect">
                <a:avLst/>
              </a:prstGeom>
              <a:noFill/>
            </p:spPr>
            <p:txBody>
              <a:bodyPr wrap="none" rtlCol="0">
                <a:spAutoFit/>
              </a:bodyPr>
              <a:lstStyle/>
              <a:p>
                <a:r>
                  <a:rPr lang="en-US" sz="2400" dirty="0" smtClean="0">
                    <a:latin typeface="Cooper Black" pitchFamily="18" charset="0"/>
                  </a:rPr>
                  <a:t>Customer</a:t>
                </a:r>
                <a:endParaRPr lang="en-US" sz="2400" dirty="0">
                  <a:latin typeface="Cooper Black" pitchFamily="18" charset="0"/>
                </a:endParaRPr>
              </a:p>
            </p:txBody>
          </p:sp>
        </p:grpSp>
      </p:grpSp>
      <p:sp>
        <p:nvSpPr>
          <p:cNvPr id="13" name="TextBox 12"/>
          <p:cNvSpPr txBox="1"/>
          <p:nvPr/>
        </p:nvSpPr>
        <p:spPr>
          <a:xfrm>
            <a:off x="179512" y="116632"/>
            <a:ext cx="2233304" cy="584775"/>
          </a:xfrm>
          <a:prstGeom prst="rect">
            <a:avLst/>
          </a:prstGeom>
          <a:noFill/>
        </p:spPr>
        <p:txBody>
          <a:bodyPr wrap="none" rtlCol="0">
            <a:spAutoFit/>
          </a:bodyPr>
          <a:lstStyle/>
          <a:p>
            <a:r>
              <a:rPr lang="en-US" sz="3200" dirty="0" smtClean="0">
                <a:latin typeface="Cooper Black" pitchFamily="18" charset="0"/>
              </a:rPr>
              <a:t>Up to 90’s</a:t>
            </a:r>
            <a:endParaRPr lang="en-US" sz="3200" dirty="0">
              <a:latin typeface="Cooper Black" pitchFamily="18" charset="0"/>
            </a:endParaRPr>
          </a:p>
        </p:txBody>
      </p:sp>
      <p:sp>
        <p:nvSpPr>
          <p:cNvPr id="14" name="Right Arrow 13"/>
          <p:cNvSpPr/>
          <p:nvPr/>
        </p:nvSpPr>
        <p:spPr>
          <a:xfrm>
            <a:off x="5436096" y="3068960"/>
            <a:ext cx="1080120"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323528" y="1556792"/>
            <a:ext cx="2160240" cy="4752528"/>
            <a:chOff x="323528" y="1556792"/>
            <a:chExt cx="2160240" cy="4752528"/>
          </a:xfrm>
        </p:grpSpPr>
        <p:sp>
          <p:nvSpPr>
            <p:cNvPr id="4" name="TextBox 3"/>
            <p:cNvSpPr txBox="1"/>
            <p:nvPr/>
          </p:nvSpPr>
          <p:spPr>
            <a:xfrm>
              <a:off x="323528" y="1556792"/>
              <a:ext cx="2131417" cy="461665"/>
            </a:xfrm>
            <a:prstGeom prst="rect">
              <a:avLst/>
            </a:prstGeom>
            <a:noFill/>
          </p:spPr>
          <p:txBody>
            <a:bodyPr wrap="none" rtlCol="0">
              <a:spAutoFit/>
            </a:bodyPr>
            <a:lstStyle/>
            <a:p>
              <a:r>
                <a:rPr lang="en-US" sz="2400" dirty="0" smtClean="0">
                  <a:latin typeface="Cooper Black" pitchFamily="18" charset="0"/>
                </a:rPr>
                <a:t>Corporation</a:t>
              </a:r>
              <a:endParaRPr lang="en-US" sz="2400" dirty="0">
                <a:latin typeface="Cooper Black" pitchFamily="18" charset="0"/>
              </a:endParaRPr>
            </a:p>
          </p:txBody>
        </p:sp>
        <p:sp>
          <p:nvSpPr>
            <p:cNvPr id="6" name="TextBox 5"/>
            <p:cNvSpPr txBox="1"/>
            <p:nvPr/>
          </p:nvSpPr>
          <p:spPr>
            <a:xfrm>
              <a:off x="561184" y="2996952"/>
              <a:ext cx="1562544" cy="2677656"/>
            </a:xfrm>
            <a:prstGeom prst="rect">
              <a:avLst/>
            </a:prstGeom>
            <a:noFill/>
          </p:spPr>
          <p:txBody>
            <a:bodyPr wrap="none" rtlCol="0">
              <a:spAutoFit/>
            </a:bodyPr>
            <a:lstStyle/>
            <a:p>
              <a:pPr>
                <a:buFont typeface="Arial" pitchFamily="34" charset="0"/>
                <a:buChar char="•"/>
              </a:pPr>
              <a:r>
                <a:rPr lang="en-US" sz="2400" dirty="0" smtClean="0">
                  <a:latin typeface="Cooper Black" pitchFamily="18" charset="0"/>
                </a:rPr>
                <a:t>Mission</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Vision</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Value</a:t>
              </a:r>
            </a:p>
            <a:p>
              <a:pPr>
                <a:buFont typeface="Arial" pitchFamily="34" charset="0"/>
                <a:buChar char="•"/>
              </a:pPr>
              <a:endParaRPr lang="en-US" sz="2400" dirty="0" smtClean="0">
                <a:latin typeface="Cooper Black" pitchFamily="18" charset="0"/>
              </a:endParaRPr>
            </a:p>
            <a:p>
              <a:pPr>
                <a:buFont typeface="Arial" pitchFamily="34" charset="0"/>
                <a:buChar char="•"/>
              </a:pPr>
              <a:r>
                <a:rPr lang="en-US" sz="2400" dirty="0" smtClean="0">
                  <a:latin typeface="Cooper Black" pitchFamily="18" charset="0"/>
                </a:rPr>
                <a:t>Product</a:t>
              </a:r>
            </a:p>
          </p:txBody>
        </p:sp>
        <p:sp>
          <p:nvSpPr>
            <p:cNvPr id="9" name="Oval 8"/>
            <p:cNvSpPr/>
            <p:nvPr/>
          </p:nvSpPr>
          <p:spPr>
            <a:xfrm>
              <a:off x="323528" y="2204864"/>
              <a:ext cx="216024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ooper Black" pitchFamily="18" charset="0"/>
              </a:endParaRPr>
            </a:p>
          </p:txBody>
        </p:sp>
      </p:grpSp>
      <p:grpSp>
        <p:nvGrpSpPr>
          <p:cNvPr id="8" name="Group 17"/>
          <p:cNvGrpSpPr/>
          <p:nvPr/>
        </p:nvGrpSpPr>
        <p:grpSpPr>
          <a:xfrm>
            <a:off x="6228184" y="1556792"/>
            <a:ext cx="2592288" cy="4824536"/>
            <a:chOff x="6228184" y="1556792"/>
            <a:chExt cx="2592288" cy="4824536"/>
          </a:xfrm>
        </p:grpSpPr>
        <p:sp>
          <p:nvSpPr>
            <p:cNvPr id="10" name="Oval 9"/>
            <p:cNvSpPr/>
            <p:nvPr/>
          </p:nvSpPr>
          <p:spPr>
            <a:xfrm>
              <a:off x="6228184" y="2276872"/>
              <a:ext cx="2592288"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endParaRPr lang="en-US" sz="2400" dirty="0">
                <a:latin typeface="Cooper Black" pitchFamily="18" charset="0"/>
              </a:endParaRPr>
            </a:p>
          </p:txBody>
        </p:sp>
        <p:grpSp>
          <p:nvGrpSpPr>
            <p:cNvPr id="15" name="Group 16"/>
            <p:cNvGrpSpPr/>
            <p:nvPr/>
          </p:nvGrpSpPr>
          <p:grpSpPr>
            <a:xfrm>
              <a:off x="6507527" y="1556792"/>
              <a:ext cx="2284600" cy="4271124"/>
              <a:chOff x="6507527" y="1556792"/>
              <a:chExt cx="2284600" cy="4271124"/>
            </a:xfrm>
          </p:grpSpPr>
          <p:sp>
            <p:nvSpPr>
              <p:cNvPr id="5" name="TextBox 4"/>
              <p:cNvSpPr txBox="1"/>
              <p:nvPr/>
            </p:nvSpPr>
            <p:spPr>
              <a:xfrm>
                <a:off x="6507527" y="2780928"/>
                <a:ext cx="2284600" cy="3046988"/>
              </a:xfrm>
              <a:prstGeom prst="rect">
                <a:avLst/>
              </a:prstGeom>
              <a:noFill/>
            </p:spPr>
            <p:txBody>
              <a:bodyPr wrap="none" rtlCol="0">
                <a:spAutoFit/>
              </a:bodyPr>
              <a:lstStyle/>
              <a:p>
                <a:pPr>
                  <a:buFont typeface="Wingdings" pitchFamily="2" charset="2"/>
                  <a:buChar char="ü"/>
                </a:pPr>
                <a:r>
                  <a:rPr lang="en-US" sz="2400" dirty="0" smtClean="0">
                    <a:latin typeface="Cooper Black" pitchFamily="18" charset="0"/>
                  </a:rPr>
                  <a:t>Demand</a:t>
                </a:r>
              </a:p>
              <a:p>
                <a:pPr>
                  <a:buFont typeface="Wingdings" pitchFamily="2" charset="2"/>
                  <a:buChar char="ü"/>
                </a:pPr>
                <a:endParaRPr lang="en-US" sz="2400" dirty="0" smtClean="0">
                  <a:latin typeface="Cooper Black" pitchFamily="18" charset="0"/>
                </a:endParaRPr>
              </a:p>
              <a:p>
                <a:pPr>
                  <a:buFont typeface="Wingdings" pitchFamily="2" charset="2"/>
                  <a:buChar char="ü"/>
                </a:pPr>
                <a:r>
                  <a:rPr lang="en-US" sz="2400" dirty="0" smtClean="0">
                    <a:latin typeface="Cooper Black" pitchFamily="18" charset="0"/>
                  </a:rPr>
                  <a:t>Connection</a:t>
                </a:r>
              </a:p>
              <a:p>
                <a:pPr>
                  <a:buFont typeface="Wingdings" pitchFamily="2" charset="2"/>
                  <a:buChar char="ü"/>
                </a:pPr>
                <a:endParaRPr lang="en-US" sz="2400" dirty="0" smtClean="0">
                  <a:latin typeface="Cooper Black" pitchFamily="18" charset="0"/>
                </a:endParaRPr>
              </a:p>
              <a:p>
                <a:pPr>
                  <a:buFont typeface="Wingdings" pitchFamily="2" charset="2"/>
                  <a:buChar char="ü"/>
                </a:pPr>
                <a:r>
                  <a:rPr lang="en-US" sz="2400" dirty="0" smtClean="0">
                    <a:latin typeface="Cooper Black" pitchFamily="18" charset="0"/>
                  </a:rPr>
                  <a:t>Brand </a:t>
                </a:r>
                <a:br>
                  <a:rPr lang="en-US" sz="2400" dirty="0" smtClean="0">
                    <a:latin typeface="Cooper Black" pitchFamily="18" charset="0"/>
                  </a:rPr>
                </a:br>
                <a:r>
                  <a:rPr lang="en-US" sz="2400" dirty="0" smtClean="0">
                    <a:latin typeface="Cooper Black" pitchFamily="18" charset="0"/>
                  </a:rPr>
                  <a:t>   Experience</a:t>
                </a:r>
              </a:p>
              <a:p>
                <a:pPr>
                  <a:buFont typeface="Wingdings" pitchFamily="2" charset="2"/>
                  <a:buChar char="ü"/>
                </a:pPr>
                <a:endParaRPr lang="en-US" sz="2400" dirty="0" smtClean="0">
                  <a:latin typeface="Cooper Black" pitchFamily="18" charset="0"/>
                </a:endParaRPr>
              </a:p>
              <a:p>
                <a:pPr>
                  <a:buFont typeface="Wingdings" pitchFamily="2" charset="2"/>
                  <a:buChar char="ü"/>
                </a:pPr>
                <a:r>
                  <a:rPr lang="en-US" sz="2400" dirty="0" smtClean="0">
                    <a:latin typeface="Cooper Black" pitchFamily="18" charset="0"/>
                  </a:rPr>
                  <a:t>Action</a:t>
                </a:r>
                <a:endParaRPr lang="en-US" sz="2400" dirty="0">
                  <a:latin typeface="Cooper Black" pitchFamily="18" charset="0"/>
                </a:endParaRPr>
              </a:p>
            </p:txBody>
          </p:sp>
          <p:sp>
            <p:nvSpPr>
              <p:cNvPr id="12" name="TextBox 11"/>
              <p:cNvSpPr txBox="1"/>
              <p:nvPr/>
            </p:nvSpPr>
            <p:spPr>
              <a:xfrm>
                <a:off x="6588224" y="1556792"/>
                <a:ext cx="1714765" cy="461665"/>
              </a:xfrm>
              <a:prstGeom prst="rect">
                <a:avLst/>
              </a:prstGeom>
              <a:noFill/>
            </p:spPr>
            <p:txBody>
              <a:bodyPr wrap="none" rtlCol="0">
                <a:spAutoFit/>
              </a:bodyPr>
              <a:lstStyle/>
              <a:p>
                <a:r>
                  <a:rPr lang="en-US" sz="2400" dirty="0" smtClean="0">
                    <a:latin typeface="Cooper Black" pitchFamily="18" charset="0"/>
                  </a:rPr>
                  <a:t>Customer</a:t>
                </a:r>
                <a:endParaRPr lang="en-US" sz="2400" dirty="0">
                  <a:latin typeface="Cooper Black" pitchFamily="18" charset="0"/>
                </a:endParaRPr>
              </a:p>
            </p:txBody>
          </p:sp>
        </p:grpSp>
      </p:grpSp>
      <p:sp>
        <p:nvSpPr>
          <p:cNvPr id="13" name="TextBox 12"/>
          <p:cNvSpPr txBox="1"/>
          <p:nvPr/>
        </p:nvSpPr>
        <p:spPr>
          <a:xfrm>
            <a:off x="179512" y="116632"/>
            <a:ext cx="2812629" cy="584775"/>
          </a:xfrm>
          <a:prstGeom prst="rect">
            <a:avLst/>
          </a:prstGeom>
          <a:noFill/>
        </p:spPr>
        <p:txBody>
          <a:bodyPr wrap="none" rtlCol="0">
            <a:spAutoFit/>
          </a:bodyPr>
          <a:lstStyle/>
          <a:p>
            <a:r>
              <a:rPr lang="en-US" sz="3200" dirty="0" smtClean="0">
                <a:latin typeface="Cooper Black" pitchFamily="18" charset="0"/>
              </a:rPr>
              <a:t>Nowadays….</a:t>
            </a:r>
            <a:endParaRPr lang="en-US" sz="3200" dirty="0">
              <a:latin typeface="Cooper Black" pitchFamily="18" charset="0"/>
            </a:endParaRPr>
          </a:p>
        </p:txBody>
      </p:sp>
      <p:grpSp>
        <p:nvGrpSpPr>
          <p:cNvPr id="19" name="Group 18"/>
          <p:cNvGrpSpPr/>
          <p:nvPr/>
        </p:nvGrpSpPr>
        <p:grpSpPr>
          <a:xfrm>
            <a:off x="2123728" y="1556792"/>
            <a:ext cx="4464496" cy="4680520"/>
            <a:chOff x="2123728" y="1556792"/>
            <a:chExt cx="4464496" cy="4680520"/>
          </a:xfrm>
        </p:grpSpPr>
        <p:sp>
          <p:nvSpPr>
            <p:cNvPr id="11" name="TextBox 10"/>
            <p:cNvSpPr txBox="1"/>
            <p:nvPr/>
          </p:nvSpPr>
          <p:spPr>
            <a:xfrm>
              <a:off x="3782173" y="1556792"/>
              <a:ext cx="1149867" cy="461665"/>
            </a:xfrm>
            <a:prstGeom prst="rect">
              <a:avLst/>
            </a:prstGeom>
            <a:noFill/>
          </p:spPr>
          <p:txBody>
            <a:bodyPr wrap="none" rtlCol="0">
              <a:spAutoFit/>
            </a:bodyPr>
            <a:lstStyle/>
            <a:p>
              <a:r>
                <a:rPr lang="en-US" sz="2400" dirty="0" smtClean="0">
                  <a:latin typeface="Cooper Black" pitchFamily="18" charset="0"/>
                </a:rPr>
                <a:t>Brand</a:t>
              </a:r>
              <a:endParaRPr lang="en-US" sz="2400" dirty="0">
                <a:latin typeface="Cooper Black" pitchFamily="18" charset="0"/>
              </a:endParaRPr>
            </a:p>
          </p:txBody>
        </p:sp>
        <p:sp>
          <p:nvSpPr>
            <p:cNvPr id="16" name="Rounded Rectangle 15"/>
            <p:cNvSpPr/>
            <p:nvPr/>
          </p:nvSpPr>
          <p:spPr>
            <a:xfrm>
              <a:off x="3203848" y="2276872"/>
              <a:ext cx="2448272"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400" dirty="0" smtClean="0">
                  <a:solidFill>
                    <a:schemeClr val="tx1"/>
                  </a:solidFill>
                  <a:latin typeface="Cooper Black" pitchFamily="18" charset="0"/>
                </a:rPr>
                <a:t>Promise</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Shared Value</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Personality</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Positioning</a:t>
              </a:r>
            </a:p>
            <a:p>
              <a:pPr>
                <a:buFont typeface="Arial" pitchFamily="34" charset="0"/>
                <a:buChar char="•"/>
              </a:pPr>
              <a:endParaRPr lang="en-US" sz="2400" dirty="0" smtClean="0">
                <a:solidFill>
                  <a:schemeClr val="tx1"/>
                </a:solidFill>
                <a:latin typeface="Cooper Black" pitchFamily="18" charset="0"/>
              </a:endParaRPr>
            </a:p>
            <a:p>
              <a:pPr>
                <a:buFont typeface="Arial" pitchFamily="34" charset="0"/>
                <a:buChar char="•"/>
              </a:pPr>
              <a:r>
                <a:rPr lang="en-US" sz="2400" dirty="0" smtClean="0">
                  <a:solidFill>
                    <a:schemeClr val="tx1"/>
                  </a:solidFill>
                  <a:latin typeface="Cooper Black" pitchFamily="18" charset="0"/>
                </a:rPr>
                <a:t>Equity</a:t>
              </a:r>
            </a:p>
          </p:txBody>
        </p:sp>
        <p:sp>
          <p:nvSpPr>
            <p:cNvPr id="17" name="Curved Right Arrow 16"/>
            <p:cNvSpPr/>
            <p:nvPr/>
          </p:nvSpPr>
          <p:spPr>
            <a:xfrm>
              <a:off x="5436096" y="2780928"/>
              <a:ext cx="1152128" cy="2736304"/>
            </a:xfrm>
            <a:prstGeom prst="curv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a:off x="2123728" y="2924944"/>
              <a:ext cx="1152128" cy="2736304"/>
            </a:xfrm>
            <a:prstGeom prst="curved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a:t>
            </a:r>
            <a:endParaRPr lang="en-US" dirty="0"/>
          </a:p>
        </p:txBody>
      </p:sp>
      <p:pic>
        <p:nvPicPr>
          <p:cNvPr id="10242" name="Picture 2" descr="http://2.bp.blogspot.com/-_zed3zsLtkc/URgON8K1lZI/AAAAAAAAQds/pNLfDo1yva4/s640/Nike+Logo.jpg"/>
          <p:cNvPicPr>
            <a:picLocks noChangeAspect="1" noChangeArrowheads="1"/>
          </p:cNvPicPr>
          <p:nvPr/>
        </p:nvPicPr>
        <p:blipFill>
          <a:blip r:embed="rId2" cstate="print"/>
          <a:srcRect/>
          <a:stretch>
            <a:fillRect/>
          </a:stretch>
        </p:blipFill>
        <p:spPr bwMode="auto">
          <a:xfrm>
            <a:off x="395536" y="1772816"/>
            <a:ext cx="3967592" cy="1872208"/>
          </a:xfrm>
          <a:prstGeom prst="rect">
            <a:avLst/>
          </a:prstGeom>
          <a:noFill/>
        </p:spPr>
      </p:pic>
      <p:pic>
        <p:nvPicPr>
          <p:cNvPr id="10244" name="Picture 4" descr="Nike said the wording in the 2007 campaig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1628800"/>
            <a:ext cx="4032448" cy="2266761"/>
          </a:xfrm>
          <a:prstGeom prst="rect">
            <a:avLst/>
          </a:prstGeom>
          <a:noFill/>
        </p:spPr>
      </p:pic>
      <p:pic>
        <p:nvPicPr>
          <p:cNvPr id="10249" name="Picture 9" descr="http://gamification.jp/wp-content/uploads/2012/07/org_1.jpg"/>
          <p:cNvPicPr>
            <a:picLocks noChangeAspect="1" noChangeArrowheads="1"/>
          </p:cNvPicPr>
          <p:nvPr/>
        </p:nvPicPr>
        <p:blipFill>
          <a:blip r:embed="rId4" cstate="print"/>
          <a:srcRect/>
          <a:stretch>
            <a:fillRect/>
          </a:stretch>
        </p:blipFill>
        <p:spPr bwMode="auto">
          <a:xfrm>
            <a:off x="2339752" y="4032460"/>
            <a:ext cx="4322802" cy="257255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checkerboard(across)">
                                      <p:cBhvr>
                                        <p:cTn id="12"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1973297" cy="954107"/>
          </a:xfrm>
          <a:prstGeom prst="rect">
            <a:avLst/>
          </a:prstGeom>
          <a:noFill/>
        </p:spPr>
        <p:txBody>
          <a:bodyPr wrap="none" rtlCol="0">
            <a:spAutoFit/>
          </a:bodyPr>
          <a:lstStyle/>
          <a:p>
            <a:r>
              <a:rPr lang="en-US" sz="2800" dirty="0" smtClean="0">
                <a:latin typeface="Cooper Black" pitchFamily="18" charset="0"/>
              </a:rPr>
              <a:t>What is</a:t>
            </a:r>
          </a:p>
          <a:p>
            <a:r>
              <a:rPr lang="en-US" sz="2800" dirty="0" smtClean="0">
                <a:latin typeface="Cooper Black" pitchFamily="18" charset="0"/>
              </a:rPr>
              <a:t> “Brand”?</a:t>
            </a:r>
            <a:endParaRPr lang="en-US" sz="2800" dirty="0">
              <a:latin typeface="Cooper Black" pitchFamily="18" charset="0"/>
            </a:endParaRPr>
          </a:p>
        </p:txBody>
      </p:sp>
      <p:pic>
        <p:nvPicPr>
          <p:cNvPr id="30724" name="Picture 4"/>
          <p:cNvPicPr>
            <a:picLocks noChangeAspect="1" noChangeArrowheads="1"/>
          </p:cNvPicPr>
          <p:nvPr/>
        </p:nvPicPr>
        <p:blipFill>
          <a:blip r:embed="rId2" cstate="print"/>
          <a:srcRect/>
          <a:stretch>
            <a:fillRect/>
          </a:stretch>
        </p:blipFill>
        <p:spPr bwMode="auto">
          <a:xfrm>
            <a:off x="2627519" y="260648"/>
            <a:ext cx="6408977" cy="6480720"/>
          </a:xfrm>
          <a:prstGeom prst="rect">
            <a:avLst/>
          </a:prstGeom>
          <a:noFill/>
          <a:ln w="9525">
            <a:noFill/>
            <a:miter lim="800000"/>
            <a:headEnd/>
            <a:tailEnd/>
          </a:ln>
        </p:spPr>
      </p:pic>
      <p:sp>
        <p:nvSpPr>
          <p:cNvPr id="6" name="TextBox 5"/>
          <p:cNvSpPr txBox="1"/>
          <p:nvPr/>
        </p:nvSpPr>
        <p:spPr>
          <a:xfrm>
            <a:off x="251520" y="2492896"/>
            <a:ext cx="2176878" cy="830997"/>
          </a:xfrm>
          <a:prstGeom prst="rect">
            <a:avLst/>
          </a:prstGeom>
          <a:noFill/>
        </p:spPr>
        <p:txBody>
          <a:bodyPr wrap="none" rtlCol="0">
            <a:spAutoFit/>
          </a:bodyPr>
          <a:lstStyle/>
          <a:p>
            <a:r>
              <a:rPr lang="en-US" sz="2400" dirty="0" smtClean="0">
                <a:latin typeface="Cooper Black" pitchFamily="18" charset="0"/>
              </a:rPr>
              <a:t>Automobile?</a:t>
            </a:r>
          </a:p>
          <a:p>
            <a:r>
              <a:rPr lang="en-US" sz="2400" dirty="0" smtClean="0">
                <a:latin typeface="Cooper Black" pitchFamily="18" charset="0"/>
              </a:rPr>
              <a:t>Electronics?</a:t>
            </a:r>
            <a:endParaRPr lang="en-US" sz="2400" dirty="0">
              <a:latin typeface="Cooper Black" pitchFamily="18" charset="0"/>
            </a:endParaRPr>
          </a:p>
        </p:txBody>
      </p:sp>
      <p:sp>
        <p:nvSpPr>
          <p:cNvPr id="7" name="TextBox 6"/>
          <p:cNvSpPr txBox="1"/>
          <p:nvPr/>
        </p:nvSpPr>
        <p:spPr>
          <a:xfrm>
            <a:off x="353567" y="4365104"/>
            <a:ext cx="1986185" cy="1938992"/>
          </a:xfrm>
          <a:prstGeom prst="rect">
            <a:avLst/>
          </a:prstGeom>
          <a:noFill/>
        </p:spPr>
        <p:txBody>
          <a:bodyPr wrap="none" rtlCol="0">
            <a:spAutoFit/>
          </a:bodyPr>
          <a:lstStyle/>
          <a:p>
            <a:r>
              <a:rPr lang="en-US" sz="2400" dirty="0" smtClean="0">
                <a:latin typeface="Cooper Black" pitchFamily="18" charset="0"/>
              </a:rPr>
              <a:t>Nowadays,</a:t>
            </a:r>
            <a:br>
              <a:rPr lang="en-US" sz="2400" dirty="0" smtClean="0">
                <a:latin typeface="Cooper Black" pitchFamily="18" charset="0"/>
              </a:rPr>
            </a:br>
            <a:r>
              <a:rPr lang="en-US" sz="2400" dirty="0" smtClean="0">
                <a:latin typeface="Cooper Black" pitchFamily="18" charset="0"/>
              </a:rPr>
              <a:t>Innovation </a:t>
            </a:r>
            <a:br>
              <a:rPr lang="en-US" sz="2400" dirty="0" smtClean="0">
                <a:latin typeface="Cooper Black" pitchFamily="18" charset="0"/>
              </a:rPr>
            </a:br>
            <a:r>
              <a:rPr lang="en-US" sz="2400" dirty="0" smtClean="0">
                <a:latin typeface="Cooper Black" pitchFamily="18" charset="0"/>
              </a:rPr>
              <a:t>Capability</a:t>
            </a:r>
            <a:br>
              <a:rPr lang="en-US" sz="2400" dirty="0" smtClean="0">
                <a:latin typeface="Cooper Black" pitchFamily="18" charset="0"/>
              </a:rPr>
            </a:br>
            <a:r>
              <a:rPr lang="en-US" sz="2400" dirty="0" smtClean="0">
                <a:latin typeface="Cooper Black" pitchFamily="18" charset="0"/>
              </a:rPr>
              <a:t>Creates </a:t>
            </a:r>
          </a:p>
          <a:p>
            <a:r>
              <a:rPr lang="en-US" sz="2400" dirty="0" smtClean="0">
                <a:latin typeface="Cooper Black" pitchFamily="18" charset="0"/>
              </a:rPr>
              <a:t>Brand</a:t>
            </a:r>
            <a:endParaRPr lang="en-US" sz="2400" dirty="0">
              <a:latin typeface="Cooper Black"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a:t>
            </a:r>
            <a:endParaRPr lang="en-US" dirty="0"/>
          </a:p>
        </p:txBody>
      </p:sp>
      <p:pic>
        <p:nvPicPr>
          <p:cNvPr id="10242" name="Picture 2" descr="http://2.bp.blogspot.com/-_zed3zsLtkc/URgON8K1lZI/AAAAAAAAQds/pNLfDo1yva4/s640/Nike+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484784"/>
            <a:ext cx="3096344" cy="1461088"/>
          </a:xfrm>
          <a:prstGeom prst="rect">
            <a:avLst/>
          </a:prstGeom>
          <a:noFill/>
        </p:spPr>
      </p:pic>
      <p:pic>
        <p:nvPicPr>
          <p:cNvPr id="10244" name="Picture 4" descr="Nike said the wording in the 2007 campaig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3068960"/>
            <a:ext cx="3074362" cy="1728192"/>
          </a:xfrm>
          <a:prstGeom prst="rect">
            <a:avLst/>
          </a:prstGeom>
          <a:noFill/>
        </p:spPr>
      </p:pic>
      <p:pic>
        <p:nvPicPr>
          <p:cNvPr id="10247" name="Picture 7"/>
          <p:cNvPicPr>
            <a:picLocks noChangeAspect="1" noChangeArrowheads="1"/>
          </p:cNvPicPr>
          <p:nvPr/>
        </p:nvPicPr>
        <p:blipFill>
          <a:blip r:embed="rId4" cstate="print"/>
          <a:srcRect/>
          <a:stretch>
            <a:fillRect/>
          </a:stretch>
        </p:blipFill>
        <p:spPr bwMode="auto">
          <a:xfrm>
            <a:off x="0" y="1484784"/>
            <a:ext cx="9187746" cy="489654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a:t>
            </a:r>
            <a:endParaRPr lang="en-US" dirty="0"/>
          </a:p>
        </p:txBody>
      </p:sp>
      <p:pic>
        <p:nvPicPr>
          <p:cNvPr id="10242" name="Picture 2" descr="http://2.bp.blogspot.com/-_zed3zsLtkc/URgON8K1lZI/AAAAAAAAQds/pNLfDo1yva4/s640/Nike+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484784"/>
            <a:ext cx="3096344" cy="1461088"/>
          </a:xfrm>
          <a:prstGeom prst="rect">
            <a:avLst/>
          </a:prstGeom>
          <a:noFill/>
        </p:spPr>
      </p:pic>
      <p:pic>
        <p:nvPicPr>
          <p:cNvPr id="10244" name="Picture 4" descr="Nike said the wording in the 2007 campaign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3068960"/>
            <a:ext cx="3074362" cy="1728192"/>
          </a:xfrm>
          <a:prstGeom prst="rect">
            <a:avLst/>
          </a:prstGeom>
          <a:noFill/>
        </p:spPr>
      </p:pic>
      <p:pic>
        <p:nvPicPr>
          <p:cNvPr id="10247" name="Picture 7"/>
          <p:cNvPicPr>
            <a:picLocks noChangeAspect="1" noChangeArrowheads="1"/>
          </p:cNvPicPr>
          <p:nvPr/>
        </p:nvPicPr>
        <p:blipFill>
          <a:blip r:embed="rId4" cstate="print"/>
          <a:srcRect/>
          <a:stretch>
            <a:fillRect/>
          </a:stretch>
        </p:blipFill>
        <p:spPr bwMode="auto">
          <a:xfrm>
            <a:off x="0" y="1484784"/>
            <a:ext cx="9187746" cy="4896544"/>
          </a:xfrm>
          <a:prstGeom prst="rect">
            <a:avLst/>
          </a:prstGeom>
          <a:noFill/>
          <a:ln w="9525">
            <a:noFill/>
            <a:miter lim="800000"/>
            <a:headEnd/>
            <a:tailEnd/>
          </a:ln>
        </p:spPr>
      </p:pic>
      <p:pic>
        <p:nvPicPr>
          <p:cNvPr id="43010" name="Picture 2"/>
          <p:cNvPicPr>
            <a:picLocks noChangeAspect="1" noChangeArrowheads="1"/>
          </p:cNvPicPr>
          <p:nvPr/>
        </p:nvPicPr>
        <p:blipFill>
          <a:blip r:embed="rId5" cstate="print"/>
          <a:srcRect/>
          <a:stretch>
            <a:fillRect/>
          </a:stretch>
        </p:blipFill>
        <p:spPr bwMode="auto">
          <a:xfrm>
            <a:off x="0" y="1484784"/>
            <a:ext cx="9159230" cy="488134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a:t>
            </a:r>
            <a:endParaRPr lang="en-US" dirty="0"/>
          </a:p>
        </p:txBody>
      </p:sp>
      <p:pic>
        <p:nvPicPr>
          <p:cNvPr id="8194" name="Picture 2" descr="http://macintoshuser.up.seesaa.net/image/macintosh-128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6" y="1484784"/>
            <a:ext cx="1872208" cy="2115596"/>
          </a:xfrm>
          <a:prstGeom prst="rect">
            <a:avLst/>
          </a:prstGeom>
          <a:noFill/>
        </p:spPr>
      </p:pic>
      <p:pic>
        <p:nvPicPr>
          <p:cNvPr id="8196" name="Picture 4" descr="http://img2.blogs.yahoo.co.jp/ybi/1/ab/72/tm75evo/folder/138633/img_138633_17510006_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47864" y="1556792"/>
            <a:ext cx="2697706" cy="1872208"/>
          </a:xfrm>
          <a:prstGeom prst="rect">
            <a:avLst/>
          </a:prstGeom>
          <a:noFill/>
        </p:spPr>
      </p:pic>
      <p:pic>
        <p:nvPicPr>
          <p:cNvPr id="8198" name="Picture 6" descr="https://upload.wikimedia.org/wikipedia/commons/a/a6/Ipod_5th_Generation_white_rotate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8185" y="1412776"/>
            <a:ext cx="1368151" cy="2107855"/>
          </a:xfrm>
          <a:prstGeom prst="rect">
            <a:avLst/>
          </a:prstGeom>
          <a:noFill/>
        </p:spPr>
      </p:pic>
      <p:pic>
        <p:nvPicPr>
          <p:cNvPr id="8200" name="Picture 8" descr="http://images.apple.com/support/assets/images/products/iphone/hero_iphone4-5_wide.png"/>
          <p:cNvPicPr>
            <a:picLocks noChangeAspect="1" noChangeArrowheads="1"/>
          </p:cNvPicPr>
          <p:nvPr/>
        </p:nvPicPr>
        <p:blipFill>
          <a:blip r:embed="rId5" cstate="print"/>
          <a:srcRect/>
          <a:stretch>
            <a:fillRect/>
          </a:stretch>
        </p:blipFill>
        <p:spPr bwMode="auto">
          <a:xfrm>
            <a:off x="1060551" y="3717032"/>
            <a:ext cx="3659700" cy="2592288"/>
          </a:xfrm>
          <a:prstGeom prst="rect">
            <a:avLst/>
          </a:prstGeom>
          <a:noFill/>
        </p:spPr>
      </p:pic>
      <p:pic>
        <p:nvPicPr>
          <p:cNvPr id="8202" name="Picture 10" descr="http://cc-trading.dk/images/0/ipad_mini.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0032" y="3717032"/>
            <a:ext cx="2592288" cy="25922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http://www.selectism.com/news/wp-content/uploads/2011/10/uniqlo-5th-ave-flagship-store-nyc-preview-02.jpg"/>
          <p:cNvPicPr>
            <a:picLocks noChangeAspect="1" noChangeArrowheads="1"/>
          </p:cNvPicPr>
          <p:nvPr/>
        </p:nvPicPr>
        <p:blipFill>
          <a:blip r:embed="rId2" cstate="print"/>
          <a:srcRect/>
          <a:stretch>
            <a:fillRect/>
          </a:stretch>
        </p:blipFill>
        <p:spPr bwMode="auto">
          <a:xfrm>
            <a:off x="328095" y="980728"/>
            <a:ext cx="8815905" cy="5877272"/>
          </a:xfrm>
          <a:prstGeom prst="rect">
            <a:avLst/>
          </a:prstGeom>
          <a:noFill/>
        </p:spPr>
      </p:pic>
      <p:sp>
        <p:nvSpPr>
          <p:cNvPr id="2" name="Title 1"/>
          <p:cNvSpPr>
            <a:spLocks noGrp="1"/>
          </p:cNvSpPr>
          <p:nvPr>
            <p:ph type="title"/>
          </p:nvPr>
        </p:nvSpPr>
        <p:spPr>
          <a:xfrm>
            <a:off x="457200" y="-27384"/>
            <a:ext cx="8229600" cy="1143000"/>
          </a:xfrm>
        </p:spPr>
        <p:txBody>
          <a:bodyPr/>
          <a:lstStyle/>
          <a:p>
            <a:r>
              <a:rPr lang="en-US" dirty="0" smtClean="0"/>
              <a:t>UNIQLO</a:t>
            </a:r>
            <a:endParaRPr lang="en-US" dirty="0"/>
          </a:p>
        </p:txBody>
      </p:sp>
      <p:pic>
        <p:nvPicPr>
          <p:cNvPr id="35844" name="Picture 4" descr="http://www.shoppingnsales.com/wp-content/uploads/2010/12/20101217-uniqlo-ultra-light-fleece-promotio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1268760"/>
            <a:ext cx="3374876" cy="3226297"/>
          </a:xfrm>
          <a:prstGeom prst="rect">
            <a:avLst/>
          </a:prstGeom>
          <a:noFill/>
        </p:spPr>
      </p:pic>
      <p:pic>
        <p:nvPicPr>
          <p:cNvPr id="35846" name="Picture 6" descr="http://www.designerdenimjeansfashion.com/brands-u01/uniqlo-heattech-collection-2010-2011-fall-winter-designer-denim-jeans-fashion-1x.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056" y="1268760"/>
            <a:ext cx="3456384" cy="3225958"/>
          </a:xfrm>
          <a:prstGeom prst="rect">
            <a:avLst/>
          </a:prstGeom>
          <a:noFill/>
        </p:spPr>
      </p:pic>
      <p:pic>
        <p:nvPicPr>
          <p:cNvPr id="35848" name="Picture 8" descr="http://aka-img-2.h-img.com/media/img/b/hn/4178434/8963872698830230912.400_600r"/>
          <p:cNvPicPr>
            <a:picLocks noChangeAspect="1" noChangeArrowheads="1"/>
          </p:cNvPicPr>
          <p:nvPr/>
        </p:nvPicPr>
        <p:blipFill>
          <a:blip r:embed="rId5" cstate="print"/>
          <a:srcRect/>
          <a:stretch>
            <a:fillRect/>
          </a:stretch>
        </p:blipFill>
        <p:spPr bwMode="auto">
          <a:xfrm>
            <a:off x="2339752" y="4666256"/>
            <a:ext cx="3896433" cy="2191744"/>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dissolve">
                                      <p:cBhvr>
                                        <p:cTn id="1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dirty="0" smtClean="0"/>
              <a:t>UNIQLO</a:t>
            </a:r>
            <a:endParaRPr lang="en-US" dirty="0"/>
          </a:p>
        </p:txBody>
      </p:sp>
      <p:sp>
        <p:nvSpPr>
          <p:cNvPr id="4" name="Pentagon 3"/>
          <p:cNvSpPr/>
          <p:nvPr/>
        </p:nvSpPr>
        <p:spPr>
          <a:xfrm>
            <a:off x="755576" y="1052736"/>
            <a:ext cx="2592288" cy="2448272"/>
          </a:xfrm>
          <a:prstGeom prst="homePlate">
            <a:avLst>
              <a:gd name="adj" fmla="val 299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2">
                    <a:lumMod val="50000"/>
                  </a:schemeClr>
                </a:solidFill>
              </a:rPr>
              <a:t>World Best Quality</a:t>
            </a:r>
          </a:p>
          <a:p>
            <a:r>
              <a:rPr lang="en-US" sz="2800" dirty="0" smtClean="0">
                <a:solidFill>
                  <a:schemeClr val="tx2">
                    <a:lumMod val="50000"/>
                  </a:schemeClr>
                </a:solidFill>
              </a:rPr>
              <a:t>At</a:t>
            </a:r>
          </a:p>
          <a:p>
            <a:r>
              <a:rPr lang="en-US" sz="2800" b="1" dirty="0" smtClean="0">
                <a:solidFill>
                  <a:schemeClr val="tx2">
                    <a:lumMod val="50000"/>
                  </a:schemeClr>
                </a:solidFill>
              </a:rPr>
              <a:t>World Best Price</a:t>
            </a:r>
            <a:endParaRPr lang="en-US" sz="2800" b="1" dirty="0">
              <a:solidFill>
                <a:schemeClr val="tx2">
                  <a:lumMod val="50000"/>
                </a:schemeClr>
              </a:solidFill>
            </a:endParaRPr>
          </a:p>
        </p:txBody>
      </p:sp>
      <p:sp>
        <p:nvSpPr>
          <p:cNvPr id="6" name="Pentagon 5"/>
          <p:cNvSpPr/>
          <p:nvPr/>
        </p:nvSpPr>
        <p:spPr>
          <a:xfrm>
            <a:off x="5940152" y="1052736"/>
            <a:ext cx="2592288" cy="2448272"/>
          </a:xfrm>
          <a:prstGeom prst="homePlate">
            <a:avLst>
              <a:gd name="adj" fmla="val 299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50000"/>
                  </a:schemeClr>
                </a:solidFill>
              </a:rPr>
              <a:t>Create UNIQLO Community to Support Consumers’ Fashion Life</a:t>
            </a:r>
            <a:endParaRPr lang="en-US" sz="2400" b="1" dirty="0">
              <a:solidFill>
                <a:schemeClr val="tx2">
                  <a:lumMod val="50000"/>
                </a:schemeClr>
              </a:solidFill>
            </a:endParaRPr>
          </a:p>
        </p:txBody>
      </p:sp>
      <p:pic>
        <p:nvPicPr>
          <p:cNvPr id="71682" name="Picture 2" descr="http://www.uniqlo.com/project/list_mainimage/uniqlo_introducti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73016"/>
            <a:ext cx="2592288" cy="1668876"/>
          </a:xfrm>
          <a:prstGeom prst="rect">
            <a:avLst/>
          </a:prstGeom>
          <a:noFill/>
        </p:spPr>
      </p:pic>
      <p:pic>
        <p:nvPicPr>
          <p:cNvPr id="8" name="Picture 4" descr="http://www.shoppingnsales.com/wp-content/uploads/2010/12/20101217-uniqlo-ultra-light-fleece-promotion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1600" y="4801946"/>
            <a:ext cx="2150740" cy="2056054"/>
          </a:xfrm>
          <a:prstGeom prst="rect">
            <a:avLst/>
          </a:prstGeom>
          <a:noFill/>
        </p:spPr>
      </p:pic>
      <p:grpSp>
        <p:nvGrpSpPr>
          <p:cNvPr id="11" name="Group 10"/>
          <p:cNvGrpSpPr/>
          <p:nvPr/>
        </p:nvGrpSpPr>
        <p:grpSpPr>
          <a:xfrm>
            <a:off x="3347864" y="1052736"/>
            <a:ext cx="3320369" cy="5805264"/>
            <a:chOff x="3347864" y="1052736"/>
            <a:chExt cx="3320369" cy="5805264"/>
          </a:xfrm>
        </p:grpSpPr>
        <p:sp>
          <p:nvSpPr>
            <p:cNvPr id="5" name="Pentagon 4"/>
            <p:cNvSpPr/>
            <p:nvPr/>
          </p:nvSpPr>
          <p:spPr>
            <a:xfrm>
              <a:off x="3347864" y="1052736"/>
              <a:ext cx="2592288" cy="2448272"/>
            </a:xfrm>
            <a:prstGeom prst="homePlate">
              <a:avLst>
                <a:gd name="adj" fmla="val 299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2">
                      <a:lumMod val="50000"/>
                    </a:schemeClr>
                  </a:solidFill>
                </a:rPr>
                <a:t>First in the World</a:t>
              </a:r>
            </a:p>
            <a:p>
              <a:r>
                <a:rPr lang="en-US" sz="2800" b="1" dirty="0" smtClean="0">
                  <a:solidFill>
                    <a:schemeClr val="tx2">
                      <a:lumMod val="50000"/>
                    </a:schemeClr>
                  </a:solidFill>
                </a:rPr>
                <a:t>Innovative Products</a:t>
              </a:r>
              <a:endParaRPr lang="en-US" sz="2800" b="1" dirty="0">
                <a:solidFill>
                  <a:schemeClr val="tx2">
                    <a:lumMod val="50000"/>
                  </a:schemeClr>
                </a:solidFill>
              </a:endParaRPr>
            </a:p>
          </p:txBody>
        </p:sp>
        <p:pic>
          <p:nvPicPr>
            <p:cNvPr id="9" name="Picture 6" descr="http://www.designerdenimjeansfashion.com/brands-u01/uniqlo-heattech-collection-2010-2011-fall-winter-designer-denim-jeans-fashion-1x.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7864" y="3645024"/>
              <a:ext cx="2376264" cy="2217846"/>
            </a:xfrm>
            <a:prstGeom prst="rect">
              <a:avLst/>
            </a:prstGeom>
            <a:noFill/>
          </p:spPr>
        </p:pic>
        <p:pic>
          <p:nvPicPr>
            <p:cNvPr id="10" name="Picture 8" descr="http://aka-img-2.h-img.com/media/img/b/hn/4178434/8963872698830230912.400_600r"/>
            <p:cNvPicPr>
              <a:picLocks noChangeAspect="1" noChangeArrowheads="1"/>
            </p:cNvPicPr>
            <p:nvPr/>
          </p:nvPicPr>
          <p:blipFill>
            <a:blip r:embed="rId5" cstate="print"/>
            <a:srcRect/>
            <a:stretch>
              <a:fillRect/>
            </a:stretch>
          </p:blipFill>
          <p:spPr bwMode="auto">
            <a:xfrm>
              <a:off x="4139952" y="5435842"/>
              <a:ext cx="2528281" cy="1422158"/>
            </a:xfrm>
            <a:prstGeom prst="rect">
              <a:avLst/>
            </a:prstGeom>
            <a:noFill/>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UNIQLO - UNIQLOOKS</a:t>
            </a:r>
            <a:endParaRPr lang="en-US" dirty="0"/>
          </a:p>
        </p:txBody>
      </p:sp>
      <p:sp>
        <p:nvSpPr>
          <p:cNvPr id="3" name="Content Placeholder 2"/>
          <p:cNvSpPr>
            <a:spLocks noGrp="1"/>
          </p:cNvSpPr>
          <p:nvPr>
            <p:ph idx="1"/>
          </p:nvPr>
        </p:nvSpPr>
        <p:spPr/>
        <p:txBody>
          <a:bodyPr/>
          <a:lstStyle/>
          <a:p>
            <a:endParaRPr lang="en-US"/>
          </a:p>
        </p:txBody>
      </p:sp>
      <p:pic>
        <p:nvPicPr>
          <p:cNvPr id="70658" name="Picture 2"/>
          <p:cNvPicPr>
            <a:picLocks noChangeAspect="1" noChangeArrowheads="1"/>
          </p:cNvPicPr>
          <p:nvPr/>
        </p:nvPicPr>
        <p:blipFill>
          <a:blip r:embed="rId2" cstate="print"/>
          <a:srcRect/>
          <a:stretch>
            <a:fillRect/>
          </a:stretch>
        </p:blipFill>
        <p:spPr bwMode="auto">
          <a:xfrm>
            <a:off x="-1" y="1556792"/>
            <a:ext cx="9187745" cy="489654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UNIQLO - UNIQLOOKS</a:t>
            </a:r>
            <a:endParaRPr lang="en-US" dirty="0"/>
          </a:p>
        </p:txBody>
      </p:sp>
      <p:sp>
        <p:nvSpPr>
          <p:cNvPr id="3" name="Content Placeholder 2"/>
          <p:cNvSpPr>
            <a:spLocks noGrp="1"/>
          </p:cNvSpPr>
          <p:nvPr>
            <p:ph idx="1"/>
          </p:nvPr>
        </p:nvSpPr>
        <p:spPr/>
        <p:txBody>
          <a:bodyPr/>
          <a:lstStyle/>
          <a:p>
            <a:endParaRPr lang="en-US"/>
          </a:p>
        </p:txBody>
      </p:sp>
      <p:pic>
        <p:nvPicPr>
          <p:cNvPr id="73730" name="Picture 2"/>
          <p:cNvPicPr>
            <a:picLocks noChangeAspect="1" noChangeArrowheads="1"/>
          </p:cNvPicPr>
          <p:nvPr/>
        </p:nvPicPr>
        <p:blipFill>
          <a:blip r:embed="rId2" cstate="print"/>
          <a:srcRect/>
          <a:stretch>
            <a:fillRect/>
          </a:stretch>
        </p:blipFill>
        <p:spPr bwMode="auto">
          <a:xfrm>
            <a:off x="0" y="1556793"/>
            <a:ext cx="9144000" cy="487323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US" dirty="0" smtClean="0"/>
              <a:t>SONY</a:t>
            </a:r>
            <a:endParaRPr lang="en-US" dirty="0"/>
          </a:p>
        </p:txBody>
      </p:sp>
      <p:pic>
        <p:nvPicPr>
          <p:cNvPr id="9218" name="Picture 2" descr="http://williamgill.de/images/sony-TR-55-transistor-radio.jpe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1628800"/>
            <a:ext cx="1934543" cy="1296144"/>
          </a:xfrm>
          <a:prstGeom prst="rect">
            <a:avLst/>
          </a:prstGeom>
          <a:noFill/>
        </p:spPr>
      </p:pic>
      <p:pic>
        <p:nvPicPr>
          <p:cNvPr id="9220" name="Picture 4" descr="http://pocketcalculatorshow.com/wp-content/uploads/2012/06/tps-l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3240" y="1628800"/>
            <a:ext cx="1764704" cy="1270738"/>
          </a:xfrm>
          <a:prstGeom prst="rect">
            <a:avLst/>
          </a:prstGeom>
          <a:noFill/>
        </p:spPr>
      </p:pic>
      <p:sp>
        <p:nvSpPr>
          <p:cNvPr id="9226" name="AutoShape 10" descr="data:image/jpeg;base64,/9j/4AAQSkZJRgABAQAAAQABAAD/2wCEAAkGBxQTEhQUEhQVFRQXFBgVGBYVGBYUFxcYHBcYGBUYFRUdHCggGholHBsVITEhJSkrLi4uFx8zODMsNygtLisBCgoKDg0OGxAQGywkICYyLSwsLDQsLCwsLCwsLCw0LCwsLCwsLCwsLCwsLCwsLCwsLCwsLCwsLCwsLCwsLCwsLP/AABEIAPkAygMBEQACEQEDEQH/xAAcAAEAAwADAQEAAAAAAAAAAAAABQYHAQMECAL/xABUEAABAwIDAwUIDQkFBgcAAAABAAIDBBEFEiEGBzETIkFRYTJxcoGRobHBCBQkJTNCUnOisrPC0RUjNDVjgpKjtFRidJPDFkNkddLhFyZERVWDhP/EABoBAQADAQEBAAAAAAAAAAAAAAACAwQFAQb/xAA5EQEAAgECAgYHBQgDAQAAAAAAAQIDBBEFEhMhMVFhcSQyMzRBgcEUIiOx0SVERXKCkaHwNUJiFf/aAAwDAQACEQMRAD8A3FAQEBAQEBAQEBAQEBAQEBAQEBAQfl7wASSAALknQAdpQcRShzQ5pDmkAgg3BB4EHpCD9oCAgICAgICAgICAgICAgICAgICAgIPzJIGgucQABck6AAcST0BBT/8AxMoDUchHKZCGOcXsBdGMtuaHfGcb/FuO1RtaKxvK3Fhvlty0jeWYb79o5JxAGcpHCRJdhdYSEZCHOYNNLnQ34qGLLGTfb4LtVpJ0+0WmJmf8Nu2Zjy0dM0dFPEPIxqtZEmgICAgICAgICAgICAgICAgICAgIOLoM73gb0osPe6njidLUBoOvNjbcXbd3F3eA8YQQ+0G2c9VTPiDWsbJTubJpmLs0Zz2v3IuT1ntVF80ROzvY+FUrhm953nbfy6mdbo6Llq4g9ED3fSjHrVPEMnJh3czQ5ejyc3gtO/CgDKekyj/eSN8ZYD6lk4Ta1ueZe6zJN7RMtww1loYx1RsH0QuwxvSgICAgICAgICAgICAgICAgICDrlmDRdxDRwuSANdBqgqO8LblmH07nR8nLOCGiMu7m5tmfbq6tLqXLO273lnbdlWz23dfVPqHyTuFwxoazmNYLuJDAO56Nb37V5ExEby6XDNNTNaZtG+yn7bNJqQTcl0bTc63N3Dj4lGLxbeUeLY4rqNo7o+rasJ2cAjJcPiEW/dXzuTVb5YiO/wCrpanV/h8sdyhbgaXNXSm3Ckd4ryw/gfIu3qsHTV5fF8/jtyzuuW/mk9zUdh/6u1+q8bvwU8WKuONqvLW5mqQNs1o6gB5lai7EBAQEBAQEBAQEBAQEBAQEHnrq2OFhkleyNjeL3uDWjvk6IKuN4dG9jzA50mV5jBDSGudYG4JtzdRqrceG1+uEZtETs+fa/ayrrqqI1EznWlZZgJbG0hw7mMaDhx49qjX1lmOvNaK96d2ojvTS9ejvpBXZ8sT1Q7mp0kY9LaXRuzw50rZLfLaPMfxXJ1mbo4R4PeKUvae+Hq3kYNyVXRj5bGjxia33lHQZekx2nxY+IZelzb+D6AgodNeqyzaXh/Lbnuz3y7xtDItwlLlra/jzGCP+a/z81dhnWzfZDmo6bjpXwcOo52n0oNCAQcoCAgICAgICAgICAgICDz11dHCx0kz2xxt4veQ1o6BclBmOOb5oRKyKijMxdIxhkkuxli4Alje6PfNh069PtY3nZG07RMsx3r4/NUVd3uOTk2FsYLsje6BLWk2BNtSrc+OMd+WFWnyWyU5rdUu/Yxx9rDtkcfQPUtOC0VxunpdL0s7qzhcFq8N6p3eZx/BYb223k01PS61/9fk0LFcKc+jqX20bC938Iv6lzvtO+WsPoOI3rGntVObiqG9LM62pqLd60bPxVHEcV8uSta9z5zDk5azD9b4aG1XhR65wzyzQmy26TTxgpywpyW5pbGtSDLdz9Hkq8X/u1jo+rhLKRp3iEFi3nwZqWHsrqTTrvOxtvOguCAgICAgICAgICAgICDqmna3unBt+FyBfpNr9iRG/Y8mYiN5ZRtrvjEL3w0ceZ7XFhlk7gEGxyMGrtekkDvr3aSLRMbwo+N7T1NXhbjPK6S8gOtgNJm20AAsOha4x1+zTb47/AFc2bZZ10Rv92I7PkpWzutVDf5d/ICfUqMUb3h0orzdST27beWM9bCPI4/irtX66y2Lo4hYNlI7UsQ6TmPle6yxZM/JXZ9NwvHtp6279/wA3l2fw3NjTI3dMzyf8l71m1GT0ab+H1ca9uj1k2jvn8m24xhQ9o1TGjQ00o7/5ty5GiwZMuWMluyDU6ib9qI3CsH5Oeeupf5mRhfQ7de7nu3etBmqcHt/8hGL/ALzXfdXo0QoKXsDTBlXi/bXX8sTH/eKCT26HueL/ABtD/WQoLEgICAgICAgICAgIPFiuKw00ZknkZGwdLza/YBxJ7AgzrbveoIaeJ9CA7lr2kka4BotcFrDa57/nVk47RWLT8WfHqaZMlsde2vayfBtoZ6quZJUSvldZ+rje3Mdo1o0aOwAK7Rx+NVn4pXm0t4QG0Unumb51/wBYqvN7S3m0aaNsNI8I/JLtf71Ef3/9YK6J9HnzWdH9/neDY+HNUtPyWud9HL61nx25bbt+hxdJmiqZ21huIXdRe3y5T6io3y89m/i2GKVpMeMNJ3ebOg0tPI4aGMOHj19a+e12pnpJpVbi1XJp60r3PFh2Hhu1GW2li/vXpQL+fzrqafHzaeKX7uv+7i5LTN5s2DEYhyMregxvH0StNaxWNoVzO6kbiGWwph65pT9K3qUniQ3hwZpsKPVicf2crvuoLkgreybPdOJnp9ut/pKYj0oPbtQRyTL/ANqpfL7Zit50EwgICAgICAgICCPxrGoKSMy1MrYmDpd0nqaBq49gBKDPIt7rKipMNJEcgY53KyGxJBAGWO2g16T4ldgxdJblli1+ptp8XPXt3iP7sIx7G56iZz55XyvBIzPN7C/Bo4NHYFU2R1wmtppL4fRdjR9RbdRH4GNydDG2rzz4orY13uuPvP8AqlU6WdssOjnpz0mrybQu91T/ADrvSq8vrz5p0jasQmoGE4W7wr/zWqyLfg7N9cM/Zpyf72w793lG6SWTKNcgHld/2WDUZeSu7XwbaMtrT8I+q57w9n+SoWSHuhO3yFrx+Cw6LUdJmtEdyXFNRGXaI+DWNhqINoaS/wDZ4tP3AtFNFSMs5Ldcy5U5J22VVsNtqSeuhz+bJ6ltVtLmbdpHWCPMgpe5qLLhcQ/a1H28g9SD2bd/CYX/AMzj+wqEFqQV/Zce6MS/xrf6OlQNuHWp2H/jKL+shQWFAQEBAQEBBwUGMbzN7c9NPNSUsbWPjIa6Z9nm5APMZaw0I1N+8goO1WKS1GGU0s0jpJHTElzjc/77yeJa71iNPWfFycFpniGWJn/rCN3dSWqj8070tUtB15flJxmPR/nCt1fwj/Cd6Ssc9rqU9WFl2hPuGk7w+qtued8FGTT4uXNe3ei9kzaqj/e+qVRp/aQ31rzTs6Mc/SZvnHelV5fXktG1phdMNw1zsNcADYQvf5y/1BZL54i8Vd+tIrw3ae2Y3/ys24TDsxqn2uRyLR/NJ9Sy8RxXy8tKuNgyckSuW+mly4TIelssJP8AmBv3lfpdJXBXq7Vd8k2lddnGWpKcHogj+oFrVqi+L/zK09eGG/8AmlBf0FO3S/qyL52p/qZUHo25HPw3/mUX2U6C0oK3stJepxMdVYzz0lN+CDo3lyZaNpPD23SX8VVEfUgtaAgICAgICAg+T974ti9Z8437NiDpxR18Jpfnj6Zltv7rTzlysMftHJ/LH0ebYM+6T8270tTQTtl+S3iVOfDt4wgav4R/hO9JWS3rS3V9WFix596Gl8X1StOX2NXsV2nd4dkWXqmdgcfolZq25Z3buH059RWHGPwkVUvhk+UXHpUYtzdavW15dRePF9I4Jsw1lFyQGppshPaY7Lg4seTPqObsiJX5tRvjingrvsdme5ap1uMzB5Imn7y7znrHvpZfBqvs5J3knjKC2YO20EI6omfUCCsytH5eYen8nO+2CC5IKjusPve239oqv6qZA3hTlrsMt04rA3ysmQW5BVNkXe7MWH/Fx/0sP4II7fLNloGHrq6fx2kzW8yC9hBygICAgICAg+Ud8n63q/CZ9mxB48QPvVT/ADp9My2390p5z9XLxf8AIZP5Y+jo2GPun/63ekKGj9p/duz15q7ISr+Ef4bvSVmt2ytjsT+Mt9w0x7fUVdktE46w15MU1w1v3pTdRghqKl5HBjNT4ThbzBy5muzRix7r+G5Ix5ZvPwhMbwNn+SxSnY0aTe1x3yZOSd6AvdDe1sMTZm1WTpMs2n4vo9rAOC01rFeqGdnW5Gl5OnrG9VdK23VlaxvqUhMb3G3wet+bB8kjCgs2Gm8UZ/Zs+qEFRqTbaCEdeHSeaZqC7oKPudmzYf2ipqQe+ZnO9aDq3tS5W4Y69rYvSnxWkugvqClbETh1fjA6qqLzQNb6kETv7my0EPbVxnvWZIfUg0amddjT1tB8yDtQEBAQEBAQfKO+X9cVfhM+zagj64+9kHzp9My3X90r5/q5mKPT8nlH0dGxjrVH7jvUqtL7R1IrzTsh6ru3+E70lZ7dsvFmxuB35OpXW0zAD+FxVVcnNea9zrauY+x4oah7HbDgYKmQ9MrGfwszH64VefT1zWrNuyHMreapbeVRA4vg7ugyFp/ckje30lXxG0bQg1FeigboHfmq/sxKo8WoQe7e++2D1lvkNHllYPWgsmCOvTwHjeGM/QCCmVkx/wBpYG9H5OePLIT90LwX2V1gT1AlejPNxc2agk7KuXzhjvWUHVvvkyx4eerEYneRryg0pBm+7mpzYrjQ/bsNunTOy/0UEd7Ix9qKnHXUHzRSfig1DC3XhiI4GNh+iEHqQEBAQEBAQfKO+X9cVfhM+zYgjqwe9kPz3rlWy8+i18/1Y6U21V7eEOnYoXqR4DvUs+O/JO7s8PxxkzxWUVVN/OvA+W4ecqvfdlyRteYb1ie790mBRRnmzwRicD5Tgxxew9uUkd8BYtPW05r5Z7J6oTyZJmsVn4JT2P8AGBhryPjVLz9CMegBbVLs3mzhuI4Nfj7Zd53RN9JCDRygzLcbUh8VeeN658niexpHoQTG+V9sHqu0wt8tREEFg2SlzUNK4dNPF9QIKJjNQBtTRjrpS3xllQ4fV9C8GlVzrRvPUxx8xXoy72PE+akqQeioB8sTPwQfn2Q8xbT0Z6qhzvG2M2QatTuuxp62g+ZBkm6upvjWMjrkef4aiRo9KDr9kfJ7npG9JlkPkZb1oNR2ZlDqSmcOBp4iPGxqCSQEBAQEBAQfKe+ge/FV32fZtQRlWfeyH54+mRare7x5q4r9+ZdOxX6SPAd6liyTtV1+Ee8x5S6aCdkdcx8nwbaprndPNEoLtO8CpR2MGX2lvOX0nvE2uip8MkmieHGdnJwluoJkabOB6g3M7xKvHkpaZrX4fBCYntV/2PNWPaM7L9zU38Too7edpU7XrXtnYiJlF77cRy4jhxB+Cyy+Wdh9Ea9i0T1w8bDX1YZFI6/csc7yNJUekrvtu95ZZF7HSq5lY0npgf4y2QHx80Ja9axvJETPYsu+6pH5KkAPGaEfzA71LyuWtp2iXs1mExu2rAcLoiePtdrf4bt9SjfPjpO0yRSZ7FB2nqQNqaMjobE3+Jsw+8pxkrNeaOx5tPY1XF6schN80/6hVFdZjtO0SnOOYjdk/sdqzLHWM7YXeVrx91Tz564Y3s8rSbOz2Q9RmgpB+0kP0APWmDUVzb7F6crS9nsRz0tM7jmgid5Y2n1rLk19aXmncnGKZjdlW58vOL4g9rXZHCe5scub2y0tBdwvbNotl7W5YmsdauIjfraVtRsXDiD4HVReWQ5iI2nK15dl7t3GwtwFuKnWJ263k7fBYqSnbGxsbGhrGNDWtHANAsAO8FJ47kBAQEBAQCg+WN9zbYxUd6M/y2oIio/VkfZL65FstHo0T4stMvpFqeEPPsY61SPBd6Fmx057bOtoM0Ys0WlF1x/OyeG76xUZjadmbJO95nzWjG8Qe7C6SJxuxr7tHVpIFRXDFck372/PjpGjx3jt3/VK7pNpTSunjtcPDX28EkH6wWfXafpa18HnDcFc17Vmfgjt5+PGorc40yxMZ6XfeVmixdFiisqddijFmmkfBqOJbcMdQSEd06lOt+kx29a5ePS3jURO/wAW/JopjT9Lv8N1J3LY02CWpDvjRx/Rc7/qW3ieO16Ry97FocE5bzWFg3vbQMkoWsbxM7PM15/BZuG4b1yTNp+C7W6a2KkTKU3ZY+xuG07XHVvKN/mvI8xCp4hhvbPMx4JaTS2yY+aFM2txcfl+KUHRr6YeZt/SuhpqT9k5Z7etjzY5pm5PJp20GPM9q1Gv+4l+zcuNpsF4y1374dHNpLVxzMs13I4kIpaoO+NFGf4XuH3l1eK45vSu3ew6LHOS0xCy7x8GqcSdSspInPAMhc482NvcC7nnTyXPYo8KxWpW3N4Pdbj5LRDS9l8DdBS08UpDnxQxxuy3y3a0NNidSNFd/wDOxzlnJbr3ndn6W220JimpWRtyxsaxvGzQGi54mwXQjqVO5AQEBAQEBAQEHy1vx/XFR4MX2bUETOPetnzv3nrfb3OPNyqT+0LR/wCYeTY0XqW+C70KnSe1h0725Y3RVd8LJ4bvSVRb1pSTmKH3BT+H6nq69fwqy0XzTbFFO55tkZbVLe1rgfJf1BVUpzW2WaDL0eeLOjaZ16qbwreQABeWryzshrL8+e1o71jfP72X/Zhn8wN9Ch0f/Z17Zt+G7eUf5ROxUlqi3yo3DyWd6io3pzRsx8Ivy6jziUnt3JaOJvW9x8gH/Uo48fLO7bxu/wB2keb2bFzH2tYHg9w9BUMuPmndfwe++n28UDtFIRWud8lzDfvNaraV5abOPr7emWnxj8oajT7M1dZFI2JtmvY5ofIcrNRbQ8T4gVlphmLbu3xDWYa4rU3+9MbLXsJurhoSZJX8vKW2ItlibqDo3i43HEnxBa7Vi3a+YplvTeaTtu0NrQBYaDqXsRsr7et+l6CAgICAgICAgICD5a34/rio8GL7NqCNlb70MP7b7zl0J9zjzces/tK38v6PBsYfdLfBd6FVoo3zQ262/JhmUZiQ/PS/OP8ArFZ7etLTWd6wm8UHvfT+H6nrTk9hV5Ft7TDwbLfpMf731SqtN7WFkW5Z3dW0Q90y+Go5/aSWned0uHH8mfvf6it5fwN2jpZ6HkRezMmWpiP963lBHrVGON7RCOmydHliyX26fd0I6muPlI/BWZ6cs7NXEdR0tq+C3bqtkKmohccnJxF4c2V9wHAixyDi7gNeGvFUxt8U9Drq6elomN+tp2Ebq6KKUzTA1EhNxymkbdANIxoeHxrrxgz5Zy5Jv2br20WRU5QEBAQEBAQEBAQEBAQfLW/L9cVHgxfZtQR8n6nb8/8AeK3/ALn83G/if9KO2L/Sm+C70KGh9tDTxOdtPPy/NG4p8NL84/6xWbJ68+bbi9SPKE5if6up/DHokWrLHo1fP9WfHffPaqP2U/So/wB76pVWl9rC/LO1d342mHuqbwvUFHUe1s9xzvWJS7W+9Z8L/UV/7t/vec/3uVL7D7r66qfHKWchCHNdykotcA35rO6PmHasdZ2ndNumF7vKKKRsrouWlaLB0vOA1Ju1ncg68bXUsmSbzvL21pntWyyg8coCAgICAgICAgICAgICAg+W9+Y9+J/Ai+zagj3fqYfP+tbt/RPm4+37T/pR2xP6U3wXfVUdB7ePmu4t7tPyRuLfDzfOv+sVny+vbzlt08/hV8o/JN4mPe6Dwx/qLXl90p5/qw4Z9NvHh+jw7IsJq4gASSXAAaknK7QBUaWYjLG7Vq9+hts0Cl3R1lZUySSWpoS7upNXkWGrYwb+Uheam0Wy2mEtNFuirzduzYtlNhqWhibGxnKEG/KSgOcTe9wLWbr1Krntty79S7aN91nCi9coCAgICAgICAgICAgICAgICD5c36D34n8CL7NqPIR//s3/AOj1rb+6fNyf4n/R9UfsN+ls8F/1SvND7eq7i3utvk8GIQOfUytY0ucZngNaCSTmOgA4rPl9pbzn82rTewp5R+TW9n91VRVUUDKg+1gHZnNc28lrv0y/FJBHHyK2+aJwVx/GFGPT3jVWyz2TGzT9lNg6KgAMEQMnTLJz5D3j8XvNsszcs9kHKAgICAgICAgICAgICAgICAgICD5e37j33m+bi+zCPIeOipHy4TkiY6R5qNGsaXOOo4NGpW391+bkfxP+j6rlu53RVTZWVFWRCwA/mwc0puLa/FZ5SexZsWScduaHR1GCufHOO3ZLXsA2RpKMl0ELRI4kukIzSEk3PPOoF+gaKEzvO62lYrWKx8E6vEhAQEBAQEBAQEBAQEBAQEBAQEBAQcFBmO1G6kYhiUlVUTZIC2NrWR/COytAddxFmi/f8SPIXrZ7Z2nooxFTRCNo8biekucdSV7vO2zzljfm260pZeJOUBAQEBAQEBAQEBAQEBAQEBAQEBAQEBBwg8dTi0EZtJNEw/3pGN9JQd1PWRyfBvY/wXB3oKDuug5Qfl8gAuSABxJ0HlQREu1lC02dWUwPVysf4oPfQ4lDMLwyxyDrje1/oKD1BB+TIOseVAEg6wg/SD8coOseUIORIOseVA5QdY8qDjlB1jyhB+syD88oOseUIP01wPAoOUBAQEBAQCg+dt6+3FTNXvoopjT08cjYiWuLMxNsz5HDXKCTpwsEF6wfcxhwYDI6SocRcyZ8oJPEtDOjvkoOa/cxSDnUcs9LKO5c12YX7eD7d5wQQOwLK2LH3Q10r5JG0zwCXXa5gLOTcOF9L6kX43QaZtxtTHh1K6okGY9zGy9i+Qglrb9A0JJ6ACgwzAmV20VW5s07mwN57wPgo2k81rI72Lj0E34ElBrVDunwyNmUwuebWzPkfm7/ADSAPEEFE3hbtDQMdXYbJIwR857A452NuBmY8WJaOkG+mt9LILBud3ivrb0tUQahrczJNAZWjug4DTONOHEd4oOzepsFTyQ1tfnlbOIuUsHDJeNjWgZbX1a3r6UGA4biVTTPZURPkjcHHJIL2uO6Fzo7jqNeKD6U3abxIsSjyOtHVMF3x9Dh8uLrHWOI86Ckb49hqelpXVcDpRI6ou8F5c08oXF1h0alBZt1GxNPHBSVwMhnfBmJL7t541Ab2IOjbTdDFO2eWlkkZUve+Wzn3jc5xLi0i12gkmxHDtQYRh7Gw1jY68SiNkmSdjSWvaNQbd7j220QfWMklO+hJ5Qe1XU5BkDrDkiyxdn8HpQfPGy+xzcTxCVtGZWUDHXMjyS4M4AC/F7jcgHgDrw1Df8AZHZCnw5sjablLSFpdncX6tBAt1cSgsCAgICAgIOCgyLeHuzhr6qSSlqImVRAdJA48dAA/TnNuMt7gjvIKDJuyxqm+CZJa/Gnmbbv2ztPmQcZtoaUXzVzQNTfPIB3+6FtEFw3W71pp6llLXhrnycyOcNDHZ+hjwBYg66i2tutB3+ySa7kKQ/E5V4PhZRbzByB7Gx7eQqxpn5VhPXlyG3ivmQbMgjNpnsFJUmS2QQSZr8LZDdB80bmGuOMUmW+heT4PIyZr9n/AGQfQ28f9V13+Fl+qUFC3QYBBW4NJBUMzsNRIR0OabNs5h6CEGbbZbHVWD1DZGOdkDrw1DObqOg/Jf1g6HouLgBPbU7ymYjhBhnsyrbLESADllaCbvb8k9YPi7A2bdmfeqh/w7PQgsyDMd8W75lZE6qhAbUxMLj0CVjQSWu6A4dDvF1WDFtl6ysqxFhMU1oZps2U8BYFzrnjlABdl4EhB9P7K7Ow0FOyngHNbq5x7p7vjPd2n8AgmEBAQEBAQEHBQYRtazEGbQyz4fE972sZ8XmPbybc7STYG+mgN+rggtEG+FkXNxCjqKaQaHTMwn+6XZT5vGUCt330Ib+YZNM/4rbCO56BcnvcAeKCn7uth6mrxL8oVMJghFQ6pDXDKXPL+UYxjTZ2UOIOYgDm9KDZdrtnIq+mfTzXAdq1w4seO5cO91dIJQYbRYJieAVRmZEZobZXFl3RysvfnWBdGRxuRp2hBoFLvuw8svI2aN/SzK1+vhB1vLZBUdsNt6vGWmkw6mlELjzyLOdIAbgOI5sbLjpdrbW3BBdd1G7n8nNdNOQ6pkblsNRE3iWg/GcSBc9gHaQ53m4/UGKqooKGolMkWQTNaTFZ7RciwJJFzp1hBV92GL1mHQe1pMNqXh82bOA5oaHZWnMC3otdBsWJ4dFURPimYJI3izmu4Eeo9qD52293TVFNNmpGPnp3nm5QXPj6crwNT2O6enXiG47uqd8eGUccjXMe2FrXNcLEEdBCCxoKRt9tLPAX08NBPUiSnP52O+VpfnZlPNOosD4wgxDYzBK+hrYao0NRIIi45Ax7c12Obxym3HzIPpDZjFX1NO2WWB9O4lwMUmrhYkA3sOI14dKCWQEBAQEBAQCg4QcOF9Dr30HWynY03DWg9YACDsug6aqtjjF5HsYOt7g30lAp62N7czHse3hdrg4eUFB+ZqaJxu9kZPW4NJ86DtErAOLQO+Ag55dtr5m24XuLX76DhlQ0mwc0nqBBQce2WXtnbfhbMEHL6hgNi5oPUSAg4FUzoe3+IIOxzgNToB0lB1+22fLb/EPxQBVM+W3+Ifig7HvABJNgOJOgHfKDz0+IxPNmSxuI6Gva49ugKD0tN0HKAgICAgICDEN7dFBT4nQOu6OOeUvqbyyhjgJI8xIzWaLF3CyD37VS4GaSYU0rTPybuSFPLK6TlLcywDtRmte+lkHv2XwZ9TgVsTY972CaSLlS4SNAY4RuvfMDYm1+iyCL3RshpsInxIx5qiNtRd5JJLWhrgzjYAlrUHdunwNuINlxLEAKmZ0rmMEnPZG1ticrDoOcSAOgAdZQW7aXYGnna007GU8zZI3Z4xka9rJGvLJGssHg20vwNig7JtioJ62pqKqGKZr2QtjD7uLcocH3adBcluvYgz/d5s3STYpisU1PHJHE8CNj25msHKSDmg8NAPIgvNFsTBFT1kEkMTqd8754o7Xawck0DQ8CHB1u+EFV9j1hkRpZKgxt5cSuYJLc8MLGEtv1XQSFTsxSHH2NNPHldRvnIy6GXlh+cI+Vqde1BD78sOp46jD5jGwGSptM4N1kY0xaPtq7S6Du2xnwL2pMGQNEhYREY6eWJ3KEWjyvLABrbietBZ92GETjC2wYg3PnLxkkIkPIu7lrjc6d1pfQEBBnOzMFBBi+Jx1NNykTX5YmNgfUBnPJNmta7KLWQXKg2dpMSpHSU9JBTyMrHCJ+QxuywzaF4y5mlzQbtI0J7EHm3yicT0cjoJKnD2EunhjzWc8HTlLcRa1r6aEHigif9uNn5miOSldTkaB7YWsfGeALJIiXNI60GlbvqZsdBA2OYVDLOLZhfnhz3OBN9c2ut+m6CxICAgICAg4KDI949DWVOI0UsNDUPjpJSXE8kBKM7Hfm7v4WaeNkGpYdKZI2vdEYnEXMb8uZuvA5SRfvEoPBtbPM2ne2CnfUPka6PKx0bMuZjhmcXuAtew011QUzdhgNTDQyYdW0j2RvE15c8TmkPAbkyteXB1i7W1tEHm2Sw2vwV8sBp31lE95kY+AtMrCbDWNzhxAFwOkXB1sgtgxWrqi1kFNNSMztMk1SI2uyA3c2KIOcS53c3dYC5OtkFirJXMY5zGGRwFwxpALj1AmwHjQZrsNhFdTYjV1EtI4R1bwdJYjyQzudd3O10d0dSDT3suCDwIt5UGZbB4fV4Q2amkpJaiEyZ45qYxOJ0y2ex72kaBp06SR2oJ3BaConxF1fPC6nYyn9rxRvcx0rszg975AwlrRoABcoIPefgtdWz0vIUt2Us3Kh5ljHK/BmwaTdvckaoLPtHh81dhk8TohDNLG4CN7mvDXA8y726a2GvRdBEbvYK+mpmwzUxa2np3ta10kRM8ucuZkcCcjct2862rhpogh9mMJxGlxCtrHUWZtUbhgnjBZzri7jx0QS+KRVz4XQ01B7X5ScSyP9ssJ1kD5XAN1zOsem2pQSe1dNiHtqlmoQxzGRzNmjlkLGSBxjLRoDzuabOtpr1oPFjFVJNG5jsFfJKWlv500hi10vyvKF2XvNv2IJLdts0/D6COnkcHSAue7Lq0FxuWtPSB199BaEBAQEBAQEBBxZBygICDiyDlAQEHFkHNkBAQLICAg4sgWQcoCAgICAgICAgICAgICAgICAgICAgICAgICAgICAg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8" name="AutoShape 12" descr="data:image/jpeg;base64,/9j/4AAQSkZJRgABAQAAAQABAAD/2wCEAAkGBxQTEhQUEhQVFRQXFBgVGBYVGBYUFxcYHBcYGBUYFRUdHCggGholHBsVITEhJSkrLi4uFx8zODMsNygtLisBCgoKDg0OGxAQGywkICYyLSwsLDQsLCwsLCwsLCw0LCwsLCwsLCwsLCwsLCwsLCwsLCwsLCwsLCwsLCwsLCwsLP/AABEIAPkAygMBEQACEQEDEQH/xAAcAAEAAwADAQEAAAAAAAAAAAAABQYHAQMECAL/xABUEAABAwIDAwUIDQkFBgcAAAABAAIDBBEFEiEGBzETIkFRYTJxcoGRobHBCBQkJTNCUnOisrPC0RUjNDVjgpKjtFRidJPDFkNkddLhFyZERVWDhP/EABoBAQADAQEBAAAAAAAAAAAAAAACAwQFAQb/xAA5EQEAAgECAgYHBQgDAQAAAAAAAQIDBBEFEhMhMVFhcSQyMzRBgcEUIiOx0SVERXKCkaHwNUJiFf/aAAwDAQACEQMRAD8A3FAQEBAQEBAQEBAQEBAQEBAQEBAQfl7wASSAALknQAdpQcRShzQ5pDmkAgg3BB4EHpCD9oCAgICAgICAgICAgICAgICAgICAgIPzJIGgucQABck6AAcST0BBT/8AxMoDUchHKZCGOcXsBdGMtuaHfGcb/FuO1RtaKxvK3Fhvlty0jeWYb79o5JxAGcpHCRJdhdYSEZCHOYNNLnQ34qGLLGTfb4LtVpJ0+0WmJmf8Nu2Zjy0dM0dFPEPIxqtZEmgICAgICAgICAgICAgICAgICAgIOLoM73gb0osPe6njidLUBoOvNjbcXbd3F3eA8YQQ+0G2c9VTPiDWsbJTubJpmLs0Zz2v3IuT1ntVF80ROzvY+FUrhm953nbfy6mdbo6Llq4g9ED3fSjHrVPEMnJh3czQ5ejyc3gtO/CgDKekyj/eSN8ZYD6lk4Ta1ueZe6zJN7RMtww1loYx1RsH0QuwxvSgICAgICAgICAgICAgICAgICDrlmDRdxDRwuSANdBqgqO8LblmH07nR8nLOCGiMu7m5tmfbq6tLqXLO273lnbdlWz23dfVPqHyTuFwxoazmNYLuJDAO56Nb37V5ExEby6XDNNTNaZtG+yn7bNJqQTcl0bTc63N3Dj4lGLxbeUeLY4rqNo7o+rasJ2cAjJcPiEW/dXzuTVb5YiO/wCrpanV/h8sdyhbgaXNXSm3Ckd4ryw/gfIu3qsHTV5fF8/jtyzuuW/mk9zUdh/6u1+q8bvwU8WKuONqvLW5mqQNs1o6gB5lai7EBAQEBAQEBAQEBAQEBAQEHnrq2OFhkleyNjeL3uDWjvk6IKuN4dG9jzA50mV5jBDSGudYG4JtzdRqrceG1+uEZtETs+fa/ayrrqqI1EznWlZZgJbG0hw7mMaDhx49qjX1lmOvNaK96d2ojvTS9ejvpBXZ8sT1Q7mp0kY9LaXRuzw50rZLfLaPMfxXJ1mbo4R4PeKUvae+Hq3kYNyVXRj5bGjxia33lHQZekx2nxY+IZelzb+D6AgodNeqyzaXh/Lbnuz3y7xtDItwlLlra/jzGCP+a/z81dhnWzfZDmo6bjpXwcOo52n0oNCAQcoCAgICAgICAgICAgICDz11dHCx0kz2xxt4veQ1o6BclBmOOb5oRKyKijMxdIxhkkuxli4Alje6PfNh069PtY3nZG07RMsx3r4/NUVd3uOTk2FsYLsje6BLWk2BNtSrc+OMd+WFWnyWyU5rdUu/Yxx9rDtkcfQPUtOC0VxunpdL0s7qzhcFq8N6p3eZx/BYb223k01PS61/9fk0LFcKc+jqX20bC938Iv6lzvtO+WsPoOI3rGntVObiqG9LM62pqLd60bPxVHEcV8uSta9z5zDk5azD9b4aG1XhR65wzyzQmy26TTxgpywpyW5pbGtSDLdz9Hkq8X/u1jo+rhLKRp3iEFi3nwZqWHsrqTTrvOxtvOguCAgICAgICAgICAgICDqmna3unBt+FyBfpNr9iRG/Y8mYiN5ZRtrvjEL3w0ceZ7XFhlk7gEGxyMGrtekkDvr3aSLRMbwo+N7T1NXhbjPK6S8gOtgNJm20AAsOha4x1+zTb47/AFc2bZZ10Rv92I7PkpWzutVDf5d/ICfUqMUb3h0orzdST27beWM9bCPI4/irtX66y2Lo4hYNlI7UsQ6TmPle6yxZM/JXZ9NwvHtp6279/wA3l2fw3NjTI3dMzyf8l71m1GT0ab+H1ca9uj1k2jvn8m24xhQ9o1TGjQ00o7/5ty5GiwZMuWMluyDU6ib9qI3CsH5Oeeupf5mRhfQ7de7nu3etBmqcHt/8hGL/ALzXfdXo0QoKXsDTBlXi/bXX8sTH/eKCT26HueL/ABtD/WQoLEgICAgICAgICAgIPFiuKw00ZknkZGwdLza/YBxJ7AgzrbveoIaeJ9CA7lr2kka4BotcFrDa57/nVk47RWLT8WfHqaZMlsde2vayfBtoZ6quZJUSvldZ+rje3Mdo1o0aOwAK7Rx+NVn4pXm0t4QG0Unumb51/wBYqvN7S3m0aaNsNI8I/JLtf71Ef3/9YK6J9HnzWdH9/neDY+HNUtPyWud9HL61nx25bbt+hxdJmiqZ21huIXdRe3y5T6io3y89m/i2GKVpMeMNJ3ebOg0tPI4aGMOHj19a+e12pnpJpVbi1XJp60r3PFh2Hhu1GW2li/vXpQL+fzrqafHzaeKX7uv+7i5LTN5s2DEYhyMregxvH0StNaxWNoVzO6kbiGWwph65pT9K3qUniQ3hwZpsKPVicf2crvuoLkgreybPdOJnp9ut/pKYj0oPbtQRyTL/ANqpfL7Zit50EwgICAgICAgICCPxrGoKSMy1MrYmDpd0nqaBq49gBKDPIt7rKipMNJEcgY53KyGxJBAGWO2g16T4ldgxdJblli1+ptp8XPXt3iP7sIx7G56iZz55XyvBIzPN7C/Bo4NHYFU2R1wmtppL4fRdjR9RbdRH4GNydDG2rzz4orY13uuPvP8AqlU6WdssOjnpz0mrybQu91T/ADrvSq8vrz5p0jasQmoGE4W7wr/zWqyLfg7N9cM/Zpyf72w793lG6SWTKNcgHld/2WDUZeSu7XwbaMtrT8I+q57w9n+SoWSHuhO3yFrx+Cw6LUdJmtEdyXFNRGXaI+DWNhqINoaS/wDZ4tP3AtFNFSMs5Ldcy5U5J22VVsNtqSeuhz+bJ6ltVtLmbdpHWCPMgpe5qLLhcQ/a1H28g9SD2bd/CYX/AMzj+wqEFqQV/Zce6MS/xrf6OlQNuHWp2H/jKL+shQWFAQEBAQEBBwUGMbzN7c9NPNSUsbWPjIa6Z9nm5APMZaw0I1N+8goO1WKS1GGU0s0jpJHTElzjc/77yeJa71iNPWfFycFpniGWJn/rCN3dSWqj8070tUtB15flJxmPR/nCt1fwj/Cd6Ssc9rqU9WFl2hPuGk7w+qtued8FGTT4uXNe3ei9kzaqj/e+qVRp/aQ31rzTs6Mc/SZvnHelV5fXktG1phdMNw1zsNcADYQvf5y/1BZL54i8Vd+tIrw3ae2Y3/ys24TDsxqn2uRyLR/NJ9Sy8RxXy8tKuNgyckSuW+mly4TIelssJP8AmBv3lfpdJXBXq7Vd8k2lddnGWpKcHogj+oFrVqi+L/zK09eGG/8AmlBf0FO3S/qyL52p/qZUHo25HPw3/mUX2U6C0oK3stJepxMdVYzz0lN+CDo3lyZaNpPD23SX8VVEfUgtaAgICAgICAg+T974ti9Z8437NiDpxR18Jpfnj6Zltv7rTzlysMftHJ/LH0ebYM+6T8270tTQTtl+S3iVOfDt4wgav4R/hO9JWS3rS3V9WFix596Gl8X1StOX2NXsV2nd4dkWXqmdgcfolZq25Z3buH059RWHGPwkVUvhk+UXHpUYtzdavW15dRePF9I4Jsw1lFyQGppshPaY7Lg4seTPqObsiJX5tRvjingrvsdme5ap1uMzB5Imn7y7znrHvpZfBqvs5J3knjKC2YO20EI6omfUCCsytH5eYen8nO+2CC5IKjusPve239oqv6qZA3hTlrsMt04rA3ysmQW5BVNkXe7MWH/Fx/0sP4II7fLNloGHrq6fx2kzW8yC9hBygICAgICAg+Ud8n63q/CZ9mxB48QPvVT/ADp9My2390p5z9XLxf8AIZP5Y+jo2GPun/63ekKGj9p/duz15q7ISr+Ef4bvSVmt2ytjsT+Mt9w0x7fUVdktE46w15MU1w1v3pTdRghqKl5HBjNT4ThbzBy5muzRix7r+G5Ix5ZvPwhMbwNn+SxSnY0aTe1x3yZOSd6AvdDe1sMTZm1WTpMs2n4vo9rAOC01rFeqGdnW5Gl5OnrG9VdK23VlaxvqUhMb3G3wet+bB8kjCgs2Gm8UZ/Zs+qEFRqTbaCEdeHSeaZqC7oKPudmzYf2ipqQe+ZnO9aDq3tS5W4Y69rYvSnxWkugvqClbETh1fjA6qqLzQNb6kETv7my0EPbVxnvWZIfUg0amddjT1tB8yDtQEBAQEBAQfKO+X9cVfhM+zagj64+9kHzp9My3X90r5/q5mKPT8nlH0dGxjrVH7jvUqtL7R1IrzTsh6ru3+E70lZ7dsvFmxuB35OpXW0zAD+FxVVcnNea9zrauY+x4oah7HbDgYKmQ9MrGfwszH64VefT1zWrNuyHMreapbeVRA4vg7ugyFp/ckje30lXxG0bQg1FeigboHfmq/sxKo8WoQe7e++2D1lvkNHllYPWgsmCOvTwHjeGM/QCCmVkx/wBpYG9H5OePLIT90LwX2V1gT1AlejPNxc2agk7KuXzhjvWUHVvvkyx4eerEYneRryg0pBm+7mpzYrjQ/bsNunTOy/0UEd7Ix9qKnHXUHzRSfig1DC3XhiI4GNh+iEHqQEBAQEBAQfKO+X9cVfhM+zYgjqwe9kPz3rlWy8+i18/1Y6U21V7eEOnYoXqR4DvUs+O/JO7s8PxxkzxWUVVN/OvA+W4ecqvfdlyRteYb1ie790mBRRnmzwRicD5Tgxxew9uUkd8BYtPW05r5Z7J6oTyZJmsVn4JT2P8AGBhryPjVLz9CMegBbVLs3mzhuI4Nfj7Zd53RN9JCDRygzLcbUh8VeeN658niexpHoQTG+V9sHqu0wt8tREEFg2SlzUNK4dNPF9QIKJjNQBtTRjrpS3xllQ4fV9C8GlVzrRvPUxx8xXoy72PE+akqQeioB8sTPwQfn2Q8xbT0Z6qhzvG2M2QatTuuxp62g+ZBkm6upvjWMjrkef4aiRo9KDr9kfJ7npG9JlkPkZb1oNR2ZlDqSmcOBp4iPGxqCSQEBAQEBAQfKe+ge/FV32fZtQRlWfeyH54+mRare7x5q4r9+ZdOxX6SPAd6liyTtV1+Ee8x5S6aCdkdcx8nwbaprndPNEoLtO8CpR2MGX2lvOX0nvE2uip8MkmieHGdnJwluoJkabOB6g3M7xKvHkpaZrX4fBCYntV/2PNWPaM7L9zU38Too7edpU7XrXtnYiJlF77cRy4jhxB+Cyy+Wdh9Ea9i0T1w8bDX1YZFI6/csc7yNJUekrvtu95ZZF7HSq5lY0npgf4y2QHx80Ja9axvJETPYsu+6pH5KkAPGaEfzA71LyuWtp2iXs1mExu2rAcLoiePtdrf4bt9SjfPjpO0yRSZ7FB2nqQNqaMjobE3+Jsw+8pxkrNeaOx5tPY1XF6schN80/6hVFdZjtO0SnOOYjdk/sdqzLHWM7YXeVrx91Tz564Y3s8rSbOz2Q9RmgpB+0kP0APWmDUVzb7F6crS9nsRz0tM7jmgid5Y2n1rLk19aXmncnGKZjdlW58vOL4g9rXZHCe5scub2y0tBdwvbNotl7W5YmsdauIjfraVtRsXDiD4HVReWQ5iI2nK15dl7t3GwtwFuKnWJ263k7fBYqSnbGxsbGhrGNDWtHANAsAO8FJ47kBAQEBAQCg+WN9zbYxUd6M/y2oIio/VkfZL65FstHo0T4stMvpFqeEPPsY61SPBd6Fmx057bOtoM0Ys0WlF1x/OyeG76xUZjadmbJO95nzWjG8Qe7C6SJxuxr7tHVpIFRXDFck372/PjpGjx3jt3/VK7pNpTSunjtcPDX28EkH6wWfXafpa18HnDcFc17Vmfgjt5+PGorc40yxMZ6XfeVmixdFiisqddijFmmkfBqOJbcMdQSEd06lOt+kx29a5ePS3jURO/wAW/JopjT9Lv8N1J3LY02CWpDvjRx/Rc7/qW3ieO16Ry97FocE5bzWFg3vbQMkoWsbxM7PM15/BZuG4b1yTNp+C7W6a2KkTKU3ZY+xuG07XHVvKN/mvI8xCp4hhvbPMx4JaTS2yY+aFM2txcfl+KUHRr6YeZt/SuhpqT9k5Z7etjzY5pm5PJp20GPM9q1Gv+4l+zcuNpsF4y1374dHNpLVxzMs13I4kIpaoO+NFGf4XuH3l1eK45vSu3ew6LHOS0xCy7x8GqcSdSspInPAMhc482NvcC7nnTyXPYo8KxWpW3N4Pdbj5LRDS9l8DdBS08UpDnxQxxuy3y3a0NNidSNFd/wDOxzlnJbr3ndn6W220JimpWRtyxsaxvGzQGi54mwXQjqVO5AQEBAQEBAQEHy1vx/XFR4MX2bUETOPetnzv3nrfb3OPNyqT+0LR/wCYeTY0XqW+C70KnSe1h0725Y3RVd8LJ4bvSVRb1pSTmKH3BT+H6nq69fwqy0XzTbFFO55tkZbVLe1rgfJf1BVUpzW2WaDL0eeLOjaZ16qbwreQABeWryzshrL8+e1o71jfP72X/Zhn8wN9Ch0f/Z17Zt+G7eUf5ROxUlqi3yo3DyWd6io3pzRsx8Ivy6jziUnt3JaOJvW9x8gH/Uo48fLO7bxu/wB2keb2bFzH2tYHg9w9BUMuPmndfwe++n28UDtFIRWud8lzDfvNaraV5abOPr7emWnxj8oajT7M1dZFI2JtmvY5ofIcrNRbQ8T4gVlphmLbu3xDWYa4rU3+9MbLXsJurhoSZJX8vKW2ItlibqDo3i43HEnxBa7Vi3a+YplvTeaTtu0NrQBYaDqXsRsr7et+l6CAgICAgICAgICD5a34/rio8GL7NqCNlb70MP7b7zl0J9zjzces/tK38v6PBsYfdLfBd6FVoo3zQ262/JhmUZiQ/PS/OP8ArFZ7etLTWd6wm8UHvfT+H6nrTk9hV5Ft7TDwbLfpMf731SqtN7WFkW5Z3dW0Q90y+Go5/aSWned0uHH8mfvf6it5fwN2jpZ6HkRezMmWpiP963lBHrVGON7RCOmydHliyX26fd0I6muPlI/BWZ6cs7NXEdR0tq+C3bqtkKmohccnJxF4c2V9wHAixyDi7gNeGvFUxt8U9Drq6elomN+tp2Ebq6KKUzTA1EhNxymkbdANIxoeHxrrxgz5Zy5Jv2br20WRU5QEBAQEBAQEBAQEBAQfLW/L9cVHgxfZtQR8n6nb8/8AeK3/ALn83G/if9KO2L/Sm+C70KGh9tDTxOdtPPy/NG4p8NL84/6xWbJ68+bbi9SPKE5if6up/DHokWrLHo1fP9WfHffPaqP2U/So/wB76pVWl9rC/LO1d342mHuqbwvUFHUe1s9xzvWJS7W+9Z8L/UV/7t/vec/3uVL7D7r66qfHKWchCHNdykotcA35rO6PmHasdZ2ndNumF7vKKKRsrouWlaLB0vOA1Ju1ncg68bXUsmSbzvL21pntWyyg8coCAgICAgICAgICAgICAg+W9+Y9+J/Ai+zagj3fqYfP+tbt/RPm4+37T/pR2xP6U3wXfVUdB7ePmu4t7tPyRuLfDzfOv+sVny+vbzlt08/hV8o/JN4mPe6Dwx/qLXl90p5/qw4Z9NvHh+jw7IsJq4gASSXAAaknK7QBUaWYjLG7Vq9+hts0Cl3R1lZUySSWpoS7upNXkWGrYwb+Uheam0Wy2mEtNFuirzduzYtlNhqWhibGxnKEG/KSgOcTe9wLWbr1Krntty79S7aN91nCi9coCAgICAgICAgICAgICAgICD5c36D34n8CL7NqPIR//s3/AOj1rb+6fNyf4n/R9UfsN+ls8F/1SvND7eq7i3utvk8GIQOfUytY0ucZngNaCSTmOgA4rPl9pbzn82rTewp5R+TW9n91VRVUUDKg+1gHZnNc28lrv0y/FJBHHyK2+aJwVx/GFGPT3jVWyz2TGzT9lNg6KgAMEQMnTLJz5D3j8XvNsszcs9kHKAgICAgICAgICAgICAgICAgICD5e37j33m+bi+zCPIeOipHy4TkiY6R5qNGsaXOOo4NGpW391+bkfxP+j6rlu53RVTZWVFWRCwA/mwc0puLa/FZ5SexZsWScduaHR1GCufHOO3ZLXsA2RpKMl0ELRI4kukIzSEk3PPOoF+gaKEzvO62lYrWKx8E6vEhAQEBAQEBAQEBAQEBAQEBAQEBAQcFBmO1G6kYhiUlVUTZIC2NrWR/COytAddxFmi/f8SPIXrZ7Z2nooxFTRCNo8biekucdSV7vO2zzljfm260pZeJOUBAQEBAQEBAQEBAQEBAQEBAQEBAQEBBwg8dTi0EZtJNEw/3pGN9JQd1PWRyfBvY/wXB3oKDuug5Qfl8gAuSABxJ0HlQREu1lC02dWUwPVysf4oPfQ4lDMLwyxyDrje1/oKD1BB+TIOseVAEg6wg/SD8coOseUIORIOseVA5QdY8qDjlB1jyhB+syD88oOseUIP01wPAoOUBAQEBAQCg+dt6+3FTNXvoopjT08cjYiWuLMxNsz5HDXKCTpwsEF6wfcxhwYDI6SocRcyZ8oJPEtDOjvkoOa/cxSDnUcs9LKO5c12YX7eD7d5wQQOwLK2LH3Q10r5JG0zwCXXa5gLOTcOF9L6kX43QaZtxtTHh1K6okGY9zGy9i+Qglrb9A0JJ6ACgwzAmV20VW5s07mwN57wPgo2k81rI72Lj0E34ElBrVDunwyNmUwuebWzPkfm7/ADSAPEEFE3hbtDQMdXYbJIwR857A452NuBmY8WJaOkG+mt9LILBud3ivrb0tUQahrczJNAZWjug4DTONOHEd4oOzepsFTyQ1tfnlbOIuUsHDJeNjWgZbX1a3r6UGA4biVTTPZURPkjcHHJIL2uO6Fzo7jqNeKD6U3abxIsSjyOtHVMF3x9Dh8uLrHWOI86Ckb49hqelpXVcDpRI6ou8F5c08oXF1h0alBZt1GxNPHBSVwMhnfBmJL7t541Ab2IOjbTdDFO2eWlkkZUve+Wzn3jc5xLi0i12gkmxHDtQYRh7Gw1jY68SiNkmSdjSWvaNQbd7j220QfWMklO+hJ5Qe1XU5BkDrDkiyxdn8HpQfPGy+xzcTxCVtGZWUDHXMjyS4M4AC/F7jcgHgDrw1Df8AZHZCnw5sjablLSFpdncX6tBAt1cSgsCAgICAgIOCgyLeHuzhr6qSSlqImVRAdJA48dAA/TnNuMt7gjvIKDJuyxqm+CZJa/Gnmbbv2ztPmQcZtoaUXzVzQNTfPIB3+6FtEFw3W71pp6llLXhrnycyOcNDHZ+hjwBYg66i2tutB3+ySa7kKQ/E5V4PhZRbzByB7Gx7eQqxpn5VhPXlyG3ivmQbMgjNpnsFJUmS2QQSZr8LZDdB80bmGuOMUmW+heT4PIyZr9n/AGQfQ28f9V13+Fl+qUFC3QYBBW4NJBUMzsNRIR0OabNs5h6CEGbbZbHVWD1DZGOdkDrw1DObqOg/Jf1g6HouLgBPbU7ymYjhBhnsyrbLESADllaCbvb8k9YPi7A2bdmfeqh/w7PQgsyDMd8W75lZE6qhAbUxMLj0CVjQSWu6A4dDvF1WDFtl6ysqxFhMU1oZps2U8BYFzrnjlABdl4EhB9P7K7Ow0FOyngHNbq5x7p7vjPd2n8AgmEBAQEBAQEHBQYRtazEGbQyz4fE972sZ8XmPbybc7STYG+mgN+rggtEG+FkXNxCjqKaQaHTMwn+6XZT5vGUCt330Ib+YZNM/4rbCO56BcnvcAeKCn7uth6mrxL8oVMJghFQ6pDXDKXPL+UYxjTZ2UOIOYgDm9KDZdrtnIq+mfTzXAdq1w4seO5cO91dIJQYbRYJieAVRmZEZobZXFl3RysvfnWBdGRxuRp2hBoFLvuw8svI2aN/SzK1+vhB1vLZBUdsNt6vGWmkw6mlELjzyLOdIAbgOI5sbLjpdrbW3BBdd1G7n8nNdNOQ6pkblsNRE3iWg/GcSBc9gHaQ53m4/UGKqooKGolMkWQTNaTFZ7RciwJJFzp1hBV92GL1mHQe1pMNqXh82bOA5oaHZWnMC3otdBsWJ4dFURPimYJI3izmu4Eeo9qD52293TVFNNmpGPnp3nm5QXPj6crwNT2O6enXiG47uqd8eGUccjXMe2FrXNcLEEdBCCxoKRt9tLPAX08NBPUiSnP52O+VpfnZlPNOosD4wgxDYzBK+hrYao0NRIIi45Ax7c12Obxym3HzIPpDZjFX1NO2WWB9O4lwMUmrhYkA3sOI14dKCWQEBAQEBAQCg4QcOF9Dr30HWynY03DWg9YACDsug6aqtjjF5HsYOt7g30lAp62N7czHse3hdrg4eUFB+ZqaJxu9kZPW4NJ86DtErAOLQO+Ag55dtr5m24XuLX76DhlQ0mwc0nqBBQce2WXtnbfhbMEHL6hgNi5oPUSAg4FUzoe3+IIOxzgNToB0lB1+22fLb/EPxQBVM+W3+Ifig7HvABJNgOJOgHfKDz0+IxPNmSxuI6Gva49ugKD0tN0HKAgICAgICDEN7dFBT4nQOu6OOeUvqbyyhjgJI8xIzWaLF3CyD37VS4GaSYU0rTPybuSFPLK6TlLcywDtRmte+lkHv2XwZ9TgVsTY972CaSLlS4SNAY4RuvfMDYm1+iyCL3RshpsInxIx5qiNtRd5JJLWhrgzjYAlrUHdunwNuINlxLEAKmZ0rmMEnPZG1ticrDoOcSAOgAdZQW7aXYGnna007GU8zZI3Z4xka9rJGvLJGssHg20vwNig7JtioJ62pqKqGKZr2QtjD7uLcocH3adBcluvYgz/d5s3STYpisU1PHJHE8CNj25msHKSDmg8NAPIgvNFsTBFT1kEkMTqd8754o7Xawck0DQ8CHB1u+EFV9j1hkRpZKgxt5cSuYJLc8MLGEtv1XQSFTsxSHH2NNPHldRvnIy6GXlh+cI+Vqde1BD78sOp46jD5jGwGSptM4N1kY0xaPtq7S6Du2xnwL2pMGQNEhYREY6eWJ3KEWjyvLABrbietBZ92GETjC2wYg3PnLxkkIkPIu7lrjc6d1pfQEBBnOzMFBBi+Jx1NNykTX5YmNgfUBnPJNmta7KLWQXKg2dpMSpHSU9JBTyMrHCJ+QxuywzaF4y5mlzQbtI0J7EHm3yicT0cjoJKnD2EunhjzWc8HTlLcRa1r6aEHigif9uNn5miOSldTkaB7YWsfGeALJIiXNI60GlbvqZsdBA2OYVDLOLZhfnhz3OBN9c2ut+m6CxICAgICAg4KDI949DWVOI0UsNDUPjpJSXE8kBKM7Hfm7v4WaeNkGpYdKZI2vdEYnEXMb8uZuvA5SRfvEoPBtbPM2ne2CnfUPka6PKx0bMuZjhmcXuAtew011QUzdhgNTDQyYdW0j2RvE15c8TmkPAbkyteXB1i7W1tEHm2Sw2vwV8sBp31lE95kY+AtMrCbDWNzhxAFwOkXB1sgtgxWrqi1kFNNSMztMk1SI2uyA3c2KIOcS53c3dYC5OtkFirJXMY5zGGRwFwxpALj1AmwHjQZrsNhFdTYjV1EtI4R1bwdJYjyQzudd3O10d0dSDT3suCDwIt5UGZbB4fV4Q2amkpJaiEyZ45qYxOJ0y2ex72kaBp06SR2oJ3BaConxF1fPC6nYyn9rxRvcx0rszg975AwlrRoABcoIPefgtdWz0vIUt2Us3Kh5ljHK/BmwaTdvckaoLPtHh81dhk8TohDNLG4CN7mvDXA8y726a2GvRdBEbvYK+mpmwzUxa2np3ta10kRM8ucuZkcCcjct2862rhpogh9mMJxGlxCtrHUWZtUbhgnjBZzri7jx0QS+KRVz4XQ01B7X5ScSyP9ssJ1kD5XAN1zOsem2pQSe1dNiHtqlmoQxzGRzNmjlkLGSBxjLRoDzuabOtpr1oPFjFVJNG5jsFfJKWlv500hi10vyvKF2XvNv2IJLdts0/D6COnkcHSAue7Lq0FxuWtPSB199BaEBAQEBAQEBBxZBygICDiyDlAQEHFkHNkBAQLICAg4sgWQcoCAgICAgICAgICAgICAgICAgICAgICAgICAgICAgI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2596871" y="1844824"/>
            <a:ext cx="4207377" cy="3430478"/>
            <a:chOff x="2596871" y="1844824"/>
            <a:chExt cx="4207377" cy="3430478"/>
          </a:xfrm>
        </p:grpSpPr>
        <p:pic>
          <p:nvPicPr>
            <p:cNvPr id="9222" name="Picture 6" descr="sony02-97-thumb"/>
            <p:cNvPicPr>
              <a:picLocks noChangeAspect="1" noChangeArrowheads="1"/>
            </p:cNvPicPr>
            <p:nvPr/>
          </p:nvPicPr>
          <p:blipFill>
            <a:blip r:embed="rId4" cstate="print"/>
            <a:srcRect/>
            <a:stretch>
              <a:fillRect/>
            </a:stretch>
          </p:blipFill>
          <p:spPr bwMode="auto">
            <a:xfrm>
              <a:off x="2596871" y="3501008"/>
              <a:ext cx="2442673" cy="1728192"/>
            </a:xfrm>
            <a:prstGeom prst="rect">
              <a:avLst/>
            </a:prstGeom>
            <a:noFill/>
          </p:spPr>
        </p:pic>
        <p:pic>
          <p:nvPicPr>
            <p:cNvPr id="9224" name="Picture 8" descr="https://encrypted-tbn3.gstatic.com/images?q=tbn:ANd9GcSka6pUvz4LPoyG2mb2eEMwdPaoZ5FMc0XAcUZln7SoNv5PwbC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6056" y="4373476"/>
              <a:ext cx="828600" cy="901826"/>
            </a:xfrm>
            <a:prstGeom prst="rect">
              <a:avLst/>
            </a:prstGeom>
            <a:noFill/>
          </p:spPr>
        </p:pic>
        <p:pic>
          <p:nvPicPr>
            <p:cNvPr id="9230" name="Picture 14" descr="http://www-deadline-com.vimg.net/wp-content/uploads/2012/01/Sony_logo__12012500185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2160" y="3429000"/>
              <a:ext cx="792088" cy="973663"/>
            </a:xfrm>
            <a:prstGeom prst="rect">
              <a:avLst/>
            </a:prstGeom>
            <a:noFill/>
          </p:spPr>
        </p:pic>
        <p:pic>
          <p:nvPicPr>
            <p:cNvPr id="9232" name="Picture 16" descr="http://naga-toto.c.blog.so-net.ne.jp/_images/blog/_101/naga-toto/so-net20E382BDE3838BE383BC.jpg?c=a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68144" y="4408308"/>
              <a:ext cx="936104" cy="820891"/>
            </a:xfrm>
            <a:prstGeom prst="rect">
              <a:avLst/>
            </a:prstGeom>
            <a:noFill/>
          </p:spPr>
        </p:pic>
        <p:pic>
          <p:nvPicPr>
            <p:cNvPr id="9234" name="Picture 18" descr="http://blogs-images.forbes.com/davidewalt/files/2013/02/sony_playstation_log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39544" y="3475726"/>
              <a:ext cx="972616" cy="902428"/>
            </a:xfrm>
            <a:prstGeom prst="rect">
              <a:avLst/>
            </a:prstGeom>
            <a:noFill/>
          </p:spPr>
        </p:pic>
        <p:sp>
          <p:nvSpPr>
            <p:cNvPr id="14" name="Bent Arrow 13"/>
            <p:cNvSpPr/>
            <p:nvPr/>
          </p:nvSpPr>
          <p:spPr>
            <a:xfrm rot="5400000">
              <a:off x="4463988" y="1808820"/>
              <a:ext cx="1368152" cy="1440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3851920" y="5345832"/>
            <a:ext cx="3960440" cy="1512168"/>
            <a:chOff x="3851920" y="5345832"/>
            <a:chExt cx="3960440" cy="1512168"/>
          </a:xfrm>
        </p:grpSpPr>
        <p:sp>
          <p:nvSpPr>
            <p:cNvPr id="15" name="Bent Arrow 14"/>
            <p:cNvSpPr/>
            <p:nvPr/>
          </p:nvSpPr>
          <p:spPr>
            <a:xfrm flipV="1">
              <a:off x="3851920" y="5345832"/>
              <a:ext cx="1008112" cy="110750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5436096" y="5411450"/>
              <a:ext cx="2376264" cy="1446550"/>
            </a:xfrm>
            <a:prstGeom prst="rect">
              <a:avLst/>
            </a:prstGeom>
            <a:noFill/>
          </p:spPr>
          <p:txBody>
            <a:bodyPr wrap="square" rtlCol="0">
              <a:spAutoFit/>
            </a:bodyPr>
            <a:lstStyle/>
            <a:p>
              <a:r>
                <a:rPr lang="en-US" sz="8800" dirty="0" smtClean="0"/>
                <a:t>?</a:t>
              </a:r>
              <a:endParaRPr lang="en-US" sz="88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Community Building</a:t>
            </a:r>
            <a:endParaRPr lang="en-US" dirty="0"/>
          </a:p>
        </p:txBody>
      </p:sp>
      <p:sp>
        <p:nvSpPr>
          <p:cNvPr id="3" name="Content Placeholder 2"/>
          <p:cNvSpPr>
            <a:spLocks noGrp="1"/>
          </p:cNvSpPr>
          <p:nvPr>
            <p:ph idx="1"/>
          </p:nvPr>
        </p:nvSpPr>
        <p:spPr/>
        <p:txBody>
          <a:bodyPr/>
          <a:lstStyle/>
          <a:p>
            <a:r>
              <a:rPr lang="en-US" dirty="0" smtClean="0"/>
              <a:t>P136</a:t>
            </a:r>
          </a:p>
        </p:txBody>
      </p:sp>
      <p:pic>
        <p:nvPicPr>
          <p:cNvPr id="5125" name="Picture 5" descr="http://www.brandchannel.com/home/image.axd?picture=2012%2f4%2fpg_thank_you_mom_fb_hp.jpg"/>
          <p:cNvPicPr>
            <a:picLocks noChangeAspect="1" noChangeArrowheads="1"/>
          </p:cNvPicPr>
          <p:nvPr/>
        </p:nvPicPr>
        <p:blipFill>
          <a:blip r:embed="rId2" cstate="print"/>
          <a:srcRect/>
          <a:stretch>
            <a:fillRect/>
          </a:stretch>
        </p:blipFill>
        <p:spPr bwMode="auto">
          <a:xfrm>
            <a:off x="323528" y="1556792"/>
            <a:ext cx="8185265" cy="489654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Brand?</a:t>
            </a:r>
            <a:endParaRPr lang="en-US"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US" dirty="0" smtClean="0"/>
              <a:t>No Innovative Product, No Brand.</a:t>
            </a:r>
            <a:br>
              <a:rPr lang="en-US" dirty="0" smtClean="0"/>
            </a:br>
            <a:endParaRPr lang="en-US" dirty="0" smtClean="0"/>
          </a:p>
          <a:p>
            <a:r>
              <a:rPr lang="en-US" dirty="0" smtClean="0"/>
              <a:t>From One Way Communication</a:t>
            </a:r>
            <a:br>
              <a:rPr lang="en-US" dirty="0" smtClean="0"/>
            </a:br>
            <a:r>
              <a:rPr lang="en-US" dirty="0" smtClean="0"/>
              <a:t> To Co-creation</a:t>
            </a:r>
            <a:br>
              <a:rPr lang="en-US" dirty="0" smtClean="0"/>
            </a:br>
            <a:endParaRPr lang="en-US" dirty="0" smtClean="0"/>
          </a:p>
          <a:p>
            <a:r>
              <a:rPr lang="en-US" dirty="0" smtClean="0"/>
              <a:t>From “Adjective” to “Verb”</a:t>
            </a:r>
          </a:p>
          <a:p>
            <a:pPr lvl="1"/>
            <a:r>
              <a:rPr lang="en-US" dirty="0" smtClean="0"/>
              <a:t>Action with Brand</a:t>
            </a:r>
          </a:p>
          <a:p>
            <a:pPr lvl="1"/>
            <a:r>
              <a:rPr lang="en-US" dirty="0" smtClean="0"/>
              <a:t>Co-creation of Brand</a:t>
            </a:r>
          </a:p>
          <a:p>
            <a:pPr lvl="1"/>
            <a:endParaRPr lang="en-US" dirty="0" smtClean="0"/>
          </a:p>
          <a:p>
            <a:r>
              <a:rPr lang="en-US" dirty="0" smtClean="0"/>
              <a:t>Create Brand Community</a:t>
            </a:r>
          </a:p>
          <a:p>
            <a:pPr lvl="1"/>
            <a:r>
              <a:rPr lang="en-US" dirty="0" err="1" smtClean="0"/>
              <a:t>VoC</a:t>
            </a:r>
            <a:r>
              <a:rPr lang="en-US" dirty="0" smtClean="0"/>
              <a:t> Platform</a:t>
            </a:r>
          </a:p>
          <a:p>
            <a:pPr lvl="1"/>
            <a:r>
              <a:rPr lang="en-US" dirty="0" smtClean="0"/>
              <a:t>Brand Loyalty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708920"/>
            <a:ext cx="7462877" cy="523220"/>
          </a:xfrm>
          <a:prstGeom prst="rect">
            <a:avLst/>
          </a:prstGeom>
          <a:noFill/>
        </p:spPr>
        <p:txBody>
          <a:bodyPr wrap="none" rtlCol="0">
            <a:spAutoFit/>
          </a:bodyPr>
          <a:lstStyle/>
          <a:p>
            <a:r>
              <a:rPr lang="en-US" sz="2800" dirty="0" err="1" smtClean="0">
                <a:latin typeface="Cooper Black" pitchFamily="18" charset="0"/>
              </a:rPr>
              <a:t>Let”s</a:t>
            </a:r>
            <a:r>
              <a:rPr lang="en-US" sz="2800" dirty="0" smtClean="0">
                <a:latin typeface="Cooper Black" pitchFamily="18" charset="0"/>
              </a:rPr>
              <a:t> a bit touch on “History of Brands”</a:t>
            </a:r>
            <a:endParaRPr lang="en-US" sz="2800" dirty="0">
              <a:latin typeface="Cooper Black"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Make Innovative Products?</a:t>
            </a:r>
            <a:endParaRPr lang="en-US" dirty="0"/>
          </a:p>
        </p:txBody>
      </p:sp>
      <p:sp>
        <p:nvSpPr>
          <p:cNvPr id="3" name="Content Placeholder 2"/>
          <p:cNvSpPr>
            <a:spLocks noGrp="1"/>
          </p:cNvSpPr>
          <p:nvPr>
            <p:ph idx="1"/>
          </p:nvPr>
        </p:nvSpPr>
        <p:spPr/>
        <p:txBody>
          <a:bodyPr/>
          <a:lstStyle/>
          <a:p>
            <a:r>
              <a:rPr lang="en-US" dirty="0" smtClean="0"/>
              <a:t>Of course, no right answer.</a:t>
            </a:r>
          </a:p>
          <a:p>
            <a:r>
              <a:rPr lang="en-US" dirty="0" smtClean="0"/>
              <a:t>Corporate culture to support innovation is mandatory.</a:t>
            </a:r>
          </a:p>
          <a:p>
            <a:r>
              <a:rPr lang="en-US" dirty="0" smtClean="0"/>
              <a:t>From marketing point of view,</a:t>
            </a:r>
            <a:br>
              <a:rPr lang="en-US" dirty="0" smtClean="0"/>
            </a:br>
            <a:r>
              <a:rPr lang="en-US" dirty="0" smtClean="0"/>
              <a:t>“Go back to classic ‘Marketing 4P + C’”</a:t>
            </a:r>
          </a:p>
          <a:p>
            <a:r>
              <a:rPr lang="en-US" dirty="0" smtClean="0"/>
              <a:t>100% Customer Driven</a:t>
            </a:r>
          </a:p>
          <a:p>
            <a:r>
              <a:rPr lang="en-US" dirty="0" smtClean="0"/>
              <a:t>Simple, Focused</a:t>
            </a:r>
          </a:p>
          <a:p>
            <a:r>
              <a:rPr lang="en-US" dirty="0" smtClean="0"/>
              <a:t>The Product you are excited by.</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Branding case study</a:t>
            </a:r>
            <a:br>
              <a:rPr lang="en-US" dirty="0" smtClean="0"/>
            </a:br>
            <a:r>
              <a:rPr lang="en-US" dirty="0" smtClean="0"/>
              <a:t>- </a:t>
            </a:r>
            <a:r>
              <a:rPr lang="en-US" dirty="0" err="1" smtClean="0"/>
              <a:t>india</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2667000" y="2349500"/>
            <a:ext cx="3810000" cy="2159000"/>
          </a:xfrm>
          <a:prstGeom prst="rect">
            <a:avLst/>
          </a:prstGeom>
        </p:spPr>
      </p:pic>
    </p:spTree>
    <p:extLst>
      <p:ext uri="{BB962C8B-B14F-4D97-AF65-F5344CB8AC3E}">
        <p14:creationId xmlns:p14="http://schemas.microsoft.com/office/powerpoint/2010/main" val="5484996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251" y="2324100"/>
            <a:ext cx="8466954" cy="3397853"/>
          </a:xfrm>
          <a:prstGeom prst="rect">
            <a:avLst/>
          </a:prstGeom>
          <a:noFill/>
        </p:spPr>
        <p:txBody>
          <a:bodyPr wrap="square" rtlCol="0">
            <a:spAutoFit/>
          </a:bodyPr>
          <a:lstStyle/>
          <a:p>
            <a:pPr>
              <a:lnSpc>
                <a:spcPct val="120000"/>
              </a:lnSpc>
            </a:pPr>
            <a:r>
              <a:rPr lang="en-US" sz="3600" dirty="0" smtClean="0"/>
              <a:t>HOW DO YOU GO FROM NOT BEING ABLE TO GO HOME FOR DIWALI TO BEING LISTED BY FAST COMPANY AS ONE OF THE TOP 50 MOST INNOVATIVE COMPANIES IN THE WORLD ALONGSIDE APPLE AND GOOGLE?</a:t>
            </a:r>
            <a:endParaRPr lang="en-US" sz="3600" dirty="0"/>
          </a:p>
        </p:txBody>
      </p:sp>
      <p:pic>
        <p:nvPicPr>
          <p:cNvPr id="3" name="Picture 2"/>
          <p:cNvPicPr>
            <a:picLocks noChangeAspect="1"/>
          </p:cNvPicPr>
          <p:nvPr/>
        </p:nvPicPr>
        <p:blipFill>
          <a:blip r:embed="rId2" cstate="print"/>
          <a:stretch>
            <a:fillRect/>
          </a:stretch>
        </p:blipFill>
        <p:spPr>
          <a:xfrm>
            <a:off x="2819400" y="0"/>
            <a:ext cx="3492500" cy="2324100"/>
          </a:xfrm>
          <a:prstGeom prst="rect">
            <a:avLst/>
          </a:prstGeom>
        </p:spPr>
      </p:pic>
    </p:spTree>
    <p:extLst>
      <p:ext uri="{BB962C8B-B14F-4D97-AF65-F5344CB8AC3E}">
        <p14:creationId xmlns:p14="http://schemas.microsoft.com/office/powerpoint/2010/main" val="2558351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376" y="2324100"/>
            <a:ext cx="4331242" cy="2733056"/>
          </a:xfrm>
          <a:prstGeom prst="rect">
            <a:avLst/>
          </a:prstGeom>
          <a:noFill/>
        </p:spPr>
        <p:txBody>
          <a:bodyPr wrap="square" rtlCol="0">
            <a:spAutoFit/>
          </a:bodyPr>
          <a:lstStyle/>
          <a:p>
            <a:pPr algn="r">
              <a:lnSpc>
                <a:spcPct val="120000"/>
              </a:lnSpc>
            </a:pPr>
            <a:r>
              <a:rPr lang="en-US" sz="3600" dirty="0" smtClean="0"/>
              <a:t>FIND A PROBLEM FOR WHICH A SOLUTION DOESN</a:t>
            </a:r>
            <a:r>
              <a:rPr lang="fr-FR" sz="3600" dirty="0" smtClean="0"/>
              <a:t>’</a:t>
            </a:r>
            <a:r>
              <a:rPr lang="en-US" sz="3600" dirty="0" smtClean="0"/>
              <a:t>T EXIST CURRENTLY.</a:t>
            </a:r>
            <a:endParaRPr lang="en-US" sz="3600" dirty="0"/>
          </a:p>
        </p:txBody>
      </p:sp>
      <p:pic>
        <p:nvPicPr>
          <p:cNvPr id="4" name="Picture 3"/>
          <p:cNvPicPr>
            <a:picLocks noChangeAspect="1"/>
          </p:cNvPicPr>
          <p:nvPr/>
        </p:nvPicPr>
        <p:blipFill>
          <a:blip r:embed="rId2" cstate="print"/>
          <a:stretch>
            <a:fillRect/>
          </a:stretch>
        </p:blipFill>
        <p:spPr>
          <a:xfrm>
            <a:off x="5651089" y="1201790"/>
            <a:ext cx="2959100" cy="4927600"/>
          </a:xfrm>
          <a:prstGeom prst="rect">
            <a:avLst/>
          </a:prstGeom>
        </p:spPr>
      </p:pic>
      <p:sp>
        <p:nvSpPr>
          <p:cNvPr id="5" name="Rectangle 4"/>
          <p:cNvSpPr/>
          <p:nvPr/>
        </p:nvSpPr>
        <p:spPr>
          <a:xfrm>
            <a:off x="5663540" y="6129390"/>
            <a:ext cx="2626891" cy="276999"/>
          </a:xfrm>
          <a:prstGeom prst="rect">
            <a:avLst/>
          </a:prstGeom>
        </p:spPr>
        <p:txBody>
          <a:bodyPr wrap="none">
            <a:spAutoFit/>
          </a:bodyPr>
          <a:lstStyle/>
          <a:p>
            <a:r>
              <a:rPr lang="en-US" sz="1200" dirty="0" smtClean="0"/>
              <a:t>PHANINDRA SAMA, CEO OF REDBUS.IN</a:t>
            </a:r>
            <a:endParaRPr lang="en-US" sz="1200" dirty="0"/>
          </a:p>
        </p:txBody>
      </p:sp>
      <p:pic>
        <p:nvPicPr>
          <p:cNvPr id="6" name="Picture 5"/>
          <p:cNvPicPr>
            <a:picLocks noChangeAspect="1"/>
          </p:cNvPicPr>
          <p:nvPr/>
        </p:nvPicPr>
        <p:blipFill>
          <a:blip r:embed="rId3" cstate="print"/>
          <a:stretch>
            <a:fillRect/>
          </a:stretch>
        </p:blipFill>
        <p:spPr>
          <a:xfrm>
            <a:off x="-851" y="0"/>
            <a:ext cx="1520915" cy="1520915"/>
          </a:xfrm>
          <a:prstGeom prst="rect">
            <a:avLst/>
          </a:prstGeom>
        </p:spPr>
      </p:pic>
    </p:spTree>
    <p:extLst>
      <p:ext uri="{BB962C8B-B14F-4D97-AF65-F5344CB8AC3E}">
        <p14:creationId xmlns:p14="http://schemas.microsoft.com/office/powerpoint/2010/main" val="20641762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7472"/>
            <a:ext cx="4841749" cy="1403461"/>
          </a:xfrm>
          <a:prstGeom prst="rect">
            <a:avLst/>
          </a:prstGeom>
          <a:noFill/>
        </p:spPr>
        <p:txBody>
          <a:bodyPr wrap="square" rtlCol="0">
            <a:spAutoFit/>
          </a:bodyPr>
          <a:lstStyle/>
          <a:p>
            <a:pPr algn="r">
              <a:lnSpc>
                <a:spcPct val="120000"/>
              </a:lnSpc>
            </a:pPr>
            <a:r>
              <a:rPr lang="en-US" sz="3600" dirty="0" smtClean="0"/>
              <a:t>INNOVATE </a:t>
            </a:r>
          </a:p>
          <a:p>
            <a:pPr algn="r">
              <a:lnSpc>
                <a:spcPct val="120000"/>
              </a:lnSpc>
            </a:pPr>
            <a:r>
              <a:rPr lang="en-US" sz="3600" dirty="0" smtClean="0"/>
              <a:t>FROM TOP TO BOTTOM</a:t>
            </a:r>
            <a:endParaRPr lang="en-US" sz="3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31640" cy="1109700"/>
          </a:xfrm>
          <a:prstGeom prst="rect">
            <a:avLst/>
          </a:prstGeom>
        </p:spPr>
      </p:pic>
      <p:sp>
        <p:nvSpPr>
          <p:cNvPr id="7" name="TextBox 6"/>
          <p:cNvSpPr txBox="1"/>
          <p:nvPr/>
        </p:nvSpPr>
        <p:spPr>
          <a:xfrm>
            <a:off x="4993012" y="435820"/>
            <a:ext cx="4184811" cy="820738"/>
          </a:xfrm>
          <a:prstGeom prst="rect">
            <a:avLst/>
          </a:prstGeom>
          <a:solidFill>
            <a:srgbClr val="FF0000"/>
          </a:solidFill>
        </p:spPr>
        <p:txBody>
          <a:bodyPr wrap="square" rtlCol="0">
            <a:spAutoFit/>
          </a:bodyPr>
          <a:lstStyle/>
          <a:p>
            <a:pPr algn="r">
              <a:lnSpc>
                <a:spcPct val="120000"/>
              </a:lnSpc>
            </a:pPr>
            <a:r>
              <a:rPr lang="en-US" sz="2000" dirty="0" smtClean="0">
                <a:solidFill>
                  <a:schemeClr val="bg1"/>
                </a:solidFill>
              </a:rPr>
              <a:t>HARDWARE: USE CLOUD COMPUTING TO SAVE 40% ON COSTS</a:t>
            </a:r>
            <a:endParaRPr lang="en-US" sz="2000" dirty="0">
              <a:solidFill>
                <a:schemeClr val="bg1"/>
              </a:solidFill>
            </a:endParaRPr>
          </a:p>
        </p:txBody>
      </p:sp>
      <p:sp>
        <p:nvSpPr>
          <p:cNvPr id="8" name="TextBox 7"/>
          <p:cNvSpPr txBox="1"/>
          <p:nvPr/>
        </p:nvSpPr>
        <p:spPr>
          <a:xfrm>
            <a:off x="4980561" y="1460640"/>
            <a:ext cx="4184811" cy="820738"/>
          </a:xfrm>
          <a:prstGeom prst="rect">
            <a:avLst/>
          </a:prstGeom>
          <a:solidFill>
            <a:srgbClr val="3366FF"/>
          </a:solidFill>
        </p:spPr>
        <p:txBody>
          <a:bodyPr wrap="square" rtlCol="0">
            <a:spAutoFit/>
          </a:bodyPr>
          <a:lstStyle/>
          <a:p>
            <a:pPr algn="r">
              <a:lnSpc>
                <a:spcPct val="120000"/>
              </a:lnSpc>
            </a:pPr>
            <a:r>
              <a:rPr lang="en-US" sz="2000" dirty="0" smtClean="0">
                <a:solidFill>
                  <a:schemeClr val="bg1"/>
                </a:solidFill>
              </a:rPr>
              <a:t>SOFTWARE: USE OPEN SOURCE TECH TO KEEP OPEX DOWN</a:t>
            </a:r>
            <a:endParaRPr lang="en-US" sz="2000" dirty="0">
              <a:solidFill>
                <a:schemeClr val="bg1"/>
              </a:solidFill>
            </a:endParaRPr>
          </a:p>
        </p:txBody>
      </p:sp>
      <p:sp>
        <p:nvSpPr>
          <p:cNvPr id="9" name="TextBox 8"/>
          <p:cNvSpPr txBox="1"/>
          <p:nvPr/>
        </p:nvSpPr>
        <p:spPr>
          <a:xfrm>
            <a:off x="4971640" y="2518297"/>
            <a:ext cx="4184811" cy="820738"/>
          </a:xfrm>
          <a:prstGeom prst="rect">
            <a:avLst/>
          </a:prstGeom>
          <a:solidFill>
            <a:srgbClr val="FF0000"/>
          </a:solidFill>
        </p:spPr>
        <p:txBody>
          <a:bodyPr wrap="square" rtlCol="0">
            <a:spAutoFit/>
          </a:bodyPr>
          <a:lstStyle/>
          <a:p>
            <a:pPr algn="r">
              <a:lnSpc>
                <a:spcPct val="120000"/>
              </a:lnSpc>
            </a:pPr>
            <a:r>
              <a:rPr lang="en-US" sz="2000" dirty="0" smtClean="0">
                <a:solidFill>
                  <a:schemeClr val="bg1"/>
                </a:solidFill>
              </a:rPr>
              <a:t>BIZ MODEL: CONSUMER SOLUTION RATHER THAN B2B SOLUTION</a:t>
            </a:r>
            <a:endParaRPr lang="en-US" sz="2000" dirty="0">
              <a:solidFill>
                <a:schemeClr val="bg1"/>
              </a:solidFill>
            </a:endParaRPr>
          </a:p>
        </p:txBody>
      </p:sp>
      <p:sp>
        <p:nvSpPr>
          <p:cNvPr id="11" name="TextBox 10"/>
          <p:cNvSpPr txBox="1"/>
          <p:nvPr/>
        </p:nvSpPr>
        <p:spPr>
          <a:xfrm>
            <a:off x="4971640" y="3555570"/>
            <a:ext cx="4184811" cy="820738"/>
          </a:xfrm>
          <a:prstGeom prst="rect">
            <a:avLst/>
          </a:prstGeom>
          <a:solidFill>
            <a:srgbClr val="3366FF"/>
          </a:solidFill>
        </p:spPr>
        <p:txBody>
          <a:bodyPr wrap="square" rtlCol="0">
            <a:spAutoFit/>
          </a:bodyPr>
          <a:lstStyle/>
          <a:p>
            <a:pPr algn="r">
              <a:lnSpc>
                <a:spcPct val="120000"/>
              </a:lnSpc>
            </a:pPr>
            <a:r>
              <a:rPr lang="en-US" sz="2000" dirty="0" smtClean="0">
                <a:solidFill>
                  <a:schemeClr val="bg1"/>
                </a:solidFill>
              </a:rPr>
              <a:t>CUSTOMER ACQUISITION: </a:t>
            </a:r>
          </a:p>
          <a:p>
            <a:pPr algn="r">
              <a:lnSpc>
                <a:spcPct val="120000"/>
              </a:lnSpc>
            </a:pPr>
            <a:r>
              <a:rPr lang="en-US" sz="2000" dirty="0" smtClean="0">
                <a:solidFill>
                  <a:schemeClr val="bg1"/>
                </a:solidFill>
              </a:rPr>
              <a:t>FROM THE GROUND UP</a:t>
            </a:r>
            <a:endParaRPr lang="en-US" sz="2000" dirty="0">
              <a:solidFill>
                <a:schemeClr val="bg1"/>
              </a:solidFill>
            </a:endParaRPr>
          </a:p>
        </p:txBody>
      </p:sp>
      <p:sp>
        <p:nvSpPr>
          <p:cNvPr id="12" name="TextBox 11"/>
          <p:cNvSpPr txBox="1"/>
          <p:nvPr/>
        </p:nvSpPr>
        <p:spPr>
          <a:xfrm>
            <a:off x="4971640" y="4595349"/>
            <a:ext cx="4184811" cy="820738"/>
          </a:xfrm>
          <a:prstGeom prst="rect">
            <a:avLst/>
          </a:prstGeom>
          <a:solidFill>
            <a:srgbClr val="FF0000"/>
          </a:solidFill>
        </p:spPr>
        <p:txBody>
          <a:bodyPr wrap="square" rtlCol="0">
            <a:spAutoFit/>
          </a:bodyPr>
          <a:lstStyle/>
          <a:p>
            <a:pPr algn="r">
              <a:lnSpc>
                <a:spcPct val="120000"/>
              </a:lnSpc>
            </a:pPr>
            <a:r>
              <a:rPr lang="en-US" sz="2000" dirty="0" smtClean="0">
                <a:solidFill>
                  <a:schemeClr val="bg1"/>
                </a:solidFill>
              </a:rPr>
              <a:t>SCALE: SOFTWARE PRODUCT TO ONLINE PLATFORM</a:t>
            </a:r>
            <a:endParaRPr lang="en-US" sz="2000" dirty="0">
              <a:solidFill>
                <a:schemeClr val="bg1"/>
              </a:solidFill>
            </a:endParaRPr>
          </a:p>
        </p:txBody>
      </p:sp>
      <p:sp>
        <p:nvSpPr>
          <p:cNvPr id="13" name="TextBox 12"/>
          <p:cNvSpPr txBox="1"/>
          <p:nvPr/>
        </p:nvSpPr>
        <p:spPr>
          <a:xfrm>
            <a:off x="4971640" y="5632622"/>
            <a:ext cx="4184811" cy="820738"/>
          </a:xfrm>
          <a:prstGeom prst="rect">
            <a:avLst/>
          </a:prstGeom>
          <a:solidFill>
            <a:srgbClr val="3366FF"/>
          </a:solidFill>
        </p:spPr>
        <p:txBody>
          <a:bodyPr wrap="square" rtlCol="0">
            <a:spAutoFit/>
          </a:bodyPr>
          <a:lstStyle/>
          <a:p>
            <a:pPr algn="r">
              <a:lnSpc>
                <a:spcPct val="120000"/>
              </a:lnSpc>
            </a:pPr>
            <a:r>
              <a:rPr lang="en-US" sz="2000" dirty="0" smtClean="0">
                <a:solidFill>
                  <a:schemeClr val="bg1"/>
                </a:solidFill>
              </a:rPr>
              <a:t>SCALE: ONE CITY TO 15 CITIES, ONE BUS OPERATOR TO 1003 OPERATORS</a:t>
            </a:r>
            <a:endParaRPr lang="en-US" sz="2000" dirty="0">
              <a:solidFill>
                <a:schemeClr val="bg1"/>
              </a:solidFill>
            </a:endParaRPr>
          </a:p>
        </p:txBody>
      </p:sp>
    </p:spTree>
    <p:extLst>
      <p:ext uri="{BB962C8B-B14F-4D97-AF65-F5344CB8AC3E}">
        <p14:creationId xmlns:p14="http://schemas.microsoft.com/office/powerpoint/2010/main" val="32133257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7472"/>
            <a:ext cx="4841749" cy="2068259"/>
          </a:xfrm>
          <a:prstGeom prst="rect">
            <a:avLst/>
          </a:prstGeom>
          <a:noFill/>
        </p:spPr>
        <p:txBody>
          <a:bodyPr wrap="square" rtlCol="0">
            <a:spAutoFit/>
          </a:bodyPr>
          <a:lstStyle/>
          <a:p>
            <a:pPr algn="r">
              <a:lnSpc>
                <a:spcPct val="120000"/>
              </a:lnSpc>
            </a:pPr>
            <a:r>
              <a:rPr lang="en-US" sz="3600" dirty="0" smtClean="0"/>
              <a:t>DON</a:t>
            </a:r>
            <a:r>
              <a:rPr lang="fr-FR" sz="3600" dirty="0" smtClean="0"/>
              <a:t>’</a:t>
            </a:r>
            <a:r>
              <a:rPr lang="en-US" sz="3600" dirty="0" smtClean="0"/>
              <a:t>T START UP              A START-UP WITH THE GOAL OF SELLING IT</a:t>
            </a:r>
            <a:endParaRPr lang="en-US" sz="3600" dirty="0"/>
          </a:p>
        </p:txBody>
      </p:sp>
      <p:sp>
        <p:nvSpPr>
          <p:cNvPr id="7" name="TextBox 6"/>
          <p:cNvSpPr txBox="1"/>
          <p:nvPr/>
        </p:nvSpPr>
        <p:spPr>
          <a:xfrm>
            <a:off x="4993012" y="1704830"/>
            <a:ext cx="4184811" cy="820738"/>
          </a:xfrm>
          <a:prstGeom prst="rect">
            <a:avLst/>
          </a:prstGeom>
          <a:solidFill>
            <a:srgbClr val="800000"/>
          </a:solidFill>
        </p:spPr>
        <p:txBody>
          <a:bodyPr wrap="square" rtlCol="0">
            <a:spAutoFit/>
          </a:bodyPr>
          <a:lstStyle/>
          <a:p>
            <a:pPr algn="r">
              <a:lnSpc>
                <a:spcPct val="120000"/>
              </a:lnSpc>
            </a:pPr>
            <a:r>
              <a:rPr lang="en-US" sz="2000" dirty="0" smtClean="0">
                <a:solidFill>
                  <a:schemeClr val="bg1"/>
                </a:solidFill>
              </a:rPr>
              <a:t>INITIATE VC FUNDING TO START UP, NOT TO FIND EASY WAY UP</a:t>
            </a:r>
            <a:endParaRPr lang="en-US" sz="2000" dirty="0">
              <a:solidFill>
                <a:schemeClr val="bg1"/>
              </a:solidFill>
            </a:endParaRPr>
          </a:p>
        </p:txBody>
      </p:sp>
      <p:sp>
        <p:nvSpPr>
          <p:cNvPr id="8" name="TextBox 7"/>
          <p:cNvSpPr txBox="1"/>
          <p:nvPr/>
        </p:nvSpPr>
        <p:spPr>
          <a:xfrm>
            <a:off x="4980561" y="2729650"/>
            <a:ext cx="4184811" cy="820738"/>
          </a:xfrm>
          <a:prstGeom prst="rect">
            <a:avLst/>
          </a:prstGeom>
          <a:solidFill>
            <a:schemeClr val="accent5"/>
          </a:solidFill>
        </p:spPr>
        <p:txBody>
          <a:bodyPr wrap="square" rtlCol="0">
            <a:spAutoFit/>
          </a:bodyPr>
          <a:lstStyle/>
          <a:p>
            <a:pPr algn="r">
              <a:lnSpc>
                <a:spcPct val="120000"/>
              </a:lnSpc>
            </a:pPr>
            <a:r>
              <a:rPr lang="en-US" sz="2000" dirty="0" smtClean="0">
                <a:solidFill>
                  <a:schemeClr val="bg1"/>
                </a:solidFill>
              </a:rPr>
              <a:t>FIND MENTORS WHO HELP KEEP SINGLE-MINDED EXECUTION FOCUS</a:t>
            </a:r>
            <a:endParaRPr lang="en-US" sz="2000" dirty="0">
              <a:solidFill>
                <a:schemeClr val="bg1"/>
              </a:solidFill>
            </a:endParaRPr>
          </a:p>
        </p:txBody>
      </p:sp>
      <p:sp>
        <p:nvSpPr>
          <p:cNvPr id="9" name="TextBox 8"/>
          <p:cNvSpPr txBox="1"/>
          <p:nvPr/>
        </p:nvSpPr>
        <p:spPr>
          <a:xfrm>
            <a:off x="4971640" y="3787307"/>
            <a:ext cx="4184811" cy="820738"/>
          </a:xfrm>
          <a:prstGeom prst="rect">
            <a:avLst/>
          </a:prstGeom>
          <a:solidFill>
            <a:srgbClr val="800000"/>
          </a:solidFill>
        </p:spPr>
        <p:txBody>
          <a:bodyPr wrap="square" rtlCol="0">
            <a:spAutoFit/>
          </a:bodyPr>
          <a:lstStyle/>
          <a:p>
            <a:pPr algn="r">
              <a:lnSpc>
                <a:spcPct val="120000"/>
              </a:lnSpc>
            </a:pPr>
            <a:r>
              <a:rPr lang="en-US" sz="2000" dirty="0" smtClean="0">
                <a:solidFill>
                  <a:schemeClr val="bg1"/>
                </a:solidFill>
              </a:rPr>
              <a:t>INVEST YOUR TIME LIKE YOUR LIFE, NOT A FEW YEARS, DEPENDED ON IT</a:t>
            </a:r>
            <a:endParaRPr lang="en-US" sz="2000" dirty="0">
              <a:solidFill>
                <a:schemeClr val="bg1"/>
              </a:solidFill>
            </a:endParaRPr>
          </a:p>
        </p:txBody>
      </p:sp>
      <p:sp>
        <p:nvSpPr>
          <p:cNvPr id="11" name="TextBox 10"/>
          <p:cNvSpPr txBox="1"/>
          <p:nvPr/>
        </p:nvSpPr>
        <p:spPr>
          <a:xfrm>
            <a:off x="4971640" y="4824580"/>
            <a:ext cx="4184811" cy="820738"/>
          </a:xfrm>
          <a:prstGeom prst="rect">
            <a:avLst/>
          </a:prstGeom>
          <a:solidFill>
            <a:schemeClr val="accent5"/>
          </a:solidFill>
        </p:spPr>
        <p:txBody>
          <a:bodyPr wrap="square" rtlCol="0">
            <a:spAutoFit/>
          </a:bodyPr>
          <a:lstStyle/>
          <a:p>
            <a:pPr algn="r">
              <a:lnSpc>
                <a:spcPct val="120000"/>
              </a:lnSpc>
            </a:pPr>
            <a:r>
              <a:rPr lang="en-US" sz="2000" dirty="0" smtClean="0">
                <a:solidFill>
                  <a:schemeClr val="bg1"/>
                </a:solidFill>
              </a:rPr>
              <a:t>MOST CRUCIAL SOFTWARE: PEOPLE. INVEST IN THE BEST PROFESSIONALS</a:t>
            </a:r>
            <a:endParaRPr lang="en-US" sz="2000" dirty="0">
              <a:solidFill>
                <a:schemeClr val="bg1"/>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02" y="0"/>
            <a:ext cx="1219076" cy="1219076"/>
          </a:xfrm>
          <a:prstGeom prst="rect">
            <a:avLst/>
          </a:prstGeom>
        </p:spPr>
      </p:pic>
    </p:spTree>
    <p:extLst>
      <p:ext uri="{BB962C8B-B14F-4D97-AF65-F5344CB8AC3E}">
        <p14:creationId xmlns:p14="http://schemas.microsoft.com/office/powerpoint/2010/main" val="742255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7472"/>
            <a:ext cx="4841749" cy="2068259"/>
          </a:xfrm>
          <a:prstGeom prst="rect">
            <a:avLst/>
          </a:prstGeom>
          <a:noFill/>
        </p:spPr>
        <p:txBody>
          <a:bodyPr wrap="square" rtlCol="0">
            <a:spAutoFit/>
          </a:bodyPr>
          <a:lstStyle/>
          <a:p>
            <a:pPr algn="r">
              <a:lnSpc>
                <a:spcPct val="120000"/>
              </a:lnSpc>
            </a:pPr>
            <a:r>
              <a:rPr lang="en-US" sz="3600" dirty="0" smtClean="0"/>
              <a:t>BUILD THE BRAND THE OLD-FASHIONED WAY: PUT CUSTOMERS FIRST</a:t>
            </a:r>
            <a:endParaRPr lang="en-US" sz="3600" dirty="0"/>
          </a:p>
        </p:txBody>
      </p:sp>
      <p:sp>
        <p:nvSpPr>
          <p:cNvPr id="7" name="TextBox 6"/>
          <p:cNvSpPr txBox="1"/>
          <p:nvPr/>
        </p:nvSpPr>
        <p:spPr>
          <a:xfrm>
            <a:off x="4993012" y="435820"/>
            <a:ext cx="4184811" cy="820738"/>
          </a:xfrm>
          <a:prstGeom prst="rect">
            <a:avLst/>
          </a:prstGeom>
          <a:solidFill>
            <a:srgbClr val="008000"/>
          </a:solidFill>
        </p:spPr>
        <p:txBody>
          <a:bodyPr wrap="square" rtlCol="0">
            <a:spAutoFit/>
          </a:bodyPr>
          <a:lstStyle/>
          <a:p>
            <a:pPr algn="r">
              <a:lnSpc>
                <a:spcPct val="120000"/>
              </a:lnSpc>
            </a:pPr>
            <a:r>
              <a:rPr lang="en-US" sz="2000" dirty="0" smtClean="0">
                <a:solidFill>
                  <a:schemeClr val="bg1"/>
                </a:solidFill>
              </a:rPr>
              <a:t>MAKE BUS TICKET BOOKING A PAINLESS ONLINE EXPERIENCE</a:t>
            </a:r>
            <a:endParaRPr lang="en-US" sz="2000" dirty="0">
              <a:solidFill>
                <a:schemeClr val="bg1"/>
              </a:solidFill>
            </a:endParaRPr>
          </a:p>
        </p:txBody>
      </p:sp>
      <p:sp>
        <p:nvSpPr>
          <p:cNvPr id="8" name="TextBox 7"/>
          <p:cNvSpPr txBox="1"/>
          <p:nvPr/>
        </p:nvSpPr>
        <p:spPr>
          <a:xfrm>
            <a:off x="4980561" y="1460640"/>
            <a:ext cx="4184811" cy="820738"/>
          </a:xfrm>
          <a:prstGeom prst="rect">
            <a:avLst/>
          </a:prstGeom>
          <a:solidFill>
            <a:schemeClr val="accent5"/>
          </a:solidFill>
        </p:spPr>
        <p:txBody>
          <a:bodyPr wrap="square" rtlCol="0">
            <a:spAutoFit/>
          </a:bodyPr>
          <a:lstStyle/>
          <a:p>
            <a:pPr algn="r">
              <a:lnSpc>
                <a:spcPct val="120000"/>
              </a:lnSpc>
            </a:pPr>
            <a:r>
              <a:rPr lang="en-US" sz="2000" dirty="0" smtClean="0">
                <a:solidFill>
                  <a:schemeClr val="bg1"/>
                </a:solidFill>
              </a:rPr>
              <a:t>DON</a:t>
            </a:r>
            <a:r>
              <a:rPr lang="fr-FR" sz="2000" dirty="0" smtClean="0">
                <a:solidFill>
                  <a:schemeClr val="bg1"/>
                </a:solidFill>
              </a:rPr>
              <a:t>’</a:t>
            </a:r>
            <a:r>
              <a:rPr lang="en-US" sz="2000" dirty="0" smtClean="0">
                <a:solidFill>
                  <a:schemeClr val="bg1"/>
                </a:solidFill>
              </a:rPr>
              <a:t>T CHARGE PREMIUM FROM CONSUMER OR OPERATOR</a:t>
            </a:r>
            <a:endParaRPr lang="en-US" sz="2000" dirty="0">
              <a:solidFill>
                <a:schemeClr val="bg1"/>
              </a:solidFill>
            </a:endParaRPr>
          </a:p>
        </p:txBody>
      </p:sp>
      <p:sp>
        <p:nvSpPr>
          <p:cNvPr id="9" name="TextBox 8"/>
          <p:cNvSpPr txBox="1"/>
          <p:nvPr/>
        </p:nvSpPr>
        <p:spPr>
          <a:xfrm>
            <a:off x="4971640" y="2518297"/>
            <a:ext cx="4184811" cy="820738"/>
          </a:xfrm>
          <a:prstGeom prst="rect">
            <a:avLst/>
          </a:prstGeom>
          <a:solidFill>
            <a:srgbClr val="008000"/>
          </a:solidFill>
        </p:spPr>
        <p:txBody>
          <a:bodyPr wrap="square" rtlCol="0">
            <a:spAutoFit/>
          </a:bodyPr>
          <a:lstStyle/>
          <a:p>
            <a:pPr algn="r">
              <a:lnSpc>
                <a:spcPct val="120000"/>
              </a:lnSpc>
            </a:pPr>
            <a:r>
              <a:rPr lang="en-US" sz="2000" dirty="0" smtClean="0">
                <a:solidFill>
                  <a:schemeClr val="bg1"/>
                </a:solidFill>
              </a:rPr>
              <a:t>BUSINESS OPPORTUNITY IS FROM AGGREGATION, NOT OVERCHARGING</a:t>
            </a:r>
            <a:endParaRPr lang="en-US" sz="2000" dirty="0">
              <a:solidFill>
                <a:schemeClr val="bg1"/>
              </a:solidFill>
            </a:endParaRPr>
          </a:p>
        </p:txBody>
      </p:sp>
      <p:sp>
        <p:nvSpPr>
          <p:cNvPr id="11" name="TextBox 10"/>
          <p:cNvSpPr txBox="1"/>
          <p:nvPr/>
        </p:nvSpPr>
        <p:spPr>
          <a:xfrm>
            <a:off x="4971640" y="3555570"/>
            <a:ext cx="4184811" cy="820738"/>
          </a:xfrm>
          <a:prstGeom prst="rect">
            <a:avLst/>
          </a:prstGeom>
          <a:solidFill>
            <a:schemeClr val="accent5"/>
          </a:solidFill>
        </p:spPr>
        <p:txBody>
          <a:bodyPr wrap="square" rtlCol="0">
            <a:spAutoFit/>
          </a:bodyPr>
          <a:lstStyle/>
          <a:p>
            <a:pPr algn="r">
              <a:lnSpc>
                <a:spcPct val="120000"/>
              </a:lnSpc>
            </a:pPr>
            <a:r>
              <a:rPr lang="en-US" sz="2000" dirty="0" smtClean="0">
                <a:solidFill>
                  <a:schemeClr val="bg1"/>
                </a:solidFill>
              </a:rPr>
              <a:t>FOCUS ON ADDRESSING AND ELIMINATING CUSTOMER ISSUES</a:t>
            </a:r>
            <a:endParaRPr lang="en-US" sz="2000" dirty="0">
              <a:solidFill>
                <a:schemeClr val="bg1"/>
              </a:solidFill>
            </a:endParaRPr>
          </a:p>
        </p:txBody>
      </p:sp>
      <p:sp>
        <p:nvSpPr>
          <p:cNvPr id="12" name="TextBox 11"/>
          <p:cNvSpPr txBox="1"/>
          <p:nvPr/>
        </p:nvSpPr>
        <p:spPr>
          <a:xfrm>
            <a:off x="4971640" y="4595349"/>
            <a:ext cx="4184811" cy="820738"/>
          </a:xfrm>
          <a:prstGeom prst="rect">
            <a:avLst/>
          </a:prstGeom>
          <a:solidFill>
            <a:srgbClr val="008000"/>
          </a:solidFill>
        </p:spPr>
        <p:txBody>
          <a:bodyPr wrap="square" rtlCol="0">
            <a:spAutoFit/>
          </a:bodyPr>
          <a:lstStyle/>
          <a:p>
            <a:pPr algn="r">
              <a:lnSpc>
                <a:spcPct val="120000"/>
              </a:lnSpc>
            </a:pPr>
            <a:r>
              <a:rPr lang="en-US" sz="2000" dirty="0" smtClean="0">
                <a:solidFill>
                  <a:schemeClr val="bg1"/>
                </a:solidFill>
              </a:rPr>
              <a:t>FASTER &amp; EASIER BOOKING, FASTER TICKET DELIVERY, ASSURED BOOKING</a:t>
            </a:r>
            <a:endParaRPr lang="en-US" sz="2000" dirty="0">
              <a:solidFill>
                <a:schemeClr val="bg1"/>
              </a:solidFill>
            </a:endParaRPr>
          </a:p>
        </p:txBody>
      </p:sp>
      <p:sp>
        <p:nvSpPr>
          <p:cNvPr id="13" name="TextBox 12"/>
          <p:cNvSpPr txBox="1"/>
          <p:nvPr/>
        </p:nvSpPr>
        <p:spPr>
          <a:xfrm>
            <a:off x="4971640" y="5632622"/>
            <a:ext cx="4184811" cy="820738"/>
          </a:xfrm>
          <a:prstGeom prst="rect">
            <a:avLst/>
          </a:prstGeom>
          <a:solidFill>
            <a:schemeClr val="accent5"/>
          </a:solidFill>
        </p:spPr>
        <p:txBody>
          <a:bodyPr wrap="square" rtlCol="0">
            <a:spAutoFit/>
          </a:bodyPr>
          <a:lstStyle/>
          <a:p>
            <a:pPr algn="r">
              <a:lnSpc>
                <a:spcPct val="120000"/>
              </a:lnSpc>
            </a:pPr>
            <a:r>
              <a:rPr lang="en-US" sz="2000" dirty="0" smtClean="0">
                <a:solidFill>
                  <a:schemeClr val="bg1"/>
                </a:solidFill>
              </a:rPr>
              <a:t>BEAT CONVENTIONAL WISDOM OF “BUS COMMUTERS ARE NOT ONLINE”</a:t>
            </a:r>
            <a:endParaRPr lang="en-US" sz="2000" dirty="0">
              <a:solidFill>
                <a:schemeClr val="bg1"/>
              </a:solidFill>
            </a:endParaRP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12666" t="13340" r="14128" b="13450"/>
          <a:stretch/>
        </p:blipFill>
        <p:spPr>
          <a:xfrm>
            <a:off x="0" y="0"/>
            <a:ext cx="1547664" cy="1547752"/>
          </a:xfrm>
          <a:prstGeom prst="rect">
            <a:avLst/>
          </a:prstGeom>
        </p:spPr>
      </p:pic>
    </p:spTree>
    <p:extLst>
      <p:ext uri="{BB962C8B-B14F-4D97-AF65-F5344CB8AC3E}">
        <p14:creationId xmlns:p14="http://schemas.microsoft.com/office/powerpoint/2010/main" val="27708900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274292"/>
            <a:ext cx="4155259" cy="3397853"/>
          </a:xfrm>
          <a:prstGeom prst="rect">
            <a:avLst/>
          </a:prstGeom>
          <a:noFill/>
        </p:spPr>
        <p:txBody>
          <a:bodyPr wrap="square" rtlCol="0">
            <a:spAutoFit/>
          </a:bodyPr>
          <a:lstStyle/>
          <a:p>
            <a:pPr algn="r">
              <a:lnSpc>
                <a:spcPct val="120000"/>
              </a:lnSpc>
            </a:pPr>
            <a:r>
              <a:rPr lang="en-US" sz="3600" dirty="0" smtClean="0"/>
              <a:t>BUILD THE BRAND THE OLD-FASHIONED WAY: </a:t>
            </a:r>
          </a:p>
          <a:p>
            <a:pPr algn="r">
              <a:lnSpc>
                <a:spcPct val="120000"/>
              </a:lnSpc>
            </a:pPr>
            <a:r>
              <a:rPr lang="en-US" sz="3600" dirty="0" smtClean="0"/>
              <a:t>PUT CUSTOMERS FIRST</a:t>
            </a:r>
            <a:endParaRPr lang="en-US" sz="3600" dirty="0"/>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12666" t="13340" r="14128" b="13450"/>
          <a:stretch/>
        </p:blipFill>
        <p:spPr>
          <a:xfrm>
            <a:off x="0" y="0"/>
            <a:ext cx="1547664" cy="1547752"/>
          </a:xfrm>
          <a:prstGeom prst="rect">
            <a:avLst/>
          </a:prstGeom>
        </p:spPr>
      </p:pic>
      <p:pic>
        <p:nvPicPr>
          <p:cNvPr id="3" name="Picture 2"/>
          <p:cNvPicPr>
            <a:picLocks noChangeAspect="1"/>
          </p:cNvPicPr>
          <p:nvPr/>
        </p:nvPicPr>
        <p:blipFill>
          <a:blip r:embed="rId3" cstate="print"/>
          <a:stretch>
            <a:fillRect/>
          </a:stretch>
        </p:blipFill>
        <p:spPr>
          <a:xfrm>
            <a:off x="4155260" y="0"/>
            <a:ext cx="4988740" cy="6858000"/>
          </a:xfrm>
          <a:prstGeom prst="rect">
            <a:avLst/>
          </a:prstGeom>
        </p:spPr>
      </p:pic>
    </p:spTree>
    <p:extLst>
      <p:ext uri="{BB962C8B-B14F-4D97-AF65-F5344CB8AC3E}">
        <p14:creationId xmlns:p14="http://schemas.microsoft.com/office/powerpoint/2010/main" val="27842997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26242"/>
            <a:ext cx="5366555" cy="2733056"/>
          </a:xfrm>
          <a:prstGeom prst="rect">
            <a:avLst/>
          </a:prstGeom>
          <a:noFill/>
        </p:spPr>
        <p:txBody>
          <a:bodyPr wrap="square" rtlCol="0">
            <a:spAutoFit/>
          </a:bodyPr>
          <a:lstStyle/>
          <a:p>
            <a:pPr algn="r">
              <a:lnSpc>
                <a:spcPct val="120000"/>
              </a:lnSpc>
            </a:pPr>
            <a:r>
              <a:rPr lang="en-US" sz="3600" dirty="0" smtClean="0"/>
              <a:t>BUILD THE BRAND THE NEW-FASHIONED WAY: MAKE TECHNOLOGY YOUR BRAND’S BEST FRIEND</a:t>
            </a:r>
            <a:endParaRPr lang="en-US" sz="3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 y="0"/>
            <a:ext cx="984051" cy="984051"/>
          </a:xfrm>
          <a:prstGeom prst="rect">
            <a:avLst/>
          </a:prstGeom>
        </p:spPr>
      </p:pic>
      <p:sp>
        <p:nvSpPr>
          <p:cNvPr id="4" name="Rectangle 3"/>
          <p:cNvSpPr/>
          <p:nvPr/>
        </p:nvSpPr>
        <p:spPr>
          <a:xfrm>
            <a:off x="5453714" y="87164"/>
            <a:ext cx="3690285" cy="6678750"/>
          </a:xfrm>
          <a:prstGeom prst="rect">
            <a:avLst/>
          </a:prstGeom>
          <a:solidFill>
            <a:srgbClr val="800000"/>
          </a:solidFill>
        </p:spPr>
        <p:txBody>
          <a:bodyPr wrap="square">
            <a:spAutoFit/>
          </a:bodyPr>
          <a:lstStyle/>
          <a:p>
            <a:pPr>
              <a:lnSpc>
                <a:spcPct val="200000"/>
              </a:lnSpc>
            </a:pPr>
            <a:r>
              <a:rPr lang="en-US" sz="2400" dirty="0">
                <a:solidFill>
                  <a:srgbClr val="FFFFFF"/>
                </a:solidFill>
              </a:rPr>
              <a:t>Search engine </a:t>
            </a:r>
            <a:r>
              <a:rPr lang="en-US" sz="2400" dirty="0" smtClean="0">
                <a:solidFill>
                  <a:srgbClr val="FFFFFF"/>
                </a:solidFill>
              </a:rPr>
              <a:t>optimization </a:t>
            </a:r>
          </a:p>
          <a:p>
            <a:pPr>
              <a:lnSpc>
                <a:spcPct val="200000"/>
              </a:lnSpc>
            </a:pPr>
            <a:r>
              <a:rPr lang="en-US" sz="2400" b="1" dirty="0" smtClean="0">
                <a:solidFill>
                  <a:srgbClr val="FFFFFF"/>
                </a:solidFill>
              </a:rPr>
              <a:t>Search </a:t>
            </a:r>
            <a:r>
              <a:rPr lang="en-US" sz="2400" b="1" dirty="0">
                <a:solidFill>
                  <a:srgbClr val="FFFFFF"/>
                </a:solidFill>
              </a:rPr>
              <a:t>engine </a:t>
            </a:r>
            <a:r>
              <a:rPr lang="en-US" sz="2400" b="1" dirty="0" smtClean="0">
                <a:solidFill>
                  <a:srgbClr val="FFFFFF"/>
                </a:solidFill>
              </a:rPr>
              <a:t>Marketing </a:t>
            </a:r>
          </a:p>
          <a:p>
            <a:pPr>
              <a:lnSpc>
                <a:spcPct val="200000"/>
              </a:lnSpc>
            </a:pPr>
            <a:r>
              <a:rPr lang="en-US" sz="2400" dirty="0" smtClean="0">
                <a:solidFill>
                  <a:srgbClr val="FFFFFF"/>
                </a:solidFill>
              </a:rPr>
              <a:t>Email marketing </a:t>
            </a:r>
          </a:p>
          <a:p>
            <a:pPr>
              <a:lnSpc>
                <a:spcPct val="200000"/>
              </a:lnSpc>
            </a:pPr>
            <a:r>
              <a:rPr lang="en-US" sz="2400" b="1" dirty="0" smtClean="0">
                <a:solidFill>
                  <a:srgbClr val="FFFFFF"/>
                </a:solidFill>
              </a:rPr>
              <a:t>Affiliate marketing </a:t>
            </a:r>
          </a:p>
          <a:p>
            <a:pPr>
              <a:lnSpc>
                <a:spcPct val="200000"/>
              </a:lnSpc>
            </a:pPr>
            <a:r>
              <a:rPr lang="en-US" sz="2400" dirty="0" smtClean="0">
                <a:solidFill>
                  <a:srgbClr val="FFFFFF"/>
                </a:solidFill>
              </a:rPr>
              <a:t>Targeting </a:t>
            </a:r>
            <a:r>
              <a:rPr lang="en-US" sz="2400" dirty="0">
                <a:solidFill>
                  <a:srgbClr val="FFFFFF"/>
                </a:solidFill>
              </a:rPr>
              <a:t>local </a:t>
            </a:r>
            <a:r>
              <a:rPr lang="en-US" sz="2400" dirty="0" smtClean="0">
                <a:solidFill>
                  <a:srgbClr val="FFFFFF"/>
                </a:solidFill>
              </a:rPr>
              <a:t>communities</a:t>
            </a:r>
          </a:p>
          <a:p>
            <a:pPr>
              <a:lnSpc>
                <a:spcPct val="200000"/>
              </a:lnSpc>
            </a:pPr>
            <a:r>
              <a:rPr lang="en-US" sz="2400" b="1" dirty="0" smtClean="0">
                <a:solidFill>
                  <a:srgbClr val="FFFFFF"/>
                </a:solidFill>
              </a:rPr>
              <a:t>Distributing </a:t>
            </a:r>
            <a:r>
              <a:rPr lang="en-US" sz="2400" b="1" dirty="0">
                <a:solidFill>
                  <a:srgbClr val="FFFFFF"/>
                </a:solidFill>
              </a:rPr>
              <a:t>pamphlets in IT parks in </a:t>
            </a:r>
            <a:r>
              <a:rPr lang="en-US" sz="2400" b="1" dirty="0" smtClean="0">
                <a:solidFill>
                  <a:srgbClr val="FFFFFF"/>
                </a:solidFill>
              </a:rPr>
              <a:t>Bangalore </a:t>
            </a:r>
          </a:p>
          <a:p>
            <a:pPr>
              <a:lnSpc>
                <a:spcPct val="200000"/>
              </a:lnSpc>
            </a:pPr>
            <a:r>
              <a:rPr lang="en-US" sz="2400" dirty="0" smtClean="0">
                <a:solidFill>
                  <a:srgbClr val="FFFFFF"/>
                </a:solidFill>
              </a:rPr>
              <a:t>Using </a:t>
            </a:r>
            <a:r>
              <a:rPr lang="en-US" sz="2400" dirty="0">
                <a:solidFill>
                  <a:srgbClr val="FFFFFF"/>
                </a:solidFill>
              </a:rPr>
              <a:t>auto-rickshaws as billboards</a:t>
            </a:r>
          </a:p>
        </p:txBody>
      </p:sp>
    </p:spTree>
    <p:extLst>
      <p:ext uri="{BB962C8B-B14F-4D97-AF65-F5344CB8AC3E}">
        <p14:creationId xmlns:p14="http://schemas.microsoft.com/office/powerpoint/2010/main" val="3122732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70-80’s</a:t>
            </a:r>
            <a:endParaRPr lang="en-US" dirty="0"/>
          </a:p>
        </p:txBody>
      </p:sp>
      <p:sp>
        <p:nvSpPr>
          <p:cNvPr id="5" name="Oval 4"/>
          <p:cNvSpPr/>
          <p:nvPr/>
        </p:nvSpPr>
        <p:spPr>
          <a:xfrm>
            <a:off x="539552" y="2492896"/>
            <a:ext cx="3168352"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oper Black" pitchFamily="18" charset="0"/>
              </a:rPr>
              <a:t>Product USP</a:t>
            </a:r>
          </a:p>
          <a:p>
            <a:pPr algn="ctr"/>
            <a:r>
              <a:rPr lang="en-US" sz="3200" dirty="0" smtClean="0">
                <a:latin typeface="Cooper Black" pitchFamily="18" charset="0"/>
              </a:rPr>
              <a:t>+</a:t>
            </a:r>
          </a:p>
          <a:p>
            <a:pPr algn="ctr"/>
            <a:r>
              <a:rPr lang="en-US" sz="3200" dirty="0" smtClean="0">
                <a:latin typeface="Cooper Black" pitchFamily="18" charset="0"/>
              </a:rPr>
              <a:t>Logo</a:t>
            </a:r>
            <a:endParaRPr lang="en-US" sz="3200" dirty="0">
              <a:latin typeface="Cooper Black" pitchFamily="18" charset="0"/>
            </a:endParaRPr>
          </a:p>
        </p:txBody>
      </p:sp>
      <p:pic>
        <p:nvPicPr>
          <p:cNvPr id="33794" name="Picture 2" descr="http://4.bp.blogspot.com/-dyxUha7jfCo/UI_W9Jqv2mI/AAAAAAAADHw/rQb41v1prdM/s1600/ipad-wallpaper-louis-vuitto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2200" y="1556792"/>
            <a:ext cx="2304256" cy="2304256"/>
          </a:xfrm>
          <a:prstGeom prst="rect">
            <a:avLst/>
          </a:prstGeom>
          <a:noFill/>
        </p:spPr>
      </p:pic>
      <p:pic>
        <p:nvPicPr>
          <p:cNvPr id="33796" name="Picture 4" descr="http://www.adweek.com/files/imagecache/node-detail/news_article/mcdonalds-nyc-2012.jpg"/>
          <p:cNvPicPr>
            <a:picLocks noChangeAspect="1" noChangeArrowheads="1"/>
          </p:cNvPicPr>
          <p:nvPr/>
        </p:nvPicPr>
        <p:blipFill>
          <a:blip r:embed="rId3" cstate="print"/>
          <a:srcRect/>
          <a:stretch>
            <a:fillRect/>
          </a:stretch>
        </p:blipFill>
        <p:spPr bwMode="auto">
          <a:xfrm>
            <a:off x="4067944" y="3933056"/>
            <a:ext cx="4608512" cy="2594055"/>
          </a:xfrm>
          <a:prstGeom prst="rect">
            <a:avLst/>
          </a:prstGeom>
          <a:noFill/>
        </p:spPr>
      </p:pic>
      <p:pic>
        <p:nvPicPr>
          <p:cNvPr id="33798" name="Picture 6" descr="http://static.freepik.com/free-photo/coca-cola-logo_42312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1556792"/>
            <a:ext cx="2313924" cy="23176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0112"/>
            <a:ext cx="9144000" cy="1257780"/>
          </a:xfrm>
          <a:prstGeom prst="rect">
            <a:avLst/>
          </a:prstGeom>
          <a:noFill/>
        </p:spPr>
        <p:txBody>
          <a:bodyPr wrap="square" rtlCol="0">
            <a:spAutoFit/>
          </a:bodyPr>
          <a:lstStyle/>
          <a:p>
            <a:pPr algn="r">
              <a:lnSpc>
                <a:spcPct val="120000"/>
              </a:lnSpc>
            </a:pPr>
            <a:r>
              <a:rPr lang="en-US" sz="3200" dirty="0" smtClean="0"/>
              <a:t>BUILD THE BRAND THE NEW-FASHIONED WAY: </a:t>
            </a:r>
          </a:p>
          <a:p>
            <a:pPr algn="r">
              <a:lnSpc>
                <a:spcPct val="120000"/>
              </a:lnSpc>
            </a:pPr>
            <a:r>
              <a:rPr lang="en-US" sz="3200" dirty="0" smtClean="0"/>
              <a:t>MAKE TECHNOLOGY YOUR BRAND’S BEST FRIEND</a:t>
            </a:r>
            <a:endParaRPr lang="en-US" sz="32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 y="0"/>
            <a:ext cx="984051" cy="984051"/>
          </a:xfrm>
          <a:prstGeom prst="rect">
            <a:avLst/>
          </a:prstGeom>
        </p:spPr>
      </p:pic>
      <p:pic>
        <p:nvPicPr>
          <p:cNvPr id="8" name="Picture 7"/>
          <p:cNvPicPr>
            <a:picLocks noChangeAspect="1"/>
          </p:cNvPicPr>
          <p:nvPr/>
        </p:nvPicPr>
        <p:blipFill>
          <a:blip r:embed="rId3" cstate="print"/>
          <a:stretch>
            <a:fillRect/>
          </a:stretch>
        </p:blipFill>
        <p:spPr>
          <a:xfrm>
            <a:off x="0" y="1890126"/>
            <a:ext cx="9144000" cy="4566653"/>
          </a:xfrm>
          <a:prstGeom prst="rect">
            <a:avLst/>
          </a:prstGeom>
        </p:spPr>
      </p:pic>
    </p:spTree>
    <p:extLst>
      <p:ext uri="{BB962C8B-B14F-4D97-AF65-F5344CB8AC3E}">
        <p14:creationId xmlns:p14="http://schemas.microsoft.com/office/powerpoint/2010/main" val="1720997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0112"/>
            <a:ext cx="9144000" cy="1257780"/>
          </a:xfrm>
          <a:prstGeom prst="rect">
            <a:avLst/>
          </a:prstGeom>
          <a:noFill/>
        </p:spPr>
        <p:txBody>
          <a:bodyPr wrap="square" rtlCol="0">
            <a:spAutoFit/>
          </a:bodyPr>
          <a:lstStyle/>
          <a:p>
            <a:pPr algn="r">
              <a:lnSpc>
                <a:spcPct val="120000"/>
              </a:lnSpc>
            </a:pPr>
            <a:r>
              <a:rPr lang="en-US" sz="3200" dirty="0" smtClean="0"/>
              <a:t>BUILD THE BRAND THE NEW-FASHIONED WAY: </a:t>
            </a:r>
          </a:p>
          <a:p>
            <a:pPr algn="r">
              <a:lnSpc>
                <a:spcPct val="120000"/>
              </a:lnSpc>
            </a:pPr>
            <a:r>
              <a:rPr lang="en-US" sz="3200" dirty="0" smtClean="0"/>
              <a:t>MAKE TECHNOLOGY YOUR BRAND’S BEST FRIEND</a:t>
            </a:r>
            <a:endParaRPr lang="en-US" sz="32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 y="0"/>
            <a:ext cx="984051" cy="984051"/>
          </a:xfrm>
          <a:prstGeom prst="rect">
            <a:avLst/>
          </a:prstGeom>
        </p:spPr>
      </p:pic>
      <p:pic>
        <p:nvPicPr>
          <p:cNvPr id="5" name="Picture 4"/>
          <p:cNvPicPr>
            <a:picLocks noChangeAspect="1"/>
          </p:cNvPicPr>
          <p:nvPr/>
        </p:nvPicPr>
        <p:blipFill>
          <a:blip r:embed="rId3" cstate="print"/>
          <a:stretch>
            <a:fillRect/>
          </a:stretch>
        </p:blipFill>
        <p:spPr>
          <a:xfrm>
            <a:off x="1189574" y="2602698"/>
            <a:ext cx="7175500" cy="457200"/>
          </a:xfrm>
          <a:prstGeom prst="rect">
            <a:avLst/>
          </a:prstGeom>
        </p:spPr>
      </p:pic>
      <p:pic>
        <p:nvPicPr>
          <p:cNvPr id="7" name="Picture 6"/>
          <p:cNvPicPr>
            <a:picLocks noChangeAspect="1"/>
          </p:cNvPicPr>
          <p:nvPr/>
        </p:nvPicPr>
        <p:blipFill>
          <a:blip r:embed="rId4" cstate="print"/>
          <a:stretch>
            <a:fillRect/>
          </a:stretch>
        </p:blipFill>
        <p:spPr>
          <a:xfrm>
            <a:off x="822495" y="3193269"/>
            <a:ext cx="6515100" cy="2463800"/>
          </a:xfrm>
          <a:prstGeom prst="rect">
            <a:avLst/>
          </a:prstGeom>
        </p:spPr>
      </p:pic>
    </p:spTree>
    <p:extLst>
      <p:ext uri="{BB962C8B-B14F-4D97-AF65-F5344CB8AC3E}">
        <p14:creationId xmlns:p14="http://schemas.microsoft.com/office/powerpoint/2010/main" val="11661567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0112"/>
            <a:ext cx="9144000" cy="1257780"/>
          </a:xfrm>
          <a:prstGeom prst="rect">
            <a:avLst/>
          </a:prstGeom>
          <a:noFill/>
        </p:spPr>
        <p:txBody>
          <a:bodyPr wrap="square" rtlCol="0">
            <a:spAutoFit/>
          </a:bodyPr>
          <a:lstStyle/>
          <a:p>
            <a:pPr algn="r">
              <a:lnSpc>
                <a:spcPct val="120000"/>
              </a:lnSpc>
            </a:pPr>
            <a:r>
              <a:rPr lang="en-US" sz="3200" dirty="0" smtClean="0"/>
              <a:t>BUILD THE BRAND THE NEW-FASHIONED WAY: </a:t>
            </a:r>
          </a:p>
          <a:p>
            <a:pPr algn="r">
              <a:lnSpc>
                <a:spcPct val="120000"/>
              </a:lnSpc>
            </a:pPr>
            <a:r>
              <a:rPr lang="en-US" sz="3200" dirty="0" smtClean="0"/>
              <a:t>MAKE TECHNOLOGY YOUR BRAND’S BEST FRIEND</a:t>
            </a:r>
            <a:endParaRPr lang="en-US" sz="32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 y="0"/>
            <a:ext cx="984051" cy="984051"/>
          </a:xfrm>
          <a:prstGeom prst="rect">
            <a:avLst/>
          </a:prstGeom>
        </p:spPr>
      </p:pic>
      <p:pic>
        <p:nvPicPr>
          <p:cNvPr id="4" name="Picture 3"/>
          <p:cNvPicPr>
            <a:picLocks noChangeAspect="1"/>
          </p:cNvPicPr>
          <p:nvPr/>
        </p:nvPicPr>
        <p:blipFill>
          <a:blip r:embed="rId3" cstate="print"/>
          <a:stretch>
            <a:fillRect/>
          </a:stretch>
        </p:blipFill>
        <p:spPr>
          <a:xfrm>
            <a:off x="1531522" y="1905507"/>
            <a:ext cx="6444208" cy="3827705"/>
          </a:xfrm>
          <a:prstGeom prst="rect">
            <a:avLst/>
          </a:prstGeom>
        </p:spPr>
      </p:pic>
      <p:sp>
        <p:nvSpPr>
          <p:cNvPr id="6" name="Rectangle 5"/>
          <p:cNvSpPr/>
          <p:nvPr/>
        </p:nvSpPr>
        <p:spPr>
          <a:xfrm>
            <a:off x="306227" y="5733212"/>
            <a:ext cx="3939702" cy="307777"/>
          </a:xfrm>
          <a:prstGeom prst="rect">
            <a:avLst/>
          </a:prstGeom>
        </p:spPr>
        <p:txBody>
          <a:bodyPr wrap="square">
            <a:spAutoFit/>
          </a:bodyPr>
          <a:lstStyle/>
          <a:p>
            <a:r>
              <a:rPr lang="en-US" sz="1400" dirty="0" smtClean="0"/>
              <a:t>http://</a:t>
            </a:r>
            <a:r>
              <a:rPr lang="en-US" sz="1400" dirty="0" err="1" smtClean="0"/>
              <a:t>www.youtube.com</a:t>
            </a:r>
            <a:r>
              <a:rPr lang="en-US" sz="1400" dirty="0" smtClean="0"/>
              <a:t>/</a:t>
            </a:r>
            <a:r>
              <a:rPr lang="en-US" sz="1400" dirty="0" err="1" smtClean="0"/>
              <a:t>watch?v</a:t>
            </a:r>
            <a:r>
              <a:rPr lang="en-US" sz="1400" dirty="0" smtClean="0"/>
              <a:t>=y3uaZYNEkkE</a:t>
            </a:r>
            <a:endParaRPr lang="en-US" sz="1400" dirty="0"/>
          </a:p>
        </p:txBody>
      </p:sp>
      <p:sp>
        <p:nvSpPr>
          <p:cNvPr id="8" name="Rectangle 7"/>
          <p:cNvSpPr/>
          <p:nvPr/>
        </p:nvSpPr>
        <p:spPr>
          <a:xfrm>
            <a:off x="4987955" y="5733212"/>
            <a:ext cx="3934082" cy="307777"/>
          </a:xfrm>
          <a:prstGeom prst="rect">
            <a:avLst/>
          </a:prstGeom>
        </p:spPr>
        <p:txBody>
          <a:bodyPr wrap="square">
            <a:spAutoFit/>
          </a:bodyPr>
          <a:lstStyle/>
          <a:p>
            <a:r>
              <a:rPr lang="en-US" sz="1400" dirty="0" smtClean="0"/>
              <a:t>http://</a:t>
            </a:r>
            <a:r>
              <a:rPr lang="en-US" sz="1400" dirty="0" err="1" smtClean="0"/>
              <a:t>www.youtube.com</a:t>
            </a:r>
            <a:r>
              <a:rPr lang="en-US" sz="1400" dirty="0" smtClean="0"/>
              <a:t>/</a:t>
            </a:r>
            <a:r>
              <a:rPr lang="en-US" sz="1400" dirty="0" err="1" smtClean="0"/>
              <a:t>watch?v</a:t>
            </a:r>
            <a:r>
              <a:rPr lang="en-US" sz="1400" dirty="0" smtClean="0"/>
              <a:t>=a10BZAuQx6o</a:t>
            </a:r>
            <a:endParaRPr lang="en-US" sz="1400" dirty="0"/>
          </a:p>
        </p:txBody>
      </p:sp>
      <p:sp>
        <p:nvSpPr>
          <p:cNvPr id="9" name="Rectangle 8"/>
          <p:cNvSpPr/>
          <p:nvPr/>
        </p:nvSpPr>
        <p:spPr>
          <a:xfrm>
            <a:off x="2335804" y="6218863"/>
            <a:ext cx="4572000" cy="307777"/>
          </a:xfrm>
          <a:prstGeom prst="rect">
            <a:avLst/>
          </a:prstGeom>
        </p:spPr>
        <p:txBody>
          <a:bodyPr>
            <a:spAutoFit/>
          </a:bodyPr>
          <a:lstStyle/>
          <a:p>
            <a:r>
              <a:rPr lang="en-US" sz="1400" dirty="0" smtClean="0"/>
              <a:t>http://</a:t>
            </a:r>
            <a:r>
              <a:rPr lang="en-US" sz="1400" dirty="0" err="1" smtClean="0"/>
              <a:t>www.youtube.com</a:t>
            </a:r>
            <a:r>
              <a:rPr lang="en-US" sz="1400" dirty="0" smtClean="0"/>
              <a:t>/</a:t>
            </a:r>
            <a:r>
              <a:rPr lang="en-US" sz="1400" dirty="0" err="1" smtClean="0"/>
              <a:t>watch?v</a:t>
            </a:r>
            <a:r>
              <a:rPr lang="en-US" sz="1400" dirty="0" smtClean="0"/>
              <a:t>=IDlm8kv3wSM</a:t>
            </a:r>
            <a:endParaRPr lang="en-US" sz="1400" dirty="0"/>
          </a:p>
        </p:txBody>
      </p:sp>
    </p:spTree>
    <p:extLst>
      <p:ext uri="{BB962C8B-B14F-4D97-AF65-F5344CB8AC3E}">
        <p14:creationId xmlns:p14="http://schemas.microsoft.com/office/powerpoint/2010/main" val="36390187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0" y="0"/>
            <a:ext cx="5582841" cy="6858000"/>
          </a:xfrm>
          <a:prstGeom prst="rect">
            <a:avLst/>
          </a:prstGeom>
        </p:spPr>
      </p:pic>
      <p:sp>
        <p:nvSpPr>
          <p:cNvPr id="2" name="TextBox 1"/>
          <p:cNvSpPr txBox="1"/>
          <p:nvPr/>
        </p:nvSpPr>
        <p:spPr>
          <a:xfrm>
            <a:off x="1331640" y="328845"/>
            <a:ext cx="7812359" cy="559127"/>
          </a:xfrm>
          <a:prstGeom prst="rect">
            <a:avLst/>
          </a:prstGeom>
          <a:noFill/>
        </p:spPr>
        <p:txBody>
          <a:bodyPr wrap="square" rtlCol="0">
            <a:spAutoFit/>
          </a:bodyPr>
          <a:lstStyle/>
          <a:p>
            <a:pPr>
              <a:lnSpc>
                <a:spcPct val="120000"/>
              </a:lnSpc>
            </a:pPr>
            <a:r>
              <a:rPr lang="en-US" sz="2600" b="1" dirty="0" smtClean="0"/>
              <a:t>BECOME A ROLE MODEL FOR AN ENTIRE ECOSYSTEM</a:t>
            </a:r>
            <a:endParaRPr lang="en-US" sz="2600" b="1" dirty="0"/>
          </a:p>
        </p:txBody>
      </p:sp>
      <p:pic>
        <p:nvPicPr>
          <p:cNvPr id="5" name="Picture 4"/>
          <p:cNvPicPr>
            <a:picLocks noChangeAspect="1"/>
          </p:cNvPicPr>
          <p:nvPr/>
        </p:nvPicPr>
        <p:blipFill>
          <a:blip r:embed="rId3" cstate="print"/>
          <a:stretch>
            <a:fillRect/>
          </a:stretch>
        </p:blipFill>
        <p:spPr>
          <a:xfrm>
            <a:off x="3579223" y="3333641"/>
            <a:ext cx="5564777" cy="352435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331640" cy="1337585"/>
          </a:xfrm>
          <a:prstGeom prst="rect">
            <a:avLst/>
          </a:prstGeom>
        </p:spPr>
      </p:pic>
      <p:pic>
        <p:nvPicPr>
          <p:cNvPr id="10" name="Picture 9"/>
          <p:cNvPicPr>
            <a:picLocks noChangeAspect="1"/>
          </p:cNvPicPr>
          <p:nvPr/>
        </p:nvPicPr>
        <p:blipFill>
          <a:blip r:embed="rId5" cstate="print"/>
          <a:stretch>
            <a:fillRect/>
          </a:stretch>
        </p:blipFill>
        <p:spPr>
          <a:xfrm>
            <a:off x="3673164" y="2191600"/>
            <a:ext cx="5470834" cy="107744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112" y="1690074"/>
            <a:ext cx="1003052" cy="1003052"/>
          </a:xfrm>
          <a:prstGeom prst="rect">
            <a:avLst/>
          </a:prstGeom>
        </p:spPr>
      </p:pic>
    </p:spTree>
    <p:extLst>
      <p:ext uri="{BB962C8B-B14F-4D97-AF65-F5344CB8AC3E}">
        <p14:creationId xmlns:p14="http://schemas.microsoft.com/office/powerpoint/2010/main" val="384153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0"/>
            <a:ext cx="1840347" cy="1165277"/>
          </a:xfrm>
          <a:prstGeom prst="rect">
            <a:avLst/>
          </a:prstGeom>
        </p:spPr>
      </p:pic>
      <p:sp>
        <p:nvSpPr>
          <p:cNvPr id="2" name="Rectangle 1"/>
          <p:cNvSpPr/>
          <p:nvPr/>
        </p:nvSpPr>
        <p:spPr>
          <a:xfrm>
            <a:off x="508172" y="1168567"/>
            <a:ext cx="7734657" cy="369332"/>
          </a:xfrm>
          <a:prstGeom prst="rect">
            <a:avLst/>
          </a:prstGeom>
        </p:spPr>
        <p:txBody>
          <a:bodyPr wrap="square">
            <a:spAutoFit/>
          </a:bodyPr>
          <a:lstStyle/>
          <a:p>
            <a:r>
              <a:rPr lang="en-US" dirty="0" smtClean="0"/>
              <a:t>http://</a:t>
            </a:r>
            <a:r>
              <a:rPr lang="en-US" dirty="0" err="1" smtClean="0"/>
              <a:t>www.dare.co.in</a:t>
            </a:r>
            <a:r>
              <a:rPr lang="en-US" dirty="0" smtClean="0"/>
              <a:t>/people/case-studies/building-a-brand-at-</a:t>
            </a:r>
            <a:r>
              <a:rPr lang="en-US" dirty="0" err="1" smtClean="0"/>
              <a:t>redbus.htm</a:t>
            </a:r>
            <a:endParaRPr lang="en-US" dirty="0"/>
          </a:p>
        </p:txBody>
      </p:sp>
      <p:sp>
        <p:nvSpPr>
          <p:cNvPr id="3" name="TextBox 2"/>
          <p:cNvSpPr txBox="1"/>
          <p:nvPr/>
        </p:nvSpPr>
        <p:spPr>
          <a:xfrm>
            <a:off x="2291058" y="423372"/>
            <a:ext cx="2789115" cy="373563"/>
          </a:xfrm>
          <a:prstGeom prst="rect">
            <a:avLst/>
          </a:prstGeom>
          <a:noFill/>
        </p:spPr>
        <p:txBody>
          <a:bodyPr wrap="square" rtlCol="0">
            <a:spAutoFit/>
          </a:bodyPr>
          <a:lstStyle/>
          <a:p>
            <a:r>
              <a:rPr lang="en-US" dirty="0" smtClean="0"/>
              <a:t>REFERENCES</a:t>
            </a:r>
            <a:endParaRPr lang="en-US" dirty="0"/>
          </a:p>
        </p:txBody>
      </p:sp>
      <p:sp>
        <p:nvSpPr>
          <p:cNvPr id="4" name="Rectangle 3"/>
          <p:cNvSpPr/>
          <p:nvPr/>
        </p:nvSpPr>
        <p:spPr>
          <a:xfrm>
            <a:off x="508173" y="1628507"/>
            <a:ext cx="8294970" cy="646331"/>
          </a:xfrm>
          <a:prstGeom prst="rect">
            <a:avLst/>
          </a:prstGeom>
        </p:spPr>
        <p:txBody>
          <a:bodyPr wrap="square">
            <a:spAutoFit/>
          </a:bodyPr>
          <a:lstStyle/>
          <a:p>
            <a:r>
              <a:rPr lang="en-US" dirty="0" smtClean="0"/>
              <a:t>http://</a:t>
            </a:r>
            <a:r>
              <a:rPr lang="en-US" dirty="0" err="1" smtClean="0"/>
              <a:t>www.rediff.com</a:t>
            </a:r>
            <a:r>
              <a:rPr lang="en-US" dirty="0" smtClean="0"/>
              <a:t>/business/slide-show/slide-show-1-special-how-redbus-made-it-to-the-worlds-top-50-innovations-list/20120222.htm#1</a:t>
            </a:r>
            <a:endParaRPr lang="en-US" dirty="0"/>
          </a:p>
        </p:txBody>
      </p:sp>
      <p:sp>
        <p:nvSpPr>
          <p:cNvPr id="6" name="Rectangle 5"/>
          <p:cNvSpPr/>
          <p:nvPr/>
        </p:nvSpPr>
        <p:spPr>
          <a:xfrm>
            <a:off x="508173" y="2340831"/>
            <a:ext cx="8294970" cy="646331"/>
          </a:xfrm>
          <a:prstGeom prst="rect">
            <a:avLst/>
          </a:prstGeom>
        </p:spPr>
        <p:txBody>
          <a:bodyPr wrap="square">
            <a:spAutoFit/>
          </a:bodyPr>
          <a:lstStyle/>
          <a:p>
            <a:r>
              <a:rPr lang="en-US" dirty="0" smtClean="0"/>
              <a:t>http://</a:t>
            </a:r>
            <a:r>
              <a:rPr lang="en-US" dirty="0" err="1" smtClean="0"/>
              <a:t>www.dazeinfo.com</a:t>
            </a:r>
            <a:r>
              <a:rPr lang="en-US" dirty="0" smtClean="0"/>
              <a:t>/2013/06/17/redbus-in-acquisition-of-140-million-a-paradigm-shift-for-indian-startups/</a:t>
            </a:r>
            <a:endParaRPr lang="en-US" dirty="0"/>
          </a:p>
        </p:txBody>
      </p:sp>
      <p:sp>
        <p:nvSpPr>
          <p:cNvPr id="7" name="Rectangle 6"/>
          <p:cNvSpPr/>
          <p:nvPr/>
        </p:nvSpPr>
        <p:spPr>
          <a:xfrm>
            <a:off x="508172" y="3059668"/>
            <a:ext cx="2743434" cy="369332"/>
          </a:xfrm>
          <a:prstGeom prst="rect">
            <a:avLst/>
          </a:prstGeom>
        </p:spPr>
        <p:txBody>
          <a:bodyPr wrap="none">
            <a:spAutoFit/>
          </a:bodyPr>
          <a:lstStyle/>
          <a:p>
            <a:r>
              <a:rPr lang="en-US" dirty="0" smtClean="0"/>
              <a:t>http://</a:t>
            </a:r>
            <a:r>
              <a:rPr lang="en-US" dirty="0" err="1" smtClean="0"/>
              <a:t>redbusin.blogspot.in</a:t>
            </a:r>
            <a:endParaRPr lang="en-US" dirty="0"/>
          </a:p>
        </p:txBody>
      </p:sp>
      <p:sp>
        <p:nvSpPr>
          <p:cNvPr id="8" name="Rectangle 7"/>
          <p:cNvSpPr/>
          <p:nvPr/>
        </p:nvSpPr>
        <p:spPr>
          <a:xfrm>
            <a:off x="508172" y="3466356"/>
            <a:ext cx="7983686" cy="369332"/>
          </a:xfrm>
          <a:prstGeom prst="rect">
            <a:avLst/>
          </a:prstGeom>
        </p:spPr>
        <p:txBody>
          <a:bodyPr wrap="square">
            <a:spAutoFit/>
          </a:bodyPr>
          <a:lstStyle/>
          <a:p>
            <a:r>
              <a:rPr lang="en-US" dirty="0" smtClean="0"/>
              <a:t>http://</a:t>
            </a:r>
            <a:r>
              <a:rPr lang="en-US" dirty="0" err="1" smtClean="0"/>
              <a:t>www.thesmartceo.in</a:t>
            </a:r>
            <a:r>
              <a:rPr lang="en-US" dirty="0" smtClean="0"/>
              <a:t>/cover-story/hop-on-the-</a:t>
            </a:r>
            <a:r>
              <a:rPr lang="en-US" dirty="0" err="1" smtClean="0"/>
              <a:t>redbus.html</a:t>
            </a:r>
            <a:endParaRPr lang="en-US" dirty="0"/>
          </a:p>
        </p:txBody>
      </p:sp>
      <p:sp>
        <p:nvSpPr>
          <p:cNvPr id="9" name="Rectangle 8"/>
          <p:cNvSpPr/>
          <p:nvPr/>
        </p:nvSpPr>
        <p:spPr>
          <a:xfrm>
            <a:off x="508173" y="3952578"/>
            <a:ext cx="8294970" cy="369332"/>
          </a:xfrm>
          <a:prstGeom prst="rect">
            <a:avLst/>
          </a:prstGeom>
        </p:spPr>
        <p:txBody>
          <a:bodyPr wrap="square">
            <a:spAutoFit/>
          </a:bodyPr>
          <a:lstStyle/>
          <a:p>
            <a:r>
              <a:rPr lang="en-US" dirty="0" smtClean="0"/>
              <a:t>http://</a:t>
            </a:r>
            <a:r>
              <a:rPr lang="en-US" dirty="0" err="1" smtClean="0"/>
              <a:t>lighthouseinsights.in</a:t>
            </a:r>
            <a:r>
              <a:rPr lang="en-US" dirty="0" smtClean="0"/>
              <a:t>/</a:t>
            </a:r>
            <a:r>
              <a:rPr lang="en-US" dirty="0" err="1" smtClean="0"/>
              <a:t>redbus</a:t>
            </a:r>
            <a:r>
              <a:rPr lang="en-US" dirty="0" smtClean="0"/>
              <a:t>-runs-</a:t>
            </a:r>
            <a:r>
              <a:rPr lang="en-US" dirty="0" err="1" smtClean="0"/>
              <a:t>gottago</a:t>
            </a:r>
            <a:r>
              <a:rPr lang="en-US" dirty="0" smtClean="0"/>
              <a:t>-on-twitter-this-holiday-</a:t>
            </a:r>
            <a:r>
              <a:rPr lang="en-US" dirty="0" err="1" smtClean="0"/>
              <a:t>season.html</a:t>
            </a:r>
            <a:endParaRPr lang="en-US" dirty="0"/>
          </a:p>
        </p:txBody>
      </p:sp>
      <p:sp>
        <p:nvSpPr>
          <p:cNvPr id="10" name="Rectangle 9"/>
          <p:cNvSpPr/>
          <p:nvPr/>
        </p:nvSpPr>
        <p:spPr>
          <a:xfrm>
            <a:off x="508172" y="4425759"/>
            <a:ext cx="7597691" cy="369332"/>
          </a:xfrm>
          <a:prstGeom prst="rect">
            <a:avLst/>
          </a:prstGeom>
        </p:spPr>
        <p:txBody>
          <a:bodyPr wrap="square">
            <a:spAutoFit/>
          </a:bodyPr>
          <a:lstStyle/>
          <a:p>
            <a:r>
              <a:rPr lang="en-US" dirty="0" smtClean="0"/>
              <a:t>http://</a:t>
            </a:r>
            <a:r>
              <a:rPr lang="en-US" dirty="0" err="1" smtClean="0"/>
              <a:t>micalectureseries.wordpress.com</a:t>
            </a:r>
            <a:r>
              <a:rPr lang="en-US" dirty="0" smtClean="0"/>
              <a:t>/tag/</a:t>
            </a:r>
            <a:r>
              <a:rPr lang="en-US" dirty="0" err="1" smtClean="0"/>
              <a:t>redbus</a:t>
            </a:r>
            <a:r>
              <a:rPr lang="en-US" dirty="0" smtClean="0"/>
              <a:t>/</a:t>
            </a:r>
            <a:endParaRPr lang="en-US" dirty="0"/>
          </a:p>
        </p:txBody>
      </p:sp>
    </p:spTree>
    <p:extLst>
      <p:ext uri="{BB962C8B-B14F-4D97-AF65-F5344CB8AC3E}">
        <p14:creationId xmlns:p14="http://schemas.microsoft.com/office/powerpoint/2010/main" val="333938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37753" y="1544061"/>
            <a:ext cx="2888727" cy="3723181"/>
          </a:xfrm>
          <a:prstGeom prst="rect">
            <a:avLst/>
          </a:prstGeom>
        </p:spPr>
      </p:pic>
    </p:spTree>
    <p:extLst>
      <p:ext uri="{BB962C8B-B14F-4D97-AF65-F5344CB8AC3E}">
        <p14:creationId xmlns:p14="http://schemas.microsoft.com/office/powerpoint/2010/main" val="32944932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251" y="2324100"/>
            <a:ext cx="8466954" cy="3765134"/>
          </a:xfrm>
          <a:prstGeom prst="rect">
            <a:avLst/>
          </a:prstGeom>
          <a:noFill/>
        </p:spPr>
        <p:txBody>
          <a:bodyPr wrap="square" rtlCol="0">
            <a:spAutoFit/>
          </a:bodyPr>
          <a:lstStyle/>
          <a:p>
            <a:pPr>
              <a:lnSpc>
                <a:spcPct val="120000"/>
              </a:lnSpc>
            </a:pPr>
            <a:r>
              <a:rPr lang="en-US" sz="4000" dirty="0" smtClean="0"/>
              <a:t>HOW DO YOU SUCCESSFULLY TAKE </a:t>
            </a:r>
          </a:p>
          <a:p>
            <a:pPr>
              <a:lnSpc>
                <a:spcPct val="120000"/>
              </a:lnSpc>
            </a:pPr>
            <a:r>
              <a:rPr lang="en-US" sz="4000" dirty="0" smtClean="0"/>
              <a:t>ON THE MIGHT OF THE WORLD’S LARGEST FMCG COMPANY FROM </a:t>
            </a:r>
          </a:p>
          <a:p>
            <a:pPr>
              <a:lnSpc>
                <a:spcPct val="120000"/>
              </a:lnSpc>
            </a:pPr>
            <a:r>
              <a:rPr lang="en-US" sz="4000" dirty="0" smtClean="0"/>
              <a:t>A 3-FLOOR BUILDING ON A DUSTY ROAD IN KANPUR?</a:t>
            </a:r>
            <a:endParaRPr lang="en-US" sz="4000" dirty="0"/>
          </a:p>
        </p:txBody>
      </p:sp>
      <p:pic>
        <p:nvPicPr>
          <p:cNvPr id="3" name="Picture 2"/>
          <p:cNvPicPr>
            <a:picLocks noChangeAspect="1"/>
          </p:cNvPicPr>
          <p:nvPr/>
        </p:nvPicPr>
        <p:blipFill>
          <a:blip r:embed="rId2" cstate="print"/>
          <a:stretch>
            <a:fillRect/>
          </a:stretch>
        </p:blipFill>
        <p:spPr>
          <a:xfrm>
            <a:off x="2819400" y="0"/>
            <a:ext cx="3492500" cy="2324100"/>
          </a:xfrm>
          <a:prstGeom prst="rect">
            <a:avLst/>
          </a:prstGeom>
        </p:spPr>
      </p:pic>
    </p:spTree>
    <p:extLst>
      <p:ext uri="{BB962C8B-B14F-4D97-AF65-F5344CB8AC3E}">
        <p14:creationId xmlns:p14="http://schemas.microsoft.com/office/powerpoint/2010/main" val="10431200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0064" y="271258"/>
            <a:ext cx="7208370" cy="738664"/>
          </a:xfrm>
          <a:prstGeom prst="rect">
            <a:avLst/>
          </a:prstGeom>
          <a:noFill/>
        </p:spPr>
        <p:txBody>
          <a:bodyPr wrap="square" rtlCol="0">
            <a:spAutoFit/>
          </a:bodyPr>
          <a:lstStyle/>
          <a:p>
            <a:pPr>
              <a:lnSpc>
                <a:spcPct val="120000"/>
              </a:lnSpc>
            </a:pPr>
            <a:r>
              <a:rPr lang="en-US" sz="3600" dirty="0" smtClean="0"/>
              <a:t>GET YOUR POSITIONING RIGHT</a:t>
            </a:r>
            <a:endParaRPr lang="en-US" sz="3600" dirty="0"/>
          </a:p>
        </p:txBody>
      </p:sp>
      <p:sp>
        <p:nvSpPr>
          <p:cNvPr id="5" name="Rectangle 4"/>
          <p:cNvSpPr/>
          <p:nvPr/>
        </p:nvSpPr>
        <p:spPr>
          <a:xfrm>
            <a:off x="6823434" y="3819288"/>
            <a:ext cx="1905000" cy="1569660"/>
          </a:xfrm>
          <a:prstGeom prst="rect">
            <a:avLst/>
          </a:prstGeom>
        </p:spPr>
        <p:txBody>
          <a:bodyPr wrap="square">
            <a:spAutoFit/>
          </a:bodyPr>
          <a:lstStyle/>
          <a:p>
            <a:r>
              <a:rPr lang="en-US" sz="1200" dirty="0"/>
              <a:t>“</a:t>
            </a:r>
            <a:r>
              <a:rPr lang="en-US" sz="1200" dirty="0" err="1"/>
              <a:t>Ghari</a:t>
            </a:r>
            <a:r>
              <a:rPr lang="en-US" sz="1200" dirty="0"/>
              <a:t> is everybody’s brand. It is the best solution available in the market and gives you value for your money.</a:t>
            </a:r>
            <a:r>
              <a:rPr lang="en-US" sz="1200" dirty="0" smtClean="0"/>
              <a:t>”</a:t>
            </a:r>
          </a:p>
          <a:p>
            <a:r>
              <a:rPr lang="en-US" sz="1200" dirty="0" smtClean="0"/>
              <a:t>- MURLIDHAR GYANCHANDANI, CREATOR OF GHARI DETERGENTS</a:t>
            </a:r>
            <a:endParaRPr lang="en-US" sz="1200" dirty="0"/>
          </a:p>
        </p:txBody>
      </p:sp>
      <p:pic>
        <p:nvPicPr>
          <p:cNvPr id="6" name="Picture 5"/>
          <p:cNvPicPr>
            <a:picLocks noChangeAspect="1"/>
          </p:cNvPicPr>
          <p:nvPr/>
        </p:nvPicPr>
        <p:blipFill>
          <a:blip r:embed="rId2" cstate="print"/>
          <a:stretch>
            <a:fillRect/>
          </a:stretch>
        </p:blipFill>
        <p:spPr>
          <a:xfrm>
            <a:off x="-851" y="0"/>
            <a:ext cx="1520915" cy="1520915"/>
          </a:xfrm>
          <a:prstGeom prst="rect">
            <a:avLst/>
          </a:prstGeom>
        </p:spPr>
      </p:pic>
      <p:pic>
        <p:nvPicPr>
          <p:cNvPr id="3" name="Picture 2"/>
          <p:cNvPicPr>
            <a:picLocks noChangeAspect="1"/>
          </p:cNvPicPr>
          <p:nvPr/>
        </p:nvPicPr>
        <p:blipFill>
          <a:blip r:embed="rId3" cstate="print"/>
          <a:stretch>
            <a:fillRect/>
          </a:stretch>
        </p:blipFill>
        <p:spPr>
          <a:xfrm>
            <a:off x="6823434" y="1903703"/>
            <a:ext cx="1905000" cy="1905000"/>
          </a:xfrm>
          <a:prstGeom prst="rect">
            <a:avLst/>
          </a:prstGeom>
        </p:spPr>
      </p:pic>
      <p:sp>
        <p:nvSpPr>
          <p:cNvPr id="7" name="Rectangle 6"/>
          <p:cNvSpPr/>
          <p:nvPr/>
        </p:nvSpPr>
        <p:spPr>
          <a:xfrm>
            <a:off x="592548" y="1736356"/>
            <a:ext cx="5475655" cy="4399667"/>
          </a:xfrm>
          <a:prstGeom prst="rect">
            <a:avLst/>
          </a:prstGeom>
        </p:spPr>
        <p:txBody>
          <a:bodyPr wrap="square">
            <a:spAutoFit/>
          </a:bodyPr>
          <a:lstStyle/>
          <a:p>
            <a:pPr>
              <a:lnSpc>
                <a:spcPct val="130000"/>
              </a:lnSpc>
            </a:pPr>
            <a:r>
              <a:rPr lang="en-US" b="1" dirty="0" smtClean="0"/>
              <a:t>EVERYBODY’S BRAND.</a:t>
            </a:r>
          </a:p>
          <a:p>
            <a:pPr>
              <a:lnSpc>
                <a:spcPct val="130000"/>
              </a:lnSpc>
            </a:pPr>
            <a:r>
              <a:rPr lang="en-US" dirty="0" smtClean="0"/>
              <a:t>The </a:t>
            </a:r>
            <a:r>
              <a:rPr lang="en-US" dirty="0"/>
              <a:t>detergent market has three well-defined segments: Premium which is about 15 per cent of the market and includes brands like Hindustan Unilever’s Surf and Procter &amp; Gamble’s Ariel, midscale (40 per cent of the market; main players are Hindustan Unilever’s Rin and Procter &amp; Gamble’s Tide) and popular (45 per cent of the market where Ghari, Nirma, Hindustan Unilever’s Wheel and Fena’s Fena operate). Ghari is positioned at the bottom of the market where the real volumes lie. Rohit Surfactants Chairman &amp; Managing Director Murlidhar is very clear where his flagship brand is slotted.</a:t>
            </a:r>
          </a:p>
        </p:txBody>
      </p:sp>
    </p:spTree>
    <p:extLst>
      <p:ext uri="{BB962C8B-B14F-4D97-AF65-F5344CB8AC3E}">
        <p14:creationId xmlns:p14="http://schemas.microsoft.com/office/powerpoint/2010/main" val="8116429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363" y="95172"/>
            <a:ext cx="7699637" cy="738664"/>
          </a:xfrm>
          <a:prstGeom prst="rect">
            <a:avLst/>
          </a:prstGeom>
          <a:noFill/>
        </p:spPr>
        <p:txBody>
          <a:bodyPr wrap="square" rtlCol="0">
            <a:spAutoFit/>
          </a:bodyPr>
          <a:lstStyle/>
          <a:p>
            <a:pPr>
              <a:lnSpc>
                <a:spcPct val="120000"/>
              </a:lnSpc>
            </a:pPr>
            <a:r>
              <a:rPr lang="en-US" sz="3600" dirty="0" smtClean="0"/>
              <a:t>READ THE CONSUMER’S PULSE RIGHT</a:t>
            </a:r>
            <a:endParaRPr lang="en-US" sz="3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331640" cy="1109700"/>
          </a:xfrm>
          <a:prstGeom prst="rect">
            <a:avLst/>
          </a:prstGeom>
        </p:spPr>
      </p:pic>
      <p:sp>
        <p:nvSpPr>
          <p:cNvPr id="4" name="Rectangle 3"/>
          <p:cNvSpPr/>
          <p:nvPr/>
        </p:nvSpPr>
        <p:spPr>
          <a:xfrm>
            <a:off x="1331639" y="1859340"/>
            <a:ext cx="6500294" cy="2959272"/>
          </a:xfrm>
          <a:prstGeom prst="rect">
            <a:avLst/>
          </a:prstGeom>
        </p:spPr>
        <p:txBody>
          <a:bodyPr wrap="square">
            <a:spAutoFit/>
          </a:bodyPr>
          <a:lstStyle/>
          <a:p>
            <a:pPr>
              <a:lnSpc>
                <a:spcPct val="130000"/>
              </a:lnSpc>
            </a:pPr>
            <a:r>
              <a:rPr lang="en-US" dirty="0"/>
              <a:t>Detergent is bought largely by the housewife once a week or month, and she happens to be an extremely value-conscious consumer. </a:t>
            </a:r>
            <a:r>
              <a:rPr lang="en-US" dirty="0" smtClean="0"/>
              <a:t>Consumers</a:t>
            </a:r>
            <a:r>
              <a:rPr lang="en-US" dirty="0"/>
              <a:t>, especially those in villages and small towns, have begun to look for cheaper options in staples like soap, detergent and toothpaste so that they can spend more on discretionary items like mobile phones, televisions and automobiles. Their choice of detergent is inevitably one that gives the maximum results at the lowest price.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5794" y="4545020"/>
            <a:ext cx="3018320" cy="1307471"/>
          </a:xfrm>
          <a:prstGeom prst="rect">
            <a:avLst/>
          </a:prstGeom>
        </p:spPr>
      </p:pic>
    </p:spTree>
    <p:extLst>
      <p:ext uri="{BB962C8B-B14F-4D97-AF65-F5344CB8AC3E}">
        <p14:creationId xmlns:p14="http://schemas.microsoft.com/office/powerpoint/2010/main" val="282436988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557" y="149424"/>
            <a:ext cx="7774345" cy="738664"/>
          </a:xfrm>
          <a:prstGeom prst="rect">
            <a:avLst/>
          </a:prstGeom>
          <a:noFill/>
        </p:spPr>
        <p:txBody>
          <a:bodyPr wrap="square" rtlCol="0">
            <a:spAutoFit/>
          </a:bodyPr>
          <a:lstStyle/>
          <a:p>
            <a:pPr>
              <a:lnSpc>
                <a:spcPct val="120000"/>
              </a:lnSpc>
            </a:pPr>
            <a:r>
              <a:rPr lang="en-US" sz="3600" dirty="0" smtClean="0"/>
              <a:t>GET MORE FROM LESS</a:t>
            </a:r>
            <a:endParaRPr lang="en-US" sz="3600"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02" y="0"/>
            <a:ext cx="1219076" cy="1219076"/>
          </a:xfrm>
          <a:prstGeom prst="rect">
            <a:avLst/>
          </a:prstGeom>
        </p:spPr>
      </p:pic>
      <p:sp>
        <p:nvSpPr>
          <p:cNvPr id="3" name="Rectangle 2"/>
          <p:cNvSpPr/>
          <p:nvPr/>
        </p:nvSpPr>
        <p:spPr>
          <a:xfrm>
            <a:off x="692220" y="1721429"/>
            <a:ext cx="7998860" cy="1518877"/>
          </a:xfrm>
          <a:prstGeom prst="rect">
            <a:avLst/>
          </a:prstGeom>
        </p:spPr>
        <p:txBody>
          <a:bodyPr wrap="square">
            <a:spAutoFit/>
          </a:bodyPr>
          <a:lstStyle/>
          <a:p>
            <a:pPr>
              <a:lnSpc>
                <a:spcPct val="130000"/>
              </a:lnSpc>
            </a:pPr>
            <a:r>
              <a:rPr lang="en-US" dirty="0" err="1"/>
              <a:t>Ghari’s</a:t>
            </a:r>
            <a:r>
              <a:rPr lang="en-US" dirty="0"/>
              <a:t> low prices are a result of </a:t>
            </a:r>
            <a:r>
              <a:rPr lang="en-US" dirty="0" err="1"/>
              <a:t>Rohit</a:t>
            </a:r>
            <a:r>
              <a:rPr lang="en-US" dirty="0"/>
              <a:t> Surfactants and its </a:t>
            </a:r>
            <a:r>
              <a:rPr lang="en-US" dirty="0" smtClean="0"/>
              <a:t>promoters being willing </a:t>
            </a:r>
            <a:r>
              <a:rPr lang="en-US" dirty="0"/>
              <a:t>to settle for a lower net profit margin of 9 per cent — the industry standard is 12 to 13 per cent for the premium players. </a:t>
            </a:r>
            <a:r>
              <a:rPr lang="en-US" dirty="0" smtClean="0"/>
              <a:t>In other words they are ready to sacrifice some profits for market share.</a:t>
            </a:r>
            <a:endParaRPr lang="en-US" dirty="0"/>
          </a:p>
        </p:txBody>
      </p:sp>
      <p:sp>
        <p:nvSpPr>
          <p:cNvPr id="4" name="Rectangle 3"/>
          <p:cNvSpPr/>
          <p:nvPr/>
        </p:nvSpPr>
        <p:spPr>
          <a:xfrm>
            <a:off x="692220" y="3774671"/>
            <a:ext cx="7998860" cy="1878976"/>
          </a:xfrm>
          <a:prstGeom prst="rect">
            <a:avLst/>
          </a:prstGeom>
        </p:spPr>
        <p:txBody>
          <a:bodyPr wrap="square">
            <a:spAutoFit/>
          </a:bodyPr>
          <a:lstStyle/>
          <a:p>
            <a:pPr>
              <a:lnSpc>
                <a:spcPct val="130000"/>
              </a:lnSpc>
            </a:pPr>
            <a:r>
              <a:rPr lang="en-US" dirty="0" smtClean="0"/>
              <a:t>The </a:t>
            </a:r>
            <a:r>
              <a:rPr lang="en-US" dirty="0"/>
              <a:t>company works on a shoestring advertising and marketing budget. In 2009-10, while </a:t>
            </a:r>
            <a:r>
              <a:rPr lang="en-US" dirty="0" err="1"/>
              <a:t>Ghari</a:t>
            </a:r>
            <a:r>
              <a:rPr lang="en-US" dirty="0"/>
              <a:t> did a turnover of </a:t>
            </a:r>
            <a:r>
              <a:rPr lang="en-US" dirty="0" err="1"/>
              <a:t>Rs</a:t>
            </a:r>
            <a:r>
              <a:rPr lang="en-US" dirty="0"/>
              <a:t> 1,825 </a:t>
            </a:r>
            <a:r>
              <a:rPr lang="en-US" dirty="0" err="1"/>
              <a:t>crore</a:t>
            </a:r>
            <a:r>
              <a:rPr lang="en-US" dirty="0"/>
              <a:t>, its marketing team was handed out only </a:t>
            </a:r>
            <a:r>
              <a:rPr lang="en-US" dirty="0" err="1"/>
              <a:t>Rs</a:t>
            </a:r>
            <a:r>
              <a:rPr lang="en-US" dirty="0"/>
              <a:t> 35 </a:t>
            </a:r>
            <a:r>
              <a:rPr lang="en-US" dirty="0" err="1"/>
              <a:t>crore</a:t>
            </a:r>
            <a:r>
              <a:rPr lang="en-US" dirty="0"/>
              <a:t>, or less than 2 per cent, to promote the brand through above- and below-the-line activities. Most national brands have a marketing budget that adds up to 13 to 15 per cent of their turnover.</a:t>
            </a:r>
          </a:p>
        </p:txBody>
      </p:sp>
    </p:spTree>
    <p:extLst>
      <p:ext uri="{BB962C8B-B14F-4D97-AF65-F5344CB8AC3E}">
        <p14:creationId xmlns:p14="http://schemas.microsoft.com/office/powerpoint/2010/main" val="30369150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90’s</a:t>
            </a:r>
            <a:endParaRPr lang="en-US" dirty="0"/>
          </a:p>
        </p:txBody>
      </p:sp>
      <p:sp>
        <p:nvSpPr>
          <p:cNvPr id="5" name="Oval 4"/>
          <p:cNvSpPr/>
          <p:nvPr/>
        </p:nvSpPr>
        <p:spPr>
          <a:xfrm>
            <a:off x="539552" y="2492896"/>
            <a:ext cx="3168352"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oper Black" pitchFamily="18" charset="0"/>
              </a:rPr>
              <a:t>Product USP</a:t>
            </a:r>
            <a:endParaRPr lang="en-US" sz="3200" dirty="0">
              <a:latin typeface="Cooper Black" pitchFamily="18" charset="0"/>
            </a:endParaRPr>
          </a:p>
        </p:txBody>
      </p:sp>
      <p:sp>
        <p:nvSpPr>
          <p:cNvPr id="6" name="Oval 5"/>
          <p:cNvSpPr/>
          <p:nvPr/>
        </p:nvSpPr>
        <p:spPr>
          <a:xfrm>
            <a:off x="5220072" y="2564904"/>
            <a:ext cx="3168352"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ooper Black" pitchFamily="18" charset="0"/>
              </a:rPr>
              <a:t>Brand Communication</a:t>
            </a:r>
            <a:endParaRPr lang="en-US" sz="3200" dirty="0">
              <a:latin typeface="Cooper Black" pitchFamily="18" charset="0"/>
            </a:endParaRPr>
          </a:p>
        </p:txBody>
      </p:sp>
      <p:sp>
        <p:nvSpPr>
          <p:cNvPr id="7" name="Right Arrow 6"/>
          <p:cNvSpPr/>
          <p:nvPr/>
        </p:nvSpPr>
        <p:spPr>
          <a:xfrm>
            <a:off x="4067944" y="3429000"/>
            <a:ext cx="86409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oper Black"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0745" y="352436"/>
            <a:ext cx="7109752" cy="738664"/>
          </a:xfrm>
          <a:prstGeom prst="rect">
            <a:avLst/>
          </a:prstGeom>
          <a:noFill/>
        </p:spPr>
        <p:txBody>
          <a:bodyPr wrap="square" rtlCol="0">
            <a:spAutoFit/>
          </a:bodyPr>
          <a:lstStyle/>
          <a:p>
            <a:pPr>
              <a:lnSpc>
                <a:spcPct val="120000"/>
              </a:lnSpc>
            </a:pPr>
            <a:r>
              <a:rPr lang="en-US" sz="3600" dirty="0" smtClean="0"/>
              <a:t>BREAK THE CLUTTER</a:t>
            </a:r>
            <a:endParaRPr lang="en-US" sz="3600" dirty="0"/>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l="12666" t="13340" r="14128" b="13450"/>
          <a:stretch/>
        </p:blipFill>
        <p:spPr>
          <a:xfrm>
            <a:off x="0" y="0"/>
            <a:ext cx="1547664" cy="1547752"/>
          </a:xfrm>
          <a:prstGeom prst="rect">
            <a:avLst/>
          </a:prstGeom>
        </p:spPr>
      </p:pic>
      <p:sp>
        <p:nvSpPr>
          <p:cNvPr id="3" name="Rectangle 2"/>
          <p:cNvSpPr/>
          <p:nvPr/>
        </p:nvSpPr>
        <p:spPr>
          <a:xfrm>
            <a:off x="361091" y="1888025"/>
            <a:ext cx="8317538" cy="3679469"/>
          </a:xfrm>
          <a:prstGeom prst="rect">
            <a:avLst/>
          </a:prstGeom>
        </p:spPr>
        <p:txBody>
          <a:bodyPr wrap="square">
            <a:spAutoFit/>
          </a:bodyPr>
          <a:lstStyle/>
          <a:p>
            <a:pPr>
              <a:lnSpc>
                <a:spcPct val="130000"/>
              </a:lnSpc>
            </a:pPr>
            <a:r>
              <a:rPr lang="en-US" dirty="0"/>
              <a:t>The trick in marketing, because of the small budget, is </a:t>
            </a:r>
            <a:r>
              <a:rPr lang="en-US" dirty="0" smtClean="0"/>
              <a:t>innovation</a:t>
            </a:r>
            <a:r>
              <a:rPr lang="en-US" dirty="0"/>
              <a:t>. </a:t>
            </a:r>
            <a:endParaRPr lang="en-US" dirty="0" smtClean="0"/>
          </a:p>
          <a:p>
            <a:pPr>
              <a:lnSpc>
                <a:spcPct val="130000"/>
              </a:lnSpc>
            </a:pPr>
            <a:r>
              <a:rPr lang="en-US" dirty="0" smtClean="0"/>
              <a:t>The brand set </a:t>
            </a:r>
            <a:r>
              <a:rPr lang="en-US" dirty="0"/>
              <a:t>the ball rolling by taking the brand to trains. The first campaign was the </a:t>
            </a:r>
            <a:r>
              <a:rPr lang="en-US" dirty="0" err="1"/>
              <a:t>Ghari</a:t>
            </a:r>
            <a:r>
              <a:rPr lang="en-US" dirty="0"/>
              <a:t> Detergent Express (a summer special) in 2008 that ran between </a:t>
            </a:r>
            <a:r>
              <a:rPr lang="en-US" dirty="0" err="1"/>
              <a:t>Lucknow</a:t>
            </a:r>
            <a:r>
              <a:rPr lang="en-US" dirty="0"/>
              <a:t> and Guwahati for two months. </a:t>
            </a:r>
            <a:r>
              <a:rPr lang="en-US" dirty="0" smtClean="0"/>
              <a:t>Next came the </a:t>
            </a:r>
            <a:r>
              <a:rPr lang="en-US" dirty="0" err="1" smtClean="0"/>
              <a:t>Pushpak</a:t>
            </a:r>
            <a:r>
              <a:rPr lang="en-US" dirty="0" smtClean="0"/>
              <a:t> </a:t>
            </a:r>
            <a:r>
              <a:rPr lang="en-US" dirty="0"/>
              <a:t>Express that runs between </a:t>
            </a:r>
            <a:r>
              <a:rPr lang="en-US" dirty="0" err="1"/>
              <a:t>Lucknow</a:t>
            </a:r>
            <a:r>
              <a:rPr lang="en-US" dirty="0"/>
              <a:t> and Mumbai. The brand can also be seen on railway crossings in West Bengal and Uttar Pradesh</a:t>
            </a:r>
            <a:r>
              <a:rPr lang="en-US" dirty="0" smtClean="0"/>
              <a:t>.</a:t>
            </a:r>
          </a:p>
          <a:p>
            <a:pPr>
              <a:lnSpc>
                <a:spcPct val="130000"/>
              </a:lnSpc>
            </a:pPr>
            <a:endParaRPr lang="en-US" dirty="0"/>
          </a:p>
          <a:p>
            <a:pPr>
              <a:lnSpc>
                <a:spcPct val="130000"/>
              </a:lnSpc>
            </a:pPr>
            <a:r>
              <a:rPr lang="en-US" dirty="0"/>
              <a:t>In addition, </a:t>
            </a:r>
            <a:r>
              <a:rPr lang="en-US" dirty="0" err="1"/>
              <a:t>Rohit</a:t>
            </a:r>
            <a:r>
              <a:rPr lang="en-US" dirty="0"/>
              <a:t> Surfactants promotes </a:t>
            </a:r>
            <a:r>
              <a:rPr lang="en-US" dirty="0" err="1"/>
              <a:t>Ghari</a:t>
            </a:r>
            <a:r>
              <a:rPr lang="en-US" dirty="0"/>
              <a:t> at roadside shows, magic shows and exhibitions in smaller towns and cities. Customers are unlikely to see other brands at these places — an innovative idea to break the clutter. </a:t>
            </a:r>
          </a:p>
        </p:txBody>
      </p:sp>
    </p:spTree>
    <p:extLst>
      <p:ext uri="{BB962C8B-B14F-4D97-AF65-F5344CB8AC3E}">
        <p14:creationId xmlns:p14="http://schemas.microsoft.com/office/powerpoint/2010/main" val="31986827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2260"/>
            <a:ext cx="8172400" cy="738664"/>
          </a:xfrm>
          <a:prstGeom prst="rect">
            <a:avLst/>
          </a:prstGeom>
          <a:noFill/>
        </p:spPr>
        <p:txBody>
          <a:bodyPr wrap="square" rtlCol="0">
            <a:spAutoFit/>
          </a:bodyPr>
          <a:lstStyle/>
          <a:p>
            <a:pPr>
              <a:lnSpc>
                <a:spcPct val="120000"/>
              </a:lnSpc>
            </a:pPr>
            <a:r>
              <a:rPr lang="en-US" sz="3600" dirty="0" smtClean="0"/>
              <a:t>PLAY TO YOUR STRENGTHS</a:t>
            </a:r>
            <a:endParaRPr lang="en-US" sz="36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51" y="0"/>
            <a:ext cx="984051" cy="984051"/>
          </a:xfrm>
          <a:prstGeom prst="rect">
            <a:avLst/>
          </a:prstGeom>
        </p:spPr>
      </p:pic>
      <p:sp>
        <p:nvSpPr>
          <p:cNvPr id="5" name="Rectangle 4"/>
          <p:cNvSpPr/>
          <p:nvPr/>
        </p:nvSpPr>
        <p:spPr>
          <a:xfrm>
            <a:off x="684827" y="1269513"/>
            <a:ext cx="7383683" cy="2959272"/>
          </a:xfrm>
          <a:prstGeom prst="rect">
            <a:avLst/>
          </a:prstGeom>
        </p:spPr>
        <p:txBody>
          <a:bodyPr wrap="square">
            <a:spAutoFit/>
          </a:bodyPr>
          <a:lstStyle/>
          <a:p>
            <a:pPr>
              <a:lnSpc>
                <a:spcPct val="130000"/>
              </a:lnSpc>
            </a:pPr>
            <a:r>
              <a:rPr lang="en-US" dirty="0" smtClean="0"/>
              <a:t>Before </a:t>
            </a:r>
            <a:r>
              <a:rPr lang="en-US" dirty="0"/>
              <a:t>going national </a:t>
            </a:r>
            <a:r>
              <a:rPr lang="en-US" dirty="0" smtClean="0"/>
              <a:t>(which </a:t>
            </a:r>
            <a:r>
              <a:rPr lang="en-US" dirty="0"/>
              <a:t>would have spread its resources very </a:t>
            </a:r>
            <a:r>
              <a:rPr lang="en-US" dirty="0" smtClean="0"/>
              <a:t>thin), </a:t>
            </a:r>
            <a:r>
              <a:rPr lang="en-US" dirty="0" err="1"/>
              <a:t>Rohit</a:t>
            </a:r>
            <a:r>
              <a:rPr lang="en-US" dirty="0"/>
              <a:t> Surfactants focused on Uttar Pradesh to begin with. </a:t>
            </a:r>
            <a:endParaRPr lang="en-US" dirty="0" smtClean="0"/>
          </a:p>
          <a:p>
            <a:pPr>
              <a:lnSpc>
                <a:spcPct val="130000"/>
              </a:lnSpc>
            </a:pPr>
            <a:endParaRPr lang="en-US" dirty="0"/>
          </a:p>
          <a:p>
            <a:pPr>
              <a:lnSpc>
                <a:spcPct val="130000"/>
              </a:lnSpc>
            </a:pPr>
            <a:r>
              <a:rPr lang="en-US" dirty="0" smtClean="0"/>
              <a:t>Uttar </a:t>
            </a:r>
            <a:r>
              <a:rPr lang="en-US" dirty="0"/>
              <a:t>Pradesh, with a population of 167 million, accounts for over 12 per cent of the country’s FMCG sales. Thus, of the 3,000 </a:t>
            </a:r>
            <a:r>
              <a:rPr lang="en-US" dirty="0" err="1"/>
              <a:t>Ghari</a:t>
            </a:r>
            <a:r>
              <a:rPr lang="en-US" dirty="0"/>
              <a:t> dealers in the country, 900 are in Uttar Pradesh — 25 of them in Kanpur alone. Nine of the company’s 18 manufacturing units are in Uttar Pradesh. Once the home base was secured, it spread out to other states. </a:t>
            </a:r>
          </a:p>
        </p:txBody>
      </p:sp>
      <p:sp>
        <p:nvSpPr>
          <p:cNvPr id="6" name="Rectangle 5"/>
          <p:cNvSpPr/>
          <p:nvPr/>
        </p:nvSpPr>
        <p:spPr>
          <a:xfrm>
            <a:off x="684826" y="4425941"/>
            <a:ext cx="7645163" cy="1878976"/>
          </a:xfrm>
          <a:prstGeom prst="rect">
            <a:avLst/>
          </a:prstGeom>
        </p:spPr>
        <p:txBody>
          <a:bodyPr wrap="square">
            <a:spAutoFit/>
          </a:bodyPr>
          <a:lstStyle/>
          <a:p>
            <a:pPr>
              <a:lnSpc>
                <a:spcPct val="130000"/>
              </a:lnSpc>
            </a:pPr>
            <a:r>
              <a:rPr lang="en-US" dirty="0" err="1"/>
              <a:t>Ghari</a:t>
            </a:r>
            <a:r>
              <a:rPr lang="en-US" dirty="0"/>
              <a:t> detergent provides a profit margin of 9% to its dealers, which is substantially lower than the standard 12-13% for premium brands, and at the same time, higher than the 6-7% being offered by the competitors in the same segment. Thus the company has been working towards creating a strong dealer base while keeping its prices low.</a:t>
            </a:r>
          </a:p>
        </p:txBody>
      </p:sp>
    </p:spTree>
    <p:extLst>
      <p:ext uri="{BB962C8B-B14F-4D97-AF65-F5344CB8AC3E}">
        <p14:creationId xmlns:p14="http://schemas.microsoft.com/office/powerpoint/2010/main" val="40960182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291058" y="423372"/>
            <a:ext cx="2789115" cy="373563"/>
          </a:xfrm>
          <a:prstGeom prst="rect">
            <a:avLst/>
          </a:prstGeom>
          <a:noFill/>
        </p:spPr>
        <p:txBody>
          <a:bodyPr wrap="square" rtlCol="0">
            <a:spAutoFit/>
          </a:bodyPr>
          <a:lstStyle/>
          <a:p>
            <a:r>
              <a:rPr lang="en-US" dirty="0" smtClean="0"/>
              <a:t>REFERENCES</a:t>
            </a:r>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770" y="0"/>
            <a:ext cx="930191" cy="1198891"/>
          </a:xfrm>
          <a:prstGeom prst="rect">
            <a:avLst/>
          </a:prstGeom>
        </p:spPr>
      </p:pic>
      <p:sp>
        <p:nvSpPr>
          <p:cNvPr id="12" name="Rectangle 11"/>
          <p:cNvSpPr/>
          <p:nvPr/>
        </p:nvSpPr>
        <p:spPr>
          <a:xfrm>
            <a:off x="605060" y="1448178"/>
            <a:ext cx="7924152" cy="646331"/>
          </a:xfrm>
          <a:prstGeom prst="rect">
            <a:avLst/>
          </a:prstGeom>
        </p:spPr>
        <p:txBody>
          <a:bodyPr wrap="square">
            <a:spAutoFit/>
          </a:bodyPr>
          <a:lstStyle/>
          <a:p>
            <a:r>
              <a:rPr lang="en-US" dirty="0" smtClean="0"/>
              <a:t>http://</a:t>
            </a:r>
            <a:r>
              <a:rPr lang="en-US" dirty="0" err="1" smtClean="0"/>
              <a:t>www.business-standard.com</a:t>
            </a:r>
            <a:r>
              <a:rPr lang="en-US" dirty="0" smtClean="0"/>
              <a:t>/article/management/watch-out-for-ghari-express-110110100048_1.html</a:t>
            </a:r>
            <a:endParaRPr lang="en-US" dirty="0"/>
          </a:p>
        </p:txBody>
      </p:sp>
      <p:sp>
        <p:nvSpPr>
          <p:cNvPr id="13" name="Rectangle 12"/>
          <p:cNvSpPr/>
          <p:nvPr/>
        </p:nvSpPr>
        <p:spPr>
          <a:xfrm>
            <a:off x="605060" y="2371161"/>
            <a:ext cx="8036216" cy="369332"/>
          </a:xfrm>
          <a:prstGeom prst="rect">
            <a:avLst/>
          </a:prstGeom>
        </p:spPr>
        <p:txBody>
          <a:bodyPr wrap="square">
            <a:spAutoFit/>
          </a:bodyPr>
          <a:lstStyle/>
          <a:p>
            <a:r>
              <a:rPr lang="en-US" dirty="0" smtClean="0"/>
              <a:t>http://</a:t>
            </a:r>
            <a:r>
              <a:rPr lang="en-US" dirty="0" err="1" smtClean="0"/>
              <a:t>opepiimraipur.blogspot.in</a:t>
            </a:r>
            <a:r>
              <a:rPr lang="en-US" dirty="0" smtClean="0"/>
              <a:t>/2012/02/</a:t>
            </a:r>
            <a:r>
              <a:rPr lang="en-US" dirty="0" err="1" smtClean="0"/>
              <a:t>gharis</a:t>
            </a:r>
            <a:r>
              <a:rPr lang="en-US" dirty="0" smtClean="0"/>
              <a:t>-success-against-</a:t>
            </a:r>
            <a:r>
              <a:rPr lang="en-US" dirty="0" err="1" smtClean="0"/>
              <a:t>hul</a:t>
            </a:r>
            <a:r>
              <a:rPr lang="en-US" dirty="0" smtClean="0"/>
              <a:t>-and-</a:t>
            </a:r>
            <a:r>
              <a:rPr lang="en-US" dirty="0" err="1" smtClean="0"/>
              <a:t>p.html</a:t>
            </a:r>
            <a:endParaRPr lang="en-US" dirty="0"/>
          </a:p>
        </p:txBody>
      </p:sp>
      <p:sp>
        <p:nvSpPr>
          <p:cNvPr id="14" name="Rectangle 13"/>
          <p:cNvSpPr/>
          <p:nvPr/>
        </p:nvSpPr>
        <p:spPr>
          <a:xfrm>
            <a:off x="605060" y="3105835"/>
            <a:ext cx="7924152" cy="369332"/>
          </a:xfrm>
          <a:prstGeom prst="rect">
            <a:avLst/>
          </a:prstGeom>
        </p:spPr>
        <p:txBody>
          <a:bodyPr wrap="square">
            <a:spAutoFit/>
          </a:bodyPr>
          <a:lstStyle/>
          <a:p>
            <a:r>
              <a:rPr lang="en-US" dirty="0" smtClean="0"/>
              <a:t>http://</a:t>
            </a:r>
            <a:r>
              <a:rPr lang="en-US" dirty="0" err="1" smtClean="0"/>
              <a:t>businesstoday.intoday.in</a:t>
            </a:r>
            <a:r>
              <a:rPr lang="en-US" dirty="0" smtClean="0"/>
              <a:t>/story/</a:t>
            </a:r>
            <a:r>
              <a:rPr lang="en-US" dirty="0" err="1" smtClean="0"/>
              <a:t>indias</a:t>
            </a:r>
            <a:r>
              <a:rPr lang="en-US" dirty="0" smtClean="0"/>
              <a:t>-best-marketers/8/4804.html</a:t>
            </a:r>
            <a:endParaRPr lang="en-US" dirty="0"/>
          </a:p>
        </p:txBody>
      </p:sp>
    </p:spTree>
    <p:extLst>
      <p:ext uri="{BB962C8B-B14F-4D97-AF65-F5344CB8AC3E}">
        <p14:creationId xmlns:p14="http://schemas.microsoft.com/office/powerpoint/2010/main" val="3981863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very much</a:t>
            </a:r>
            <a:endParaRPr lang="en-US" dirty="0"/>
          </a:p>
        </p:txBody>
      </p:sp>
      <p:sp>
        <p:nvSpPr>
          <p:cNvPr id="3" name="Content Placeholder 2"/>
          <p:cNvSpPr>
            <a:spLocks noGrp="1"/>
          </p:cNvSpPr>
          <p:nvPr>
            <p:ph type="body"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Brand Theory</a:t>
            </a:r>
            <a:endParaRPr lang="en-US" dirty="0"/>
          </a:p>
        </p:txBody>
      </p:sp>
      <p:grpSp>
        <p:nvGrpSpPr>
          <p:cNvPr id="13" name="Group 12"/>
          <p:cNvGrpSpPr/>
          <p:nvPr/>
        </p:nvGrpSpPr>
        <p:grpSpPr>
          <a:xfrm>
            <a:off x="2123728" y="1844824"/>
            <a:ext cx="5257800" cy="4572000"/>
            <a:chOff x="1981200" y="2025352"/>
            <a:chExt cx="5257800" cy="4572000"/>
          </a:xfrm>
        </p:grpSpPr>
        <p:pic>
          <p:nvPicPr>
            <p:cNvPr id="5" name="Picture 5" descr="ハニカム"/>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81200" y="2025352"/>
              <a:ext cx="5029200" cy="4572000"/>
            </a:xfrm>
            <a:prstGeom prst="rect">
              <a:avLst/>
            </a:prstGeom>
            <a:noFill/>
            <a:ln w="9525">
              <a:noFill/>
              <a:miter lim="800000"/>
              <a:headEnd/>
              <a:tailEnd/>
            </a:ln>
          </p:spPr>
        </p:pic>
        <p:sp>
          <p:nvSpPr>
            <p:cNvPr id="6" name="Text Box 6"/>
            <p:cNvSpPr txBox="1">
              <a:spLocks noChangeArrowheads="1"/>
            </p:cNvSpPr>
            <p:nvPr/>
          </p:nvSpPr>
          <p:spPr bwMode="auto">
            <a:xfrm>
              <a:off x="2819400" y="2558752"/>
              <a:ext cx="1676400" cy="711200"/>
            </a:xfrm>
            <a:prstGeom prst="rect">
              <a:avLst/>
            </a:prstGeom>
            <a:noFill/>
            <a:ln w="9525">
              <a:noFill/>
              <a:miter lim="800000"/>
              <a:headEnd/>
              <a:tailEnd/>
            </a:ln>
          </p:spPr>
          <p:txBody>
            <a:bodyPr>
              <a:spAutoFit/>
            </a:bodyPr>
            <a:lstStyle/>
            <a:p>
              <a:pPr algn="ctr" eaLnBrk="1" hangingPunct="1">
                <a:spcBef>
                  <a:spcPct val="50000"/>
                </a:spcBef>
              </a:pPr>
              <a:r>
                <a:rPr kumimoji="1" lang="en-US" altLang="ja-JP" sz="1600">
                  <a:solidFill>
                    <a:srgbClr val="2952AF"/>
                  </a:solidFill>
                  <a:latin typeface="Verdana" pitchFamily="-64" charset="0"/>
                </a:rPr>
                <a:t>2</a:t>
              </a:r>
            </a:p>
            <a:p>
              <a:pPr algn="ctr" eaLnBrk="1" hangingPunct="1">
                <a:spcBef>
                  <a:spcPct val="50000"/>
                </a:spcBef>
              </a:pPr>
              <a:r>
                <a:rPr kumimoji="1" lang="en-US" altLang="ja-JP" sz="1600">
                  <a:solidFill>
                    <a:srgbClr val="2952AF"/>
                  </a:solidFill>
                  <a:latin typeface="Verdana" pitchFamily="-64" charset="0"/>
                </a:rPr>
                <a:t>SYMBOL</a:t>
              </a:r>
            </a:p>
          </p:txBody>
        </p:sp>
        <p:sp>
          <p:nvSpPr>
            <p:cNvPr id="7" name="Text Box 7"/>
            <p:cNvSpPr txBox="1">
              <a:spLocks noChangeArrowheads="1"/>
            </p:cNvSpPr>
            <p:nvPr/>
          </p:nvSpPr>
          <p:spPr bwMode="auto">
            <a:xfrm>
              <a:off x="4495800" y="2330152"/>
              <a:ext cx="1600200" cy="974725"/>
            </a:xfrm>
            <a:prstGeom prst="rect">
              <a:avLst/>
            </a:prstGeom>
            <a:noFill/>
            <a:ln w="9525">
              <a:noFill/>
              <a:miter lim="800000"/>
              <a:headEnd/>
              <a:tailEnd/>
            </a:ln>
          </p:spPr>
          <p:txBody>
            <a:bodyPr>
              <a:spAutoFit/>
            </a:bodyPr>
            <a:lstStyle/>
            <a:p>
              <a:pPr eaLnBrk="1" hangingPunct="1">
                <a:lnSpc>
                  <a:spcPct val="50000"/>
                </a:lnSpc>
                <a:spcBef>
                  <a:spcPct val="50000"/>
                </a:spcBef>
              </a:pPr>
              <a:endParaRPr kumimoji="1" lang="en-US" altLang="ja-JP" sz="1800">
                <a:solidFill>
                  <a:srgbClr val="2952AF"/>
                </a:solidFill>
                <a:latin typeface="Verdana" pitchFamily="-64" charset="0"/>
              </a:endParaRPr>
            </a:p>
            <a:p>
              <a:pPr algn="ctr" eaLnBrk="1" hangingPunct="1">
                <a:lnSpc>
                  <a:spcPct val="50000"/>
                </a:lnSpc>
                <a:spcBef>
                  <a:spcPct val="50000"/>
                </a:spcBef>
              </a:pPr>
              <a:r>
                <a:rPr kumimoji="1" lang="en-US" altLang="ja-JP" sz="1600">
                  <a:solidFill>
                    <a:srgbClr val="2952AF"/>
                  </a:solidFill>
                  <a:latin typeface="Verdana" pitchFamily="-64" charset="0"/>
                </a:rPr>
                <a:t>3</a:t>
              </a:r>
            </a:p>
            <a:p>
              <a:pPr algn="ctr" eaLnBrk="1" hangingPunct="1">
                <a:lnSpc>
                  <a:spcPct val="50000"/>
                </a:lnSpc>
                <a:spcBef>
                  <a:spcPct val="50000"/>
                </a:spcBef>
              </a:pPr>
              <a:r>
                <a:rPr kumimoji="1" lang="en-US" altLang="ja-JP" sz="1600">
                  <a:solidFill>
                    <a:srgbClr val="2952AF"/>
                  </a:solidFill>
                  <a:latin typeface="Verdana" pitchFamily="-64" charset="0"/>
                </a:rPr>
                <a:t>BASE OF </a:t>
              </a:r>
            </a:p>
            <a:p>
              <a:pPr algn="ctr" eaLnBrk="1" hangingPunct="1">
                <a:lnSpc>
                  <a:spcPct val="50000"/>
                </a:lnSpc>
                <a:spcBef>
                  <a:spcPct val="50000"/>
                </a:spcBef>
              </a:pPr>
              <a:r>
                <a:rPr kumimoji="1" lang="en-US" altLang="ja-JP" sz="1600">
                  <a:solidFill>
                    <a:srgbClr val="2952AF"/>
                  </a:solidFill>
                  <a:latin typeface="Verdana" pitchFamily="-64" charset="0"/>
                </a:rPr>
                <a:t>AUTHORITY</a:t>
              </a:r>
            </a:p>
          </p:txBody>
        </p:sp>
        <p:sp>
          <p:nvSpPr>
            <p:cNvPr id="8" name="Text Box 8"/>
            <p:cNvSpPr txBox="1">
              <a:spLocks noChangeArrowheads="1"/>
            </p:cNvSpPr>
            <p:nvPr/>
          </p:nvSpPr>
          <p:spPr bwMode="auto">
            <a:xfrm>
              <a:off x="1981200" y="3701752"/>
              <a:ext cx="1676400" cy="974725"/>
            </a:xfrm>
            <a:prstGeom prst="rect">
              <a:avLst/>
            </a:prstGeom>
            <a:noFill/>
            <a:ln w="9525">
              <a:noFill/>
              <a:miter lim="800000"/>
              <a:headEnd/>
              <a:tailEnd/>
            </a:ln>
          </p:spPr>
          <p:txBody>
            <a:bodyPr>
              <a:spAutoFit/>
            </a:bodyPr>
            <a:lstStyle/>
            <a:p>
              <a:pPr algn="ctr" eaLnBrk="1" hangingPunct="1">
                <a:lnSpc>
                  <a:spcPct val="50000"/>
                </a:lnSpc>
                <a:spcBef>
                  <a:spcPct val="50000"/>
                </a:spcBef>
              </a:pPr>
              <a:endParaRPr kumimoji="1" lang="en-US" altLang="ja-JP" sz="1800">
                <a:solidFill>
                  <a:srgbClr val="2952AF"/>
                </a:solidFill>
                <a:latin typeface="Verdana" pitchFamily="-64" charset="0"/>
              </a:endParaRPr>
            </a:p>
            <a:p>
              <a:pPr algn="ctr" eaLnBrk="1" hangingPunct="1">
                <a:lnSpc>
                  <a:spcPct val="50000"/>
                </a:lnSpc>
                <a:spcBef>
                  <a:spcPct val="50000"/>
                </a:spcBef>
              </a:pPr>
              <a:r>
                <a:rPr kumimoji="1" lang="en-US" altLang="ja-JP" sz="1600">
                  <a:solidFill>
                    <a:srgbClr val="2952AF"/>
                  </a:solidFill>
                  <a:latin typeface="Verdana" pitchFamily="-64" charset="0"/>
                </a:rPr>
                <a:t>5</a:t>
              </a:r>
            </a:p>
            <a:p>
              <a:pPr algn="ctr" eaLnBrk="1" hangingPunct="1">
                <a:lnSpc>
                  <a:spcPct val="50000"/>
                </a:lnSpc>
                <a:spcBef>
                  <a:spcPct val="50000"/>
                </a:spcBef>
              </a:pPr>
              <a:r>
                <a:rPr kumimoji="1" lang="en-US" altLang="ja-JP" sz="1600">
                  <a:solidFill>
                    <a:srgbClr val="2952AF"/>
                  </a:solidFill>
                  <a:latin typeface="Verdana" pitchFamily="-64" charset="0"/>
                </a:rPr>
                <a:t>EMOTIONAL </a:t>
              </a:r>
            </a:p>
            <a:p>
              <a:pPr algn="ctr" eaLnBrk="1" hangingPunct="1">
                <a:lnSpc>
                  <a:spcPct val="50000"/>
                </a:lnSpc>
                <a:spcBef>
                  <a:spcPct val="50000"/>
                </a:spcBef>
              </a:pPr>
              <a:r>
                <a:rPr kumimoji="1" lang="en-US" altLang="ja-JP" sz="1600">
                  <a:solidFill>
                    <a:srgbClr val="2952AF"/>
                  </a:solidFill>
                  <a:latin typeface="Verdana" pitchFamily="-64" charset="0"/>
                </a:rPr>
                <a:t>BENEFIT</a:t>
              </a:r>
            </a:p>
          </p:txBody>
        </p:sp>
        <p:sp>
          <p:nvSpPr>
            <p:cNvPr id="9" name="Text Box 9"/>
            <p:cNvSpPr txBox="1">
              <a:spLocks noChangeArrowheads="1"/>
            </p:cNvSpPr>
            <p:nvPr/>
          </p:nvSpPr>
          <p:spPr bwMode="auto">
            <a:xfrm>
              <a:off x="5029200" y="3701752"/>
              <a:ext cx="2209800" cy="974725"/>
            </a:xfrm>
            <a:prstGeom prst="rect">
              <a:avLst/>
            </a:prstGeom>
            <a:noFill/>
            <a:ln w="9525">
              <a:noFill/>
              <a:miter lim="800000"/>
              <a:headEnd/>
              <a:tailEnd/>
            </a:ln>
          </p:spPr>
          <p:txBody>
            <a:bodyPr>
              <a:spAutoFit/>
            </a:bodyPr>
            <a:lstStyle/>
            <a:p>
              <a:pPr algn="ctr" eaLnBrk="1" hangingPunct="1">
                <a:lnSpc>
                  <a:spcPct val="50000"/>
                </a:lnSpc>
                <a:spcBef>
                  <a:spcPct val="50000"/>
                </a:spcBef>
              </a:pPr>
              <a:endParaRPr kumimoji="1" lang="en-US" altLang="ja-JP" sz="1800">
                <a:solidFill>
                  <a:srgbClr val="2952AF"/>
                </a:solidFill>
                <a:latin typeface="Verdana" pitchFamily="-64" charset="0"/>
              </a:endParaRPr>
            </a:p>
            <a:p>
              <a:pPr algn="ctr" eaLnBrk="1" hangingPunct="1">
                <a:lnSpc>
                  <a:spcPct val="50000"/>
                </a:lnSpc>
                <a:spcBef>
                  <a:spcPct val="50000"/>
                </a:spcBef>
              </a:pPr>
              <a:r>
                <a:rPr kumimoji="1" lang="en-US" altLang="ja-JP" sz="1600">
                  <a:solidFill>
                    <a:srgbClr val="2952AF"/>
                  </a:solidFill>
                  <a:latin typeface="Verdana" pitchFamily="-64" charset="0"/>
                </a:rPr>
                <a:t>4</a:t>
              </a:r>
            </a:p>
            <a:p>
              <a:pPr algn="ctr" eaLnBrk="1" hangingPunct="1">
                <a:lnSpc>
                  <a:spcPct val="50000"/>
                </a:lnSpc>
                <a:spcBef>
                  <a:spcPct val="50000"/>
                </a:spcBef>
              </a:pPr>
              <a:r>
                <a:rPr kumimoji="1" lang="en-US" altLang="ja-JP" sz="1600">
                  <a:solidFill>
                    <a:srgbClr val="2952AF"/>
                  </a:solidFill>
                  <a:latin typeface="Verdana" pitchFamily="-64" charset="0"/>
                </a:rPr>
                <a:t>FUNCTIONAL</a:t>
              </a:r>
            </a:p>
            <a:p>
              <a:pPr algn="ctr" eaLnBrk="1" hangingPunct="1">
                <a:lnSpc>
                  <a:spcPct val="50000"/>
                </a:lnSpc>
                <a:spcBef>
                  <a:spcPct val="50000"/>
                </a:spcBef>
              </a:pPr>
              <a:r>
                <a:rPr kumimoji="1" lang="en-US" altLang="ja-JP" sz="1600">
                  <a:solidFill>
                    <a:srgbClr val="2952AF"/>
                  </a:solidFill>
                  <a:latin typeface="Verdana" pitchFamily="-64" charset="0"/>
                </a:rPr>
                <a:t>BENEFIT</a:t>
              </a:r>
            </a:p>
          </p:txBody>
        </p:sp>
        <p:sp>
          <p:nvSpPr>
            <p:cNvPr id="10" name="Text Box 10"/>
            <p:cNvSpPr txBox="1">
              <a:spLocks noChangeArrowheads="1"/>
            </p:cNvSpPr>
            <p:nvPr/>
          </p:nvSpPr>
          <p:spPr bwMode="auto">
            <a:xfrm>
              <a:off x="2743200" y="4997152"/>
              <a:ext cx="1828800" cy="1082675"/>
            </a:xfrm>
            <a:prstGeom prst="rect">
              <a:avLst/>
            </a:prstGeom>
            <a:noFill/>
            <a:ln w="9525">
              <a:noFill/>
              <a:miter lim="800000"/>
              <a:headEnd/>
              <a:tailEnd/>
            </a:ln>
          </p:spPr>
          <p:txBody>
            <a:bodyPr>
              <a:spAutoFit/>
            </a:bodyPr>
            <a:lstStyle/>
            <a:p>
              <a:pPr algn="ctr" eaLnBrk="1" hangingPunct="1">
                <a:spcBef>
                  <a:spcPct val="50000"/>
                </a:spcBef>
              </a:pPr>
              <a:r>
                <a:rPr kumimoji="1" lang="en-US" altLang="ja-JP" sz="1600" dirty="0">
                  <a:solidFill>
                    <a:srgbClr val="2952AF"/>
                  </a:solidFill>
                  <a:latin typeface="Verdana" pitchFamily="-64" charset="0"/>
                </a:rPr>
                <a:t>7</a:t>
              </a:r>
            </a:p>
            <a:p>
              <a:pPr algn="ctr" eaLnBrk="1" hangingPunct="1">
                <a:spcBef>
                  <a:spcPct val="50000"/>
                </a:spcBef>
              </a:pPr>
              <a:r>
                <a:rPr kumimoji="1" lang="en-US" altLang="ja-JP" sz="1600" dirty="0">
                  <a:solidFill>
                    <a:srgbClr val="2952AF"/>
                  </a:solidFill>
                  <a:latin typeface="Verdana" pitchFamily="-64" charset="0"/>
                </a:rPr>
                <a:t>BRAND</a:t>
              </a:r>
            </a:p>
            <a:p>
              <a:pPr algn="ctr" eaLnBrk="1" hangingPunct="1">
                <a:spcBef>
                  <a:spcPct val="50000"/>
                </a:spcBef>
              </a:pPr>
              <a:r>
                <a:rPr kumimoji="1" lang="en-US" altLang="ja-JP" sz="1600" dirty="0">
                  <a:solidFill>
                    <a:srgbClr val="2952AF"/>
                  </a:solidFill>
                  <a:latin typeface="Verdana" pitchFamily="-64" charset="0"/>
                </a:rPr>
                <a:t>PERSONALITY</a:t>
              </a:r>
              <a:endParaRPr kumimoji="1" lang="en-US" altLang="ja-JP" sz="1600" b="1" dirty="0">
                <a:solidFill>
                  <a:srgbClr val="2952AF"/>
                </a:solidFill>
                <a:latin typeface="ＭＳ Ｐゴシック" pitchFamily="-64" charset="-128"/>
              </a:endParaRPr>
            </a:p>
          </p:txBody>
        </p:sp>
        <p:sp>
          <p:nvSpPr>
            <p:cNvPr id="11" name="Text Box 11"/>
            <p:cNvSpPr txBox="1">
              <a:spLocks noChangeArrowheads="1"/>
            </p:cNvSpPr>
            <p:nvPr/>
          </p:nvSpPr>
          <p:spPr bwMode="auto">
            <a:xfrm>
              <a:off x="4495800" y="4920952"/>
              <a:ext cx="1600200" cy="1222375"/>
            </a:xfrm>
            <a:prstGeom prst="rect">
              <a:avLst/>
            </a:prstGeom>
            <a:noFill/>
            <a:ln w="9525">
              <a:noFill/>
              <a:miter lim="800000"/>
              <a:headEnd/>
              <a:tailEnd/>
            </a:ln>
          </p:spPr>
          <p:txBody>
            <a:bodyPr>
              <a:spAutoFit/>
            </a:bodyPr>
            <a:lstStyle/>
            <a:p>
              <a:pPr algn="ctr" eaLnBrk="1" hangingPunct="1">
                <a:lnSpc>
                  <a:spcPct val="50000"/>
                </a:lnSpc>
                <a:spcBef>
                  <a:spcPct val="50000"/>
                </a:spcBef>
              </a:pPr>
              <a:endParaRPr kumimoji="1" lang="en-US" altLang="ja-JP" sz="1800">
                <a:solidFill>
                  <a:srgbClr val="2952AF"/>
                </a:solidFill>
                <a:latin typeface="Verdana" pitchFamily="-64" charset="0"/>
              </a:endParaRPr>
            </a:p>
            <a:p>
              <a:pPr algn="ctr" eaLnBrk="1" hangingPunct="1">
                <a:lnSpc>
                  <a:spcPct val="50000"/>
                </a:lnSpc>
                <a:spcBef>
                  <a:spcPct val="50000"/>
                </a:spcBef>
              </a:pPr>
              <a:r>
                <a:rPr kumimoji="1" lang="en-US" altLang="ja-JP" sz="1600">
                  <a:solidFill>
                    <a:srgbClr val="2952AF"/>
                  </a:solidFill>
                  <a:latin typeface="Verdana" pitchFamily="-64" charset="0"/>
                </a:rPr>
                <a:t>6</a:t>
              </a:r>
            </a:p>
            <a:p>
              <a:pPr algn="ctr" eaLnBrk="1" hangingPunct="1">
                <a:lnSpc>
                  <a:spcPct val="50000"/>
                </a:lnSpc>
                <a:spcBef>
                  <a:spcPct val="50000"/>
                </a:spcBef>
              </a:pPr>
              <a:r>
                <a:rPr kumimoji="1" lang="en-US" altLang="ja-JP" sz="1600">
                  <a:solidFill>
                    <a:srgbClr val="2952AF"/>
                  </a:solidFill>
                  <a:latin typeface="Verdana" pitchFamily="-64" charset="0"/>
                </a:rPr>
                <a:t>IDEAL </a:t>
              </a:r>
            </a:p>
            <a:p>
              <a:pPr algn="ctr" eaLnBrk="1" hangingPunct="1">
                <a:lnSpc>
                  <a:spcPct val="50000"/>
                </a:lnSpc>
                <a:spcBef>
                  <a:spcPct val="50000"/>
                </a:spcBef>
              </a:pPr>
              <a:r>
                <a:rPr kumimoji="1" lang="en-US" altLang="ja-JP" sz="1600">
                  <a:solidFill>
                    <a:srgbClr val="2952AF"/>
                  </a:solidFill>
                  <a:latin typeface="Verdana" pitchFamily="-64" charset="0"/>
                </a:rPr>
                <a:t>CUSTOMER </a:t>
              </a:r>
            </a:p>
            <a:p>
              <a:pPr algn="ctr" eaLnBrk="1" hangingPunct="1">
                <a:lnSpc>
                  <a:spcPct val="50000"/>
                </a:lnSpc>
                <a:spcBef>
                  <a:spcPct val="50000"/>
                </a:spcBef>
              </a:pPr>
              <a:r>
                <a:rPr kumimoji="1" lang="en-US" altLang="ja-JP" sz="1600">
                  <a:solidFill>
                    <a:srgbClr val="2952AF"/>
                  </a:solidFill>
                  <a:latin typeface="Verdana" pitchFamily="-64" charset="0"/>
                </a:rPr>
                <a:t>IMAGE</a:t>
              </a:r>
            </a:p>
          </p:txBody>
        </p:sp>
        <p:sp>
          <p:nvSpPr>
            <p:cNvPr id="12" name="Text Box 12"/>
            <p:cNvSpPr txBox="1">
              <a:spLocks noChangeArrowheads="1"/>
            </p:cNvSpPr>
            <p:nvPr/>
          </p:nvSpPr>
          <p:spPr bwMode="auto">
            <a:xfrm>
              <a:off x="3657600" y="3854152"/>
              <a:ext cx="1600200" cy="869950"/>
            </a:xfrm>
            <a:prstGeom prst="rect">
              <a:avLst/>
            </a:prstGeom>
            <a:noFill/>
            <a:ln w="9525">
              <a:noFill/>
              <a:miter lim="800000"/>
              <a:headEnd/>
              <a:tailEnd/>
            </a:ln>
          </p:spPr>
          <p:txBody>
            <a:bodyPr>
              <a:spAutoFit/>
            </a:bodyPr>
            <a:lstStyle/>
            <a:p>
              <a:pPr algn="ctr" eaLnBrk="1" hangingPunct="1">
                <a:lnSpc>
                  <a:spcPct val="50000"/>
                </a:lnSpc>
                <a:spcBef>
                  <a:spcPct val="50000"/>
                </a:spcBef>
              </a:pPr>
              <a:r>
                <a:rPr kumimoji="1" lang="en-US" altLang="ja-JP" sz="2000">
                  <a:solidFill>
                    <a:schemeClr val="bg1"/>
                  </a:solidFill>
                  <a:latin typeface="Verdana" pitchFamily="-64" charset="0"/>
                </a:rPr>
                <a:t>1</a:t>
              </a:r>
            </a:p>
            <a:p>
              <a:pPr algn="ctr" eaLnBrk="1" hangingPunct="1">
                <a:lnSpc>
                  <a:spcPct val="50000"/>
                </a:lnSpc>
                <a:spcBef>
                  <a:spcPct val="50000"/>
                </a:spcBef>
              </a:pPr>
              <a:r>
                <a:rPr kumimoji="1" lang="en-US" altLang="ja-JP" sz="2000">
                  <a:solidFill>
                    <a:schemeClr val="bg1"/>
                  </a:solidFill>
                  <a:latin typeface="Verdana" pitchFamily="-64" charset="0"/>
                </a:rPr>
                <a:t>CORE </a:t>
              </a:r>
            </a:p>
            <a:p>
              <a:pPr algn="ctr" eaLnBrk="1" hangingPunct="1">
                <a:lnSpc>
                  <a:spcPct val="50000"/>
                </a:lnSpc>
                <a:spcBef>
                  <a:spcPct val="50000"/>
                </a:spcBef>
              </a:pPr>
              <a:r>
                <a:rPr kumimoji="1" lang="en-US" altLang="ja-JP" sz="2000">
                  <a:solidFill>
                    <a:schemeClr val="bg1"/>
                  </a:solidFill>
                  <a:latin typeface="Verdana" pitchFamily="-64" charset="0"/>
                </a:rPr>
                <a:t>VALUE</a:t>
              </a:r>
            </a:p>
          </p:txBody>
        </p:sp>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Brand Theory</a:t>
            </a:r>
            <a:endParaRPr lang="en-US" dirty="0"/>
          </a:p>
        </p:txBody>
      </p:sp>
      <p:grpSp>
        <p:nvGrpSpPr>
          <p:cNvPr id="4" name="Group 3"/>
          <p:cNvGrpSpPr/>
          <p:nvPr/>
        </p:nvGrpSpPr>
        <p:grpSpPr>
          <a:xfrm>
            <a:off x="1583903" y="1343744"/>
            <a:ext cx="5940425" cy="5181600"/>
            <a:chOff x="1752600" y="1066800"/>
            <a:chExt cx="5940425" cy="5181600"/>
          </a:xfrm>
        </p:grpSpPr>
        <p:sp>
          <p:nvSpPr>
            <p:cNvPr id="5" name="AutoShape 3"/>
            <p:cNvSpPr>
              <a:spLocks noChangeArrowheads="1"/>
            </p:cNvSpPr>
            <p:nvPr/>
          </p:nvSpPr>
          <p:spPr bwMode="auto">
            <a:xfrm rot="16200000">
              <a:off x="2701925" y="1117600"/>
              <a:ext cx="2043113" cy="1941513"/>
            </a:xfrm>
            <a:prstGeom prst="hexagon">
              <a:avLst>
                <a:gd name="adj" fmla="val 26308"/>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6" name="AutoShape 4"/>
            <p:cNvSpPr>
              <a:spLocks noChangeArrowheads="1"/>
            </p:cNvSpPr>
            <p:nvPr/>
          </p:nvSpPr>
          <p:spPr bwMode="auto">
            <a:xfrm rot="16200000">
              <a:off x="5680869" y="2683669"/>
              <a:ext cx="2044700" cy="1941512"/>
            </a:xfrm>
            <a:prstGeom prst="hexagon">
              <a:avLst>
                <a:gd name="adj" fmla="val 26329"/>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7" name="Text Box 5"/>
            <p:cNvSpPr txBox="1">
              <a:spLocks noChangeArrowheads="1"/>
            </p:cNvSpPr>
            <p:nvPr/>
          </p:nvSpPr>
          <p:spPr bwMode="auto">
            <a:xfrm>
              <a:off x="5770563" y="2819400"/>
              <a:ext cx="1922462" cy="480131"/>
            </a:xfrm>
            <a:prstGeom prst="rect">
              <a:avLst/>
            </a:prstGeom>
            <a:noFill/>
            <a:ln w="9525">
              <a:noFill/>
              <a:miter lim="800000"/>
              <a:headEnd/>
              <a:tailEnd/>
            </a:ln>
          </p:spPr>
          <p:txBody>
            <a:bodyPr>
              <a:spAutoFit/>
            </a:bodyPr>
            <a:lstStyle/>
            <a:p>
              <a:pPr algn="ctr" eaLnBrk="1" hangingPunct="1">
                <a:lnSpc>
                  <a:spcPct val="90000"/>
                </a:lnSpc>
              </a:pPr>
              <a:r>
                <a:rPr kumimoji="1" lang="en-US" altLang="ja-JP" sz="1400" b="1">
                  <a:solidFill>
                    <a:srgbClr val="6699FF"/>
                  </a:solidFill>
                  <a:cs typeface="Arial" charset="0"/>
                </a:rPr>
                <a:t>Functional</a:t>
              </a:r>
            </a:p>
            <a:p>
              <a:pPr algn="ctr" eaLnBrk="1" hangingPunct="1">
                <a:lnSpc>
                  <a:spcPct val="90000"/>
                </a:lnSpc>
              </a:pPr>
              <a:r>
                <a:rPr kumimoji="1" lang="en-US" altLang="ja-JP" sz="1400" b="1">
                  <a:solidFill>
                    <a:srgbClr val="6699FF"/>
                  </a:solidFill>
                  <a:cs typeface="Arial" charset="0"/>
                </a:rPr>
                <a:t>Benefit</a:t>
              </a:r>
              <a:endParaRPr kumimoji="1" lang="en-US" altLang="ja-JP" sz="1400" b="1">
                <a:solidFill>
                  <a:srgbClr val="6699FF"/>
                </a:solidFill>
              </a:endParaRPr>
            </a:p>
          </p:txBody>
        </p:sp>
        <p:sp>
          <p:nvSpPr>
            <p:cNvPr id="8" name="AutoShape 6"/>
            <p:cNvSpPr>
              <a:spLocks noChangeArrowheads="1"/>
            </p:cNvSpPr>
            <p:nvPr/>
          </p:nvSpPr>
          <p:spPr bwMode="auto">
            <a:xfrm rot="16200000">
              <a:off x="4696619" y="4245769"/>
              <a:ext cx="2044700" cy="1944688"/>
            </a:xfrm>
            <a:prstGeom prst="hexagon">
              <a:avLst>
                <a:gd name="adj" fmla="val 26286"/>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9" name="AutoShape 7"/>
            <p:cNvSpPr>
              <a:spLocks noChangeArrowheads="1"/>
            </p:cNvSpPr>
            <p:nvPr/>
          </p:nvSpPr>
          <p:spPr bwMode="auto">
            <a:xfrm rot="16200000">
              <a:off x="4676775" y="1119188"/>
              <a:ext cx="2043113" cy="1938337"/>
            </a:xfrm>
            <a:prstGeom prst="hexagon">
              <a:avLst>
                <a:gd name="adj" fmla="val 26351"/>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10" name="Text Box 8"/>
            <p:cNvSpPr txBox="1">
              <a:spLocks noChangeArrowheads="1"/>
            </p:cNvSpPr>
            <p:nvPr/>
          </p:nvSpPr>
          <p:spPr bwMode="auto">
            <a:xfrm>
              <a:off x="2830513" y="1293813"/>
              <a:ext cx="1922462" cy="307777"/>
            </a:xfrm>
            <a:prstGeom prst="rect">
              <a:avLst/>
            </a:prstGeom>
            <a:noFill/>
            <a:ln w="9525">
              <a:noFill/>
              <a:miter lim="800000"/>
              <a:headEnd/>
              <a:tailEnd/>
            </a:ln>
          </p:spPr>
          <p:txBody>
            <a:bodyPr>
              <a:spAutoFit/>
            </a:bodyPr>
            <a:lstStyle/>
            <a:p>
              <a:pPr algn="ctr" eaLnBrk="1" hangingPunct="1"/>
              <a:r>
                <a:rPr kumimoji="1" lang="en-US" altLang="ja-JP" sz="1400" b="1">
                  <a:solidFill>
                    <a:srgbClr val="6699FF"/>
                  </a:solidFill>
                  <a:cs typeface="Arial" charset="0"/>
                </a:rPr>
                <a:t>Symbol</a:t>
              </a:r>
              <a:endParaRPr kumimoji="1" lang="en-US" altLang="ja-JP" sz="1400" b="1">
                <a:solidFill>
                  <a:srgbClr val="6699FF"/>
                </a:solidFill>
              </a:endParaRPr>
            </a:p>
          </p:txBody>
        </p:sp>
        <p:sp>
          <p:nvSpPr>
            <p:cNvPr id="11" name="AutoShape 9"/>
            <p:cNvSpPr>
              <a:spLocks noChangeArrowheads="1"/>
            </p:cNvSpPr>
            <p:nvPr/>
          </p:nvSpPr>
          <p:spPr bwMode="auto">
            <a:xfrm rot="16200000">
              <a:off x="1720851" y="2684462"/>
              <a:ext cx="2044700" cy="1939925"/>
            </a:xfrm>
            <a:prstGeom prst="hexagon">
              <a:avLst>
                <a:gd name="adj" fmla="val 26350"/>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12" name="Text Box 10"/>
            <p:cNvSpPr txBox="1">
              <a:spLocks noChangeArrowheads="1"/>
            </p:cNvSpPr>
            <p:nvPr/>
          </p:nvSpPr>
          <p:spPr bwMode="auto">
            <a:xfrm>
              <a:off x="4675188" y="1219200"/>
              <a:ext cx="2030412" cy="480131"/>
            </a:xfrm>
            <a:prstGeom prst="rect">
              <a:avLst/>
            </a:prstGeom>
            <a:noFill/>
            <a:ln w="9525">
              <a:noFill/>
              <a:miter lim="800000"/>
              <a:headEnd/>
              <a:tailEnd/>
            </a:ln>
          </p:spPr>
          <p:txBody>
            <a:bodyPr>
              <a:spAutoFit/>
            </a:bodyPr>
            <a:lstStyle/>
            <a:p>
              <a:pPr algn="ctr" eaLnBrk="1" hangingPunct="1">
                <a:lnSpc>
                  <a:spcPct val="90000"/>
                </a:lnSpc>
              </a:pPr>
              <a:r>
                <a:rPr kumimoji="1" lang="en-US" altLang="ja-JP" sz="1400" b="1">
                  <a:solidFill>
                    <a:srgbClr val="6699FF"/>
                  </a:solidFill>
                  <a:cs typeface="Arial" charset="0"/>
                </a:rPr>
                <a:t>Base of</a:t>
              </a:r>
            </a:p>
            <a:p>
              <a:pPr algn="ctr" eaLnBrk="1" hangingPunct="1">
                <a:lnSpc>
                  <a:spcPct val="90000"/>
                </a:lnSpc>
              </a:pPr>
              <a:r>
                <a:rPr kumimoji="1" lang="en-US" altLang="ja-JP" sz="1400" b="1">
                  <a:solidFill>
                    <a:srgbClr val="6699FF"/>
                  </a:solidFill>
                  <a:cs typeface="Arial" charset="0"/>
                </a:rPr>
                <a:t>Authority</a:t>
              </a:r>
            </a:p>
          </p:txBody>
        </p:sp>
        <p:sp>
          <p:nvSpPr>
            <p:cNvPr id="13" name="AutoShape 11"/>
            <p:cNvSpPr>
              <a:spLocks noChangeArrowheads="1"/>
            </p:cNvSpPr>
            <p:nvPr/>
          </p:nvSpPr>
          <p:spPr bwMode="auto">
            <a:xfrm rot="16200000">
              <a:off x="2707482" y="4255294"/>
              <a:ext cx="2043112" cy="1943100"/>
            </a:xfrm>
            <a:prstGeom prst="hexagon">
              <a:avLst>
                <a:gd name="adj" fmla="val 26287"/>
                <a:gd name="vf" fmla="val 115470"/>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nchor="ctr"/>
            <a:lstStyle/>
            <a:p>
              <a:endParaRPr lang="en-PH" sz="2000"/>
            </a:p>
          </p:txBody>
        </p:sp>
        <p:sp>
          <p:nvSpPr>
            <p:cNvPr id="14" name="Text Box 12"/>
            <p:cNvSpPr txBox="1">
              <a:spLocks noChangeArrowheads="1"/>
            </p:cNvSpPr>
            <p:nvPr/>
          </p:nvSpPr>
          <p:spPr bwMode="auto">
            <a:xfrm>
              <a:off x="2971800" y="4495800"/>
              <a:ext cx="1558925" cy="307777"/>
            </a:xfrm>
            <a:prstGeom prst="rect">
              <a:avLst/>
            </a:prstGeom>
            <a:noFill/>
            <a:ln w="9525">
              <a:noFill/>
              <a:miter lim="800000"/>
              <a:headEnd/>
              <a:tailEnd/>
            </a:ln>
          </p:spPr>
          <p:txBody>
            <a:bodyPr>
              <a:spAutoFit/>
            </a:bodyPr>
            <a:lstStyle/>
            <a:p>
              <a:pPr algn="ctr" eaLnBrk="1" hangingPunct="1"/>
              <a:r>
                <a:rPr kumimoji="1" lang="en-US" altLang="ja-JP" sz="1400" b="1">
                  <a:solidFill>
                    <a:srgbClr val="6699FF"/>
                  </a:solidFill>
                  <a:cs typeface="Arial" charset="0"/>
                </a:rPr>
                <a:t>Brand Personality</a:t>
              </a:r>
              <a:endParaRPr kumimoji="1" lang="en-US" altLang="ja-JP" sz="1600" b="1">
                <a:solidFill>
                  <a:srgbClr val="6699FF"/>
                </a:solidFill>
                <a:cs typeface="Arial" charset="0"/>
              </a:endParaRPr>
            </a:p>
          </p:txBody>
        </p:sp>
        <p:sp>
          <p:nvSpPr>
            <p:cNvPr id="15" name="AutoShape 13"/>
            <p:cNvSpPr>
              <a:spLocks noChangeArrowheads="1"/>
            </p:cNvSpPr>
            <p:nvPr/>
          </p:nvSpPr>
          <p:spPr bwMode="auto">
            <a:xfrm rot="16200000">
              <a:off x="3699669" y="2688431"/>
              <a:ext cx="2044700" cy="1938338"/>
            </a:xfrm>
            <a:prstGeom prst="hexagon">
              <a:avLst>
                <a:gd name="adj" fmla="val 26372"/>
                <a:gd name="vf" fmla="val 115470"/>
              </a:avLst>
            </a:prstGeom>
            <a:solidFill>
              <a:srgbClr val="000099"/>
            </a:solidFill>
            <a:ln w="9525">
              <a:solidFill>
                <a:schemeClr val="tx1"/>
              </a:solidFill>
              <a:miter lim="800000"/>
              <a:headEnd/>
              <a:tailEnd/>
            </a:ln>
          </p:spPr>
          <p:txBody>
            <a:bodyPr wrap="none" anchor="ctr"/>
            <a:lstStyle/>
            <a:p>
              <a:endParaRPr lang="en-PH" sz="2000"/>
            </a:p>
          </p:txBody>
        </p:sp>
        <p:sp>
          <p:nvSpPr>
            <p:cNvPr id="16" name="Text Box 14"/>
            <p:cNvSpPr txBox="1">
              <a:spLocks noChangeArrowheads="1"/>
            </p:cNvSpPr>
            <p:nvPr/>
          </p:nvSpPr>
          <p:spPr bwMode="auto">
            <a:xfrm>
              <a:off x="3983038" y="2968625"/>
              <a:ext cx="1425575" cy="654025"/>
            </a:xfrm>
            <a:prstGeom prst="rect">
              <a:avLst/>
            </a:prstGeom>
            <a:noFill/>
            <a:ln w="9525">
              <a:noFill/>
              <a:miter lim="800000"/>
              <a:headEnd/>
              <a:tailEnd/>
            </a:ln>
          </p:spPr>
          <p:txBody>
            <a:bodyPr>
              <a:spAutoFit/>
            </a:bodyPr>
            <a:lstStyle/>
            <a:p>
              <a:pPr algn="ctr" eaLnBrk="1" hangingPunct="1">
                <a:lnSpc>
                  <a:spcPct val="90000"/>
                </a:lnSpc>
              </a:pPr>
              <a:r>
                <a:rPr kumimoji="1" lang="en-US" altLang="ja-JP" sz="2000" b="1">
                  <a:solidFill>
                    <a:srgbClr val="FFFF00"/>
                  </a:solidFill>
                  <a:cs typeface="Arial" charset="0"/>
                </a:rPr>
                <a:t>Core</a:t>
              </a:r>
            </a:p>
            <a:p>
              <a:pPr algn="ctr" eaLnBrk="1" fontAlgn="t" hangingPunct="1">
                <a:lnSpc>
                  <a:spcPct val="90000"/>
                </a:lnSpc>
              </a:pPr>
              <a:r>
                <a:rPr kumimoji="1" lang="en-US" altLang="ja-JP" sz="2000" b="1">
                  <a:solidFill>
                    <a:srgbClr val="FFFF00"/>
                  </a:solidFill>
                  <a:cs typeface="Arial" charset="0"/>
                </a:rPr>
                <a:t>Value</a:t>
              </a:r>
              <a:endParaRPr kumimoji="1" lang="en-US" altLang="ja-JP" sz="1600" b="1">
                <a:solidFill>
                  <a:srgbClr val="FFFF00"/>
                </a:solidFill>
                <a:cs typeface="Arial" charset="0"/>
              </a:endParaRPr>
            </a:p>
          </p:txBody>
        </p:sp>
        <p:sp>
          <p:nvSpPr>
            <p:cNvPr id="17" name="Text Box 15"/>
            <p:cNvSpPr txBox="1">
              <a:spLocks noChangeArrowheads="1"/>
            </p:cNvSpPr>
            <p:nvPr/>
          </p:nvSpPr>
          <p:spPr bwMode="auto">
            <a:xfrm>
              <a:off x="3711575" y="3581400"/>
              <a:ext cx="2028825" cy="830997"/>
            </a:xfrm>
            <a:prstGeom prst="rect">
              <a:avLst/>
            </a:prstGeom>
            <a:noFill/>
            <a:ln w="9525">
              <a:noFill/>
              <a:miter lim="800000"/>
              <a:headEnd/>
              <a:tailEnd/>
            </a:ln>
          </p:spPr>
          <p:txBody>
            <a:bodyPr>
              <a:spAutoFit/>
            </a:bodyPr>
            <a:lstStyle/>
            <a:p>
              <a:pPr algn="ctr" eaLnBrk="1" hangingPunct="1"/>
              <a:r>
                <a:rPr kumimoji="1" lang="en-US" altLang="ja-JP" sz="2400" b="1">
                  <a:solidFill>
                    <a:schemeClr val="bg1"/>
                  </a:solidFill>
                  <a:cs typeface="Arial" charset="0"/>
                </a:rPr>
                <a:t>A Sense of Victory</a:t>
              </a:r>
            </a:p>
          </p:txBody>
        </p:sp>
        <p:sp>
          <p:nvSpPr>
            <p:cNvPr id="18" name="Text Box 16"/>
            <p:cNvSpPr txBox="1">
              <a:spLocks noChangeArrowheads="1"/>
            </p:cNvSpPr>
            <p:nvPr/>
          </p:nvSpPr>
          <p:spPr bwMode="auto">
            <a:xfrm>
              <a:off x="1752600" y="2873375"/>
              <a:ext cx="1930400" cy="441339"/>
            </a:xfrm>
            <a:prstGeom prst="rect">
              <a:avLst/>
            </a:prstGeom>
            <a:noFill/>
            <a:ln w="9525">
              <a:noFill/>
              <a:miter lim="800000"/>
              <a:headEnd/>
              <a:tailEnd/>
            </a:ln>
          </p:spPr>
          <p:txBody>
            <a:bodyPr>
              <a:spAutoFit/>
            </a:bodyPr>
            <a:lstStyle/>
            <a:p>
              <a:pPr algn="ctr" eaLnBrk="1" hangingPunct="1">
                <a:lnSpc>
                  <a:spcPct val="80000"/>
                </a:lnSpc>
              </a:pPr>
              <a:r>
                <a:rPr kumimoji="1" lang="en-US" altLang="ja-JP" sz="1400" b="1">
                  <a:solidFill>
                    <a:srgbClr val="6699FF"/>
                  </a:solidFill>
                  <a:cs typeface="Arial" charset="0"/>
                </a:rPr>
                <a:t>Emotional</a:t>
              </a:r>
            </a:p>
            <a:p>
              <a:pPr algn="ctr" eaLnBrk="1" hangingPunct="1">
                <a:lnSpc>
                  <a:spcPct val="80000"/>
                </a:lnSpc>
              </a:pPr>
              <a:r>
                <a:rPr kumimoji="1" lang="en-US" altLang="ja-JP" sz="1400" b="1">
                  <a:solidFill>
                    <a:srgbClr val="6699FF"/>
                  </a:solidFill>
                  <a:cs typeface="Arial" charset="0"/>
                </a:rPr>
                <a:t>Benefit</a:t>
              </a:r>
              <a:endParaRPr kumimoji="1" lang="en-US" altLang="ja-JP" sz="1400" b="1">
                <a:solidFill>
                  <a:srgbClr val="6699FF"/>
                </a:solidFill>
              </a:endParaRPr>
            </a:p>
          </p:txBody>
        </p:sp>
        <p:sp>
          <p:nvSpPr>
            <p:cNvPr id="19" name="Text Box 17"/>
            <p:cNvSpPr txBox="1">
              <a:spLocks noChangeArrowheads="1"/>
            </p:cNvSpPr>
            <p:nvPr/>
          </p:nvSpPr>
          <p:spPr bwMode="auto">
            <a:xfrm>
              <a:off x="4699000" y="4427538"/>
              <a:ext cx="2028825" cy="674031"/>
            </a:xfrm>
            <a:prstGeom prst="rect">
              <a:avLst/>
            </a:prstGeom>
            <a:noFill/>
            <a:ln w="9525">
              <a:noFill/>
              <a:miter lim="800000"/>
              <a:headEnd/>
              <a:tailEnd/>
            </a:ln>
          </p:spPr>
          <p:txBody>
            <a:bodyPr>
              <a:spAutoFit/>
            </a:bodyPr>
            <a:lstStyle/>
            <a:p>
              <a:pPr algn="ctr" eaLnBrk="1" hangingPunct="1">
                <a:lnSpc>
                  <a:spcPct val="90000"/>
                </a:lnSpc>
              </a:pPr>
              <a:r>
                <a:rPr kumimoji="1" lang="en-US" altLang="ja-JP" sz="1400" b="1">
                  <a:solidFill>
                    <a:srgbClr val="6699FF"/>
                  </a:solidFill>
                  <a:cs typeface="Arial" charset="0"/>
                </a:rPr>
                <a:t>Ideal</a:t>
              </a:r>
            </a:p>
            <a:p>
              <a:pPr algn="ctr" eaLnBrk="1" hangingPunct="1">
                <a:lnSpc>
                  <a:spcPct val="90000"/>
                </a:lnSpc>
              </a:pPr>
              <a:r>
                <a:rPr kumimoji="1" lang="en-US" altLang="ja-JP" sz="1400" b="1">
                  <a:solidFill>
                    <a:srgbClr val="6699FF"/>
                  </a:solidFill>
                  <a:cs typeface="Arial" charset="0"/>
                </a:rPr>
                <a:t>Customer</a:t>
              </a:r>
            </a:p>
            <a:p>
              <a:pPr algn="ctr" eaLnBrk="1" hangingPunct="1">
                <a:lnSpc>
                  <a:spcPct val="90000"/>
                </a:lnSpc>
              </a:pPr>
              <a:r>
                <a:rPr kumimoji="1" lang="en-US" altLang="ja-JP" sz="1400" b="1">
                  <a:solidFill>
                    <a:srgbClr val="6699FF"/>
                  </a:solidFill>
                  <a:cs typeface="Arial" charset="0"/>
                </a:rPr>
                <a:t>Image</a:t>
              </a:r>
            </a:p>
          </p:txBody>
        </p:sp>
        <p:sp>
          <p:nvSpPr>
            <p:cNvPr id="20" name="Text Box 18"/>
            <p:cNvSpPr txBox="1">
              <a:spLocks noChangeArrowheads="1"/>
            </p:cNvSpPr>
            <p:nvPr/>
          </p:nvSpPr>
          <p:spPr bwMode="auto">
            <a:xfrm>
              <a:off x="3304329" y="1611313"/>
              <a:ext cx="844655" cy="338554"/>
            </a:xfrm>
            <a:prstGeom prst="rect">
              <a:avLst/>
            </a:prstGeom>
            <a:noFill/>
            <a:ln w="9525">
              <a:noFill/>
              <a:miter lim="800000"/>
              <a:headEnd/>
              <a:tailEnd/>
            </a:ln>
          </p:spPr>
          <p:txBody>
            <a:bodyPr wrap="none">
              <a:spAutoFit/>
            </a:bodyPr>
            <a:lstStyle/>
            <a:p>
              <a:pPr algn="ctr" eaLnBrk="1" hangingPunct="1"/>
              <a:r>
                <a:rPr kumimoji="1" lang="en-US" altLang="ja-JP" sz="1600" b="1">
                  <a:cs typeface="Arial" charset="0"/>
                </a:rPr>
                <a:t>Swoosh</a:t>
              </a:r>
            </a:p>
          </p:txBody>
        </p:sp>
        <p:sp>
          <p:nvSpPr>
            <p:cNvPr id="21" name="Text Box 19"/>
            <p:cNvSpPr txBox="1">
              <a:spLocks noChangeArrowheads="1"/>
            </p:cNvSpPr>
            <p:nvPr/>
          </p:nvSpPr>
          <p:spPr bwMode="auto">
            <a:xfrm>
              <a:off x="1898650" y="3406775"/>
              <a:ext cx="1758950" cy="646331"/>
            </a:xfrm>
            <a:prstGeom prst="rect">
              <a:avLst/>
            </a:prstGeom>
            <a:noFill/>
            <a:ln w="9525">
              <a:noFill/>
              <a:miter lim="800000"/>
              <a:headEnd/>
              <a:tailEnd/>
            </a:ln>
          </p:spPr>
          <p:txBody>
            <a:bodyPr>
              <a:spAutoFit/>
            </a:bodyPr>
            <a:lstStyle/>
            <a:p>
              <a:pPr algn="ctr" eaLnBrk="1" hangingPunct="1"/>
              <a:r>
                <a:rPr kumimoji="1" lang="en-US" altLang="ja-JP" b="1">
                  <a:cs typeface="Arial" charset="0"/>
                </a:rPr>
                <a:t>Exhilaration as if you are a hero</a:t>
              </a:r>
            </a:p>
          </p:txBody>
        </p:sp>
        <p:sp>
          <p:nvSpPr>
            <p:cNvPr id="22" name="Text Box 20"/>
            <p:cNvSpPr txBox="1">
              <a:spLocks noChangeArrowheads="1"/>
            </p:cNvSpPr>
            <p:nvPr/>
          </p:nvSpPr>
          <p:spPr bwMode="auto">
            <a:xfrm>
              <a:off x="4806950" y="1763713"/>
              <a:ext cx="1898650" cy="1077218"/>
            </a:xfrm>
            <a:prstGeom prst="rect">
              <a:avLst/>
            </a:prstGeom>
            <a:noFill/>
            <a:ln w="9525">
              <a:noFill/>
              <a:miter lim="800000"/>
              <a:headEnd/>
              <a:tailEnd/>
            </a:ln>
          </p:spPr>
          <p:txBody>
            <a:bodyPr>
              <a:spAutoFit/>
            </a:bodyPr>
            <a:lstStyle/>
            <a:p>
              <a:pPr algn="ctr" eaLnBrk="1" hangingPunct="1"/>
              <a:r>
                <a:rPr kumimoji="1" lang="en-US" altLang="ja-JP" sz="1600" b="1">
                  <a:cs typeface="Arial" charset="0"/>
                </a:rPr>
                <a:t>Long term respect for and dedication to sports and athletes</a:t>
              </a:r>
            </a:p>
          </p:txBody>
        </p:sp>
        <p:sp>
          <p:nvSpPr>
            <p:cNvPr id="23" name="Text Box 21"/>
            <p:cNvSpPr txBox="1">
              <a:spLocks noChangeArrowheads="1"/>
            </p:cNvSpPr>
            <p:nvPr/>
          </p:nvSpPr>
          <p:spPr bwMode="auto">
            <a:xfrm>
              <a:off x="2743200" y="5181600"/>
              <a:ext cx="1981200" cy="590931"/>
            </a:xfrm>
            <a:prstGeom prst="rect">
              <a:avLst/>
            </a:prstGeom>
            <a:noFill/>
            <a:ln w="9525">
              <a:noFill/>
              <a:miter lim="800000"/>
              <a:headEnd/>
              <a:tailEnd/>
            </a:ln>
          </p:spPr>
          <p:txBody>
            <a:bodyPr>
              <a:spAutoFit/>
            </a:bodyPr>
            <a:lstStyle/>
            <a:p>
              <a:pPr algn="ctr" eaLnBrk="1" hangingPunct="1">
                <a:lnSpc>
                  <a:spcPct val="90000"/>
                </a:lnSpc>
              </a:pPr>
              <a:r>
                <a:rPr kumimoji="1" lang="en-US" altLang="ja-JP" b="1">
                  <a:cs typeface="Arial" charset="0"/>
                </a:rPr>
                <a:t>Uncompromising winners</a:t>
              </a:r>
            </a:p>
          </p:txBody>
        </p:sp>
        <p:sp>
          <p:nvSpPr>
            <p:cNvPr id="24" name="Text Box 22"/>
            <p:cNvSpPr txBox="1">
              <a:spLocks noChangeArrowheads="1"/>
            </p:cNvSpPr>
            <p:nvPr/>
          </p:nvSpPr>
          <p:spPr bwMode="auto">
            <a:xfrm>
              <a:off x="4876800" y="4991100"/>
              <a:ext cx="1828800" cy="763286"/>
            </a:xfrm>
            <a:prstGeom prst="rect">
              <a:avLst/>
            </a:prstGeom>
            <a:noFill/>
            <a:ln w="9525">
              <a:noFill/>
              <a:miter lim="800000"/>
              <a:headEnd/>
              <a:tailEnd/>
            </a:ln>
          </p:spPr>
          <p:txBody>
            <a:bodyPr>
              <a:spAutoFit/>
            </a:bodyPr>
            <a:lstStyle/>
            <a:p>
              <a:pPr algn="ctr" eaLnBrk="1" fontAlgn="t" hangingPunct="1">
                <a:lnSpc>
                  <a:spcPct val="90000"/>
                </a:lnSpc>
              </a:pPr>
              <a:r>
                <a:rPr kumimoji="1" lang="en-US" altLang="ja-JP" sz="1600" b="1">
                  <a:cs typeface="Arial" charset="0"/>
                </a:rPr>
                <a:t>People who loves sports and pursue winning</a:t>
              </a:r>
            </a:p>
          </p:txBody>
        </p:sp>
        <p:sp>
          <p:nvSpPr>
            <p:cNvPr id="25" name="Text Box 23"/>
            <p:cNvSpPr txBox="1">
              <a:spLocks noChangeArrowheads="1"/>
            </p:cNvSpPr>
            <p:nvPr/>
          </p:nvSpPr>
          <p:spPr bwMode="auto">
            <a:xfrm>
              <a:off x="5867400" y="3429000"/>
              <a:ext cx="1768475" cy="584775"/>
            </a:xfrm>
            <a:prstGeom prst="rect">
              <a:avLst/>
            </a:prstGeom>
            <a:noFill/>
            <a:ln w="9525">
              <a:noFill/>
              <a:miter lim="800000"/>
              <a:headEnd/>
              <a:tailEnd/>
            </a:ln>
          </p:spPr>
          <p:txBody>
            <a:bodyPr>
              <a:spAutoFit/>
            </a:bodyPr>
            <a:lstStyle/>
            <a:p>
              <a:pPr algn="ctr" eaLnBrk="1" hangingPunct="1"/>
              <a:r>
                <a:rPr kumimoji="1" lang="en-US" altLang="ja-JP" sz="1600" b="1">
                  <a:cs typeface="Arial" charset="0"/>
                </a:rPr>
                <a:t>High performance as an athlete</a:t>
              </a:r>
            </a:p>
          </p:txBody>
        </p:sp>
        <p:grpSp>
          <p:nvGrpSpPr>
            <p:cNvPr id="26" name="Group 24"/>
            <p:cNvGrpSpPr>
              <a:grpSpLocks/>
            </p:cNvGrpSpPr>
            <p:nvPr/>
          </p:nvGrpSpPr>
          <p:grpSpPr bwMode="auto">
            <a:xfrm>
              <a:off x="4953000" y="2971805"/>
              <a:ext cx="263525" cy="215901"/>
              <a:chOff x="1286" y="1454"/>
              <a:chExt cx="166" cy="136"/>
            </a:xfrm>
          </p:grpSpPr>
          <p:sp>
            <p:nvSpPr>
              <p:cNvPr id="28" name="Text Box 25"/>
              <p:cNvSpPr txBox="1">
                <a:spLocks noChangeArrowheads="1"/>
              </p:cNvSpPr>
              <p:nvPr/>
            </p:nvSpPr>
            <p:spPr bwMode="auto">
              <a:xfrm>
                <a:off x="1286" y="1454"/>
                <a:ext cx="166" cy="136"/>
              </a:xfrm>
              <a:prstGeom prst="rect">
                <a:avLst/>
              </a:prstGeom>
              <a:noFill/>
              <a:ln w="9525">
                <a:noFill/>
                <a:miter lim="800000"/>
                <a:headEnd/>
                <a:tailEnd/>
              </a:ln>
            </p:spPr>
            <p:txBody>
              <a:bodyPr wrap="none">
                <a:spAutoFit/>
              </a:bodyPr>
              <a:lstStyle/>
              <a:p>
                <a:pPr eaLnBrk="1" hangingPunct="1"/>
                <a:r>
                  <a:rPr kumimoji="1" lang="ja-JP" altLang="en-US" sz="800" b="1">
                    <a:solidFill>
                      <a:srgbClr val="FFFF00"/>
                    </a:solidFill>
                  </a:rPr>
                  <a:t>Ｒ</a:t>
                </a:r>
                <a:endParaRPr kumimoji="1" lang="en-US" altLang="ja-JP" sz="800" b="1">
                  <a:solidFill>
                    <a:srgbClr val="FFFF00"/>
                  </a:solidFill>
                  <a:cs typeface="Arial" charset="0"/>
                </a:endParaRPr>
              </a:p>
            </p:txBody>
          </p:sp>
          <p:sp>
            <p:nvSpPr>
              <p:cNvPr id="29" name="Oval 26"/>
              <p:cNvSpPr>
                <a:spLocks noChangeArrowheads="1"/>
              </p:cNvSpPr>
              <p:nvPr/>
            </p:nvSpPr>
            <p:spPr bwMode="auto">
              <a:xfrm>
                <a:off x="1317" y="1469"/>
                <a:ext cx="96" cy="96"/>
              </a:xfrm>
              <a:prstGeom prst="ellipse">
                <a:avLst/>
              </a:prstGeom>
              <a:noFill/>
              <a:ln w="19050">
                <a:solidFill>
                  <a:srgbClr val="FFFF00"/>
                </a:solidFill>
                <a:round/>
                <a:headEnd/>
                <a:tailEnd/>
              </a:ln>
            </p:spPr>
            <p:txBody>
              <a:bodyPr wrap="none" anchor="ctr"/>
              <a:lstStyle/>
              <a:p>
                <a:endParaRPr lang="en-PH" sz="2000"/>
              </a:p>
            </p:txBody>
          </p:sp>
        </p:grpSp>
        <p:pic>
          <p:nvPicPr>
            <p:cNvPr id="27" name="Object 27"/>
            <p:cNvPicPr>
              <a:picLocks noChangeAspect="1" noChangeArrowheads="1"/>
            </p:cNvPicPr>
            <p:nvPr/>
          </p:nvPicPr>
          <p:blipFill>
            <a:blip r:embed="rId2" cstate="print"/>
            <a:srcRect/>
            <a:stretch>
              <a:fillRect/>
            </a:stretch>
          </p:blipFill>
          <p:spPr bwMode="auto">
            <a:xfrm>
              <a:off x="3403600" y="1905000"/>
              <a:ext cx="671513" cy="609600"/>
            </a:xfrm>
            <a:prstGeom prst="rect">
              <a:avLst/>
            </a:prstGeom>
            <a:noFill/>
            <a:ln w="9525">
              <a:noFill/>
              <a:miter lim="800000"/>
              <a:headEnd/>
              <a:tailEnd/>
            </a:ln>
            <a:effectLst/>
          </p:spPr>
        </p:pic>
      </p:gr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sell?</a:t>
            </a:r>
            <a:endParaRPr lang="en-US" dirty="0"/>
          </a:p>
        </p:txBody>
      </p:sp>
      <p:pic>
        <p:nvPicPr>
          <p:cNvPr id="40962" name="Picture 2" descr="http://theinspirationroom.com/daily/commercials/2007/3/just-do-it.jpg"/>
          <p:cNvPicPr>
            <a:picLocks noChangeAspect="1" noChangeArrowheads="1"/>
          </p:cNvPicPr>
          <p:nvPr/>
        </p:nvPicPr>
        <p:blipFill>
          <a:blip r:embed="rId2" cstate="print"/>
          <a:srcRect/>
          <a:stretch>
            <a:fillRect/>
          </a:stretch>
        </p:blipFill>
        <p:spPr bwMode="auto">
          <a:xfrm>
            <a:off x="827584" y="1556792"/>
            <a:ext cx="7128792" cy="501148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sell?</a:t>
            </a:r>
            <a:endParaRPr lang="en-US" dirty="0"/>
          </a:p>
        </p:txBody>
      </p:sp>
      <p:pic>
        <p:nvPicPr>
          <p:cNvPr id="41986" name="Picture 2" descr="http://files.coloribus.com/files/adsarchive/part_773/7730755/file/marlboro-cigarettes-marlboro-man-3-small-75187.jpg"/>
          <p:cNvPicPr>
            <a:picLocks noChangeAspect="1" noChangeArrowheads="1"/>
          </p:cNvPicPr>
          <p:nvPr/>
        </p:nvPicPr>
        <p:blipFill>
          <a:blip r:embed="rId2" cstate="print"/>
          <a:srcRect/>
          <a:stretch>
            <a:fillRect/>
          </a:stretch>
        </p:blipFill>
        <p:spPr bwMode="auto">
          <a:xfrm>
            <a:off x="611560" y="1844824"/>
            <a:ext cx="7786909" cy="44644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1666</Words>
  <Application>Microsoft Macintosh PowerPoint</Application>
  <PresentationFormat>On-screen Show (4:3)</PresentationFormat>
  <Paragraphs>254</Paragraphs>
  <Slides>53</Slides>
  <Notes>0</Notes>
  <HiddenSlides>2</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Branding Past – Present – Future</vt:lpstr>
      <vt:lpstr>PowerPoint Presentation</vt:lpstr>
      <vt:lpstr>PowerPoint Presentation</vt:lpstr>
      <vt:lpstr>Brands in 70-80’s</vt:lpstr>
      <vt:lpstr>Brands in 90’s</vt:lpstr>
      <vt:lpstr>Classic Brand Theory</vt:lpstr>
      <vt:lpstr>Classic Brand Theory</vt:lpstr>
      <vt:lpstr>What do they sell?</vt:lpstr>
      <vt:lpstr>What do they sell?</vt:lpstr>
      <vt:lpstr>PowerPoint Presentation</vt:lpstr>
      <vt:lpstr>Internet has changed everything…. (2000-)</vt:lpstr>
      <vt:lpstr>Nowadays….</vt:lpstr>
      <vt:lpstr>Nowadays….</vt:lpstr>
      <vt:lpstr>Nowadays….</vt:lpstr>
      <vt:lpstr>Nowadays….</vt:lpstr>
      <vt:lpstr>Nowadays….</vt:lpstr>
      <vt:lpstr>PowerPoint Presentation</vt:lpstr>
      <vt:lpstr>PowerPoint Presentation</vt:lpstr>
      <vt:lpstr>Nike</vt:lpstr>
      <vt:lpstr>Nike</vt:lpstr>
      <vt:lpstr>Nike</vt:lpstr>
      <vt:lpstr>Apple</vt:lpstr>
      <vt:lpstr>UNIQLO</vt:lpstr>
      <vt:lpstr>UNIQLO</vt:lpstr>
      <vt:lpstr>UNIQLO - UNIQLOOKS</vt:lpstr>
      <vt:lpstr>UNIQLO - UNIQLOOKS</vt:lpstr>
      <vt:lpstr>SONY</vt:lpstr>
      <vt:lpstr>Brand Community Building</vt:lpstr>
      <vt:lpstr>How to Build Brand?</vt:lpstr>
      <vt:lpstr>How to Make Innovative Products?</vt:lpstr>
      <vt:lpstr>Branding case study -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Past – Present – Future</dc:title>
  <dc:creator>koichi.fukumoto</dc:creator>
  <cp:lastModifiedBy>Nipun</cp:lastModifiedBy>
  <cp:revision>53</cp:revision>
  <dcterms:created xsi:type="dcterms:W3CDTF">2013-08-02T01:52:26Z</dcterms:created>
  <dcterms:modified xsi:type="dcterms:W3CDTF">2013-08-30T15:43:09Z</dcterms:modified>
</cp:coreProperties>
</file>