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0" r:id="rId4"/>
    <p:sldId id="268" r:id="rId5"/>
    <p:sldId id="269" r:id="rId6"/>
    <p:sldId id="264" r:id="rId7"/>
    <p:sldId id="265" r:id="rId8"/>
    <p:sldId id="281" r:id="rId9"/>
    <p:sldId id="272" r:id="rId10"/>
    <p:sldId id="273" r:id="rId11"/>
    <p:sldId id="274" r:id="rId12"/>
    <p:sldId id="275" r:id="rId13"/>
    <p:sldId id="262" r:id="rId14"/>
    <p:sldId id="271" r:id="rId15"/>
    <p:sldId id="276" r:id="rId16"/>
    <p:sldId id="279" r:id="rId17"/>
    <p:sldId id="283" r:id="rId18"/>
    <p:sldId id="267" r:id="rId19"/>
    <p:sldId id="278" r:id="rId20"/>
    <p:sldId id="258" r:id="rId21"/>
    <p:sldId id="287" r:id="rId22"/>
    <p:sldId id="285" r:id="rId23"/>
    <p:sldId id="284" r:id="rId24"/>
    <p:sldId id="288" r:id="rId25"/>
    <p:sldId id="270" r:id="rId26"/>
    <p:sldId id="263" r:id="rId27"/>
    <p:sldId id="282" r:id="rId28"/>
    <p:sldId id="277" r:id="rId29"/>
    <p:sldId id="257" r:id="rId30"/>
    <p:sldId id="266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C1381-86EA-411F-8DF6-3445F75E76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71CA65-3BC0-4685-A2DC-17CF25278057}">
      <dgm:prSet phldrT="[Text]"/>
      <dgm:spPr/>
      <dgm:t>
        <a:bodyPr/>
        <a:lstStyle/>
        <a:p>
          <a:r>
            <a:rPr lang="en-US" dirty="0" smtClean="0"/>
            <a:t>Self-Awareness</a:t>
          </a:r>
          <a:endParaRPr lang="en-US" dirty="0"/>
        </a:p>
      </dgm:t>
    </dgm:pt>
    <dgm:pt modelId="{7F97149D-AE15-4810-BDF8-A29F3A8F0A6D}" type="parTrans" cxnId="{4F160D0E-83E0-4601-B5D4-B92813C6F0B2}">
      <dgm:prSet/>
      <dgm:spPr/>
      <dgm:t>
        <a:bodyPr/>
        <a:lstStyle/>
        <a:p>
          <a:endParaRPr lang="en-US"/>
        </a:p>
      </dgm:t>
    </dgm:pt>
    <dgm:pt modelId="{F117C9F2-EC6C-47E4-9031-9DA12180FCEE}" type="sibTrans" cxnId="{4F160D0E-83E0-4601-B5D4-B92813C6F0B2}">
      <dgm:prSet/>
      <dgm:spPr/>
      <dgm:t>
        <a:bodyPr/>
        <a:lstStyle/>
        <a:p>
          <a:endParaRPr lang="en-US"/>
        </a:p>
      </dgm:t>
    </dgm:pt>
    <dgm:pt modelId="{38CEF20C-3EF6-4A4E-A163-083E82308327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3200" dirty="0" smtClean="0"/>
            <a:t>Adaptability</a:t>
          </a:r>
        </a:p>
        <a:p>
          <a:endParaRPr lang="en-US" sz="2000" dirty="0"/>
        </a:p>
      </dgm:t>
    </dgm:pt>
    <dgm:pt modelId="{6294E17D-ADA7-4D3C-AE13-E45B80D36B15}" type="parTrans" cxnId="{43EEBBC1-E397-48C8-B5C9-87E1D54BB7BA}">
      <dgm:prSet/>
      <dgm:spPr/>
      <dgm:t>
        <a:bodyPr/>
        <a:lstStyle/>
        <a:p>
          <a:endParaRPr lang="en-US"/>
        </a:p>
      </dgm:t>
    </dgm:pt>
    <dgm:pt modelId="{6F5C7879-C4F5-44BD-AFE4-34CA69E64D26}" type="sibTrans" cxnId="{43EEBBC1-E397-48C8-B5C9-87E1D54BB7BA}">
      <dgm:prSet/>
      <dgm:spPr/>
      <dgm:t>
        <a:bodyPr/>
        <a:lstStyle/>
        <a:p>
          <a:endParaRPr lang="en-US"/>
        </a:p>
      </dgm:t>
    </dgm:pt>
    <dgm:pt modelId="{6DF137C7-E46A-494F-8D52-2D995F0E1BDA}">
      <dgm:prSet phldrT="[Text]"/>
      <dgm:spPr/>
      <dgm:t>
        <a:bodyPr/>
        <a:lstStyle/>
        <a:p>
          <a:r>
            <a:rPr lang="en-US" dirty="0" smtClean="0"/>
            <a:t>Empathy</a:t>
          </a:r>
          <a:endParaRPr lang="en-US" dirty="0"/>
        </a:p>
      </dgm:t>
    </dgm:pt>
    <dgm:pt modelId="{6C5D19C7-6ADD-4ED7-84B9-D95D1D9FD486}" type="parTrans" cxnId="{6978667F-3C47-42EB-A333-ED15FE4E7909}">
      <dgm:prSet/>
      <dgm:spPr/>
      <dgm:t>
        <a:bodyPr/>
        <a:lstStyle/>
        <a:p>
          <a:endParaRPr lang="en-US"/>
        </a:p>
      </dgm:t>
    </dgm:pt>
    <dgm:pt modelId="{74288CBC-6EB6-461F-AD94-0A3F62CBD8ED}" type="sibTrans" cxnId="{6978667F-3C47-42EB-A333-ED15FE4E7909}">
      <dgm:prSet/>
      <dgm:spPr/>
      <dgm:t>
        <a:bodyPr/>
        <a:lstStyle/>
        <a:p>
          <a:endParaRPr lang="en-US"/>
        </a:p>
      </dgm:t>
    </dgm:pt>
    <dgm:pt modelId="{7FC39CD6-136F-400A-AE95-AA67DB62B1B8}">
      <dgm:prSet phldrT="[Text]"/>
      <dgm:spPr/>
      <dgm:t>
        <a:bodyPr/>
        <a:lstStyle/>
        <a:p>
          <a:r>
            <a:rPr lang="en-US" dirty="0" smtClean="0"/>
            <a:t>Cognitive Flexibility</a:t>
          </a:r>
          <a:endParaRPr lang="en-US" dirty="0"/>
        </a:p>
      </dgm:t>
    </dgm:pt>
    <dgm:pt modelId="{DA15D3FD-8795-4624-80A8-8067155819D3}" type="parTrans" cxnId="{F5D58613-1097-4F73-8713-D2F6A272490F}">
      <dgm:prSet/>
      <dgm:spPr/>
      <dgm:t>
        <a:bodyPr/>
        <a:lstStyle/>
        <a:p>
          <a:endParaRPr lang="en-US"/>
        </a:p>
      </dgm:t>
    </dgm:pt>
    <dgm:pt modelId="{BE550408-4841-4FE9-93D9-29AAAE7C3F78}" type="sibTrans" cxnId="{F5D58613-1097-4F73-8713-D2F6A272490F}">
      <dgm:prSet/>
      <dgm:spPr/>
      <dgm:t>
        <a:bodyPr/>
        <a:lstStyle/>
        <a:p>
          <a:endParaRPr lang="en-US"/>
        </a:p>
      </dgm:t>
    </dgm:pt>
    <dgm:pt modelId="{BEECFC60-0503-49CD-8663-6C62F76E240A}">
      <dgm:prSet phldrT="[Text]"/>
      <dgm:spPr/>
      <dgm:t>
        <a:bodyPr/>
        <a:lstStyle/>
        <a:p>
          <a:r>
            <a:rPr lang="en-US" dirty="0" smtClean="0"/>
            <a:t>Ethical</a:t>
          </a:r>
          <a:endParaRPr lang="en-US" dirty="0"/>
        </a:p>
      </dgm:t>
    </dgm:pt>
    <dgm:pt modelId="{996A1DE0-AC41-4541-BB14-A4DE03A8E9AB}" type="parTrans" cxnId="{13EDF552-1ED3-4278-9D73-9CF92EC8AB04}">
      <dgm:prSet/>
      <dgm:spPr/>
      <dgm:t>
        <a:bodyPr/>
        <a:lstStyle/>
        <a:p>
          <a:endParaRPr lang="en-US"/>
        </a:p>
      </dgm:t>
    </dgm:pt>
    <dgm:pt modelId="{245F415C-5F6C-454D-8D6E-F716AAE9DAD6}" type="sibTrans" cxnId="{13EDF552-1ED3-4278-9D73-9CF92EC8AB04}">
      <dgm:prSet/>
      <dgm:spPr/>
      <dgm:t>
        <a:bodyPr/>
        <a:lstStyle/>
        <a:p>
          <a:endParaRPr lang="en-US"/>
        </a:p>
      </dgm:t>
    </dgm:pt>
    <dgm:pt modelId="{1914D6DF-9862-4168-B398-5728B5CD50B3}" type="pres">
      <dgm:prSet presAssocID="{720C1381-86EA-411F-8DF6-3445F75E76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6193DE-55D1-4B5E-A6DA-8F322B91E828}" type="pres">
      <dgm:prSet presAssocID="{F271CA65-3BC0-4685-A2DC-17CF25278057}" presName="node" presStyleLbl="node1" presStyleIdx="0" presStyleCnt="5" custScaleX="145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F6478-2F13-42BB-910E-2EF158020565}" type="pres">
      <dgm:prSet presAssocID="{F117C9F2-EC6C-47E4-9031-9DA12180FCEE}" presName="sibTrans" presStyleCnt="0"/>
      <dgm:spPr/>
    </dgm:pt>
    <dgm:pt modelId="{74046E64-49B5-4242-A68A-0CBF8C7D6358}" type="pres">
      <dgm:prSet presAssocID="{38CEF20C-3EF6-4A4E-A163-083E82308327}" presName="node" presStyleLbl="node1" presStyleIdx="1" presStyleCnt="5" custScaleX="137537" custLinFactNeighborX="-1349" custLinFactNeighborY="-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D6EEE-9AED-43BC-80CA-64D8BA6484BC}" type="pres">
      <dgm:prSet presAssocID="{6F5C7879-C4F5-44BD-AFE4-34CA69E64D26}" presName="sibTrans" presStyleCnt="0"/>
      <dgm:spPr/>
    </dgm:pt>
    <dgm:pt modelId="{839A3D9E-CA14-499D-B4F0-3377A817D1C5}" type="pres">
      <dgm:prSet presAssocID="{6DF137C7-E46A-494F-8D52-2D995F0E1BDA}" presName="node" presStyleLbl="node1" presStyleIdx="2" presStyleCnt="5" custScaleX="137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26AD9-4C46-4696-BCB9-685C2FEDF10D}" type="pres">
      <dgm:prSet presAssocID="{74288CBC-6EB6-461F-AD94-0A3F62CBD8ED}" presName="sibTrans" presStyleCnt="0"/>
      <dgm:spPr/>
    </dgm:pt>
    <dgm:pt modelId="{2E3F0A98-58D5-4872-BE59-905A3587D9A6}" type="pres">
      <dgm:prSet presAssocID="{7FC39CD6-136F-400A-AE95-AA67DB62B1B8}" presName="node" presStyleLbl="node1" presStyleIdx="3" presStyleCnt="5" custScaleX="137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144C5-E88C-450B-94CE-38C098903E3B}" type="pres">
      <dgm:prSet presAssocID="{BE550408-4841-4FE9-93D9-29AAAE7C3F78}" presName="sibTrans" presStyleCnt="0"/>
      <dgm:spPr/>
    </dgm:pt>
    <dgm:pt modelId="{2D7A273B-D2DD-4B6F-AA2B-D4CB879022A6}" type="pres">
      <dgm:prSet presAssocID="{BEECFC60-0503-49CD-8663-6C62F76E240A}" presName="node" presStyleLbl="node1" presStyleIdx="4" presStyleCnt="5" custScaleX="157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EDF552-1ED3-4278-9D73-9CF92EC8AB04}" srcId="{720C1381-86EA-411F-8DF6-3445F75E76B8}" destId="{BEECFC60-0503-49CD-8663-6C62F76E240A}" srcOrd="4" destOrd="0" parTransId="{996A1DE0-AC41-4541-BB14-A4DE03A8E9AB}" sibTransId="{245F415C-5F6C-454D-8D6E-F716AAE9DAD6}"/>
    <dgm:cxn modelId="{1AFBFFE9-EF13-4694-83F2-420207EB239D}" type="presOf" srcId="{7FC39CD6-136F-400A-AE95-AA67DB62B1B8}" destId="{2E3F0A98-58D5-4872-BE59-905A3587D9A6}" srcOrd="0" destOrd="0" presId="urn:microsoft.com/office/officeart/2005/8/layout/default"/>
    <dgm:cxn modelId="{4F160D0E-83E0-4601-B5D4-B92813C6F0B2}" srcId="{720C1381-86EA-411F-8DF6-3445F75E76B8}" destId="{F271CA65-3BC0-4685-A2DC-17CF25278057}" srcOrd="0" destOrd="0" parTransId="{7F97149D-AE15-4810-BDF8-A29F3A8F0A6D}" sibTransId="{F117C9F2-EC6C-47E4-9031-9DA12180FCEE}"/>
    <dgm:cxn modelId="{0A5DD6E4-07EF-465B-BF17-1A649DD644C2}" type="presOf" srcId="{6DF137C7-E46A-494F-8D52-2D995F0E1BDA}" destId="{839A3D9E-CA14-499D-B4F0-3377A817D1C5}" srcOrd="0" destOrd="0" presId="urn:microsoft.com/office/officeart/2005/8/layout/default"/>
    <dgm:cxn modelId="{FC26930E-8086-4E54-86D7-A5F3D6ECF31B}" type="presOf" srcId="{F271CA65-3BC0-4685-A2DC-17CF25278057}" destId="{966193DE-55D1-4B5E-A6DA-8F322B91E828}" srcOrd="0" destOrd="0" presId="urn:microsoft.com/office/officeart/2005/8/layout/default"/>
    <dgm:cxn modelId="{F52B3A47-659F-4969-84C7-6706D987782C}" type="presOf" srcId="{720C1381-86EA-411F-8DF6-3445F75E76B8}" destId="{1914D6DF-9862-4168-B398-5728B5CD50B3}" srcOrd="0" destOrd="0" presId="urn:microsoft.com/office/officeart/2005/8/layout/default"/>
    <dgm:cxn modelId="{F5D58613-1097-4F73-8713-D2F6A272490F}" srcId="{720C1381-86EA-411F-8DF6-3445F75E76B8}" destId="{7FC39CD6-136F-400A-AE95-AA67DB62B1B8}" srcOrd="3" destOrd="0" parTransId="{DA15D3FD-8795-4624-80A8-8067155819D3}" sibTransId="{BE550408-4841-4FE9-93D9-29AAAE7C3F78}"/>
    <dgm:cxn modelId="{43EEBBC1-E397-48C8-B5C9-87E1D54BB7BA}" srcId="{720C1381-86EA-411F-8DF6-3445F75E76B8}" destId="{38CEF20C-3EF6-4A4E-A163-083E82308327}" srcOrd="1" destOrd="0" parTransId="{6294E17D-ADA7-4D3C-AE13-E45B80D36B15}" sibTransId="{6F5C7879-C4F5-44BD-AFE4-34CA69E64D26}"/>
    <dgm:cxn modelId="{F2B788D6-7ED0-4DE2-A3B6-0B7CA9479EA4}" type="presOf" srcId="{BEECFC60-0503-49CD-8663-6C62F76E240A}" destId="{2D7A273B-D2DD-4B6F-AA2B-D4CB879022A6}" srcOrd="0" destOrd="0" presId="urn:microsoft.com/office/officeart/2005/8/layout/default"/>
    <dgm:cxn modelId="{F8795FAE-84CC-4E24-A92A-89B76DBAFB9D}" type="presOf" srcId="{38CEF20C-3EF6-4A4E-A163-083E82308327}" destId="{74046E64-49B5-4242-A68A-0CBF8C7D6358}" srcOrd="0" destOrd="0" presId="urn:microsoft.com/office/officeart/2005/8/layout/default"/>
    <dgm:cxn modelId="{6978667F-3C47-42EB-A333-ED15FE4E7909}" srcId="{720C1381-86EA-411F-8DF6-3445F75E76B8}" destId="{6DF137C7-E46A-494F-8D52-2D995F0E1BDA}" srcOrd="2" destOrd="0" parTransId="{6C5D19C7-6ADD-4ED7-84B9-D95D1D9FD486}" sibTransId="{74288CBC-6EB6-461F-AD94-0A3F62CBD8ED}"/>
    <dgm:cxn modelId="{2258EB8C-35E5-47FE-AC28-D22FEE1FC51C}" type="presParOf" srcId="{1914D6DF-9862-4168-B398-5728B5CD50B3}" destId="{966193DE-55D1-4B5E-A6DA-8F322B91E828}" srcOrd="0" destOrd="0" presId="urn:microsoft.com/office/officeart/2005/8/layout/default"/>
    <dgm:cxn modelId="{E29FD3EA-DBB6-446D-8F00-A54CDF1B5409}" type="presParOf" srcId="{1914D6DF-9862-4168-B398-5728B5CD50B3}" destId="{770F6478-2F13-42BB-910E-2EF158020565}" srcOrd="1" destOrd="0" presId="urn:microsoft.com/office/officeart/2005/8/layout/default"/>
    <dgm:cxn modelId="{7B5F3000-767C-4BFA-8229-18C58CFB40A0}" type="presParOf" srcId="{1914D6DF-9862-4168-B398-5728B5CD50B3}" destId="{74046E64-49B5-4242-A68A-0CBF8C7D6358}" srcOrd="2" destOrd="0" presId="urn:microsoft.com/office/officeart/2005/8/layout/default"/>
    <dgm:cxn modelId="{3D9D0C12-FBA6-4853-A6D2-08399E5F87CD}" type="presParOf" srcId="{1914D6DF-9862-4168-B398-5728B5CD50B3}" destId="{56AD6EEE-9AED-43BC-80CA-64D8BA6484BC}" srcOrd="3" destOrd="0" presId="urn:microsoft.com/office/officeart/2005/8/layout/default"/>
    <dgm:cxn modelId="{B40ED3C4-AC3C-4CD4-884E-ADDCDA018662}" type="presParOf" srcId="{1914D6DF-9862-4168-B398-5728B5CD50B3}" destId="{839A3D9E-CA14-499D-B4F0-3377A817D1C5}" srcOrd="4" destOrd="0" presId="urn:microsoft.com/office/officeart/2005/8/layout/default"/>
    <dgm:cxn modelId="{43E76A9C-2847-4196-85CF-CD887350B1F7}" type="presParOf" srcId="{1914D6DF-9862-4168-B398-5728B5CD50B3}" destId="{F1A26AD9-4C46-4696-BCB9-685C2FEDF10D}" srcOrd="5" destOrd="0" presId="urn:microsoft.com/office/officeart/2005/8/layout/default"/>
    <dgm:cxn modelId="{ABDD60A8-8FC9-474A-9CBA-F8146B4A6988}" type="presParOf" srcId="{1914D6DF-9862-4168-B398-5728B5CD50B3}" destId="{2E3F0A98-58D5-4872-BE59-905A3587D9A6}" srcOrd="6" destOrd="0" presId="urn:microsoft.com/office/officeart/2005/8/layout/default"/>
    <dgm:cxn modelId="{C5211273-3C69-41B5-8F41-5B30133B0775}" type="presParOf" srcId="{1914D6DF-9862-4168-B398-5728B5CD50B3}" destId="{ECF144C5-E88C-450B-94CE-38C098903E3B}" srcOrd="7" destOrd="0" presId="urn:microsoft.com/office/officeart/2005/8/layout/default"/>
    <dgm:cxn modelId="{D6BE5323-B7AF-44EF-98E1-60D508E5DC05}" type="presParOf" srcId="{1914D6DF-9862-4168-B398-5728B5CD50B3}" destId="{2D7A273B-D2DD-4B6F-AA2B-D4CB879022A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1F3C7-CDDB-41FF-AED1-298B25537B7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2946B2-A579-431B-8777-2BD9D29B566A}">
      <dgm:prSet phldrT="[Text]"/>
      <dgm:spPr/>
      <dgm:t>
        <a:bodyPr/>
        <a:lstStyle/>
        <a:p>
          <a:r>
            <a:rPr lang="en-US" dirty="0" smtClean="0"/>
            <a:t>Compromising</a:t>
          </a:r>
          <a:endParaRPr lang="en-US" dirty="0"/>
        </a:p>
      </dgm:t>
    </dgm:pt>
    <dgm:pt modelId="{5CBE65B8-F0E8-4AF5-9A4F-DC01BA8D3FAC}" type="parTrans" cxnId="{D7101F72-8DCF-4DB6-AB50-B707A15B8ADA}">
      <dgm:prSet/>
      <dgm:spPr/>
      <dgm:t>
        <a:bodyPr/>
        <a:lstStyle/>
        <a:p>
          <a:endParaRPr lang="en-US"/>
        </a:p>
      </dgm:t>
    </dgm:pt>
    <dgm:pt modelId="{72A14B9A-4C9B-4BC5-B0C3-CA256A1524F0}" type="sibTrans" cxnId="{D7101F72-8DCF-4DB6-AB50-B707A15B8ADA}">
      <dgm:prSet/>
      <dgm:spPr/>
      <dgm:t>
        <a:bodyPr/>
        <a:lstStyle/>
        <a:p>
          <a:endParaRPr lang="en-US"/>
        </a:p>
      </dgm:t>
    </dgm:pt>
    <dgm:pt modelId="{F817ED2C-A53F-4A6F-9C75-624CFD4B9535}">
      <dgm:prSet phldrT="[Text]"/>
      <dgm:spPr/>
      <dgm:t>
        <a:bodyPr/>
        <a:lstStyle/>
        <a:p>
          <a:r>
            <a:rPr lang="en-US" dirty="0" smtClean="0"/>
            <a:t>Competing</a:t>
          </a:r>
          <a:endParaRPr lang="en-US" dirty="0"/>
        </a:p>
      </dgm:t>
    </dgm:pt>
    <dgm:pt modelId="{7BF0DCFC-5C12-4D1C-9E2D-F09AD6B789C6}" type="parTrans" cxnId="{DEE189DD-17C0-4C9B-B824-AD3320B66668}">
      <dgm:prSet/>
      <dgm:spPr/>
      <dgm:t>
        <a:bodyPr/>
        <a:lstStyle/>
        <a:p>
          <a:endParaRPr lang="en-US"/>
        </a:p>
      </dgm:t>
    </dgm:pt>
    <dgm:pt modelId="{981E5850-C5D3-4E70-B1FE-C6609EBE130A}" type="sibTrans" cxnId="{DEE189DD-17C0-4C9B-B824-AD3320B66668}">
      <dgm:prSet/>
      <dgm:spPr/>
      <dgm:t>
        <a:bodyPr/>
        <a:lstStyle/>
        <a:p>
          <a:endParaRPr lang="en-US"/>
        </a:p>
      </dgm:t>
    </dgm:pt>
    <dgm:pt modelId="{A5D335EB-F416-4768-B812-94EF1011E908}">
      <dgm:prSet phldrT="[Text]"/>
      <dgm:spPr/>
      <dgm:t>
        <a:bodyPr/>
        <a:lstStyle/>
        <a:p>
          <a:r>
            <a:rPr lang="en-US" dirty="0" smtClean="0"/>
            <a:t>Collaborating</a:t>
          </a:r>
          <a:endParaRPr lang="en-US" dirty="0"/>
        </a:p>
      </dgm:t>
    </dgm:pt>
    <dgm:pt modelId="{B7B99A8F-9EC2-4EB0-9D2C-4FB03C30BC28}" type="parTrans" cxnId="{FC5B86F0-6E6A-4A53-AA46-B14C3E6494D9}">
      <dgm:prSet/>
      <dgm:spPr/>
      <dgm:t>
        <a:bodyPr/>
        <a:lstStyle/>
        <a:p>
          <a:endParaRPr lang="en-US"/>
        </a:p>
      </dgm:t>
    </dgm:pt>
    <dgm:pt modelId="{DB66A79B-4A7B-441E-9201-C192B027EBE8}" type="sibTrans" cxnId="{FC5B86F0-6E6A-4A53-AA46-B14C3E6494D9}">
      <dgm:prSet/>
      <dgm:spPr/>
      <dgm:t>
        <a:bodyPr/>
        <a:lstStyle/>
        <a:p>
          <a:endParaRPr lang="en-US"/>
        </a:p>
      </dgm:t>
    </dgm:pt>
    <dgm:pt modelId="{20C28803-CE87-44A4-B0CD-19C420C6430F}">
      <dgm:prSet phldrT="[Text]"/>
      <dgm:spPr/>
      <dgm:t>
        <a:bodyPr/>
        <a:lstStyle/>
        <a:p>
          <a:r>
            <a:rPr lang="en-US" dirty="0" smtClean="0"/>
            <a:t>Avoiding</a:t>
          </a:r>
          <a:endParaRPr lang="en-US" dirty="0"/>
        </a:p>
      </dgm:t>
    </dgm:pt>
    <dgm:pt modelId="{41B90D97-1B5C-4EDD-9175-727968182333}" type="parTrans" cxnId="{ACCDA6E7-CEE4-4B28-9001-C18EBF46568E}">
      <dgm:prSet/>
      <dgm:spPr/>
      <dgm:t>
        <a:bodyPr/>
        <a:lstStyle/>
        <a:p>
          <a:endParaRPr lang="en-US"/>
        </a:p>
      </dgm:t>
    </dgm:pt>
    <dgm:pt modelId="{D4D96FED-5E74-4644-8FE6-B773A8B869F8}" type="sibTrans" cxnId="{ACCDA6E7-CEE4-4B28-9001-C18EBF46568E}">
      <dgm:prSet/>
      <dgm:spPr/>
      <dgm:t>
        <a:bodyPr/>
        <a:lstStyle/>
        <a:p>
          <a:endParaRPr lang="en-US"/>
        </a:p>
      </dgm:t>
    </dgm:pt>
    <dgm:pt modelId="{AFFC07D4-EF18-4279-92E2-A3A29F259BF6}">
      <dgm:prSet phldrT="[Text]"/>
      <dgm:spPr/>
      <dgm:t>
        <a:bodyPr/>
        <a:lstStyle/>
        <a:p>
          <a:r>
            <a:rPr lang="en-US" dirty="0" smtClean="0"/>
            <a:t>Accommodating</a:t>
          </a:r>
          <a:endParaRPr lang="en-US" dirty="0"/>
        </a:p>
      </dgm:t>
    </dgm:pt>
    <dgm:pt modelId="{856A6207-FE4A-440C-AB7F-5B9AD410E8A0}" type="parTrans" cxnId="{3FAACC09-E4D8-4FC3-8334-EBA062B0696C}">
      <dgm:prSet/>
      <dgm:spPr/>
      <dgm:t>
        <a:bodyPr/>
        <a:lstStyle/>
        <a:p>
          <a:endParaRPr lang="en-US"/>
        </a:p>
      </dgm:t>
    </dgm:pt>
    <dgm:pt modelId="{F30F4297-27B0-4ED2-A4D4-1C4D04746ACB}" type="sibTrans" cxnId="{3FAACC09-E4D8-4FC3-8334-EBA062B0696C}">
      <dgm:prSet/>
      <dgm:spPr/>
      <dgm:t>
        <a:bodyPr/>
        <a:lstStyle/>
        <a:p>
          <a:endParaRPr lang="en-US"/>
        </a:p>
      </dgm:t>
    </dgm:pt>
    <dgm:pt modelId="{C23E4CBF-5FCA-43BC-871A-61BB0622091B}" type="pres">
      <dgm:prSet presAssocID="{6D11F3C7-CDDB-41FF-AED1-298B25537B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B5A324-50B1-4CB9-BA47-DA8E8487DC96}" type="pres">
      <dgm:prSet presAssocID="{6D11F3C7-CDDB-41FF-AED1-298B25537B74}" presName="matrix" presStyleCnt="0"/>
      <dgm:spPr/>
    </dgm:pt>
    <dgm:pt modelId="{7D9042B9-8B23-467E-A1CC-79A22BF285A7}" type="pres">
      <dgm:prSet presAssocID="{6D11F3C7-CDDB-41FF-AED1-298B25537B74}" presName="tile1" presStyleLbl="node1" presStyleIdx="0" presStyleCnt="4"/>
      <dgm:spPr/>
      <dgm:t>
        <a:bodyPr/>
        <a:lstStyle/>
        <a:p>
          <a:endParaRPr lang="en-US"/>
        </a:p>
      </dgm:t>
    </dgm:pt>
    <dgm:pt modelId="{91F0035B-305A-4D86-9357-6DC95249511D}" type="pres">
      <dgm:prSet presAssocID="{6D11F3C7-CDDB-41FF-AED1-298B25537B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F877D-D14F-4E90-928E-B240137F90C6}" type="pres">
      <dgm:prSet presAssocID="{6D11F3C7-CDDB-41FF-AED1-298B25537B74}" presName="tile2" presStyleLbl="node1" presStyleIdx="1" presStyleCnt="4"/>
      <dgm:spPr/>
      <dgm:t>
        <a:bodyPr/>
        <a:lstStyle/>
        <a:p>
          <a:endParaRPr lang="en-US"/>
        </a:p>
      </dgm:t>
    </dgm:pt>
    <dgm:pt modelId="{70C1FA97-3729-47F3-9A3A-8F51A46B7D36}" type="pres">
      <dgm:prSet presAssocID="{6D11F3C7-CDDB-41FF-AED1-298B25537B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F3478-4A22-4D0A-9D2C-29D1C72E1117}" type="pres">
      <dgm:prSet presAssocID="{6D11F3C7-CDDB-41FF-AED1-298B25537B74}" presName="tile3" presStyleLbl="node1" presStyleIdx="2" presStyleCnt="4" custLinFactNeighborX="-1852" custLinFactNeighborY="-687"/>
      <dgm:spPr/>
      <dgm:t>
        <a:bodyPr/>
        <a:lstStyle/>
        <a:p>
          <a:endParaRPr lang="en-US"/>
        </a:p>
      </dgm:t>
    </dgm:pt>
    <dgm:pt modelId="{1DBDD935-CD22-4363-89AC-C6172E2B54B4}" type="pres">
      <dgm:prSet presAssocID="{6D11F3C7-CDDB-41FF-AED1-298B25537B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35E-9864-4D9A-A70A-3B59A19029BB}" type="pres">
      <dgm:prSet presAssocID="{6D11F3C7-CDDB-41FF-AED1-298B25537B74}" presName="tile4" presStyleLbl="node1" presStyleIdx="3" presStyleCnt="4"/>
      <dgm:spPr/>
      <dgm:t>
        <a:bodyPr/>
        <a:lstStyle/>
        <a:p>
          <a:endParaRPr lang="en-US"/>
        </a:p>
      </dgm:t>
    </dgm:pt>
    <dgm:pt modelId="{77E4847B-D67C-4924-AE6F-830CDFCD3FBA}" type="pres">
      <dgm:prSet presAssocID="{6D11F3C7-CDDB-41FF-AED1-298B25537B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8CA30-3458-4159-BAA0-989EE2D8DA88}" type="pres">
      <dgm:prSet presAssocID="{6D11F3C7-CDDB-41FF-AED1-298B25537B74}" presName="centerTile" presStyleLbl="fgShp" presStyleIdx="0" presStyleCnt="1" custScaleX="160494" custScaleY="12773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71D8397-8A87-40CA-BC90-F2B503B93CF6}" type="presOf" srcId="{A5D335EB-F416-4768-B812-94EF1011E908}" destId="{EA3F877D-D14F-4E90-928E-B240137F90C6}" srcOrd="0" destOrd="0" presId="urn:microsoft.com/office/officeart/2005/8/layout/matrix1"/>
    <dgm:cxn modelId="{98B57AE6-297B-42E3-9B33-CE120C20F4BE}" type="presOf" srcId="{20C28803-CE87-44A4-B0CD-19C420C6430F}" destId="{447F3478-4A22-4D0A-9D2C-29D1C72E1117}" srcOrd="0" destOrd="0" presId="urn:microsoft.com/office/officeart/2005/8/layout/matrix1"/>
    <dgm:cxn modelId="{D5CD75E5-A1EE-4771-8518-39F4724E87A5}" type="presOf" srcId="{20C28803-CE87-44A4-B0CD-19C420C6430F}" destId="{1DBDD935-CD22-4363-89AC-C6172E2B54B4}" srcOrd="1" destOrd="0" presId="urn:microsoft.com/office/officeart/2005/8/layout/matrix1"/>
    <dgm:cxn modelId="{BC8425F7-660B-4F8D-BB34-666092804138}" type="presOf" srcId="{F817ED2C-A53F-4A6F-9C75-624CFD4B9535}" destId="{91F0035B-305A-4D86-9357-6DC95249511D}" srcOrd="1" destOrd="0" presId="urn:microsoft.com/office/officeart/2005/8/layout/matrix1"/>
    <dgm:cxn modelId="{DEE189DD-17C0-4C9B-B824-AD3320B66668}" srcId="{392946B2-A579-431B-8777-2BD9D29B566A}" destId="{F817ED2C-A53F-4A6F-9C75-624CFD4B9535}" srcOrd="0" destOrd="0" parTransId="{7BF0DCFC-5C12-4D1C-9E2D-F09AD6B789C6}" sibTransId="{981E5850-C5D3-4E70-B1FE-C6609EBE130A}"/>
    <dgm:cxn modelId="{56BDE28F-1E23-422C-AE88-0441786FB23D}" type="presOf" srcId="{392946B2-A579-431B-8777-2BD9D29B566A}" destId="{C4C8CA30-3458-4159-BAA0-989EE2D8DA88}" srcOrd="0" destOrd="0" presId="urn:microsoft.com/office/officeart/2005/8/layout/matrix1"/>
    <dgm:cxn modelId="{163E3D9B-0FDD-417C-A02E-5F2B515C32B2}" type="presOf" srcId="{AFFC07D4-EF18-4279-92E2-A3A29F259BF6}" destId="{77E4847B-D67C-4924-AE6F-830CDFCD3FBA}" srcOrd="1" destOrd="0" presId="urn:microsoft.com/office/officeart/2005/8/layout/matrix1"/>
    <dgm:cxn modelId="{D7101F72-8DCF-4DB6-AB50-B707A15B8ADA}" srcId="{6D11F3C7-CDDB-41FF-AED1-298B25537B74}" destId="{392946B2-A579-431B-8777-2BD9D29B566A}" srcOrd="0" destOrd="0" parTransId="{5CBE65B8-F0E8-4AF5-9A4F-DC01BA8D3FAC}" sibTransId="{72A14B9A-4C9B-4BC5-B0C3-CA256A1524F0}"/>
    <dgm:cxn modelId="{75AB0900-310E-4031-874A-8AD3F459D97B}" type="presOf" srcId="{F817ED2C-A53F-4A6F-9C75-624CFD4B9535}" destId="{7D9042B9-8B23-467E-A1CC-79A22BF285A7}" srcOrd="0" destOrd="0" presId="urn:microsoft.com/office/officeart/2005/8/layout/matrix1"/>
    <dgm:cxn modelId="{ACCDA6E7-CEE4-4B28-9001-C18EBF46568E}" srcId="{392946B2-A579-431B-8777-2BD9D29B566A}" destId="{20C28803-CE87-44A4-B0CD-19C420C6430F}" srcOrd="2" destOrd="0" parTransId="{41B90D97-1B5C-4EDD-9175-727968182333}" sibTransId="{D4D96FED-5E74-4644-8FE6-B773A8B869F8}"/>
    <dgm:cxn modelId="{A26102D6-CBD2-49F3-81A8-D1D20E4D4691}" type="presOf" srcId="{A5D335EB-F416-4768-B812-94EF1011E908}" destId="{70C1FA97-3729-47F3-9A3A-8F51A46B7D36}" srcOrd="1" destOrd="0" presId="urn:microsoft.com/office/officeart/2005/8/layout/matrix1"/>
    <dgm:cxn modelId="{3FAACC09-E4D8-4FC3-8334-EBA062B0696C}" srcId="{392946B2-A579-431B-8777-2BD9D29B566A}" destId="{AFFC07D4-EF18-4279-92E2-A3A29F259BF6}" srcOrd="3" destOrd="0" parTransId="{856A6207-FE4A-440C-AB7F-5B9AD410E8A0}" sibTransId="{F30F4297-27B0-4ED2-A4D4-1C4D04746ACB}"/>
    <dgm:cxn modelId="{05F58506-17D5-4851-83DE-8BF1021DC245}" type="presOf" srcId="{AFFC07D4-EF18-4279-92E2-A3A29F259BF6}" destId="{0CAC135E-9864-4D9A-A70A-3B59A19029BB}" srcOrd="0" destOrd="0" presId="urn:microsoft.com/office/officeart/2005/8/layout/matrix1"/>
    <dgm:cxn modelId="{5EE03077-CA02-45BB-AA53-8FC526C63A52}" type="presOf" srcId="{6D11F3C7-CDDB-41FF-AED1-298B25537B74}" destId="{C23E4CBF-5FCA-43BC-871A-61BB0622091B}" srcOrd="0" destOrd="0" presId="urn:microsoft.com/office/officeart/2005/8/layout/matrix1"/>
    <dgm:cxn modelId="{FC5B86F0-6E6A-4A53-AA46-B14C3E6494D9}" srcId="{392946B2-A579-431B-8777-2BD9D29B566A}" destId="{A5D335EB-F416-4768-B812-94EF1011E908}" srcOrd="1" destOrd="0" parTransId="{B7B99A8F-9EC2-4EB0-9D2C-4FB03C30BC28}" sibTransId="{DB66A79B-4A7B-441E-9201-C192B027EBE8}"/>
    <dgm:cxn modelId="{4F807C6C-2C5D-4EF1-9F60-304B096AFA1C}" type="presParOf" srcId="{C23E4CBF-5FCA-43BC-871A-61BB0622091B}" destId="{66B5A324-50B1-4CB9-BA47-DA8E8487DC96}" srcOrd="0" destOrd="0" presId="urn:microsoft.com/office/officeart/2005/8/layout/matrix1"/>
    <dgm:cxn modelId="{8EDA9F4E-0DC9-4976-9B8D-2AA4072A3C0C}" type="presParOf" srcId="{66B5A324-50B1-4CB9-BA47-DA8E8487DC96}" destId="{7D9042B9-8B23-467E-A1CC-79A22BF285A7}" srcOrd="0" destOrd="0" presId="urn:microsoft.com/office/officeart/2005/8/layout/matrix1"/>
    <dgm:cxn modelId="{8B4BF888-F6D3-4C6F-9DCC-68EA0BE6FB0C}" type="presParOf" srcId="{66B5A324-50B1-4CB9-BA47-DA8E8487DC96}" destId="{91F0035B-305A-4D86-9357-6DC95249511D}" srcOrd="1" destOrd="0" presId="urn:microsoft.com/office/officeart/2005/8/layout/matrix1"/>
    <dgm:cxn modelId="{6460536B-27C6-486B-B57D-75A0564D911D}" type="presParOf" srcId="{66B5A324-50B1-4CB9-BA47-DA8E8487DC96}" destId="{EA3F877D-D14F-4E90-928E-B240137F90C6}" srcOrd="2" destOrd="0" presId="urn:microsoft.com/office/officeart/2005/8/layout/matrix1"/>
    <dgm:cxn modelId="{95D64516-2570-41C8-A92B-62F0762C0810}" type="presParOf" srcId="{66B5A324-50B1-4CB9-BA47-DA8E8487DC96}" destId="{70C1FA97-3729-47F3-9A3A-8F51A46B7D36}" srcOrd="3" destOrd="0" presId="urn:microsoft.com/office/officeart/2005/8/layout/matrix1"/>
    <dgm:cxn modelId="{A9F3CFAD-A2AA-4A23-B12D-7EC0FFC8036E}" type="presParOf" srcId="{66B5A324-50B1-4CB9-BA47-DA8E8487DC96}" destId="{447F3478-4A22-4D0A-9D2C-29D1C72E1117}" srcOrd="4" destOrd="0" presId="urn:microsoft.com/office/officeart/2005/8/layout/matrix1"/>
    <dgm:cxn modelId="{8B35E206-5571-467A-9124-30ADDC5187CA}" type="presParOf" srcId="{66B5A324-50B1-4CB9-BA47-DA8E8487DC96}" destId="{1DBDD935-CD22-4363-89AC-C6172E2B54B4}" srcOrd="5" destOrd="0" presId="urn:microsoft.com/office/officeart/2005/8/layout/matrix1"/>
    <dgm:cxn modelId="{F5AC05EC-7803-46A1-9D6C-16517139C160}" type="presParOf" srcId="{66B5A324-50B1-4CB9-BA47-DA8E8487DC96}" destId="{0CAC135E-9864-4D9A-A70A-3B59A19029BB}" srcOrd="6" destOrd="0" presId="urn:microsoft.com/office/officeart/2005/8/layout/matrix1"/>
    <dgm:cxn modelId="{BFC59E51-710B-498F-BF8C-1DD9F3009E45}" type="presParOf" srcId="{66B5A324-50B1-4CB9-BA47-DA8E8487DC96}" destId="{77E4847B-D67C-4924-AE6F-830CDFCD3FBA}" srcOrd="7" destOrd="0" presId="urn:microsoft.com/office/officeart/2005/8/layout/matrix1"/>
    <dgm:cxn modelId="{06AF8CFD-04A6-4FE7-8FCB-1CBCA796307B}" type="presParOf" srcId="{C23E4CBF-5FCA-43BC-871A-61BB0622091B}" destId="{C4C8CA30-3458-4159-BAA0-989EE2D8DA8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193DE-55D1-4B5E-A6DA-8F322B91E828}">
      <dsp:nvSpPr>
        <dsp:cNvPr id="0" name=""/>
        <dsp:cNvSpPr/>
      </dsp:nvSpPr>
      <dsp:spPr>
        <a:xfrm>
          <a:off x="76199" y="1984"/>
          <a:ext cx="2948577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Self-Awareness</a:t>
          </a:r>
          <a:endParaRPr lang="en-US" sz="3400" kern="1200" dirty="0"/>
        </a:p>
      </dsp:txBody>
      <dsp:txXfrm>
        <a:off x="76199" y="1984"/>
        <a:ext cx="2948577" cy="1218009"/>
      </dsp:txXfrm>
    </dsp:sp>
    <dsp:sp modelId="{74046E64-49B5-4242-A68A-0CBF8C7D6358}">
      <dsp:nvSpPr>
        <dsp:cNvPr id="0" name=""/>
        <dsp:cNvSpPr/>
      </dsp:nvSpPr>
      <dsp:spPr>
        <a:xfrm>
          <a:off x="3200393" y="0"/>
          <a:ext cx="2792022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Adaptability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200393" y="0"/>
        <a:ext cx="2792022" cy="1218009"/>
      </dsp:txXfrm>
    </dsp:sp>
    <dsp:sp modelId="{839A3D9E-CA14-499D-B4F0-3377A817D1C5}">
      <dsp:nvSpPr>
        <dsp:cNvPr id="0" name=""/>
        <dsp:cNvSpPr/>
      </dsp:nvSpPr>
      <dsp:spPr>
        <a:xfrm>
          <a:off x="152395" y="1422995"/>
          <a:ext cx="279618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Empathy</a:t>
          </a:r>
          <a:endParaRPr lang="en-US" sz="3400" kern="1200" dirty="0"/>
        </a:p>
      </dsp:txBody>
      <dsp:txXfrm>
        <a:off x="152395" y="1422995"/>
        <a:ext cx="2796184" cy="1218009"/>
      </dsp:txXfrm>
    </dsp:sp>
    <dsp:sp modelId="{2E3F0A98-58D5-4872-BE59-905A3587D9A6}">
      <dsp:nvSpPr>
        <dsp:cNvPr id="0" name=""/>
        <dsp:cNvSpPr/>
      </dsp:nvSpPr>
      <dsp:spPr>
        <a:xfrm>
          <a:off x="3151581" y="1422995"/>
          <a:ext cx="2792022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Cognitive Flexibility</a:t>
          </a:r>
          <a:endParaRPr lang="en-US" sz="3400" kern="1200" dirty="0"/>
        </a:p>
      </dsp:txBody>
      <dsp:txXfrm>
        <a:off x="3151581" y="1422995"/>
        <a:ext cx="2792022" cy="1218009"/>
      </dsp:txXfrm>
    </dsp:sp>
    <dsp:sp modelId="{2D7A273B-D2DD-4B6F-AA2B-D4CB879022A6}">
      <dsp:nvSpPr>
        <dsp:cNvPr id="0" name=""/>
        <dsp:cNvSpPr/>
      </dsp:nvSpPr>
      <dsp:spPr>
        <a:xfrm>
          <a:off x="1447799" y="2844006"/>
          <a:ext cx="3200400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Ethical</a:t>
          </a:r>
          <a:endParaRPr lang="en-US" sz="3400" kern="1200" dirty="0"/>
        </a:p>
      </dsp:txBody>
      <dsp:txXfrm>
        <a:off x="1447799" y="2844006"/>
        <a:ext cx="3200400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042B9-8B23-467E-A1CC-79A22BF285A7}">
      <dsp:nvSpPr>
        <dsp:cNvPr id="0" name=""/>
        <dsp:cNvSpPr/>
      </dsp:nvSpPr>
      <dsp:spPr>
        <a:xfrm rot="16200000">
          <a:off x="960040" y="-960040"/>
          <a:ext cx="2194718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Competing</a:t>
          </a:r>
          <a:endParaRPr lang="en-US" sz="3900" kern="1200" dirty="0"/>
        </a:p>
      </dsp:txBody>
      <dsp:txXfrm rot="5400000">
        <a:off x="-1" y="1"/>
        <a:ext cx="4114800" cy="1646038"/>
      </dsp:txXfrm>
    </dsp:sp>
    <dsp:sp modelId="{EA3F877D-D14F-4E90-928E-B240137F90C6}">
      <dsp:nvSpPr>
        <dsp:cNvPr id="0" name=""/>
        <dsp:cNvSpPr/>
      </dsp:nvSpPr>
      <dsp:spPr>
        <a:xfrm>
          <a:off x="4114800" y="0"/>
          <a:ext cx="4114800" cy="2194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Collaborating</a:t>
          </a:r>
          <a:endParaRPr lang="en-US" sz="3900" kern="1200" dirty="0"/>
        </a:p>
      </dsp:txBody>
      <dsp:txXfrm>
        <a:off x="4114800" y="0"/>
        <a:ext cx="4114800" cy="1646038"/>
      </dsp:txXfrm>
    </dsp:sp>
    <dsp:sp modelId="{447F3478-4A22-4D0A-9D2C-29D1C72E1117}">
      <dsp:nvSpPr>
        <dsp:cNvPr id="0" name=""/>
        <dsp:cNvSpPr/>
      </dsp:nvSpPr>
      <dsp:spPr>
        <a:xfrm rot="10800000">
          <a:off x="0" y="2179640"/>
          <a:ext cx="4114800" cy="2194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Avoiding</a:t>
          </a:r>
          <a:endParaRPr lang="en-US" sz="3900" kern="1200" dirty="0"/>
        </a:p>
      </dsp:txBody>
      <dsp:txXfrm rot="10800000">
        <a:off x="0" y="2728320"/>
        <a:ext cx="4114800" cy="1646038"/>
      </dsp:txXfrm>
    </dsp:sp>
    <dsp:sp modelId="{0CAC135E-9864-4D9A-A70A-3B59A19029BB}">
      <dsp:nvSpPr>
        <dsp:cNvPr id="0" name=""/>
        <dsp:cNvSpPr/>
      </dsp:nvSpPr>
      <dsp:spPr>
        <a:xfrm rot="5400000">
          <a:off x="5074840" y="1234677"/>
          <a:ext cx="2194718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Accommodating</a:t>
          </a:r>
          <a:endParaRPr lang="en-US" sz="3900" kern="1200" dirty="0"/>
        </a:p>
      </dsp:txBody>
      <dsp:txXfrm rot="-5400000">
        <a:off x="4114799" y="2743398"/>
        <a:ext cx="4114800" cy="1646038"/>
      </dsp:txXfrm>
    </dsp:sp>
    <dsp:sp modelId="{C4C8CA30-3458-4159-BAA0-989EE2D8DA88}">
      <dsp:nvSpPr>
        <dsp:cNvPr id="0" name=""/>
        <dsp:cNvSpPr/>
      </dsp:nvSpPr>
      <dsp:spPr>
        <a:xfrm>
          <a:off x="2133597" y="1493840"/>
          <a:ext cx="3962404" cy="140175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Compromising</a:t>
          </a:r>
          <a:endParaRPr lang="en-US" sz="3900" kern="1200" dirty="0"/>
        </a:p>
      </dsp:txBody>
      <dsp:txXfrm>
        <a:off x="2202025" y="1562268"/>
        <a:ext cx="3825548" cy="1264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EBBA10-5021-45AA-A4FF-0514AE11DBBC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1DABF1-157F-46C8-B446-7F1554AE00B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Managing Conflict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467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Facilitated by</a:t>
            </a:r>
          </a:p>
          <a:p>
            <a:r>
              <a:rPr lang="en-US" dirty="0" smtClean="0"/>
              <a:t>Michele C. Boyer, Ph.D., HSPP</a:t>
            </a:r>
          </a:p>
          <a:p>
            <a:r>
              <a:rPr lang="en-US" dirty="0" smtClean="0"/>
              <a:t>Professor of Counseling Psychology Emerita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Sources of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en-US" sz="3600" dirty="0" smtClean="0"/>
          </a:p>
          <a:p>
            <a:pPr marL="393192" lvl="1" indent="0">
              <a:buNone/>
            </a:pPr>
            <a:r>
              <a:rPr lang="en-US" sz="3600" dirty="0" smtClean="0"/>
              <a:t>		Power</a:t>
            </a:r>
          </a:p>
          <a:p>
            <a:pPr marL="393192" lvl="1" indent="0">
              <a:buNone/>
            </a:pPr>
            <a:endParaRPr lang="en-US" sz="3600" dirty="0"/>
          </a:p>
          <a:p>
            <a:pPr marL="393192" lvl="1" indent="0">
              <a:buNone/>
            </a:pPr>
            <a:r>
              <a:rPr lang="en-US" sz="3600" dirty="0" smtClean="0"/>
              <a:t>		Respect</a:t>
            </a:r>
          </a:p>
          <a:p>
            <a:pPr marL="393192" lvl="1" indent="0">
              <a:buNone/>
            </a:pPr>
            <a:endParaRPr lang="en-US" sz="3600" dirty="0"/>
          </a:p>
          <a:p>
            <a:pPr marL="393192" lvl="1" indent="0">
              <a:buNone/>
            </a:pPr>
            <a:r>
              <a:rPr lang="en-US" sz="3600" dirty="0" smtClean="0"/>
              <a:t>		Distribution of Resources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8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 is Impacted by ‘Culture’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500" dirty="0" smtClean="0"/>
              <a:t>Male and Female Gender Socialization</a:t>
            </a:r>
          </a:p>
          <a:p>
            <a:endParaRPr lang="en-US" sz="3500" dirty="0" smtClean="0"/>
          </a:p>
          <a:p>
            <a:r>
              <a:rPr lang="en-US" sz="3500" dirty="0" smtClean="0"/>
              <a:t>Individualism – Collectivism</a:t>
            </a:r>
          </a:p>
          <a:p>
            <a:endParaRPr lang="en-US" sz="3500" dirty="0" smtClean="0"/>
          </a:p>
          <a:p>
            <a:r>
              <a:rPr lang="en-US" sz="3500" dirty="0" smtClean="0"/>
              <a:t>High Context – Low Context Communication</a:t>
            </a:r>
          </a:p>
          <a:p>
            <a:endParaRPr lang="en-US" sz="3500" dirty="0" smtClean="0"/>
          </a:p>
          <a:p>
            <a:r>
              <a:rPr lang="en-US" sz="3500" dirty="0" smtClean="0"/>
              <a:t>Low Power Distance – High Power Distance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is Impacted by ‘Culture’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Time </a:t>
            </a:r>
            <a:r>
              <a:rPr lang="en-US" sz="3200" dirty="0"/>
              <a:t>as </a:t>
            </a:r>
            <a:r>
              <a:rPr lang="en-US" sz="3200" dirty="0" err="1"/>
              <a:t>Monochronic</a:t>
            </a:r>
            <a:r>
              <a:rPr lang="en-US" sz="3200" dirty="0"/>
              <a:t> or </a:t>
            </a:r>
            <a:r>
              <a:rPr lang="en-US" sz="3200" dirty="0" err="1" smtClean="0"/>
              <a:t>Polychronic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Uncertainty Avoidance – Uncertainty </a:t>
            </a:r>
            <a:r>
              <a:rPr lang="en-US" sz="3200" dirty="0" smtClean="0"/>
              <a:t>Acceptance</a:t>
            </a:r>
          </a:p>
          <a:p>
            <a:endParaRPr lang="en-US" sz="3200" dirty="0"/>
          </a:p>
          <a:p>
            <a:r>
              <a:rPr lang="en-US" sz="3200" dirty="0"/>
              <a:t>Verbal and Non-verbal Behavior</a:t>
            </a:r>
          </a:p>
        </p:txBody>
      </p:sp>
    </p:spTree>
    <p:extLst>
      <p:ext uri="{BB962C8B-B14F-4D97-AF65-F5344CB8AC3E}">
        <p14:creationId xmlns:p14="http://schemas.microsoft.com/office/powerpoint/2010/main" val="31477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48512"/>
            <a:ext cx="8229600" cy="399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>
              <a:latin typeface="Wide Lati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Wide Latin" pitchFamily="18" charset="0"/>
              </a:rPr>
              <a:t>Don’t be afraid of opposition.              	</a:t>
            </a:r>
          </a:p>
          <a:p>
            <a:pPr marL="0" indent="0">
              <a:buNone/>
            </a:pPr>
            <a:r>
              <a:rPr lang="en-US" sz="3200" dirty="0">
                <a:latin typeface="Wide Latin" pitchFamily="18" charset="0"/>
              </a:rPr>
              <a:t>	</a:t>
            </a:r>
            <a:r>
              <a:rPr lang="en-US" sz="3200" dirty="0" smtClean="0">
                <a:latin typeface="Wide Latin" pitchFamily="18" charset="0"/>
              </a:rPr>
              <a:t>Remember, </a:t>
            </a:r>
          </a:p>
          <a:p>
            <a:pPr marL="0" indent="0">
              <a:buNone/>
            </a:pPr>
            <a:r>
              <a:rPr lang="en-US" sz="3200" dirty="0">
                <a:latin typeface="Wide Latin" pitchFamily="18" charset="0"/>
              </a:rPr>
              <a:t> </a:t>
            </a:r>
            <a:r>
              <a:rPr lang="en-US" sz="3200" dirty="0" smtClean="0">
                <a:latin typeface="Wide Latin" pitchFamily="18" charset="0"/>
              </a:rPr>
              <a:t>             a kite rises against, </a:t>
            </a:r>
          </a:p>
          <a:p>
            <a:pPr marL="0" indent="0">
              <a:buNone/>
            </a:pPr>
            <a:r>
              <a:rPr lang="en-US" sz="3200" dirty="0">
                <a:latin typeface="Wide Latin" pitchFamily="18" charset="0"/>
              </a:rPr>
              <a:t> </a:t>
            </a:r>
            <a:r>
              <a:rPr lang="en-US" sz="3200" dirty="0" smtClean="0">
                <a:latin typeface="Wide Latin" pitchFamily="18" charset="0"/>
              </a:rPr>
              <a:t>                 not with, the wind.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latin typeface="Wide Latin" pitchFamily="18" charset="0"/>
              </a:rPr>
              <a:t>                                 </a:t>
            </a:r>
            <a:r>
              <a:rPr lang="en-US" sz="2200" dirty="0" smtClean="0">
                <a:latin typeface="Wide Latin" pitchFamily="18" charset="0"/>
              </a:rPr>
              <a:t>- Hamilton </a:t>
            </a:r>
            <a:r>
              <a:rPr lang="en-US" sz="2200" dirty="0" err="1" smtClean="0">
                <a:latin typeface="Wide Latin" pitchFamily="18" charset="0"/>
              </a:rPr>
              <a:t>Mabie</a:t>
            </a:r>
            <a:endParaRPr lang="en-US" sz="2200" dirty="0" smtClean="0"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05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Characteristics of Competent Communicators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500283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2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Signals of 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err="1" smtClean="0"/>
              <a:t>Gottman’s</a:t>
            </a:r>
            <a:r>
              <a:rPr lang="en-US" sz="3200" dirty="0" smtClean="0"/>
              <a:t> Four Horsemen of the Apocalypse</a:t>
            </a:r>
          </a:p>
          <a:p>
            <a:pPr marL="0" indent="0">
              <a:buNone/>
            </a:pPr>
            <a:r>
              <a:rPr lang="en-US" sz="3200" dirty="0" smtClean="0"/>
              <a:t>                     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Criticism  </a:t>
            </a:r>
          </a:p>
          <a:p>
            <a:pPr marL="0" indent="0">
              <a:buNone/>
            </a:pPr>
            <a:r>
              <a:rPr lang="en-US" sz="3200" dirty="0" smtClean="0"/>
              <a:t>                       Contempt   </a:t>
            </a:r>
          </a:p>
          <a:p>
            <a:pPr marL="0" indent="0">
              <a:buNone/>
            </a:pPr>
            <a:r>
              <a:rPr lang="en-US" sz="3200" dirty="0" smtClean="0"/>
              <a:t>                       Defensiveness</a:t>
            </a:r>
          </a:p>
          <a:p>
            <a:pPr marL="0" indent="0" algn="just">
              <a:buNone/>
            </a:pPr>
            <a:r>
              <a:rPr lang="en-US" sz="3200" dirty="0" smtClean="0"/>
              <a:t>                       Stonewalling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24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Is Complex</a:t>
            </a:r>
          </a:p>
          <a:p>
            <a:r>
              <a:rPr lang="en-US" sz="3200" dirty="0" smtClean="0"/>
              <a:t>Is Impacted by</a:t>
            </a:r>
          </a:p>
          <a:p>
            <a:pPr lvl="1"/>
            <a:r>
              <a:rPr lang="en-US" sz="3200" dirty="0" smtClean="0"/>
              <a:t>Personal Characteristics</a:t>
            </a:r>
          </a:p>
          <a:p>
            <a:pPr lvl="1"/>
            <a:r>
              <a:rPr lang="en-US" sz="3200" dirty="0" smtClean="0"/>
              <a:t>Contextual Characteristics</a:t>
            </a:r>
          </a:p>
          <a:p>
            <a:pPr lvl="1"/>
            <a:r>
              <a:rPr lang="en-US" sz="3200" dirty="0" smtClean="0"/>
              <a:t>Cultural Characteristics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0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Your TKI Style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55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Blake &amp; Moulton’s Managerial Grid</a:t>
            </a:r>
            <a:br>
              <a:rPr lang="en-US" dirty="0" smtClean="0"/>
            </a:br>
            <a:r>
              <a:rPr lang="en-US" dirty="0" smtClean="0"/>
              <a:t>Dimensions (1960)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High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Orientation</a:t>
            </a:r>
          </a:p>
          <a:p>
            <a:pPr marL="0" indent="0">
              <a:buNone/>
            </a:pPr>
            <a:r>
              <a:rPr lang="en-US" dirty="0" smtClean="0"/>
              <a:t>Toward Own</a:t>
            </a:r>
          </a:p>
          <a:p>
            <a:pPr marL="0" indent="0">
              <a:buNone/>
            </a:pPr>
            <a:r>
              <a:rPr lang="en-US" dirty="0" smtClean="0"/>
              <a:t>Needs:</a:t>
            </a:r>
          </a:p>
          <a:p>
            <a:pPr marL="0" indent="0">
              <a:buNone/>
            </a:pPr>
            <a:r>
              <a:rPr lang="en-US" dirty="0" smtClean="0"/>
              <a:t>Assertiveness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Low</a:t>
            </a:r>
            <a:endParaRPr lang="en-US" dirty="0"/>
          </a:p>
          <a:p>
            <a:pPr marL="1737360" lvl="6" indent="0">
              <a:buNone/>
            </a:pPr>
            <a:r>
              <a:rPr lang="en-US" sz="2600" dirty="0" smtClean="0"/>
              <a:t>         Low                                  High</a:t>
            </a:r>
          </a:p>
          <a:p>
            <a:pPr marL="1737360" lvl="6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Orientation Toward Others’ Needs:</a:t>
            </a:r>
          </a:p>
          <a:p>
            <a:pPr marL="1737360" lvl="6" indent="0">
              <a:buNone/>
            </a:pPr>
            <a:r>
              <a:rPr lang="en-US" sz="2600" dirty="0" smtClean="0"/>
              <a:t>                    Cooperativeness</a:t>
            </a:r>
            <a:endParaRPr lang="en-US" sz="2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82110" y="21336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62655" y="52578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Thomas-</a:t>
            </a:r>
            <a:r>
              <a:rPr lang="en-US" dirty="0" err="1" smtClean="0"/>
              <a:t>Kilmann</a:t>
            </a:r>
            <a:r>
              <a:rPr lang="en-US" dirty="0" smtClean="0"/>
              <a:t> Conflict Mode Instrument (TKI)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Initially a research tool developed in the 1970s</a:t>
            </a:r>
          </a:p>
          <a:p>
            <a:r>
              <a:rPr lang="en-US" dirty="0" smtClean="0"/>
              <a:t>Thomas’ theoretical refinement of Blake and Moulton’s Managerial Grid</a:t>
            </a:r>
          </a:p>
          <a:p>
            <a:r>
              <a:rPr lang="en-US" dirty="0" smtClean="0"/>
              <a:t>Leading measure of conflict-handling behavior</a:t>
            </a:r>
          </a:p>
          <a:p>
            <a:r>
              <a:rPr lang="en-US" dirty="0" smtClean="0"/>
              <a:t>Recently re-normed (gender, race/ethnicity, org level)</a:t>
            </a:r>
          </a:p>
          <a:p>
            <a:r>
              <a:rPr lang="en-US" dirty="0" smtClean="0"/>
              <a:t>Good reliability and validity data</a:t>
            </a:r>
          </a:p>
          <a:p>
            <a:r>
              <a:rPr lang="en-US" dirty="0" smtClean="0"/>
              <a:t>Now computerized and available from Consulting Psychologists Press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Thomas-</a:t>
            </a:r>
            <a:r>
              <a:rPr lang="en-US" dirty="0" err="1" smtClean="0"/>
              <a:t>Kilmann</a:t>
            </a:r>
            <a:r>
              <a:rPr lang="en-US" dirty="0" smtClean="0"/>
              <a:t> Conflict Styles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89003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9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Styles and Outcomes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Compete			I win/you lose</a:t>
            </a:r>
          </a:p>
          <a:p>
            <a:r>
              <a:rPr lang="en-US" sz="2800" dirty="0"/>
              <a:t>Avoid			I lose/you lose</a:t>
            </a:r>
          </a:p>
          <a:p>
            <a:r>
              <a:rPr lang="en-US" sz="2800" dirty="0"/>
              <a:t>Accommodate		I lose/you win</a:t>
            </a:r>
          </a:p>
          <a:p>
            <a:r>
              <a:rPr lang="en-US" sz="2800" dirty="0" smtClean="0"/>
              <a:t>Compromise		I win a little/you win a little</a:t>
            </a:r>
          </a:p>
          <a:p>
            <a:r>
              <a:rPr lang="en-US" sz="2800" dirty="0" smtClean="0"/>
              <a:t>Collaborate		I win/you win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4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Strategies are not inherently                           		‘Good’ or ‘Bad’</a:t>
            </a:r>
          </a:p>
          <a:p>
            <a:r>
              <a:rPr lang="en-US" sz="3600" dirty="0" smtClean="0"/>
              <a:t>Each strategy has advantages and disadvantages</a:t>
            </a:r>
          </a:p>
          <a:p>
            <a:r>
              <a:rPr lang="en-US" sz="3600" dirty="0" smtClean="0"/>
              <a:t>Develop strategy flexibility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82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Nature and value of the relationship</a:t>
            </a:r>
          </a:p>
          <a:p>
            <a:r>
              <a:rPr lang="en-US" sz="3600" dirty="0" smtClean="0"/>
              <a:t>Importance and complexity of the issues</a:t>
            </a:r>
          </a:p>
          <a:p>
            <a:r>
              <a:rPr lang="en-US" sz="3600" dirty="0" smtClean="0"/>
              <a:t>Experience of power</a:t>
            </a:r>
          </a:p>
          <a:p>
            <a:r>
              <a:rPr lang="en-US" sz="3600" dirty="0" smtClean="0"/>
              <a:t>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30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Holton Model of Conflict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the conflict – who, what, when, where, resolution attempts, consequences?</a:t>
            </a:r>
          </a:p>
          <a:p>
            <a:endParaRPr lang="en-US" dirty="0" smtClean="0"/>
          </a:p>
          <a:p>
            <a:r>
              <a:rPr lang="en-US" dirty="0" smtClean="0"/>
              <a:t>Identification of solutions – positive attitude, ground rules, interests of the parties, alternatives, criteria (objective and subjective), weigh solutions against criteria</a:t>
            </a:r>
          </a:p>
          <a:p>
            <a:endParaRPr lang="en-US" dirty="0" smtClean="0"/>
          </a:p>
          <a:p>
            <a:r>
              <a:rPr lang="en-US" dirty="0" smtClean="0"/>
              <a:t>Implement the plan – develop action plan, determine how to handle future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Scenarios and Discussion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AppData\Local\Microsoft\Windows\Temporary Internet Files\Content.IE5\90WXCCZT\MP90044907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42" y="1935163"/>
            <a:ext cx="501331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Tips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Focus on the facts, issues, or situations </a:t>
            </a:r>
            <a:r>
              <a:rPr lang="en-US" sz="3000" i="1" dirty="0" smtClean="0"/>
              <a:t>not</a:t>
            </a:r>
            <a:r>
              <a:rPr lang="en-US" sz="3000" dirty="0" smtClean="0"/>
              <a:t> personalities</a:t>
            </a:r>
          </a:p>
          <a:p>
            <a:r>
              <a:rPr lang="en-US" sz="3000" dirty="0" smtClean="0"/>
              <a:t>Listen carefully-consider what is said and not said</a:t>
            </a:r>
          </a:p>
          <a:p>
            <a:r>
              <a:rPr lang="en-US" sz="3000" dirty="0" smtClean="0"/>
              <a:t>Be mindful of the affective dimension</a:t>
            </a:r>
          </a:p>
          <a:p>
            <a:r>
              <a:rPr lang="en-US" sz="3000" dirty="0" smtClean="0"/>
              <a:t>Consult!</a:t>
            </a:r>
          </a:p>
          <a:p>
            <a:r>
              <a:rPr lang="en-US" sz="3000" dirty="0" smtClean="0"/>
              <a:t>Cultivate a culture of effective and appropriate communication</a:t>
            </a:r>
          </a:p>
          <a:p>
            <a:r>
              <a:rPr lang="en-US" sz="3000" dirty="0" smtClean="0"/>
              <a:t>Learn the preferred conflict resolution styles of others</a:t>
            </a:r>
          </a:p>
          <a:p>
            <a:r>
              <a:rPr lang="en-US" sz="3000" dirty="0" smtClean="0"/>
              <a:t>Consider alternative perspectives</a:t>
            </a:r>
          </a:p>
          <a:p>
            <a:r>
              <a:rPr lang="en-US" sz="3000" dirty="0" smtClean="0"/>
              <a:t>Consider the impact of culture-broadly defined</a:t>
            </a:r>
          </a:p>
          <a:p>
            <a:r>
              <a:rPr lang="en-US" sz="3000" dirty="0" smtClean="0"/>
              <a:t>Use appropriate humor </a:t>
            </a:r>
          </a:p>
          <a:p>
            <a:r>
              <a:rPr lang="en-US" sz="3000" dirty="0" smtClean="0"/>
              <a:t>Encourage and practice self-care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Questions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 descr="http://coachdawnwrites.com/wp-content/uploads/2011/01/calvin-hobbes-confli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33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Session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Conceptual Overview</a:t>
            </a:r>
          </a:p>
          <a:p>
            <a:pPr lvl="1"/>
            <a:r>
              <a:rPr lang="en-US" dirty="0" smtClean="0"/>
              <a:t>Conflict, Communication, Culture </a:t>
            </a:r>
          </a:p>
          <a:p>
            <a:r>
              <a:rPr lang="en-US" dirty="0" smtClean="0"/>
              <a:t>Personal Assessment of Conflict Management Style</a:t>
            </a:r>
          </a:p>
          <a:p>
            <a:r>
              <a:rPr lang="en-US" dirty="0" smtClean="0"/>
              <a:t>Examination and Exploration of a Model of Conflict management</a:t>
            </a:r>
          </a:p>
          <a:p>
            <a:r>
              <a:rPr lang="en-US" dirty="0" smtClean="0"/>
              <a:t>Discuss Case Situations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user\AppData\Local\Microsoft\Windows\Temporary Internet Files\Content.IE5\G73UUNU2\MP9102209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4" y="0"/>
            <a:ext cx="6862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dirty="0" smtClean="0"/>
              <a:t>Thank You!</a:t>
            </a:r>
            <a:endParaRPr lang="en-US" sz="1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interpersonal conflict?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“an expressed struggle between at least two interdependent parties who perceive incompatible goals, scarce resources, and interference from the other party in achieving their goals”</a:t>
            </a:r>
          </a:p>
          <a:p>
            <a:pPr marL="0" indent="0">
              <a:buNone/>
            </a:pPr>
            <a:r>
              <a:rPr lang="en-US" sz="3600" dirty="0" smtClean="0"/>
              <a:t>					</a:t>
            </a:r>
            <a:r>
              <a:rPr lang="en-US" sz="2400" dirty="0" smtClean="0"/>
              <a:t>(</a:t>
            </a:r>
            <a:r>
              <a:rPr lang="en-US" sz="2400" dirty="0" err="1" smtClean="0"/>
              <a:t>Wilmont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Hocker</a:t>
            </a:r>
            <a:r>
              <a:rPr lang="en-US" sz="2400" dirty="0" smtClean="0"/>
              <a:t>, 2001)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86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What comes to mind when you think of “conflict?”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07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user\AppData\Local\Microsoft\Windows\Temporary Internet Files\Content.IE5\OQ6DOFZ2\MP9004386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267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ser\AppData\Local\Microsoft\Windows\Temporary Internet Files\Content.IE5\Z6G6WJ1F\MP9003419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153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AppData\Local\Microsoft\Windows\Temporary Internet Files\Content.IE5\90WXCCZT\MP9002553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5040"/>
            <a:ext cx="800100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 natural part of relating to others</a:t>
            </a:r>
          </a:p>
          <a:p>
            <a:r>
              <a:rPr lang="en-US" sz="3600" dirty="0" smtClean="0"/>
              <a:t>Has Content, Relational, and Procedural Dimensions</a:t>
            </a:r>
          </a:p>
          <a:p>
            <a:r>
              <a:rPr lang="en-US" sz="3600" dirty="0" smtClean="0"/>
              <a:t>Indirect or Direct</a:t>
            </a:r>
          </a:p>
          <a:p>
            <a:r>
              <a:rPr lang="en-US" sz="3600" dirty="0" smtClean="0"/>
              <a:t>Potential for Harm</a:t>
            </a:r>
          </a:p>
          <a:p>
            <a:r>
              <a:rPr lang="en-US" sz="3600" dirty="0" smtClean="0"/>
              <a:t>Potential for Benefit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						</a:t>
            </a:r>
            <a:r>
              <a:rPr lang="en-US" sz="2400" dirty="0" smtClean="0"/>
              <a:t>(Floyd, 2011)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32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551</TotalTime>
  <Words>470</Words>
  <Application>Microsoft Office PowerPoint</Application>
  <PresentationFormat>On-screen Show (4:3)</PresentationFormat>
  <Paragraphs>150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Managing Conflict</vt:lpstr>
      <vt:lpstr>PowerPoint Presentation</vt:lpstr>
      <vt:lpstr>Plan for the Session </vt:lpstr>
      <vt:lpstr>What is interpersonal conflict?</vt:lpstr>
      <vt:lpstr>What comes to mind when you think of “conflict?” </vt:lpstr>
      <vt:lpstr>PowerPoint Presentation</vt:lpstr>
      <vt:lpstr> </vt:lpstr>
      <vt:lpstr>PowerPoint Presentation</vt:lpstr>
      <vt:lpstr>Characteristics of Conflict</vt:lpstr>
      <vt:lpstr>Typical Sources of Conflict</vt:lpstr>
      <vt:lpstr>Conflict is Impacted by ‘Culture’</vt:lpstr>
      <vt:lpstr>Conflict is Impacted by ‘Culture’</vt:lpstr>
      <vt:lpstr>PowerPoint Presentation</vt:lpstr>
      <vt:lpstr>Characteristics of Competent Communicators</vt:lpstr>
      <vt:lpstr>Signals of Distress</vt:lpstr>
      <vt:lpstr>Conflict Management</vt:lpstr>
      <vt:lpstr>Your TKI Style</vt:lpstr>
      <vt:lpstr>Blake &amp; Moulton’s Managerial Grid Dimensions (1960)</vt:lpstr>
      <vt:lpstr>The Thomas-Kilmann Conflict Mode Instrument (TKI)</vt:lpstr>
      <vt:lpstr>Thomas-Kilmann Conflict Styles</vt:lpstr>
      <vt:lpstr>Styles and Outcomes</vt:lpstr>
      <vt:lpstr>Strategy Considerations</vt:lpstr>
      <vt:lpstr>Strategy Considerations</vt:lpstr>
      <vt:lpstr>Holton Model of Conflict Management</vt:lpstr>
      <vt:lpstr>Scenarios and Discussion</vt:lpstr>
      <vt:lpstr>PowerPoint Presentation</vt:lpstr>
      <vt:lpstr>Tips for Success</vt:lpstr>
      <vt:lpstr>Questions</vt:lpstr>
      <vt:lpstr>PowerPoint Presentation</vt:lpstr>
      <vt:lpstr>PowerPoint Presentation</vt:lpstr>
      <vt:lpstr>Thank You!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Conflict</dc:title>
  <dc:creator>user</dc:creator>
  <cp:lastModifiedBy>user</cp:lastModifiedBy>
  <cp:revision>40</cp:revision>
  <dcterms:created xsi:type="dcterms:W3CDTF">2011-10-22T14:09:09Z</dcterms:created>
  <dcterms:modified xsi:type="dcterms:W3CDTF">2011-10-26T03:49:13Z</dcterms:modified>
</cp:coreProperties>
</file>