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6"/>
  </p:notesMasterIdLst>
  <p:sldIdLst>
    <p:sldId id="256" r:id="rId2"/>
    <p:sldId id="257" r:id="rId3"/>
    <p:sldId id="258" r:id="rId4"/>
    <p:sldId id="259" r:id="rId5"/>
    <p:sldId id="260" r:id="rId6"/>
    <p:sldId id="261" r:id="rId7"/>
    <p:sldId id="269" r:id="rId8"/>
    <p:sldId id="262" r:id="rId9"/>
    <p:sldId id="264" r:id="rId10"/>
    <p:sldId id="265" r:id="rId11"/>
    <p:sldId id="266" r:id="rId12"/>
    <p:sldId id="267" r:id="rId13"/>
    <p:sldId id="268"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9" d="100"/>
          <a:sy n="79" d="100"/>
        </p:scale>
        <p:origin x="-1260"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F2A607-7ED2-4DCF-BF46-C332EB9F60A0}"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endParaRPr lang="en-US"/>
        </a:p>
      </dgm:t>
    </dgm:pt>
    <dgm:pt modelId="{1FFEA5C4-3452-463D-8438-F4CD4C596347}">
      <dgm:prSet phldrT="[Text]" custT="1"/>
      <dgm:spPr>
        <a:solidFill>
          <a:srgbClr val="002060"/>
        </a:solidFill>
      </dgm:spPr>
      <dgm:t>
        <a:bodyPr/>
        <a:lstStyle/>
        <a:p>
          <a:r>
            <a:rPr lang="en-US" sz="1600" b="1" dirty="0" smtClean="0">
              <a:solidFill>
                <a:schemeClr val="bg1"/>
              </a:solidFill>
            </a:rPr>
            <a:t>MCSAR</a:t>
          </a:r>
          <a:endParaRPr lang="en-US" sz="1600" b="1" dirty="0">
            <a:solidFill>
              <a:schemeClr val="bg1"/>
            </a:solidFill>
          </a:endParaRPr>
        </a:p>
      </dgm:t>
    </dgm:pt>
    <dgm:pt modelId="{4016DDD8-A1B6-404A-8E33-F3A739EF2961}" type="parTrans" cxnId="{20C83955-57F8-4609-88F3-D00D971EB823}">
      <dgm:prSet/>
      <dgm:spPr/>
      <dgm:t>
        <a:bodyPr/>
        <a:lstStyle/>
        <a:p>
          <a:endParaRPr lang="en-US">
            <a:solidFill>
              <a:schemeClr val="bg1"/>
            </a:solidFill>
          </a:endParaRPr>
        </a:p>
      </dgm:t>
    </dgm:pt>
    <dgm:pt modelId="{86DD4BD2-F09C-41BE-9566-C042F32367D0}" type="sibTrans" cxnId="{20C83955-57F8-4609-88F3-D00D971EB823}">
      <dgm:prSet/>
      <dgm:spPr>
        <a:solidFill>
          <a:srgbClr val="002060"/>
        </a:solidFill>
        <a:ln w="25400">
          <a:solidFill>
            <a:schemeClr val="tx1"/>
          </a:solidFill>
        </a:ln>
      </dgm:spPr>
      <dgm:t>
        <a:bodyPr/>
        <a:lstStyle/>
        <a:p>
          <a:endParaRPr lang="en-US" sz="2000">
            <a:solidFill>
              <a:schemeClr val="bg1"/>
            </a:solidFill>
          </a:endParaRPr>
        </a:p>
      </dgm:t>
    </dgm:pt>
    <dgm:pt modelId="{5EDE8D98-A278-4F63-9251-198AC8C7BD2F}">
      <dgm:prSet phldrT="[Text]" custT="1"/>
      <dgm:spPr>
        <a:solidFill>
          <a:srgbClr val="002060"/>
        </a:solidFill>
      </dgm:spPr>
      <dgm:t>
        <a:bodyPr/>
        <a:lstStyle/>
        <a:p>
          <a:r>
            <a:rPr lang="en-US" sz="1600" b="1" dirty="0" smtClean="0">
              <a:solidFill>
                <a:schemeClr val="bg1"/>
              </a:solidFill>
            </a:rPr>
            <a:t>MOFED</a:t>
          </a:r>
          <a:endParaRPr lang="en-US" sz="1600" b="1" dirty="0">
            <a:solidFill>
              <a:schemeClr val="bg1"/>
            </a:solidFill>
          </a:endParaRPr>
        </a:p>
      </dgm:t>
    </dgm:pt>
    <dgm:pt modelId="{EAD9EEE0-B4D1-456F-8A48-F41BCE5713F9}" type="parTrans" cxnId="{6213EDFC-7007-4B0F-96A4-C26137E3EB00}">
      <dgm:prSet/>
      <dgm:spPr/>
      <dgm:t>
        <a:bodyPr/>
        <a:lstStyle/>
        <a:p>
          <a:endParaRPr lang="en-US">
            <a:solidFill>
              <a:schemeClr val="bg1"/>
            </a:solidFill>
          </a:endParaRPr>
        </a:p>
      </dgm:t>
    </dgm:pt>
    <dgm:pt modelId="{DBF2905B-0D40-4BEC-8C57-44EE3A043CCA}" type="sibTrans" cxnId="{6213EDFC-7007-4B0F-96A4-C26137E3EB00}">
      <dgm:prSet/>
      <dgm:spPr>
        <a:ln w="25400"/>
      </dgm:spPr>
      <dgm:t>
        <a:bodyPr/>
        <a:lstStyle/>
        <a:p>
          <a:endParaRPr lang="en-US">
            <a:solidFill>
              <a:schemeClr val="bg1"/>
            </a:solidFill>
          </a:endParaRPr>
        </a:p>
      </dgm:t>
    </dgm:pt>
    <dgm:pt modelId="{19CC3520-C56E-470A-9DFC-08A8A4994840}">
      <dgm:prSet phldrT="[Text]" custT="1"/>
      <dgm:spPr>
        <a:solidFill>
          <a:srgbClr val="002060"/>
        </a:solidFill>
      </dgm:spPr>
      <dgm:t>
        <a:bodyPr/>
        <a:lstStyle/>
        <a:p>
          <a:r>
            <a:rPr lang="en-US" sz="1600" b="1" dirty="0" smtClean="0">
              <a:solidFill>
                <a:schemeClr val="bg1"/>
              </a:solidFill>
            </a:rPr>
            <a:t>Appropriate Service Commissions</a:t>
          </a:r>
          <a:endParaRPr lang="en-US" sz="1600" b="1" dirty="0">
            <a:solidFill>
              <a:schemeClr val="bg1"/>
            </a:solidFill>
          </a:endParaRPr>
        </a:p>
      </dgm:t>
    </dgm:pt>
    <dgm:pt modelId="{C9C11B6C-48D4-4C08-A325-D37C1D3D6AA0}" type="parTrans" cxnId="{CF492C70-BE83-4DC7-8324-4ED6D6F0CC92}">
      <dgm:prSet/>
      <dgm:spPr/>
      <dgm:t>
        <a:bodyPr/>
        <a:lstStyle/>
        <a:p>
          <a:endParaRPr lang="en-US">
            <a:solidFill>
              <a:schemeClr val="bg1"/>
            </a:solidFill>
          </a:endParaRPr>
        </a:p>
      </dgm:t>
    </dgm:pt>
    <dgm:pt modelId="{CA2EA89C-6C5E-4386-AC59-A19D13414EC4}" type="sibTrans" cxnId="{CF492C70-BE83-4DC7-8324-4ED6D6F0CC92}">
      <dgm:prSet/>
      <dgm:spPr/>
      <dgm:t>
        <a:bodyPr/>
        <a:lstStyle/>
        <a:p>
          <a:endParaRPr lang="en-US">
            <a:solidFill>
              <a:schemeClr val="bg1"/>
            </a:solidFill>
          </a:endParaRPr>
        </a:p>
      </dgm:t>
    </dgm:pt>
    <dgm:pt modelId="{23B2E490-BE18-424B-8EB1-F3BCFA154A3D}">
      <dgm:prSet phldrT="[Text]" custT="1"/>
      <dgm:spPr>
        <a:solidFill>
          <a:srgbClr val="002060"/>
        </a:solidFill>
      </dgm:spPr>
      <dgm:t>
        <a:bodyPr/>
        <a:lstStyle/>
        <a:p>
          <a:r>
            <a:rPr lang="en-US" sz="1600" b="1" dirty="0" smtClean="0">
              <a:solidFill>
                <a:schemeClr val="bg1"/>
              </a:solidFill>
            </a:rPr>
            <a:t>Other </a:t>
          </a:r>
        </a:p>
        <a:p>
          <a:r>
            <a:rPr lang="en-US" sz="1600" b="1" dirty="0" smtClean="0">
              <a:solidFill>
                <a:schemeClr val="bg1"/>
              </a:solidFill>
            </a:rPr>
            <a:t>Ministries &amp; Departments</a:t>
          </a:r>
          <a:endParaRPr lang="en-US" sz="1600" b="1" dirty="0">
            <a:solidFill>
              <a:schemeClr val="bg1"/>
            </a:solidFill>
          </a:endParaRPr>
        </a:p>
      </dgm:t>
    </dgm:pt>
    <dgm:pt modelId="{AA6D73C8-E530-453F-BEB1-AD7455651D79}" type="parTrans" cxnId="{E844F036-16E2-4329-AA70-68C30E3B3527}">
      <dgm:prSet/>
      <dgm:spPr/>
      <dgm:t>
        <a:bodyPr/>
        <a:lstStyle/>
        <a:p>
          <a:endParaRPr lang="en-US">
            <a:solidFill>
              <a:schemeClr val="bg1"/>
            </a:solidFill>
          </a:endParaRPr>
        </a:p>
      </dgm:t>
    </dgm:pt>
    <dgm:pt modelId="{E0819649-8E6F-41AC-8FA9-9985C7DC2559}" type="sibTrans" cxnId="{E844F036-16E2-4329-AA70-68C30E3B3527}">
      <dgm:prSet/>
      <dgm:spPr>
        <a:ln w="25400"/>
      </dgm:spPr>
      <dgm:t>
        <a:bodyPr/>
        <a:lstStyle/>
        <a:p>
          <a:endParaRPr lang="en-US">
            <a:solidFill>
              <a:schemeClr val="bg1"/>
            </a:solidFill>
          </a:endParaRPr>
        </a:p>
      </dgm:t>
    </dgm:pt>
    <dgm:pt modelId="{1A1AC9F6-F6ED-45C1-B9A0-40BBA55F1F5D}">
      <dgm:prSet phldrT="[Text]" custT="1"/>
      <dgm:spPr>
        <a:solidFill>
          <a:srgbClr val="002060"/>
        </a:solidFill>
      </dgm:spPr>
      <dgm:t>
        <a:bodyPr/>
        <a:lstStyle/>
        <a:p>
          <a:r>
            <a:rPr lang="en-US" sz="1600" b="1" dirty="0" smtClean="0">
              <a:solidFill>
                <a:schemeClr val="bg1"/>
              </a:solidFill>
            </a:rPr>
            <a:t>Accountant General’s Division</a:t>
          </a:r>
          <a:endParaRPr lang="en-US" sz="1600" b="1" dirty="0">
            <a:solidFill>
              <a:schemeClr val="bg1"/>
            </a:solidFill>
          </a:endParaRPr>
        </a:p>
      </dgm:t>
    </dgm:pt>
    <dgm:pt modelId="{13504CDD-D92F-422C-9D9F-8029114A59B0}" type="parTrans" cxnId="{33CDE346-A2B9-41E4-890E-9F7B4D1C2FB3}">
      <dgm:prSet/>
      <dgm:spPr/>
      <dgm:t>
        <a:bodyPr/>
        <a:lstStyle/>
        <a:p>
          <a:endParaRPr lang="en-US">
            <a:solidFill>
              <a:schemeClr val="bg1"/>
            </a:solidFill>
          </a:endParaRPr>
        </a:p>
      </dgm:t>
    </dgm:pt>
    <dgm:pt modelId="{23DAC01D-2A13-4FD2-97C8-EA3AEFDBCF6C}" type="sibTrans" cxnId="{33CDE346-A2B9-41E4-890E-9F7B4D1C2FB3}">
      <dgm:prSet/>
      <dgm:spPr>
        <a:ln w="25400"/>
      </dgm:spPr>
      <dgm:t>
        <a:bodyPr/>
        <a:lstStyle/>
        <a:p>
          <a:endParaRPr lang="en-US">
            <a:solidFill>
              <a:schemeClr val="bg1"/>
            </a:solidFill>
          </a:endParaRPr>
        </a:p>
      </dgm:t>
    </dgm:pt>
    <dgm:pt modelId="{A91FF822-1588-4280-9A90-EABA71ECE616}" type="pres">
      <dgm:prSet presAssocID="{3DF2A607-7ED2-4DCF-BF46-C332EB9F60A0}" presName="cycle" presStyleCnt="0">
        <dgm:presLayoutVars>
          <dgm:dir/>
          <dgm:resizeHandles val="exact"/>
        </dgm:presLayoutVars>
      </dgm:prSet>
      <dgm:spPr/>
      <dgm:t>
        <a:bodyPr/>
        <a:lstStyle/>
        <a:p>
          <a:endParaRPr lang="en-US"/>
        </a:p>
      </dgm:t>
    </dgm:pt>
    <dgm:pt modelId="{923522F2-79B7-43D0-BBD5-CF0CB2AD3BE5}" type="pres">
      <dgm:prSet presAssocID="{1FFEA5C4-3452-463D-8438-F4CD4C596347}" presName="node" presStyleLbl="node1" presStyleIdx="0" presStyleCnt="5" custScaleX="143209" custScaleY="123112">
        <dgm:presLayoutVars>
          <dgm:bulletEnabled val="1"/>
        </dgm:presLayoutVars>
      </dgm:prSet>
      <dgm:spPr/>
      <dgm:t>
        <a:bodyPr/>
        <a:lstStyle/>
        <a:p>
          <a:endParaRPr lang="en-US"/>
        </a:p>
      </dgm:t>
    </dgm:pt>
    <dgm:pt modelId="{ED8F2B15-76A7-4E2C-8247-69634F81A487}" type="pres">
      <dgm:prSet presAssocID="{1FFEA5C4-3452-463D-8438-F4CD4C596347}" presName="spNode" presStyleCnt="0"/>
      <dgm:spPr/>
    </dgm:pt>
    <dgm:pt modelId="{41534196-EF23-4E3B-BEAF-CB318EE95899}" type="pres">
      <dgm:prSet presAssocID="{86DD4BD2-F09C-41BE-9566-C042F32367D0}" presName="sibTrans" presStyleLbl="sibTrans1D1" presStyleIdx="0" presStyleCnt="5" custScaleX="2000000" custScaleY="2000000"/>
      <dgm:spPr/>
      <dgm:t>
        <a:bodyPr/>
        <a:lstStyle/>
        <a:p>
          <a:endParaRPr lang="en-US"/>
        </a:p>
      </dgm:t>
    </dgm:pt>
    <dgm:pt modelId="{C6A00D10-AFEA-4C2E-A43D-A713B186B7D0}" type="pres">
      <dgm:prSet presAssocID="{5EDE8D98-A278-4F63-9251-198AC8C7BD2F}" presName="node" presStyleLbl="node1" presStyleIdx="1" presStyleCnt="5" custScaleX="143209" custScaleY="123112">
        <dgm:presLayoutVars>
          <dgm:bulletEnabled val="1"/>
        </dgm:presLayoutVars>
      </dgm:prSet>
      <dgm:spPr/>
      <dgm:t>
        <a:bodyPr/>
        <a:lstStyle/>
        <a:p>
          <a:endParaRPr lang="en-US"/>
        </a:p>
      </dgm:t>
    </dgm:pt>
    <dgm:pt modelId="{8C44881D-BCDB-4739-9319-D64669EFFF26}" type="pres">
      <dgm:prSet presAssocID="{5EDE8D98-A278-4F63-9251-198AC8C7BD2F}" presName="spNode" presStyleCnt="0"/>
      <dgm:spPr/>
    </dgm:pt>
    <dgm:pt modelId="{E5FA6EA1-978B-45AD-8C39-632639E294E0}" type="pres">
      <dgm:prSet presAssocID="{DBF2905B-0D40-4BEC-8C57-44EE3A043CCA}" presName="sibTrans" presStyleLbl="sibTrans1D1" presStyleIdx="1" presStyleCnt="5"/>
      <dgm:spPr/>
      <dgm:t>
        <a:bodyPr/>
        <a:lstStyle/>
        <a:p>
          <a:endParaRPr lang="en-US"/>
        </a:p>
      </dgm:t>
    </dgm:pt>
    <dgm:pt modelId="{5365BA68-8253-4F21-8273-339244B246E2}" type="pres">
      <dgm:prSet presAssocID="{19CC3520-C56E-470A-9DFC-08A8A4994840}" presName="node" presStyleLbl="node1" presStyleIdx="2" presStyleCnt="5" custScaleX="143209" custScaleY="123112">
        <dgm:presLayoutVars>
          <dgm:bulletEnabled val="1"/>
        </dgm:presLayoutVars>
      </dgm:prSet>
      <dgm:spPr/>
      <dgm:t>
        <a:bodyPr/>
        <a:lstStyle/>
        <a:p>
          <a:endParaRPr lang="en-US"/>
        </a:p>
      </dgm:t>
    </dgm:pt>
    <dgm:pt modelId="{E7839119-2C64-4848-A070-46F511F85530}" type="pres">
      <dgm:prSet presAssocID="{19CC3520-C56E-470A-9DFC-08A8A4994840}" presName="spNode" presStyleCnt="0"/>
      <dgm:spPr/>
    </dgm:pt>
    <dgm:pt modelId="{AC1577A9-6D7C-46DB-9503-C0552DC9E93C}" type="pres">
      <dgm:prSet presAssocID="{CA2EA89C-6C5E-4386-AC59-A19D13414EC4}" presName="sibTrans" presStyleLbl="sibTrans1D1" presStyleIdx="2" presStyleCnt="5"/>
      <dgm:spPr/>
      <dgm:t>
        <a:bodyPr/>
        <a:lstStyle/>
        <a:p>
          <a:endParaRPr lang="en-US"/>
        </a:p>
      </dgm:t>
    </dgm:pt>
    <dgm:pt modelId="{30C284D3-0F4E-4454-83D8-759A9669661E}" type="pres">
      <dgm:prSet presAssocID="{23B2E490-BE18-424B-8EB1-F3BCFA154A3D}" presName="node" presStyleLbl="node1" presStyleIdx="3" presStyleCnt="5" custScaleX="143209" custScaleY="123112">
        <dgm:presLayoutVars>
          <dgm:bulletEnabled val="1"/>
        </dgm:presLayoutVars>
      </dgm:prSet>
      <dgm:spPr/>
      <dgm:t>
        <a:bodyPr/>
        <a:lstStyle/>
        <a:p>
          <a:endParaRPr lang="en-US"/>
        </a:p>
      </dgm:t>
    </dgm:pt>
    <dgm:pt modelId="{0697EC7E-4FA4-4427-84F6-1CD650E97BDE}" type="pres">
      <dgm:prSet presAssocID="{23B2E490-BE18-424B-8EB1-F3BCFA154A3D}" presName="spNode" presStyleCnt="0"/>
      <dgm:spPr/>
    </dgm:pt>
    <dgm:pt modelId="{4D685FCA-E237-4616-8AF5-3006BE70D242}" type="pres">
      <dgm:prSet presAssocID="{E0819649-8E6F-41AC-8FA9-9985C7DC2559}" presName="sibTrans" presStyleLbl="sibTrans1D1" presStyleIdx="3" presStyleCnt="5"/>
      <dgm:spPr/>
      <dgm:t>
        <a:bodyPr/>
        <a:lstStyle/>
        <a:p>
          <a:endParaRPr lang="en-US"/>
        </a:p>
      </dgm:t>
    </dgm:pt>
    <dgm:pt modelId="{89E73656-499E-43B8-BBDA-74E23C96CFB1}" type="pres">
      <dgm:prSet presAssocID="{1A1AC9F6-F6ED-45C1-B9A0-40BBA55F1F5D}" presName="node" presStyleLbl="node1" presStyleIdx="4" presStyleCnt="5" custScaleX="143209" custScaleY="123112">
        <dgm:presLayoutVars>
          <dgm:bulletEnabled val="1"/>
        </dgm:presLayoutVars>
      </dgm:prSet>
      <dgm:spPr/>
      <dgm:t>
        <a:bodyPr/>
        <a:lstStyle/>
        <a:p>
          <a:endParaRPr lang="en-US"/>
        </a:p>
      </dgm:t>
    </dgm:pt>
    <dgm:pt modelId="{E70230E4-4E03-4871-AEE7-9D1CF3EC4888}" type="pres">
      <dgm:prSet presAssocID="{1A1AC9F6-F6ED-45C1-B9A0-40BBA55F1F5D}" presName="spNode" presStyleCnt="0"/>
      <dgm:spPr/>
    </dgm:pt>
    <dgm:pt modelId="{716DD417-E759-42D3-A46E-1E17420E476B}" type="pres">
      <dgm:prSet presAssocID="{23DAC01D-2A13-4FD2-97C8-EA3AEFDBCF6C}" presName="sibTrans" presStyleLbl="sibTrans1D1" presStyleIdx="4" presStyleCnt="5"/>
      <dgm:spPr/>
      <dgm:t>
        <a:bodyPr/>
        <a:lstStyle/>
        <a:p>
          <a:endParaRPr lang="en-US"/>
        </a:p>
      </dgm:t>
    </dgm:pt>
  </dgm:ptLst>
  <dgm:cxnLst>
    <dgm:cxn modelId="{D89D7AE4-4203-40F3-B0B4-61EABDC0C2C6}" type="presOf" srcId="{23B2E490-BE18-424B-8EB1-F3BCFA154A3D}" destId="{30C284D3-0F4E-4454-83D8-759A9669661E}" srcOrd="0" destOrd="0" presId="urn:microsoft.com/office/officeart/2005/8/layout/cycle6"/>
    <dgm:cxn modelId="{F05B1692-20B2-4E3F-94CA-10570937CF77}" type="presOf" srcId="{DBF2905B-0D40-4BEC-8C57-44EE3A043CCA}" destId="{E5FA6EA1-978B-45AD-8C39-632639E294E0}" srcOrd="0" destOrd="0" presId="urn:microsoft.com/office/officeart/2005/8/layout/cycle6"/>
    <dgm:cxn modelId="{A9B8D008-B9DB-44A8-BC03-E0EF5F93FE3F}" type="presOf" srcId="{CA2EA89C-6C5E-4386-AC59-A19D13414EC4}" destId="{AC1577A9-6D7C-46DB-9503-C0552DC9E93C}" srcOrd="0" destOrd="0" presId="urn:microsoft.com/office/officeart/2005/8/layout/cycle6"/>
    <dgm:cxn modelId="{67D65032-E167-493A-8F82-B47D447B63D2}" type="presOf" srcId="{E0819649-8E6F-41AC-8FA9-9985C7DC2559}" destId="{4D685FCA-E237-4616-8AF5-3006BE70D242}" srcOrd="0" destOrd="0" presId="urn:microsoft.com/office/officeart/2005/8/layout/cycle6"/>
    <dgm:cxn modelId="{E844F036-16E2-4329-AA70-68C30E3B3527}" srcId="{3DF2A607-7ED2-4DCF-BF46-C332EB9F60A0}" destId="{23B2E490-BE18-424B-8EB1-F3BCFA154A3D}" srcOrd="3" destOrd="0" parTransId="{AA6D73C8-E530-453F-BEB1-AD7455651D79}" sibTransId="{E0819649-8E6F-41AC-8FA9-9985C7DC2559}"/>
    <dgm:cxn modelId="{149A8F65-6CBE-4C50-B003-3FE5F16E533F}" type="presOf" srcId="{19CC3520-C56E-470A-9DFC-08A8A4994840}" destId="{5365BA68-8253-4F21-8273-339244B246E2}" srcOrd="0" destOrd="0" presId="urn:microsoft.com/office/officeart/2005/8/layout/cycle6"/>
    <dgm:cxn modelId="{6213EDFC-7007-4B0F-96A4-C26137E3EB00}" srcId="{3DF2A607-7ED2-4DCF-BF46-C332EB9F60A0}" destId="{5EDE8D98-A278-4F63-9251-198AC8C7BD2F}" srcOrd="1" destOrd="0" parTransId="{EAD9EEE0-B4D1-456F-8A48-F41BCE5713F9}" sibTransId="{DBF2905B-0D40-4BEC-8C57-44EE3A043CCA}"/>
    <dgm:cxn modelId="{6AF2467A-B185-424B-A211-FB4FB3AFE720}" type="presOf" srcId="{5EDE8D98-A278-4F63-9251-198AC8C7BD2F}" destId="{C6A00D10-AFEA-4C2E-A43D-A713B186B7D0}" srcOrd="0" destOrd="0" presId="urn:microsoft.com/office/officeart/2005/8/layout/cycle6"/>
    <dgm:cxn modelId="{EB1D13BD-836A-4446-9373-B68DC1E8E302}" type="presOf" srcId="{3DF2A607-7ED2-4DCF-BF46-C332EB9F60A0}" destId="{A91FF822-1588-4280-9A90-EABA71ECE616}" srcOrd="0" destOrd="0" presId="urn:microsoft.com/office/officeart/2005/8/layout/cycle6"/>
    <dgm:cxn modelId="{256D4BCE-6198-4749-976A-817E4CBAE43E}" type="presOf" srcId="{1A1AC9F6-F6ED-45C1-B9A0-40BBA55F1F5D}" destId="{89E73656-499E-43B8-BBDA-74E23C96CFB1}" srcOrd="0" destOrd="0" presId="urn:microsoft.com/office/officeart/2005/8/layout/cycle6"/>
    <dgm:cxn modelId="{33CDE346-A2B9-41E4-890E-9F7B4D1C2FB3}" srcId="{3DF2A607-7ED2-4DCF-BF46-C332EB9F60A0}" destId="{1A1AC9F6-F6ED-45C1-B9A0-40BBA55F1F5D}" srcOrd="4" destOrd="0" parTransId="{13504CDD-D92F-422C-9D9F-8029114A59B0}" sibTransId="{23DAC01D-2A13-4FD2-97C8-EA3AEFDBCF6C}"/>
    <dgm:cxn modelId="{D90A5F6D-608D-43B8-AF63-947272A863D6}" type="presOf" srcId="{23DAC01D-2A13-4FD2-97C8-EA3AEFDBCF6C}" destId="{716DD417-E759-42D3-A46E-1E17420E476B}" srcOrd="0" destOrd="0" presId="urn:microsoft.com/office/officeart/2005/8/layout/cycle6"/>
    <dgm:cxn modelId="{92AD0CE9-48B9-44B2-A6E2-CFCDA9AE92BA}" type="presOf" srcId="{86DD4BD2-F09C-41BE-9566-C042F32367D0}" destId="{41534196-EF23-4E3B-BEAF-CB318EE95899}" srcOrd="0" destOrd="0" presId="urn:microsoft.com/office/officeart/2005/8/layout/cycle6"/>
    <dgm:cxn modelId="{CF492C70-BE83-4DC7-8324-4ED6D6F0CC92}" srcId="{3DF2A607-7ED2-4DCF-BF46-C332EB9F60A0}" destId="{19CC3520-C56E-470A-9DFC-08A8A4994840}" srcOrd="2" destOrd="0" parTransId="{C9C11B6C-48D4-4C08-A325-D37C1D3D6AA0}" sibTransId="{CA2EA89C-6C5E-4386-AC59-A19D13414EC4}"/>
    <dgm:cxn modelId="{572AA4F9-CBCA-4579-9F08-A88CF5B5F54D}" type="presOf" srcId="{1FFEA5C4-3452-463D-8438-F4CD4C596347}" destId="{923522F2-79B7-43D0-BBD5-CF0CB2AD3BE5}" srcOrd="0" destOrd="0" presId="urn:microsoft.com/office/officeart/2005/8/layout/cycle6"/>
    <dgm:cxn modelId="{20C83955-57F8-4609-88F3-D00D971EB823}" srcId="{3DF2A607-7ED2-4DCF-BF46-C332EB9F60A0}" destId="{1FFEA5C4-3452-463D-8438-F4CD4C596347}" srcOrd="0" destOrd="0" parTransId="{4016DDD8-A1B6-404A-8E33-F3A739EF2961}" sibTransId="{86DD4BD2-F09C-41BE-9566-C042F32367D0}"/>
    <dgm:cxn modelId="{C3CE2B98-6135-4A3B-9B46-1DFA426045F1}" type="presParOf" srcId="{A91FF822-1588-4280-9A90-EABA71ECE616}" destId="{923522F2-79B7-43D0-BBD5-CF0CB2AD3BE5}" srcOrd="0" destOrd="0" presId="urn:microsoft.com/office/officeart/2005/8/layout/cycle6"/>
    <dgm:cxn modelId="{86115B16-CA53-414C-93EF-57E286772E2E}" type="presParOf" srcId="{A91FF822-1588-4280-9A90-EABA71ECE616}" destId="{ED8F2B15-76A7-4E2C-8247-69634F81A487}" srcOrd="1" destOrd="0" presId="urn:microsoft.com/office/officeart/2005/8/layout/cycle6"/>
    <dgm:cxn modelId="{C2472BE9-EFDB-45AA-80B6-6DA771333EA1}" type="presParOf" srcId="{A91FF822-1588-4280-9A90-EABA71ECE616}" destId="{41534196-EF23-4E3B-BEAF-CB318EE95899}" srcOrd="2" destOrd="0" presId="urn:microsoft.com/office/officeart/2005/8/layout/cycle6"/>
    <dgm:cxn modelId="{273CA6A0-50E9-4387-BECE-0C53E6C3B97F}" type="presParOf" srcId="{A91FF822-1588-4280-9A90-EABA71ECE616}" destId="{C6A00D10-AFEA-4C2E-A43D-A713B186B7D0}" srcOrd="3" destOrd="0" presId="urn:microsoft.com/office/officeart/2005/8/layout/cycle6"/>
    <dgm:cxn modelId="{1B696B00-EDD6-4380-91E6-E6E9B4913A12}" type="presParOf" srcId="{A91FF822-1588-4280-9A90-EABA71ECE616}" destId="{8C44881D-BCDB-4739-9319-D64669EFFF26}" srcOrd="4" destOrd="0" presId="urn:microsoft.com/office/officeart/2005/8/layout/cycle6"/>
    <dgm:cxn modelId="{E5E18B5D-3DD2-4FE3-A7DA-A5B4C0A26731}" type="presParOf" srcId="{A91FF822-1588-4280-9A90-EABA71ECE616}" destId="{E5FA6EA1-978B-45AD-8C39-632639E294E0}" srcOrd="5" destOrd="0" presId="urn:microsoft.com/office/officeart/2005/8/layout/cycle6"/>
    <dgm:cxn modelId="{ADF7B2ED-4452-4E62-B7F6-18DF46AFCEC8}" type="presParOf" srcId="{A91FF822-1588-4280-9A90-EABA71ECE616}" destId="{5365BA68-8253-4F21-8273-339244B246E2}" srcOrd="6" destOrd="0" presId="urn:microsoft.com/office/officeart/2005/8/layout/cycle6"/>
    <dgm:cxn modelId="{8207039D-C221-4F2E-8522-B1ED1B820D79}" type="presParOf" srcId="{A91FF822-1588-4280-9A90-EABA71ECE616}" destId="{E7839119-2C64-4848-A070-46F511F85530}" srcOrd="7" destOrd="0" presId="urn:microsoft.com/office/officeart/2005/8/layout/cycle6"/>
    <dgm:cxn modelId="{2DEB6FA6-FC40-45D6-9EE8-B373CDD0CE60}" type="presParOf" srcId="{A91FF822-1588-4280-9A90-EABA71ECE616}" destId="{AC1577A9-6D7C-46DB-9503-C0552DC9E93C}" srcOrd="8" destOrd="0" presId="urn:microsoft.com/office/officeart/2005/8/layout/cycle6"/>
    <dgm:cxn modelId="{CCAD0C49-6997-43E0-AD39-326F43521DAA}" type="presParOf" srcId="{A91FF822-1588-4280-9A90-EABA71ECE616}" destId="{30C284D3-0F4E-4454-83D8-759A9669661E}" srcOrd="9" destOrd="0" presId="urn:microsoft.com/office/officeart/2005/8/layout/cycle6"/>
    <dgm:cxn modelId="{A54C68F4-FEAE-4ED3-9AD8-B5E7E29EA3E9}" type="presParOf" srcId="{A91FF822-1588-4280-9A90-EABA71ECE616}" destId="{0697EC7E-4FA4-4427-84F6-1CD650E97BDE}" srcOrd="10" destOrd="0" presId="urn:microsoft.com/office/officeart/2005/8/layout/cycle6"/>
    <dgm:cxn modelId="{969F7D25-5E6A-4647-926C-F20E4E1F9B4D}" type="presParOf" srcId="{A91FF822-1588-4280-9A90-EABA71ECE616}" destId="{4D685FCA-E237-4616-8AF5-3006BE70D242}" srcOrd="11" destOrd="0" presId="urn:microsoft.com/office/officeart/2005/8/layout/cycle6"/>
    <dgm:cxn modelId="{99716B81-3DC8-4D12-B060-781EC57D7566}" type="presParOf" srcId="{A91FF822-1588-4280-9A90-EABA71ECE616}" destId="{89E73656-499E-43B8-BBDA-74E23C96CFB1}" srcOrd="12" destOrd="0" presId="urn:microsoft.com/office/officeart/2005/8/layout/cycle6"/>
    <dgm:cxn modelId="{F34BB7A4-9731-4EE5-B742-89296864FE1A}" type="presParOf" srcId="{A91FF822-1588-4280-9A90-EABA71ECE616}" destId="{E70230E4-4E03-4871-AEE7-9D1CF3EC4888}" srcOrd="13" destOrd="0" presId="urn:microsoft.com/office/officeart/2005/8/layout/cycle6"/>
    <dgm:cxn modelId="{40E071D6-32AC-4B44-8117-EFDAEBEB3427}" type="presParOf" srcId="{A91FF822-1588-4280-9A90-EABA71ECE616}" destId="{716DD417-E759-42D3-A46E-1E17420E476B}"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CC4218-1B94-4F62-9A9C-D87F05E29DE4}" type="datetimeFigureOut">
              <a:rPr lang="en-GB" smtClean="0"/>
              <a:t>14/03/2014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CDA8C7-CD72-4E30-BEB3-5755F61C367C}" type="slidenum">
              <a:rPr lang="en-GB" smtClean="0"/>
              <a:t>‹#›</a:t>
            </a:fld>
            <a:endParaRPr lang="en-GB"/>
          </a:p>
        </p:txBody>
      </p:sp>
    </p:spTree>
    <p:extLst>
      <p:ext uri="{BB962C8B-B14F-4D97-AF65-F5344CB8AC3E}">
        <p14:creationId xmlns:p14="http://schemas.microsoft.com/office/powerpoint/2010/main" val="972842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BCDA8C7-CD72-4E30-BEB3-5755F61C367C}" type="slidenum">
              <a:rPr lang="en-GB" smtClean="0"/>
              <a:t>6</a:t>
            </a:fld>
            <a:endParaRPr lang="en-GB"/>
          </a:p>
        </p:txBody>
      </p:sp>
    </p:spTree>
    <p:extLst>
      <p:ext uri="{BB962C8B-B14F-4D97-AF65-F5344CB8AC3E}">
        <p14:creationId xmlns:p14="http://schemas.microsoft.com/office/powerpoint/2010/main" val="322755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C6CF245-F623-4F0E-8B5A-0FC3DD11714A}" type="datetimeFigureOut">
              <a:rPr lang="en-US" smtClean="0"/>
              <a:pPr/>
              <a:t>3/14/2014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50368B4-C9CB-4A0E-8E59-4F4FF9DE9FD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6CF245-F623-4F0E-8B5A-0FC3DD11714A}" type="datetimeFigureOut">
              <a:rPr lang="en-US" smtClean="0"/>
              <a:pPr/>
              <a:t>3/14/2014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0368B4-C9CB-4A0E-8E59-4F4FF9DE9F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6CF245-F623-4F0E-8B5A-0FC3DD11714A}" type="datetimeFigureOut">
              <a:rPr lang="en-US" smtClean="0"/>
              <a:pPr/>
              <a:t>3/14/2014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0368B4-C9CB-4A0E-8E59-4F4FF9DE9F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6CF245-F623-4F0E-8B5A-0FC3DD11714A}" type="datetimeFigureOut">
              <a:rPr lang="en-US" smtClean="0"/>
              <a:pPr/>
              <a:t>3/14/2014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0368B4-C9CB-4A0E-8E59-4F4FF9DE9F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C6CF245-F623-4F0E-8B5A-0FC3DD11714A}" type="datetimeFigureOut">
              <a:rPr lang="en-US" smtClean="0"/>
              <a:pPr/>
              <a:t>3/14/2014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0368B4-C9CB-4A0E-8E59-4F4FF9DE9FD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C6CF245-F623-4F0E-8B5A-0FC3DD11714A}" type="datetimeFigureOut">
              <a:rPr lang="en-US" smtClean="0"/>
              <a:pPr/>
              <a:t>3/14/2014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0368B4-C9CB-4A0E-8E59-4F4FF9DE9FD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C6CF245-F623-4F0E-8B5A-0FC3DD11714A}" type="datetimeFigureOut">
              <a:rPr lang="en-US" smtClean="0"/>
              <a:pPr/>
              <a:t>3/14/2014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0368B4-C9CB-4A0E-8E59-4F4FF9DE9FD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C6CF245-F623-4F0E-8B5A-0FC3DD11714A}" type="datetimeFigureOut">
              <a:rPr lang="en-US" smtClean="0"/>
              <a:pPr/>
              <a:t>3/14/2014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0368B4-C9CB-4A0E-8E59-4F4FF9DE9F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6CF245-F623-4F0E-8B5A-0FC3DD11714A}" type="datetimeFigureOut">
              <a:rPr lang="en-US" smtClean="0"/>
              <a:pPr/>
              <a:t>3/14/2014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0368B4-C9CB-4A0E-8E59-4F4FF9DE9F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C6CF245-F623-4F0E-8B5A-0FC3DD11714A}" type="datetimeFigureOut">
              <a:rPr lang="en-US" smtClean="0"/>
              <a:pPr/>
              <a:t>3/14/2014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0368B4-C9CB-4A0E-8E59-4F4FF9DE9F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C6CF245-F623-4F0E-8B5A-0FC3DD11714A}" type="datetimeFigureOut">
              <a:rPr lang="en-US" smtClean="0"/>
              <a:pPr/>
              <a:t>3/14/2014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50368B4-C9CB-4A0E-8E59-4F4FF9DE9FD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C6CF245-F623-4F0E-8B5A-0FC3DD11714A}" type="datetimeFigureOut">
              <a:rPr lang="en-US" smtClean="0"/>
              <a:pPr/>
              <a:t>3/14/2014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50368B4-C9CB-4A0E-8E59-4F4FF9DE9FD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371600"/>
            <a:ext cx="8839200" cy="1066799"/>
          </a:xfrm>
          <a:solidFill>
            <a:schemeClr val="tx1"/>
          </a:solidFill>
          <a:ln w="41275">
            <a:solidFill>
              <a:srgbClr val="00B0F0"/>
            </a:solidFill>
          </a:ln>
        </p:spPr>
        <p:txBody>
          <a:bodyPr>
            <a:noAutofit/>
          </a:bodyPr>
          <a:lstStyle/>
          <a:p>
            <a:pPr algn="ctr"/>
            <a:r>
              <a:rPr lang="en-US" sz="3200" dirty="0" smtClean="0"/>
              <a:t>Human Resource Management Information System </a:t>
            </a:r>
            <a:br>
              <a:rPr lang="en-US" sz="3200" dirty="0" smtClean="0"/>
            </a:br>
            <a:r>
              <a:rPr lang="en-US" sz="3200" dirty="0" smtClean="0"/>
              <a:t>(HRMIS)</a:t>
            </a:r>
            <a:endParaRPr lang="en-US" sz="3200" dirty="0"/>
          </a:p>
        </p:txBody>
      </p:sp>
      <p:sp>
        <p:nvSpPr>
          <p:cNvPr id="3" name="Subtitle 2"/>
          <p:cNvSpPr>
            <a:spLocks noGrp="1"/>
          </p:cNvSpPr>
          <p:nvPr>
            <p:ph type="subTitle" idx="1"/>
          </p:nvPr>
        </p:nvSpPr>
        <p:spPr>
          <a:xfrm>
            <a:off x="381000" y="2590800"/>
            <a:ext cx="8534400" cy="3733800"/>
          </a:xfrm>
        </p:spPr>
        <p:txBody>
          <a:bodyPr>
            <a:noAutofit/>
          </a:bodyPr>
          <a:lstStyle/>
          <a:p>
            <a:endParaRPr lang="en-US" sz="2400" b="1" dirty="0" smtClean="0"/>
          </a:p>
          <a:p>
            <a:pPr algn="ctr"/>
            <a:r>
              <a:rPr lang="en-US" sz="2800" b="1" dirty="0" smtClean="0">
                <a:solidFill>
                  <a:srgbClr val="002060"/>
                </a:solidFill>
              </a:rPr>
              <a:t>Presentation (Part 2)</a:t>
            </a:r>
          </a:p>
          <a:p>
            <a:pPr algn="ctr"/>
            <a:r>
              <a:rPr lang="en-US" sz="2800" b="1" dirty="0" smtClean="0">
                <a:solidFill>
                  <a:srgbClr val="002060"/>
                </a:solidFill>
              </a:rPr>
              <a:t>By</a:t>
            </a:r>
          </a:p>
          <a:p>
            <a:pPr algn="ctr"/>
            <a:r>
              <a:rPr lang="en-US" sz="2800" b="1" dirty="0" smtClean="0"/>
              <a:t>K. </a:t>
            </a:r>
            <a:r>
              <a:rPr lang="en-US" sz="2800" b="1" dirty="0" err="1" smtClean="0"/>
              <a:t>Soondron</a:t>
            </a:r>
            <a:r>
              <a:rPr lang="en-US" sz="2800" b="1" dirty="0" smtClean="0"/>
              <a:t> (</a:t>
            </a:r>
            <a:r>
              <a:rPr lang="en-US" sz="2800" b="1" dirty="0" err="1" smtClean="0"/>
              <a:t>Mrs</a:t>
            </a:r>
            <a:r>
              <a:rPr lang="en-US" sz="2800" b="1" dirty="0" smtClean="0"/>
              <a:t>)</a:t>
            </a:r>
          </a:p>
          <a:p>
            <a:pPr algn="ctr"/>
            <a:r>
              <a:rPr lang="en-US" sz="2800" b="1" dirty="0" smtClean="0"/>
              <a:t>Assistant Manager, Human Resources</a:t>
            </a:r>
          </a:p>
          <a:p>
            <a:pPr algn="ctr"/>
            <a:r>
              <a:rPr lang="en-US" sz="2800" b="1" dirty="0" smtClean="0">
                <a:solidFill>
                  <a:srgbClr val="002060"/>
                </a:solidFill>
              </a:rPr>
              <a:t>Ministry of Civil Service &amp; Administrative Reforms</a:t>
            </a:r>
          </a:p>
          <a:p>
            <a:pPr algn="ctr"/>
            <a:endParaRPr lang="en-US" sz="1600" b="1" dirty="0" smtClean="0">
              <a:solidFill>
                <a:srgbClr val="002060"/>
              </a:solidFill>
            </a:endParaRPr>
          </a:p>
          <a:p>
            <a:r>
              <a:rPr lang="en-US" sz="2400" b="1" dirty="0" smtClean="0">
                <a:solidFill>
                  <a:schemeClr val="accent2">
                    <a:lumMod val="60000"/>
                    <a:lumOff val="40000"/>
                  </a:schemeClr>
                </a:solidFill>
                <a:effectLst>
                  <a:outerShdw blurRad="38100" dist="38100" dir="2700000" algn="tl">
                    <a:srgbClr val="000000">
                      <a:alpha val="43137"/>
                    </a:srgbClr>
                  </a:outerShdw>
                </a:effectLst>
                <a:latin typeface="Maiandra GD" pitchFamily="34" charset="0"/>
              </a:rPr>
              <a:t>13  March  2014</a:t>
            </a:r>
          </a:p>
          <a:p>
            <a:pPr algn="ctr"/>
            <a:endParaRPr lang="en-US" sz="2800" b="1" dirty="0" smtClean="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199" y="1371600"/>
            <a:ext cx="8229600" cy="5287963"/>
          </a:xfrm>
        </p:spPr>
        <p:txBody>
          <a:bodyPr>
            <a:noAutofit/>
          </a:bodyPr>
          <a:lstStyle/>
          <a:p>
            <a:pPr algn="just">
              <a:buNone/>
            </a:pPr>
            <a:endParaRPr lang="en-US" sz="300" b="1" u="sng" dirty="0" smtClean="0">
              <a:solidFill>
                <a:srgbClr val="002060"/>
              </a:solidFill>
            </a:endParaRPr>
          </a:p>
          <a:p>
            <a:pPr algn="ctr">
              <a:buNone/>
            </a:pPr>
            <a:r>
              <a:rPr lang="en-US" sz="2800" b="1" u="sng" dirty="0" smtClean="0">
                <a:solidFill>
                  <a:srgbClr val="002060"/>
                </a:solidFill>
              </a:rPr>
              <a:t>Culture</a:t>
            </a:r>
          </a:p>
          <a:p>
            <a:pPr algn="just">
              <a:buNone/>
            </a:pPr>
            <a:endParaRPr lang="en-US" sz="700" dirty="0" smtClean="0"/>
          </a:p>
          <a:p>
            <a:pPr algn="just"/>
            <a:r>
              <a:rPr lang="en-US" sz="2000" b="1" dirty="0" smtClean="0"/>
              <a:t>Perception of HR function</a:t>
            </a:r>
          </a:p>
          <a:p>
            <a:pPr algn="just">
              <a:buNone/>
            </a:pPr>
            <a:r>
              <a:rPr lang="en-US" sz="2000" dirty="0" smtClean="0"/>
              <a:t>     e.g. expectation that HR will take less time to process payment of allowances, passage benefits, retirement, etc. and have more time to devote to strategic issues: HR Planning, PMS, </a:t>
            </a:r>
            <a:r>
              <a:rPr lang="en-US" sz="2000" dirty="0" err="1" smtClean="0"/>
              <a:t>organisational</a:t>
            </a:r>
            <a:r>
              <a:rPr lang="en-US" sz="2000" dirty="0" smtClean="0"/>
              <a:t> design, planned training and development, training needs analysis, manpower assessment</a:t>
            </a:r>
          </a:p>
          <a:p>
            <a:pPr algn="just">
              <a:buNone/>
            </a:pPr>
            <a:endParaRPr lang="en-US" sz="1100" dirty="0" smtClean="0"/>
          </a:p>
          <a:p>
            <a:pPr algn="just"/>
            <a:r>
              <a:rPr lang="en-US" sz="2000" b="1" dirty="0" smtClean="0"/>
              <a:t>Integration with Finance </a:t>
            </a:r>
          </a:p>
          <a:p>
            <a:pPr marL="0" indent="0" algn="just">
              <a:buNone/>
            </a:pPr>
            <a:r>
              <a:rPr lang="en-US" sz="2000" b="1" dirty="0"/>
              <a:t> </a:t>
            </a:r>
            <a:r>
              <a:rPr lang="en-US" sz="2000" b="1" dirty="0" smtClean="0"/>
              <a:t>    </a:t>
            </a:r>
            <a:r>
              <a:rPr lang="en-US" sz="2000" dirty="0" smtClean="0"/>
              <a:t>(HR &amp; Finance no longer stand alone functions</a:t>
            </a:r>
          </a:p>
          <a:p>
            <a:pPr algn="just">
              <a:buNone/>
            </a:pPr>
            <a:r>
              <a:rPr lang="en-US" sz="1100" dirty="0" smtClean="0"/>
              <a:t>     </a:t>
            </a:r>
          </a:p>
          <a:p>
            <a:pPr algn="just"/>
            <a:r>
              <a:rPr lang="en-US" sz="2000" b="1" dirty="0" smtClean="0"/>
              <a:t>Change in mindset of users of the system</a:t>
            </a:r>
          </a:p>
          <a:p>
            <a:pPr algn="just">
              <a:buNone/>
            </a:pPr>
            <a:r>
              <a:rPr lang="en-US" sz="2000" dirty="0" smtClean="0"/>
              <a:t>     e.g. All HR people will have to be fully conversant with the system and use the system instead of delegating to other officers </a:t>
            </a:r>
            <a:endParaRPr lang="en-US" sz="2000" dirty="0"/>
          </a:p>
        </p:txBody>
      </p:sp>
      <p:sp>
        <p:nvSpPr>
          <p:cNvPr id="7" name="Title 1"/>
          <p:cNvSpPr txBox="1">
            <a:spLocks/>
          </p:cNvSpPr>
          <p:nvPr/>
        </p:nvSpPr>
        <p:spPr>
          <a:xfrm>
            <a:off x="228599" y="914400"/>
            <a:ext cx="8686799" cy="457200"/>
          </a:xfrm>
          <a:prstGeom prst="rect">
            <a:avLst/>
          </a:prstGeom>
          <a:solidFill>
            <a:srgbClr val="002060"/>
          </a:solidFill>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n-US" sz="2800" b="1" dirty="0" smtClean="0">
                <a:solidFill>
                  <a:schemeClr val="bg2"/>
                </a:solidFill>
              </a:rPr>
              <a:t>HRMIS – Changes  &amp; Implications</a:t>
            </a:r>
            <a:endParaRPr lang="en-US" sz="2800" b="1" dirty="0">
              <a:solidFill>
                <a:schemeClr val="bg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81000" y="1981200"/>
            <a:ext cx="8229600" cy="4724400"/>
          </a:xfrm>
        </p:spPr>
        <p:txBody>
          <a:bodyPr>
            <a:normAutofit/>
          </a:bodyPr>
          <a:lstStyle/>
          <a:p>
            <a:pPr algn="ctr">
              <a:buNone/>
            </a:pPr>
            <a:r>
              <a:rPr lang="en-US" b="1" u="sng" dirty="0" smtClean="0">
                <a:solidFill>
                  <a:srgbClr val="002060"/>
                </a:solidFill>
              </a:rPr>
              <a:t>Structure </a:t>
            </a:r>
          </a:p>
          <a:p>
            <a:pPr>
              <a:buNone/>
            </a:pPr>
            <a:endParaRPr lang="en-US" sz="2400" dirty="0" smtClean="0"/>
          </a:p>
          <a:p>
            <a:pPr algn="just"/>
            <a:r>
              <a:rPr lang="en-US" sz="2400" b="1" dirty="0" smtClean="0"/>
              <a:t>Proper identification of roles and responsibilities of users of the system </a:t>
            </a:r>
            <a:r>
              <a:rPr lang="en-US" sz="2400" dirty="0" smtClean="0"/>
              <a:t>comprising  not only HR &amp; Finance people, but </a:t>
            </a:r>
            <a:r>
              <a:rPr lang="en-US" sz="2400" u="sng" dirty="0" smtClean="0"/>
              <a:t>Top Management, Line Managers, employees</a:t>
            </a:r>
            <a:r>
              <a:rPr lang="en-US" sz="2400" dirty="0" smtClean="0"/>
              <a:t>, etc…</a:t>
            </a:r>
          </a:p>
          <a:p>
            <a:pPr algn="just">
              <a:buNone/>
            </a:pPr>
            <a:endParaRPr lang="en-US" sz="2400" dirty="0" smtClean="0"/>
          </a:p>
          <a:p>
            <a:pPr algn="just"/>
            <a:r>
              <a:rPr lang="en-US" sz="2400" b="1" dirty="0" smtClean="0"/>
              <a:t>Grant of levels of access </a:t>
            </a:r>
            <a:r>
              <a:rPr lang="en-US" sz="2400" dirty="0" smtClean="0"/>
              <a:t>depending on the role assigned to the user for security purposes</a:t>
            </a:r>
          </a:p>
          <a:p>
            <a:pPr algn="just">
              <a:buNone/>
            </a:pPr>
            <a:r>
              <a:rPr lang="en-US" sz="2400" dirty="0" smtClean="0"/>
              <a:t>     </a:t>
            </a:r>
            <a:endParaRPr lang="en-US" sz="2400" dirty="0"/>
          </a:p>
        </p:txBody>
      </p:sp>
      <p:sp>
        <p:nvSpPr>
          <p:cNvPr id="7" name="Title 1"/>
          <p:cNvSpPr txBox="1">
            <a:spLocks/>
          </p:cNvSpPr>
          <p:nvPr/>
        </p:nvSpPr>
        <p:spPr>
          <a:xfrm>
            <a:off x="228600" y="1143000"/>
            <a:ext cx="8686799" cy="457200"/>
          </a:xfrm>
          <a:prstGeom prst="rect">
            <a:avLst/>
          </a:prstGeom>
          <a:solidFill>
            <a:srgbClr val="002060"/>
          </a:solidFill>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n-US" sz="2800" b="1" dirty="0" smtClean="0">
                <a:solidFill>
                  <a:schemeClr val="bg2"/>
                </a:solidFill>
              </a:rPr>
              <a:t>HRMIS – Changes  &amp; Implications</a:t>
            </a:r>
            <a:endParaRPr lang="en-US" sz="2800" b="1" dirty="0">
              <a:solidFill>
                <a:schemeClr val="bg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28599" y="1143000"/>
            <a:ext cx="8763001" cy="5486400"/>
          </a:xfrm>
        </p:spPr>
        <p:txBody>
          <a:bodyPr>
            <a:noAutofit/>
          </a:bodyPr>
          <a:lstStyle/>
          <a:p>
            <a:pPr algn="ctr">
              <a:buNone/>
            </a:pPr>
            <a:endParaRPr lang="en-US" sz="600" b="1" u="sng" dirty="0" smtClean="0">
              <a:solidFill>
                <a:srgbClr val="002060"/>
              </a:solidFill>
            </a:endParaRPr>
          </a:p>
          <a:p>
            <a:pPr algn="ctr">
              <a:buNone/>
            </a:pPr>
            <a:endParaRPr lang="en-US" sz="1100" b="1" u="sng" dirty="0" smtClean="0">
              <a:solidFill>
                <a:srgbClr val="002060"/>
              </a:solidFill>
            </a:endParaRPr>
          </a:p>
          <a:p>
            <a:pPr algn="ctr">
              <a:buNone/>
            </a:pPr>
            <a:r>
              <a:rPr lang="en-US" sz="3200" b="1" u="sng" dirty="0" smtClean="0">
                <a:solidFill>
                  <a:srgbClr val="002060"/>
                </a:solidFill>
              </a:rPr>
              <a:t>Technology</a:t>
            </a:r>
          </a:p>
          <a:p>
            <a:pPr algn="just">
              <a:buNone/>
            </a:pPr>
            <a:endParaRPr lang="en-US" sz="1200" dirty="0" smtClean="0"/>
          </a:p>
          <a:p>
            <a:pPr algn="just"/>
            <a:r>
              <a:rPr lang="en-US" sz="2400" b="1" dirty="0" smtClean="0"/>
              <a:t>“Garbage in, Garbage out”</a:t>
            </a:r>
          </a:p>
          <a:p>
            <a:pPr marL="354013" indent="-354013" algn="just">
              <a:buNone/>
            </a:pPr>
            <a:r>
              <a:rPr lang="en-US" sz="2400" dirty="0" smtClean="0"/>
              <a:t>     ensuring that data input in the system is clean and updated at ALL TIMES to use the system to its full potential</a:t>
            </a:r>
          </a:p>
          <a:p>
            <a:pPr marL="354013" indent="-354013" algn="just">
              <a:buNone/>
            </a:pPr>
            <a:endParaRPr lang="en-US" sz="1600" dirty="0" smtClean="0"/>
          </a:p>
          <a:p>
            <a:pPr algn="just"/>
            <a:r>
              <a:rPr lang="en-US" sz="2400" b="1" dirty="0" smtClean="0"/>
              <a:t>Ensuring provision of improved technical infrastructure</a:t>
            </a:r>
          </a:p>
          <a:p>
            <a:pPr algn="just">
              <a:buNone/>
            </a:pPr>
            <a:r>
              <a:rPr lang="en-US" sz="2400" dirty="0" smtClean="0"/>
              <a:t>     e.g. providing PCs with internet facilities to all users</a:t>
            </a:r>
          </a:p>
          <a:p>
            <a:pPr algn="just">
              <a:buNone/>
            </a:pPr>
            <a:endParaRPr lang="en-US" sz="1800" dirty="0" smtClean="0"/>
          </a:p>
          <a:p>
            <a:pPr algn="just"/>
            <a:r>
              <a:rPr lang="en-US" sz="2400" b="1" dirty="0" smtClean="0"/>
              <a:t>Building trust in the system</a:t>
            </a:r>
          </a:p>
          <a:p>
            <a:pPr algn="just">
              <a:buNone/>
            </a:pPr>
            <a:r>
              <a:rPr lang="en-US" sz="2400" dirty="0" smtClean="0"/>
              <a:t>     e.g. having 2 levels of validation and accountability-</a:t>
            </a:r>
          </a:p>
          <a:p>
            <a:pPr algn="just">
              <a:buNone/>
            </a:pPr>
            <a:r>
              <a:rPr lang="en-US" sz="2400" dirty="0"/>
              <a:t> </a:t>
            </a:r>
            <a:r>
              <a:rPr lang="en-US" sz="2400" dirty="0" smtClean="0"/>
              <a:t>           HR &amp; Finance</a:t>
            </a:r>
            <a:endParaRPr lang="en-US" sz="2400" dirty="0"/>
          </a:p>
        </p:txBody>
      </p:sp>
      <p:sp>
        <p:nvSpPr>
          <p:cNvPr id="7" name="Title 1"/>
          <p:cNvSpPr txBox="1">
            <a:spLocks/>
          </p:cNvSpPr>
          <p:nvPr/>
        </p:nvSpPr>
        <p:spPr>
          <a:xfrm>
            <a:off x="228599" y="914400"/>
            <a:ext cx="8686799" cy="435077"/>
          </a:xfrm>
          <a:prstGeom prst="rect">
            <a:avLst/>
          </a:prstGeom>
          <a:solidFill>
            <a:srgbClr val="002060"/>
          </a:solidFill>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n-US" sz="2800" b="1" dirty="0" smtClean="0">
                <a:solidFill>
                  <a:schemeClr val="bg2"/>
                </a:solidFill>
              </a:rPr>
              <a:t>HRMIS – Changes  &amp; Implications</a:t>
            </a:r>
            <a:endParaRPr lang="en-US" sz="2800" b="1" dirty="0">
              <a:solidFill>
                <a:schemeClr val="bg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81000" y="1798637"/>
            <a:ext cx="8382000" cy="4754563"/>
          </a:xfrm>
        </p:spPr>
        <p:txBody>
          <a:bodyPr>
            <a:normAutofit/>
          </a:bodyPr>
          <a:lstStyle/>
          <a:p>
            <a:pPr algn="just">
              <a:buNone/>
            </a:pPr>
            <a:r>
              <a:rPr lang="en-US" sz="2800" dirty="0" smtClean="0"/>
              <a:t>	</a:t>
            </a:r>
          </a:p>
          <a:p>
            <a:pPr algn="just">
              <a:lnSpc>
                <a:spcPct val="150000"/>
              </a:lnSpc>
              <a:buNone/>
            </a:pPr>
            <a:r>
              <a:rPr lang="en-US" sz="2300" dirty="0" smtClean="0"/>
              <a:t>	</a:t>
            </a:r>
            <a:r>
              <a:rPr lang="en-US" sz="2300" b="1" dirty="0" smtClean="0">
                <a:solidFill>
                  <a:srgbClr val="002060"/>
                </a:solidFill>
              </a:rPr>
              <a:t>The HRMIS will indeed pave the way for a </a:t>
            </a:r>
            <a:r>
              <a:rPr lang="en-US" sz="2300" b="1" dirty="0" err="1" smtClean="0">
                <a:solidFill>
                  <a:srgbClr val="002060"/>
                </a:solidFill>
              </a:rPr>
              <a:t>modernised</a:t>
            </a:r>
            <a:r>
              <a:rPr lang="en-US" sz="2300" b="1" dirty="0" smtClean="0">
                <a:solidFill>
                  <a:srgbClr val="002060"/>
                </a:solidFill>
              </a:rPr>
              <a:t> Civil Service. This mega project presents itself as a big challenge as it will definitely change our old ways of doing things. Involvement, Dedication, Determination and Commitment of each one of us are the vital ingredients that will contribute towards its success and together we will reap the benefits!!!</a:t>
            </a:r>
            <a:endParaRPr lang="en-US" sz="2300" b="1" dirty="0">
              <a:solidFill>
                <a:srgbClr val="002060"/>
              </a:solidFill>
            </a:endParaRPr>
          </a:p>
        </p:txBody>
      </p:sp>
      <p:sp>
        <p:nvSpPr>
          <p:cNvPr id="7" name="Title 1"/>
          <p:cNvSpPr>
            <a:spLocks noGrp="1"/>
          </p:cNvSpPr>
          <p:nvPr>
            <p:ph type="title"/>
          </p:nvPr>
        </p:nvSpPr>
        <p:spPr>
          <a:xfrm>
            <a:off x="381000" y="990600"/>
            <a:ext cx="8229600" cy="762000"/>
          </a:xfrm>
          <a:solidFill>
            <a:srgbClr val="002060"/>
          </a:solidFill>
        </p:spPr>
        <p:txBody>
          <a:bodyPr>
            <a:normAutofit fontScale="90000"/>
          </a:bodyPr>
          <a:lstStyle/>
          <a:p>
            <a:pPr algn="ctr"/>
            <a:r>
              <a:rPr lang="en-US" dirty="0" smtClean="0">
                <a:solidFill>
                  <a:schemeClr val="bg2"/>
                </a:solidFill>
              </a:rPr>
              <a:t>Conclusion</a:t>
            </a:r>
            <a:endParaRPr lang="en-US" dirty="0">
              <a:solidFill>
                <a:schemeClr val="bg2"/>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8229600" cy="4389120"/>
          </a:xfrm>
        </p:spPr>
        <p:txBody>
          <a:bodyPr>
            <a:normAutofit lnSpcReduction="10000"/>
          </a:bodyPr>
          <a:lstStyle/>
          <a:p>
            <a:pPr>
              <a:buNone/>
            </a:pPr>
            <a:r>
              <a:rPr lang="en-US" dirty="0" smtClean="0"/>
              <a:t>                     </a:t>
            </a:r>
            <a:r>
              <a:rPr lang="en-US" sz="8000" b="1" dirty="0" smtClean="0">
                <a:solidFill>
                  <a:srgbClr val="002060"/>
                </a:solidFill>
              </a:rPr>
              <a:t>Thank You </a:t>
            </a:r>
          </a:p>
          <a:p>
            <a:pPr algn="ctr">
              <a:buNone/>
            </a:pPr>
            <a:r>
              <a:rPr lang="en-US" sz="8000" b="1" dirty="0" smtClean="0">
                <a:solidFill>
                  <a:srgbClr val="002060"/>
                </a:solidFill>
              </a:rPr>
              <a:t>&amp;</a:t>
            </a:r>
          </a:p>
          <a:p>
            <a:pPr algn="ctr">
              <a:buNone/>
            </a:pPr>
            <a:r>
              <a:rPr lang="en-US" sz="8000" b="1" dirty="0" smtClean="0">
                <a:solidFill>
                  <a:srgbClr val="002060"/>
                </a:solidFill>
              </a:rPr>
              <a:t>Good Luck!!!</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762000"/>
          </a:xfrm>
          <a:solidFill>
            <a:srgbClr val="002060"/>
          </a:solidFill>
        </p:spPr>
        <p:txBody>
          <a:bodyPr>
            <a:normAutofit fontScale="90000"/>
          </a:bodyPr>
          <a:lstStyle/>
          <a:p>
            <a:pPr algn="ctr"/>
            <a:r>
              <a:rPr lang="en-US" dirty="0" smtClean="0">
                <a:solidFill>
                  <a:schemeClr val="bg2"/>
                </a:solidFill>
              </a:rPr>
              <a:t>Outline of Presentation</a:t>
            </a:r>
            <a:endParaRPr lang="en-US" dirty="0">
              <a:solidFill>
                <a:schemeClr val="bg2"/>
              </a:solidFill>
            </a:endParaRPr>
          </a:p>
        </p:txBody>
      </p:sp>
      <p:sp>
        <p:nvSpPr>
          <p:cNvPr id="3" name="Content Placeholder 2"/>
          <p:cNvSpPr>
            <a:spLocks noGrp="1"/>
          </p:cNvSpPr>
          <p:nvPr>
            <p:ph idx="1"/>
          </p:nvPr>
        </p:nvSpPr>
        <p:spPr/>
        <p:txBody>
          <a:bodyPr>
            <a:normAutofit fontScale="62500" lnSpcReduction="20000"/>
          </a:bodyPr>
          <a:lstStyle/>
          <a:p>
            <a:endParaRPr lang="en-US" dirty="0" smtClean="0"/>
          </a:p>
          <a:p>
            <a:pPr marL="633413" indent="-633413">
              <a:lnSpc>
                <a:spcPct val="200000"/>
              </a:lnSpc>
            </a:pPr>
            <a:r>
              <a:rPr lang="en-US" sz="4100" b="1" dirty="0" smtClean="0"/>
              <a:t>What is HRMIS?</a:t>
            </a:r>
          </a:p>
          <a:p>
            <a:pPr marL="633413" indent="-633413">
              <a:lnSpc>
                <a:spcPct val="200000"/>
              </a:lnSpc>
            </a:pPr>
            <a:r>
              <a:rPr lang="en-US" sz="4100" b="1" dirty="0" smtClean="0"/>
              <a:t>Why HRMIS?</a:t>
            </a:r>
          </a:p>
          <a:p>
            <a:pPr marL="633413" indent="-633413">
              <a:lnSpc>
                <a:spcPct val="200000"/>
              </a:lnSpc>
            </a:pPr>
            <a:r>
              <a:rPr lang="en-US" sz="4100" b="1" dirty="0" smtClean="0"/>
              <a:t>HOW? - Involvement of all Stakeholders</a:t>
            </a:r>
          </a:p>
          <a:p>
            <a:pPr marL="633413" indent="-633413">
              <a:lnSpc>
                <a:spcPct val="200000"/>
              </a:lnSpc>
            </a:pPr>
            <a:r>
              <a:rPr lang="en-US" sz="4100" b="1" dirty="0" smtClean="0"/>
              <a:t>HRMIS – Changes &amp; Implications</a:t>
            </a:r>
          </a:p>
          <a:p>
            <a:pPr marL="633413" indent="-633413">
              <a:lnSpc>
                <a:spcPct val="200000"/>
              </a:lnSpc>
            </a:pPr>
            <a:r>
              <a:rPr lang="en-US" sz="4100" b="1" dirty="0" smtClean="0"/>
              <a:t>Conclusion</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133601"/>
            <a:ext cx="8229600" cy="4572000"/>
          </a:xfrm>
        </p:spPr>
        <p:txBody>
          <a:bodyPr>
            <a:normAutofit/>
          </a:bodyPr>
          <a:lstStyle/>
          <a:p>
            <a:pPr marL="354013" indent="-354013" algn="just">
              <a:lnSpc>
                <a:spcPct val="150000"/>
              </a:lnSpc>
            </a:pPr>
            <a:r>
              <a:rPr lang="en-US" sz="2400" dirty="0" smtClean="0"/>
              <a:t>The HRMIS will consist of a central on-line database of all public officers.</a:t>
            </a:r>
          </a:p>
          <a:p>
            <a:pPr marL="354013" indent="-354013" algn="just">
              <a:lnSpc>
                <a:spcPct val="150000"/>
              </a:lnSpc>
            </a:pPr>
            <a:endParaRPr lang="en-US" sz="2400" dirty="0" smtClean="0"/>
          </a:p>
          <a:p>
            <a:pPr marL="354013" indent="-354013" algn="just">
              <a:lnSpc>
                <a:spcPct val="150000"/>
              </a:lnSpc>
            </a:pPr>
            <a:r>
              <a:rPr lang="en-US" sz="2400" dirty="0" smtClean="0"/>
              <a:t>HRMIS is not only a human resource application system, but also a new, comprehensive and integrated approach in the management of human resources in the Public Service.</a:t>
            </a:r>
            <a:endParaRPr lang="en-US" sz="2400" dirty="0"/>
          </a:p>
        </p:txBody>
      </p:sp>
      <p:sp>
        <p:nvSpPr>
          <p:cNvPr id="5" name="Title 1"/>
          <p:cNvSpPr>
            <a:spLocks noGrp="1"/>
          </p:cNvSpPr>
          <p:nvPr>
            <p:ph type="title"/>
          </p:nvPr>
        </p:nvSpPr>
        <p:spPr>
          <a:xfrm>
            <a:off x="457200" y="990600"/>
            <a:ext cx="8229600" cy="762000"/>
          </a:xfrm>
          <a:solidFill>
            <a:srgbClr val="002060"/>
          </a:solidFill>
        </p:spPr>
        <p:txBody>
          <a:bodyPr>
            <a:normAutofit fontScale="90000"/>
          </a:bodyPr>
          <a:lstStyle/>
          <a:p>
            <a:pPr algn="ctr"/>
            <a:r>
              <a:rPr lang="en-US" dirty="0" smtClean="0">
                <a:solidFill>
                  <a:schemeClr val="bg2"/>
                </a:solidFill>
              </a:rPr>
              <a:t>What is HRMIS ?</a:t>
            </a:r>
            <a:endParaRPr lang="en-US" dirty="0">
              <a:solidFill>
                <a:schemeClr val="bg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1646237"/>
            <a:ext cx="4267200" cy="4830763"/>
          </a:xfrm>
          <a:ln w="25400">
            <a:solidFill>
              <a:srgbClr val="002060"/>
            </a:solidFill>
          </a:ln>
        </p:spPr>
        <p:txBody>
          <a:bodyPr>
            <a:normAutofit fontScale="92500" lnSpcReduction="10000"/>
          </a:bodyPr>
          <a:lstStyle/>
          <a:p>
            <a:pPr algn="ctr">
              <a:buNone/>
            </a:pPr>
            <a:r>
              <a:rPr lang="en-US" sz="2200" b="1" u="sng" dirty="0" smtClean="0">
                <a:solidFill>
                  <a:srgbClr val="002060"/>
                </a:solidFill>
              </a:rPr>
              <a:t>Transactional Problems</a:t>
            </a:r>
          </a:p>
          <a:p>
            <a:pPr algn="just">
              <a:buNone/>
            </a:pPr>
            <a:endParaRPr lang="en-US" sz="1100" u="sng" dirty="0" smtClean="0"/>
          </a:p>
          <a:p>
            <a:pPr algn="just"/>
            <a:r>
              <a:rPr lang="en-US" sz="2200" dirty="0" smtClean="0"/>
              <a:t>Routine and time  consuming operational activities</a:t>
            </a:r>
          </a:p>
          <a:p>
            <a:pPr algn="just">
              <a:buNone/>
            </a:pPr>
            <a:endParaRPr lang="en-US" sz="3000" dirty="0" smtClean="0"/>
          </a:p>
          <a:p>
            <a:pPr algn="just"/>
            <a:r>
              <a:rPr lang="en-US" sz="2200" dirty="0" smtClean="0"/>
              <a:t>Cumbersome processing and updating of leave</a:t>
            </a:r>
          </a:p>
          <a:p>
            <a:pPr algn="just">
              <a:buNone/>
            </a:pPr>
            <a:endParaRPr lang="en-US" sz="3500" dirty="0" smtClean="0"/>
          </a:p>
          <a:p>
            <a:pPr algn="just"/>
            <a:r>
              <a:rPr lang="en-US" sz="2200" dirty="0" smtClean="0"/>
              <a:t>Cumbersome exercise for processing and payment of </a:t>
            </a:r>
            <a:r>
              <a:rPr lang="en-US" sz="2200" dirty="0" err="1" smtClean="0"/>
              <a:t>unutilised</a:t>
            </a:r>
            <a:r>
              <a:rPr lang="en-US" sz="2200" dirty="0" smtClean="0"/>
              <a:t> sick leave</a:t>
            </a:r>
          </a:p>
          <a:p>
            <a:pPr algn="just"/>
            <a:endParaRPr lang="en-US" sz="1500" dirty="0" smtClean="0"/>
          </a:p>
          <a:p>
            <a:pPr algn="just"/>
            <a:r>
              <a:rPr lang="en-US" sz="2200" dirty="0" smtClean="0"/>
              <a:t>Computation of Passage Benefits – Duplication of work</a:t>
            </a:r>
            <a:endParaRPr lang="en-US" sz="2200" dirty="0"/>
          </a:p>
        </p:txBody>
      </p:sp>
      <p:sp>
        <p:nvSpPr>
          <p:cNvPr id="4" name="Content Placeholder 3"/>
          <p:cNvSpPr>
            <a:spLocks noGrp="1"/>
          </p:cNvSpPr>
          <p:nvPr>
            <p:ph sz="half" idx="2"/>
          </p:nvPr>
        </p:nvSpPr>
        <p:spPr>
          <a:xfrm>
            <a:off x="4648200" y="1646237"/>
            <a:ext cx="4267200" cy="4830763"/>
          </a:xfrm>
          <a:ln w="25400">
            <a:solidFill>
              <a:srgbClr val="002060"/>
            </a:solidFill>
          </a:ln>
        </p:spPr>
        <p:txBody>
          <a:bodyPr>
            <a:normAutofit fontScale="92500" lnSpcReduction="10000"/>
          </a:bodyPr>
          <a:lstStyle/>
          <a:p>
            <a:pPr algn="ctr">
              <a:buNone/>
            </a:pPr>
            <a:r>
              <a:rPr lang="en-US" b="1" u="sng" dirty="0" smtClean="0">
                <a:solidFill>
                  <a:srgbClr val="002060"/>
                </a:solidFill>
              </a:rPr>
              <a:t>Transactional Benefits</a:t>
            </a:r>
          </a:p>
          <a:p>
            <a:pPr algn="just">
              <a:buNone/>
            </a:pPr>
            <a:endParaRPr lang="en-US" sz="1000" u="sng" dirty="0" smtClean="0"/>
          </a:p>
          <a:p>
            <a:pPr algn="just"/>
            <a:r>
              <a:rPr lang="en-US" sz="2200" dirty="0" smtClean="0"/>
              <a:t>Improved accuracy and timeliness with on-line HR processes</a:t>
            </a:r>
          </a:p>
          <a:p>
            <a:pPr marL="0" indent="0" algn="just">
              <a:buNone/>
            </a:pPr>
            <a:endParaRPr lang="en-US" sz="3000" dirty="0" smtClean="0"/>
          </a:p>
          <a:p>
            <a:pPr algn="just"/>
            <a:r>
              <a:rPr lang="en-US" sz="2200" dirty="0" smtClean="0"/>
              <a:t>Automatic updating of leave balances and access to leave balances thro’ self-service</a:t>
            </a:r>
          </a:p>
          <a:p>
            <a:pPr algn="just"/>
            <a:endParaRPr lang="en-US" sz="1300" dirty="0" smtClean="0"/>
          </a:p>
          <a:p>
            <a:pPr algn="just"/>
            <a:endParaRPr lang="en-US" sz="400" dirty="0" smtClean="0"/>
          </a:p>
          <a:p>
            <a:pPr algn="just"/>
            <a:r>
              <a:rPr lang="en-US" sz="2200" dirty="0" smtClean="0"/>
              <a:t>Easy and timely processing of </a:t>
            </a:r>
            <a:r>
              <a:rPr lang="en-US" sz="2200" dirty="0" err="1" smtClean="0"/>
              <a:t>unutilised</a:t>
            </a:r>
            <a:r>
              <a:rPr lang="en-US" sz="2200" dirty="0" smtClean="0"/>
              <a:t> sick leave</a:t>
            </a:r>
          </a:p>
          <a:p>
            <a:pPr algn="just"/>
            <a:endParaRPr lang="en-US" dirty="0" smtClean="0"/>
          </a:p>
          <a:p>
            <a:pPr algn="just"/>
            <a:r>
              <a:rPr lang="en-US" sz="2200" dirty="0" smtClean="0"/>
              <a:t>Automatic computation of Passage Benefits and availability of balance on line</a:t>
            </a:r>
            <a:endParaRPr lang="en-US" sz="2200" dirty="0"/>
          </a:p>
        </p:txBody>
      </p:sp>
      <p:sp>
        <p:nvSpPr>
          <p:cNvPr id="6" name="Title 1"/>
          <p:cNvSpPr>
            <a:spLocks noGrp="1"/>
          </p:cNvSpPr>
          <p:nvPr>
            <p:ph type="title"/>
          </p:nvPr>
        </p:nvSpPr>
        <p:spPr>
          <a:xfrm>
            <a:off x="228600" y="914400"/>
            <a:ext cx="8686800" cy="609600"/>
          </a:xfrm>
          <a:solidFill>
            <a:srgbClr val="002060"/>
          </a:solidFill>
        </p:spPr>
        <p:txBody>
          <a:bodyPr>
            <a:normAutofit fontScale="90000"/>
          </a:bodyPr>
          <a:lstStyle/>
          <a:p>
            <a:pPr algn="ctr"/>
            <a:r>
              <a:rPr lang="en-US" dirty="0" smtClean="0">
                <a:solidFill>
                  <a:schemeClr val="bg2"/>
                </a:solidFill>
              </a:rPr>
              <a:t>Why HRMIS ?</a:t>
            </a:r>
            <a:endParaRPr lang="en-US" dirty="0">
              <a:solidFill>
                <a:schemeClr val="bg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04800" y="1646237"/>
            <a:ext cx="4191000" cy="4754563"/>
          </a:xfrm>
          <a:ln w="25400">
            <a:solidFill>
              <a:srgbClr val="002060"/>
            </a:solidFill>
          </a:ln>
        </p:spPr>
        <p:txBody>
          <a:bodyPr>
            <a:normAutofit/>
          </a:bodyPr>
          <a:lstStyle/>
          <a:p>
            <a:pPr algn="ctr">
              <a:buNone/>
            </a:pPr>
            <a:r>
              <a:rPr lang="en-US" sz="2400" b="1" u="sng" dirty="0" smtClean="0">
                <a:solidFill>
                  <a:srgbClr val="002060"/>
                </a:solidFill>
              </a:rPr>
              <a:t>Relational Problems</a:t>
            </a:r>
          </a:p>
          <a:p>
            <a:pPr algn="just">
              <a:buNone/>
            </a:pPr>
            <a:endParaRPr lang="en-US" sz="2200" u="sng" dirty="0" smtClean="0"/>
          </a:p>
          <a:p>
            <a:pPr algn="just"/>
            <a:r>
              <a:rPr lang="en-US" sz="2200" dirty="0" smtClean="0"/>
              <a:t>Difficulty in providing up-to-date and timely information to Top-Management</a:t>
            </a:r>
          </a:p>
          <a:p>
            <a:pPr algn="just"/>
            <a:endParaRPr lang="en-US" sz="2200" dirty="0" smtClean="0"/>
          </a:p>
          <a:p>
            <a:pPr algn="just"/>
            <a:r>
              <a:rPr lang="en-US" sz="2200" dirty="0" smtClean="0"/>
              <a:t>Much time taken to respond to queries from line management and employees</a:t>
            </a:r>
          </a:p>
          <a:p>
            <a:pPr algn="just"/>
            <a:endParaRPr lang="en-US" sz="1600" dirty="0" smtClean="0"/>
          </a:p>
          <a:p>
            <a:pPr algn="just"/>
            <a:r>
              <a:rPr lang="en-US" sz="2200" dirty="0" smtClean="0"/>
              <a:t>Communication problems</a:t>
            </a:r>
          </a:p>
          <a:p>
            <a:pPr algn="just">
              <a:buNone/>
            </a:pPr>
            <a:r>
              <a:rPr lang="en-US" sz="2200" dirty="0" smtClean="0"/>
              <a:t>      ( HR v/s Finance)</a:t>
            </a:r>
            <a:endParaRPr lang="en-US" sz="2200" dirty="0"/>
          </a:p>
        </p:txBody>
      </p:sp>
      <p:sp>
        <p:nvSpPr>
          <p:cNvPr id="4" name="Content Placeholder 3"/>
          <p:cNvSpPr>
            <a:spLocks noGrp="1"/>
          </p:cNvSpPr>
          <p:nvPr>
            <p:ph sz="half" idx="2"/>
          </p:nvPr>
        </p:nvSpPr>
        <p:spPr>
          <a:xfrm>
            <a:off x="4648200" y="1646237"/>
            <a:ext cx="4267200" cy="4754563"/>
          </a:xfrm>
          <a:ln w="25400">
            <a:solidFill>
              <a:srgbClr val="002060"/>
            </a:solidFill>
          </a:ln>
        </p:spPr>
        <p:txBody>
          <a:bodyPr>
            <a:normAutofit/>
          </a:bodyPr>
          <a:lstStyle/>
          <a:p>
            <a:pPr algn="ctr">
              <a:buNone/>
            </a:pPr>
            <a:r>
              <a:rPr lang="en-US" sz="2400" b="1" u="sng" dirty="0" smtClean="0">
                <a:solidFill>
                  <a:srgbClr val="002060"/>
                </a:solidFill>
              </a:rPr>
              <a:t>Relational Benefits</a:t>
            </a:r>
          </a:p>
          <a:p>
            <a:pPr algn="just">
              <a:buNone/>
            </a:pPr>
            <a:endParaRPr lang="en-US" sz="2200" u="sng" dirty="0" smtClean="0"/>
          </a:p>
          <a:p>
            <a:pPr algn="just"/>
            <a:r>
              <a:rPr lang="en-US" sz="2200" dirty="0" smtClean="0"/>
              <a:t>Providing Top Management with timely, accurate, valid and reliable information</a:t>
            </a:r>
          </a:p>
          <a:p>
            <a:pPr algn="just"/>
            <a:endParaRPr lang="en-US" sz="2200" dirty="0" smtClean="0"/>
          </a:p>
          <a:p>
            <a:pPr algn="just"/>
            <a:r>
              <a:rPr lang="en-US" sz="2200" dirty="0" smtClean="0"/>
              <a:t>Empowerment of employees through Self-Service</a:t>
            </a:r>
          </a:p>
          <a:p>
            <a:pPr algn="just"/>
            <a:endParaRPr lang="en-US" sz="1600" dirty="0" smtClean="0"/>
          </a:p>
          <a:p>
            <a:pPr algn="just"/>
            <a:endParaRPr lang="en-US" sz="1400" dirty="0" smtClean="0"/>
          </a:p>
          <a:p>
            <a:pPr algn="just"/>
            <a:r>
              <a:rPr lang="en-US" sz="2200" dirty="0" smtClean="0"/>
              <a:t>Synergy between HR and Finance as HR and Payroll will be interlinked in the system</a:t>
            </a:r>
            <a:endParaRPr lang="en-US" sz="2200" dirty="0"/>
          </a:p>
        </p:txBody>
      </p:sp>
      <p:sp>
        <p:nvSpPr>
          <p:cNvPr id="5" name="Title 1"/>
          <p:cNvSpPr txBox="1">
            <a:spLocks/>
          </p:cNvSpPr>
          <p:nvPr/>
        </p:nvSpPr>
        <p:spPr>
          <a:xfrm>
            <a:off x="304800" y="914400"/>
            <a:ext cx="8610600" cy="609600"/>
          </a:xfrm>
          <a:prstGeom prst="rect">
            <a:avLst/>
          </a:prstGeom>
          <a:solidFill>
            <a:srgbClr val="002060"/>
          </a:solidFill>
        </p:spPr>
        <p:txBody>
          <a:bodyPr vert="horz" lIns="0" rIns="0" bIns="0" anchor="b">
            <a:normAutofit fontScale="900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n-US" smtClean="0">
                <a:solidFill>
                  <a:schemeClr val="bg2"/>
                </a:solidFill>
              </a:rPr>
              <a:t>Why HRMIS ?</a:t>
            </a:r>
            <a:endParaRPr lang="en-US" dirty="0">
              <a:solidFill>
                <a:schemeClr val="bg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52400" y="1524001"/>
            <a:ext cx="4267200" cy="4876800"/>
          </a:xfrm>
          <a:ln>
            <a:solidFill>
              <a:srgbClr val="002060"/>
            </a:solidFill>
          </a:ln>
        </p:spPr>
        <p:txBody>
          <a:bodyPr>
            <a:normAutofit/>
          </a:bodyPr>
          <a:lstStyle/>
          <a:p>
            <a:pPr algn="ctr">
              <a:buNone/>
            </a:pPr>
            <a:endParaRPr lang="en-US" sz="1100" b="1" u="sng" dirty="0" smtClean="0">
              <a:solidFill>
                <a:srgbClr val="002060"/>
              </a:solidFill>
            </a:endParaRPr>
          </a:p>
          <a:p>
            <a:pPr algn="ctr">
              <a:buNone/>
            </a:pPr>
            <a:r>
              <a:rPr lang="en-US" sz="2200" b="1" u="sng" dirty="0" smtClean="0">
                <a:solidFill>
                  <a:srgbClr val="002060"/>
                </a:solidFill>
              </a:rPr>
              <a:t>Transformational Problem</a:t>
            </a:r>
          </a:p>
          <a:p>
            <a:pPr algn="just">
              <a:buNone/>
            </a:pPr>
            <a:endParaRPr lang="en-US" sz="2200" dirty="0" smtClean="0"/>
          </a:p>
          <a:p>
            <a:pPr algn="just"/>
            <a:r>
              <a:rPr lang="en-US" sz="2000" dirty="0" smtClean="0"/>
              <a:t>Much time taken to provide input for HR Planning, reply to PQs, etc…</a:t>
            </a:r>
          </a:p>
          <a:p>
            <a:pPr algn="just"/>
            <a:endParaRPr lang="en-US" sz="2000" dirty="0" smtClean="0"/>
          </a:p>
          <a:p>
            <a:pPr algn="just"/>
            <a:r>
              <a:rPr lang="en-US" sz="2000" dirty="0" smtClean="0"/>
              <a:t>No database for PMS – on performance of employees, on their training needs and Improvement Plan</a:t>
            </a:r>
          </a:p>
          <a:p>
            <a:pPr algn="just"/>
            <a:endParaRPr lang="en-US" sz="2000" dirty="0" smtClean="0"/>
          </a:p>
          <a:p>
            <a:pPr algn="just"/>
            <a:r>
              <a:rPr lang="en-US" sz="2000" dirty="0" smtClean="0"/>
              <a:t>Difficulty to retrieve information needed for decision making</a:t>
            </a:r>
            <a:endParaRPr lang="en-US" sz="2000" dirty="0"/>
          </a:p>
        </p:txBody>
      </p:sp>
      <p:sp>
        <p:nvSpPr>
          <p:cNvPr id="4" name="Content Placeholder 3"/>
          <p:cNvSpPr>
            <a:spLocks noGrp="1"/>
          </p:cNvSpPr>
          <p:nvPr>
            <p:ph sz="half" idx="2"/>
          </p:nvPr>
        </p:nvSpPr>
        <p:spPr>
          <a:xfrm>
            <a:off x="4495800" y="1524001"/>
            <a:ext cx="4419600" cy="4876800"/>
          </a:xfrm>
          <a:ln>
            <a:solidFill>
              <a:srgbClr val="002060"/>
            </a:solidFill>
          </a:ln>
        </p:spPr>
        <p:txBody>
          <a:bodyPr>
            <a:normAutofit/>
          </a:bodyPr>
          <a:lstStyle/>
          <a:p>
            <a:pPr algn="ctr">
              <a:buNone/>
            </a:pPr>
            <a:endParaRPr lang="en-US" sz="1200" b="1" u="sng" dirty="0" smtClean="0">
              <a:solidFill>
                <a:srgbClr val="002060"/>
              </a:solidFill>
            </a:endParaRPr>
          </a:p>
          <a:p>
            <a:pPr algn="ctr">
              <a:buNone/>
            </a:pPr>
            <a:r>
              <a:rPr lang="en-US" sz="2200" b="1" u="sng" dirty="0" smtClean="0">
                <a:solidFill>
                  <a:srgbClr val="002060"/>
                </a:solidFill>
              </a:rPr>
              <a:t>Transformational Benefit</a:t>
            </a:r>
          </a:p>
          <a:p>
            <a:pPr algn="just">
              <a:buNone/>
            </a:pPr>
            <a:endParaRPr lang="en-US" sz="2200" dirty="0" smtClean="0"/>
          </a:p>
          <a:p>
            <a:pPr algn="just"/>
            <a:r>
              <a:rPr lang="en-US" sz="2000" dirty="0" smtClean="0"/>
              <a:t>Moving towards Value-Added activities by making  use of reports generated by the system for:</a:t>
            </a:r>
          </a:p>
          <a:p>
            <a:pPr marL="176213" indent="-176213">
              <a:buNone/>
            </a:pPr>
            <a:r>
              <a:rPr lang="en-US" sz="2000" dirty="0" smtClean="0"/>
              <a:t>    - response to PQs &amp; Queries</a:t>
            </a:r>
          </a:p>
          <a:p>
            <a:pPr marL="354013" indent="-354013">
              <a:buNone/>
            </a:pPr>
            <a:r>
              <a:rPr lang="en-US" sz="2000" dirty="0" smtClean="0"/>
              <a:t>    - informed decision-making</a:t>
            </a:r>
          </a:p>
          <a:p>
            <a:pPr marL="354013" indent="-354013">
              <a:buNone/>
            </a:pPr>
            <a:r>
              <a:rPr lang="en-US" sz="2000" dirty="0"/>
              <a:t> </a:t>
            </a:r>
            <a:r>
              <a:rPr lang="en-US" sz="2000" dirty="0" smtClean="0"/>
              <a:t>     relating to, </a:t>
            </a:r>
            <a:r>
              <a:rPr lang="en-US" sz="2000" i="1" dirty="0" err="1" smtClean="0"/>
              <a:t>interlia</a:t>
            </a:r>
            <a:r>
              <a:rPr lang="en-US" sz="2000" i="1" dirty="0" smtClean="0"/>
              <a:t>:</a:t>
            </a:r>
          </a:p>
          <a:p>
            <a:pPr marL="354013" indent="-354013">
              <a:buNone/>
            </a:pPr>
            <a:endParaRPr lang="en-US" sz="1050" i="1" dirty="0" smtClean="0"/>
          </a:p>
          <a:p>
            <a:pPr>
              <a:buNone/>
            </a:pPr>
            <a:r>
              <a:rPr lang="en-US" sz="2000" i="1" dirty="0" smtClean="0"/>
              <a:t>      -  </a:t>
            </a:r>
            <a:r>
              <a:rPr lang="en-US" sz="2000" dirty="0" smtClean="0"/>
              <a:t>HR Proposals Attendance</a:t>
            </a:r>
          </a:p>
          <a:p>
            <a:pPr>
              <a:buNone/>
            </a:pPr>
            <a:r>
              <a:rPr lang="en-US" sz="2000" dirty="0" smtClean="0"/>
              <a:t>         Management</a:t>
            </a:r>
          </a:p>
          <a:p>
            <a:pPr>
              <a:buNone/>
            </a:pPr>
            <a:endParaRPr lang="en-US" sz="1000" dirty="0" smtClean="0"/>
          </a:p>
          <a:p>
            <a:pPr algn="just">
              <a:buNone/>
            </a:pPr>
            <a:r>
              <a:rPr lang="en-US" sz="2000" i="1" dirty="0" smtClean="0"/>
              <a:t>      - </a:t>
            </a:r>
            <a:r>
              <a:rPr lang="en-US" sz="2000" dirty="0" smtClean="0"/>
              <a:t>Training and </a:t>
            </a:r>
            <a:r>
              <a:rPr lang="en-US" sz="2000" dirty="0" err="1" smtClean="0"/>
              <a:t>Dev’t</a:t>
            </a:r>
            <a:r>
              <a:rPr lang="en-US" sz="2000" dirty="0" smtClean="0"/>
              <a:t>.</a:t>
            </a:r>
          </a:p>
          <a:p>
            <a:pPr algn="just">
              <a:buNone/>
            </a:pPr>
            <a:endParaRPr lang="en-US" sz="2200" dirty="0" smtClean="0"/>
          </a:p>
          <a:p>
            <a:pPr algn="just">
              <a:buNone/>
            </a:pPr>
            <a:endParaRPr lang="en-US" sz="2200" i="1" dirty="0"/>
          </a:p>
        </p:txBody>
      </p:sp>
      <p:sp>
        <p:nvSpPr>
          <p:cNvPr id="6" name="Title 1"/>
          <p:cNvSpPr>
            <a:spLocks noGrp="1"/>
          </p:cNvSpPr>
          <p:nvPr>
            <p:ph type="title"/>
          </p:nvPr>
        </p:nvSpPr>
        <p:spPr>
          <a:xfrm>
            <a:off x="152400" y="838200"/>
            <a:ext cx="8763000" cy="609600"/>
          </a:xfrm>
          <a:solidFill>
            <a:srgbClr val="002060"/>
          </a:solidFill>
        </p:spPr>
        <p:txBody>
          <a:bodyPr>
            <a:noAutofit/>
          </a:bodyPr>
          <a:lstStyle/>
          <a:p>
            <a:pPr algn="ctr"/>
            <a:r>
              <a:rPr lang="en-US" sz="4400" dirty="0" smtClean="0">
                <a:solidFill>
                  <a:schemeClr val="bg2"/>
                </a:solidFill>
              </a:rPr>
              <a:t>Why HRMIS ?</a:t>
            </a:r>
            <a:endParaRPr lang="en-US" sz="4400" dirty="0">
              <a:solidFill>
                <a:schemeClr val="bg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Content Placeholder 15"/>
          <p:cNvGraphicFramePr>
            <a:graphicFrameLocks noGrp="1"/>
          </p:cNvGraphicFramePr>
          <p:nvPr>
            <p:ph idx="1"/>
            <p:extLst>
              <p:ext uri="{D42A27DB-BD31-4B8C-83A1-F6EECF244321}">
                <p14:modId xmlns:p14="http://schemas.microsoft.com/office/powerpoint/2010/main" val="4167344748"/>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1"/>
          <p:cNvSpPr txBox="1">
            <a:spLocks/>
          </p:cNvSpPr>
          <p:nvPr/>
        </p:nvSpPr>
        <p:spPr>
          <a:xfrm>
            <a:off x="427703" y="838200"/>
            <a:ext cx="8229600" cy="838200"/>
          </a:xfrm>
          <a:prstGeom prst="rect">
            <a:avLst/>
          </a:prstGeom>
          <a:solidFill>
            <a:srgbClr val="002060"/>
          </a:solidFill>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n-US" sz="2800" dirty="0" smtClean="0">
                <a:solidFill>
                  <a:schemeClr val="bg2"/>
                </a:solidFill>
              </a:rPr>
              <a:t>HRMIS – How ?</a:t>
            </a:r>
          </a:p>
          <a:p>
            <a:pPr algn="ctr"/>
            <a:r>
              <a:rPr lang="en-US" sz="2800" dirty="0" smtClean="0">
                <a:solidFill>
                  <a:schemeClr val="bg2"/>
                </a:solidFill>
              </a:rPr>
              <a:t>Involvement of all stakeholders</a:t>
            </a:r>
            <a:endParaRPr lang="en-US" sz="2800" dirty="0">
              <a:solidFill>
                <a:schemeClr val="bg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28600" y="1600200"/>
            <a:ext cx="8839200" cy="5135563"/>
          </a:xfrm>
        </p:spPr>
        <p:txBody>
          <a:bodyPr>
            <a:noAutofit/>
          </a:bodyPr>
          <a:lstStyle/>
          <a:p>
            <a:pPr algn="ctr">
              <a:buNone/>
            </a:pPr>
            <a:endParaRPr lang="en-US" sz="800" b="1" u="sng" dirty="0" smtClean="0">
              <a:solidFill>
                <a:srgbClr val="002060"/>
              </a:solidFill>
            </a:endParaRPr>
          </a:p>
          <a:p>
            <a:pPr algn="ctr">
              <a:buNone/>
            </a:pPr>
            <a:endParaRPr lang="en-US" sz="1600" b="1" u="sng" dirty="0" smtClean="0">
              <a:solidFill>
                <a:srgbClr val="002060"/>
              </a:solidFill>
            </a:endParaRPr>
          </a:p>
          <a:p>
            <a:pPr algn="ctr">
              <a:buNone/>
            </a:pPr>
            <a:r>
              <a:rPr lang="en-US" sz="2800" b="1" u="sng" dirty="0" smtClean="0">
                <a:solidFill>
                  <a:srgbClr val="002060"/>
                </a:solidFill>
              </a:rPr>
              <a:t>HR Processes  - </a:t>
            </a:r>
            <a:r>
              <a:rPr lang="en-US" sz="2400" b="1" u="sng" dirty="0" smtClean="0">
                <a:solidFill>
                  <a:srgbClr val="002060"/>
                </a:solidFill>
              </a:rPr>
              <a:t>Re-engineering &amp; streamlining</a:t>
            </a:r>
            <a:endParaRPr lang="en-US" sz="2000" b="1" u="sng" dirty="0" smtClean="0">
              <a:solidFill>
                <a:srgbClr val="002060"/>
              </a:solidFill>
            </a:endParaRPr>
          </a:p>
          <a:p>
            <a:pPr>
              <a:buNone/>
            </a:pPr>
            <a:endParaRPr lang="en-US" sz="1800" dirty="0" smtClean="0"/>
          </a:p>
          <a:p>
            <a:r>
              <a:rPr lang="en-US" sz="2000" b="1" dirty="0" smtClean="0"/>
              <a:t>Consistency in HR processes (except specificities)</a:t>
            </a:r>
          </a:p>
          <a:p>
            <a:pPr>
              <a:buNone/>
            </a:pPr>
            <a:r>
              <a:rPr lang="en-US" sz="2400" dirty="0" smtClean="0"/>
              <a:t>     </a:t>
            </a:r>
            <a:r>
              <a:rPr lang="en-US" sz="2000" i="1" dirty="0" smtClean="0"/>
              <a:t>e.g. Should applications for casual leaves be allowed in fractions </a:t>
            </a:r>
          </a:p>
          <a:p>
            <a:pPr>
              <a:buNone/>
            </a:pPr>
            <a:r>
              <a:rPr lang="en-US" sz="2000" i="1" dirty="0"/>
              <a:t> </a:t>
            </a:r>
            <a:r>
              <a:rPr lang="en-US" sz="2000" i="1" dirty="0" smtClean="0"/>
              <a:t>             </a:t>
            </a:r>
            <a:r>
              <a:rPr lang="en-US" sz="2000" dirty="0" smtClean="0"/>
              <a:t>(less than half)</a:t>
            </a:r>
          </a:p>
          <a:p>
            <a:pPr>
              <a:buNone/>
            </a:pPr>
            <a:endParaRPr lang="en-US" sz="1800" dirty="0" smtClean="0"/>
          </a:p>
          <a:p>
            <a:r>
              <a:rPr lang="en-US" sz="2000" b="1" dirty="0" smtClean="0"/>
              <a:t>Clear demarcation of approval levels</a:t>
            </a:r>
          </a:p>
          <a:p>
            <a:pPr>
              <a:buNone/>
            </a:pPr>
            <a:r>
              <a:rPr lang="en-US" sz="2000" i="1" dirty="0" smtClean="0"/>
              <a:t>     e.g. Who should approve applications for leave and at what level?</a:t>
            </a:r>
          </a:p>
          <a:p>
            <a:pPr>
              <a:buNone/>
            </a:pPr>
            <a:endParaRPr lang="en-US" sz="1600" i="1" dirty="0" smtClean="0"/>
          </a:p>
          <a:p>
            <a:r>
              <a:rPr lang="en-US" sz="2000" b="1" dirty="0" smtClean="0"/>
              <a:t>Link to payroll</a:t>
            </a:r>
          </a:p>
          <a:p>
            <a:pPr>
              <a:buNone/>
            </a:pPr>
            <a:r>
              <a:rPr lang="en-US" sz="2000" i="1" dirty="0" smtClean="0"/>
              <a:t>     e.g. Need to adhere to cut-off dates to ensure payments on time</a:t>
            </a:r>
            <a:endParaRPr lang="en-US" sz="2000" i="1" dirty="0"/>
          </a:p>
        </p:txBody>
      </p:sp>
      <p:sp>
        <p:nvSpPr>
          <p:cNvPr id="4" name="Title 1"/>
          <p:cNvSpPr txBox="1">
            <a:spLocks/>
          </p:cNvSpPr>
          <p:nvPr/>
        </p:nvSpPr>
        <p:spPr>
          <a:xfrm>
            <a:off x="228600" y="990600"/>
            <a:ext cx="8686799" cy="914400"/>
          </a:xfrm>
          <a:prstGeom prst="rect">
            <a:avLst/>
          </a:prstGeom>
          <a:solidFill>
            <a:srgbClr val="002060"/>
          </a:solidFill>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n-US" sz="2800" b="1" dirty="0" smtClean="0">
                <a:solidFill>
                  <a:schemeClr val="bg2"/>
                </a:solidFill>
              </a:rPr>
              <a:t>HRMIS – Changes  &amp; Implications</a:t>
            </a:r>
          </a:p>
          <a:p>
            <a:pPr algn="ctr"/>
            <a:r>
              <a:rPr lang="en-US" sz="2800" b="1" dirty="0" smtClean="0">
                <a:solidFill>
                  <a:schemeClr val="bg2"/>
                </a:solidFill>
              </a:rPr>
              <a:t>Involvement of all stakeholders</a:t>
            </a:r>
            <a:endParaRPr lang="en-US" sz="2800" b="1" dirty="0">
              <a:solidFill>
                <a:schemeClr val="bg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28600" y="1600200"/>
            <a:ext cx="8686799" cy="5135563"/>
          </a:xfrm>
        </p:spPr>
        <p:txBody>
          <a:bodyPr>
            <a:normAutofit fontScale="55000" lnSpcReduction="20000"/>
          </a:bodyPr>
          <a:lstStyle/>
          <a:p>
            <a:pPr algn="ctr">
              <a:buNone/>
            </a:pPr>
            <a:endParaRPr lang="en-US" sz="1700" b="1" u="sng" dirty="0" smtClean="0">
              <a:solidFill>
                <a:srgbClr val="002060"/>
              </a:solidFill>
            </a:endParaRPr>
          </a:p>
          <a:p>
            <a:pPr algn="ctr">
              <a:buNone/>
            </a:pPr>
            <a:r>
              <a:rPr lang="en-US" sz="6500" b="1" u="sng" dirty="0" smtClean="0">
                <a:solidFill>
                  <a:srgbClr val="002060"/>
                </a:solidFill>
              </a:rPr>
              <a:t>People</a:t>
            </a:r>
          </a:p>
          <a:p>
            <a:pPr>
              <a:buNone/>
            </a:pPr>
            <a:endParaRPr lang="en-US" sz="3600" dirty="0" smtClean="0"/>
          </a:p>
          <a:p>
            <a:r>
              <a:rPr lang="en-US" sz="3600" b="1" dirty="0" smtClean="0"/>
              <a:t>Development of competencies </a:t>
            </a:r>
          </a:p>
          <a:p>
            <a:pPr marL="0" indent="0">
              <a:buNone/>
            </a:pPr>
            <a:r>
              <a:rPr lang="en-US" sz="3600" dirty="0" smtClean="0"/>
              <a:t>     (knowledge, skills &amp; attitude) </a:t>
            </a:r>
            <a:r>
              <a:rPr lang="en-US" sz="3600" b="1" dirty="0" smtClean="0"/>
              <a:t>of users</a:t>
            </a:r>
          </a:p>
          <a:p>
            <a:pPr>
              <a:buNone/>
            </a:pPr>
            <a:r>
              <a:rPr lang="en-US" sz="3600" dirty="0" smtClean="0"/>
              <a:t>     e.g. training on how to use the system</a:t>
            </a:r>
          </a:p>
          <a:p>
            <a:pPr>
              <a:buNone/>
            </a:pPr>
            <a:endParaRPr lang="en-US" sz="3600" dirty="0" smtClean="0"/>
          </a:p>
          <a:p>
            <a:r>
              <a:rPr lang="en-US" sz="3600" b="1" dirty="0" smtClean="0"/>
              <a:t>Interaction of not only HR and Finance people, but other stakeholders, with the system</a:t>
            </a:r>
          </a:p>
          <a:p>
            <a:pPr algn="just">
              <a:buNone/>
            </a:pPr>
            <a:r>
              <a:rPr lang="en-US" sz="3600" dirty="0" smtClean="0"/>
              <a:t>    e.g. RO/SO giving approval, line managers putting recommendations on application for leaves, employees submitting applications and viewing outcome thro’ self-service</a:t>
            </a:r>
          </a:p>
          <a:p>
            <a:pPr algn="just">
              <a:buNone/>
            </a:pPr>
            <a:endParaRPr lang="en-US" sz="3600" dirty="0" smtClean="0"/>
          </a:p>
          <a:p>
            <a:r>
              <a:rPr lang="en-US" sz="3600" b="1" dirty="0" smtClean="0"/>
              <a:t>More involvement of line managers in the management of their subordinates</a:t>
            </a:r>
          </a:p>
          <a:p>
            <a:pPr>
              <a:buNone/>
            </a:pPr>
            <a:r>
              <a:rPr lang="en-US" sz="3600" dirty="0" smtClean="0"/>
              <a:t>     e.g. automated PMS</a:t>
            </a:r>
            <a:endParaRPr lang="en-US" sz="3600" dirty="0"/>
          </a:p>
        </p:txBody>
      </p:sp>
      <p:sp>
        <p:nvSpPr>
          <p:cNvPr id="8" name="Title 1"/>
          <p:cNvSpPr txBox="1">
            <a:spLocks/>
          </p:cNvSpPr>
          <p:nvPr/>
        </p:nvSpPr>
        <p:spPr>
          <a:xfrm>
            <a:off x="228600" y="1061884"/>
            <a:ext cx="8686799" cy="457200"/>
          </a:xfrm>
          <a:prstGeom prst="rect">
            <a:avLst/>
          </a:prstGeom>
          <a:solidFill>
            <a:srgbClr val="002060"/>
          </a:solidFill>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n-US" sz="2800" b="1" dirty="0" smtClean="0">
                <a:solidFill>
                  <a:schemeClr val="bg2"/>
                </a:solidFill>
              </a:rPr>
              <a:t>HRMIS – Changes  &amp; Implications</a:t>
            </a:r>
            <a:endParaRPr lang="en-US" sz="2800" b="1" dirty="0">
              <a:solidFill>
                <a:schemeClr val="bg2"/>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417</TotalTime>
  <Words>768</Words>
  <Application>Microsoft Office PowerPoint</Application>
  <PresentationFormat>On-screen Show (4:3)</PresentationFormat>
  <Paragraphs>155</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Human Resource Management Information System  (HRMIS)</vt:lpstr>
      <vt:lpstr>Outline of Presentation</vt:lpstr>
      <vt:lpstr>What is HRMIS ?</vt:lpstr>
      <vt:lpstr>Why HRMIS ?</vt:lpstr>
      <vt:lpstr>PowerPoint Presentation</vt:lpstr>
      <vt:lpstr>Why HRMIS ?</vt:lpstr>
      <vt:lpstr>PowerPoint Presentation</vt:lpstr>
      <vt:lpstr>PowerPoint Presentation</vt:lpstr>
      <vt:lpstr>PowerPoint Presentation</vt:lpstr>
      <vt:lpstr>PowerPoint Presentation</vt:lpstr>
      <vt:lpstr>PowerPoint Presentation</vt:lpstr>
      <vt:lpstr>PowerPoint Presentation</vt:lpstr>
      <vt:lpstr>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Resource Management Information System (HRMIS)</dc:title>
  <dc:creator>user</dc:creator>
  <cp:lastModifiedBy>Bhoopa Brizmohun</cp:lastModifiedBy>
  <cp:revision>73</cp:revision>
  <dcterms:created xsi:type="dcterms:W3CDTF">2014-03-12T08:08:50Z</dcterms:created>
  <dcterms:modified xsi:type="dcterms:W3CDTF">2014-03-14T08:23:35Z</dcterms:modified>
</cp:coreProperties>
</file>