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6" r:id="rId9"/>
    <p:sldId id="267" r:id="rId10"/>
    <p:sldId id="275" r:id="rId11"/>
    <p:sldId id="268" r:id="rId12"/>
    <p:sldId id="269" r:id="rId13"/>
    <p:sldId id="270" r:id="rId14"/>
    <p:sldId id="276" r:id="rId15"/>
    <p:sldId id="271" r:id="rId16"/>
    <p:sldId id="272" r:id="rId17"/>
    <p:sldId id="273" r:id="rId18"/>
    <p:sldId id="274" r:id="rId19"/>
    <p:sldId id="277" r:id="rId20"/>
    <p:sldId id="278" r:id="rId21"/>
    <p:sldId id="279" r:id="rId22"/>
    <p:sldId id="280" r:id="rId23"/>
    <p:sldId id="281" r:id="rId24"/>
    <p:sldId id="261" r:id="rId25"/>
    <p:sldId id="282" r:id="rId26"/>
    <p:sldId id="283" r:id="rId27"/>
    <p:sldId id="284" r:id="rId28"/>
    <p:sldId id="287" r:id="rId29"/>
    <p:sldId id="285" r:id="rId30"/>
    <p:sldId id="286" r:id="rId31"/>
    <p:sldId id="26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82771" autoAdjust="0"/>
  </p:normalViewPr>
  <p:slideViewPr>
    <p:cSldViewPr>
      <p:cViewPr varScale="1">
        <p:scale>
          <a:sx n="61" d="100"/>
          <a:sy n="61" d="100"/>
        </p:scale>
        <p:origin x="18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DE715-36AD-49A6-8D5F-107A0946652A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DA83E-8470-4504-94C5-D9D64164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5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874EA3-0AB2-41E5-BCBF-B153BDAABDF1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65292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CB0928-EE4D-4363-AEB4-433A6F883E9B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64155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AA2E4A-C32E-42C7-A504-CEA7065947B2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56402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44B68A-D545-4C0A-B513-70223D085D78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793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8B1AA8-A13F-4BF5-A8EB-6F7F882FF5AC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67373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F6E461-48DC-41E6-9F38-C85CDC89915D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54415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D253F6-CCA9-4EF3-9134-7910F4D18F12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17848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C23997-BB78-4927-93AB-5336E00EFC63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64226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B5AB0B-4C56-4913-8B1E-04A2415845BE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268296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AE8DD6-B92C-46E4-AD3C-2C14F5B32F5F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1528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293001-360E-4257-A7A2-9E9EF0237DB8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7819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DA83E-8470-4504-94C5-D9D6416454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69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EC62AF-DFD7-4EFD-856A-0CD5DB8EA99C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109408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D18AB9-A031-4EA3-958F-AE17C9DBDF51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43237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9D2BC2-C31B-4226-8276-114D331D67C0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55395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DA83E-8470-4504-94C5-D9D64164542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B8FE51-BBD9-4AFF-9B17-6A4346B8BF5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7531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7241A8-834F-4C52-A3F8-5D025C0C46A9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8782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5AFFF4-A067-47B2-9586-0E1AF8CD9E3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69512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9D7D4D-E848-4D0E-BB91-0EACADC6205B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72964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0863EF-6096-466E-9C99-A5618E4B62E2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04607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AFC7D1-0E2F-4519-A2DE-049D24C7B3F9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7089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9BEF73-2978-4830-BB02-250C6CCC2524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693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32805" y="624840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Copyright © 2015 Pearson Education, Inc.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-44013" y="-15654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48288" y="624840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accent1"/>
                </a:solidFill>
              </a:defRPr>
            </a:lvl1pPr>
          </a:lstStyle>
          <a:p>
            <a:fld id="{501EB3E3-5BBE-432A-81DC-CCFC5CFF6B1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Copyright © 2015 Pearson Education, Inc.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Human Resources Management and Payroll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527048"/>
          </a:xfrm>
        </p:spPr>
        <p:txBody>
          <a:bodyPr>
            <a:normAutofit/>
          </a:bodyPr>
          <a:lstStyle/>
          <a:p>
            <a:r>
              <a:rPr lang="en-US" dirty="0" smtClean="0"/>
              <a:t>1. Update Master Payroll Data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/>
              <a:t>Unauthorized changes to payroll master data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Inaccurate updating of master data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1 a. Segregation of duties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b. Access controls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/>
              <a:t>2 a. Data processing integrity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controls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b. Regular review of all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changes to master payroll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8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marL="685800" indent="-685800"/>
            <a:r>
              <a:rPr lang="en-US" altLang="en-US" sz="3200" dirty="0" smtClean="0"/>
              <a:t>2. </a:t>
            </a:r>
            <a:r>
              <a:rPr lang="en-US" sz="3200" dirty="0"/>
              <a:t>Validate Time and Attendance Data</a:t>
            </a:r>
            <a:endParaRPr lang="en-US" altLang="en-US" sz="3200" dirty="0" smtClean="0"/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700" smtClean="0"/>
              <a:t>Some employees are paid on an hourly basis.</a:t>
            </a:r>
          </a:p>
          <a:p>
            <a:pPr eaLnBrk="1" hangingPunct="1"/>
            <a:r>
              <a:rPr lang="en-US" altLang="en-US" sz="2700" smtClean="0"/>
              <a:t>Some employees earn a fixed salary, e.g., managers and professional staff.</a:t>
            </a:r>
          </a:p>
          <a:p>
            <a:pPr eaLnBrk="1" hangingPunct="1"/>
            <a:r>
              <a:rPr lang="en-US" altLang="en-US" sz="2700" smtClean="0"/>
              <a:t>Sales staff are often paid on a straight commission or base salary plus commission.</a:t>
            </a:r>
          </a:p>
          <a:p>
            <a:pPr eaLnBrk="1" hangingPunct="1"/>
            <a:r>
              <a:rPr lang="en-US" altLang="en-US" sz="2700" smtClean="0"/>
              <a:t>Increasingly, laborers may be paid partly on productivity.</a:t>
            </a:r>
          </a:p>
          <a:p>
            <a:pPr eaLnBrk="1" hangingPunct="1"/>
            <a:r>
              <a:rPr lang="en-US" altLang="en-US" sz="2700" smtClean="0"/>
              <a:t>Some management and employees may receive stock to motivate them to cut costs and improve service.</a:t>
            </a:r>
          </a:p>
          <a:p>
            <a:pPr eaLnBrk="1" hangingPunct="1"/>
            <a:endParaRPr lang="en-US" altLang="en-US" sz="2700" smtClean="0"/>
          </a:p>
          <a:p>
            <a:pPr eaLnBrk="1" hangingPunct="1"/>
            <a:endParaRPr lang="en-US" altLang="en-US" sz="2700" smtClean="0"/>
          </a:p>
        </p:txBody>
      </p:sp>
    </p:spTree>
    <p:extLst>
      <p:ext uri="{BB962C8B-B14F-4D97-AF65-F5344CB8AC3E}">
        <p14:creationId xmlns:p14="http://schemas.microsoft.com/office/powerpoint/2010/main" val="352239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4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4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5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altLang="en-US" sz="3200" dirty="0" smtClean="0"/>
              <a:t>2. </a:t>
            </a:r>
            <a:r>
              <a:rPr lang="en-US" sz="3200" dirty="0"/>
              <a:t>Validate Time and Attendance Data</a:t>
            </a:r>
            <a:endParaRPr lang="en-US" altLang="en-US" sz="3200" dirty="0" smtClean="0"/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100" smtClean="0"/>
              <a:t>The payroll system needs to link to the revenue cycle and other cycles to calculate these payments.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100" smtClean="0"/>
              <a:t>It’s also important to design bonus schemes with realistic, attainable goals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be measured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Are congruent with corporate objectives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Are monitored by management for continued appropriateness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Are legal</a:t>
            </a:r>
          </a:p>
        </p:txBody>
      </p:sp>
    </p:spTree>
    <p:extLst>
      <p:ext uri="{BB962C8B-B14F-4D97-AF65-F5344CB8AC3E}">
        <p14:creationId xmlns:p14="http://schemas.microsoft.com/office/powerpoint/2010/main" val="310878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4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4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4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4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4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851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altLang="en-US" sz="3200" dirty="0" smtClean="0"/>
              <a:t>2. </a:t>
            </a:r>
            <a:r>
              <a:rPr lang="en-US" sz="3200" dirty="0"/>
              <a:t>Validate Time and Attendance Data</a:t>
            </a:r>
            <a:endParaRPr lang="en-US" altLang="en-US" sz="3200" dirty="0" smtClean="0"/>
          </a:p>
        </p:txBody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can information technology help?</a:t>
            </a:r>
          </a:p>
          <a:p>
            <a:pPr lvl="1" eaLnBrk="1" hangingPunct="1"/>
            <a:r>
              <a:rPr lang="en-US" altLang="en-US" smtClean="0"/>
              <a:t>Collecting time and attendance data electronically, e.g.:</a:t>
            </a:r>
          </a:p>
          <a:p>
            <a:pPr lvl="2" eaLnBrk="1" hangingPunct="1"/>
            <a:r>
              <a:rPr lang="en-US" altLang="en-US" smtClean="0"/>
              <a:t>Badge readers</a:t>
            </a:r>
          </a:p>
          <a:p>
            <a:pPr lvl="2" eaLnBrk="1" hangingPunct="1"/>
            <a:r>
              <a:rPr lang="en-US" altLang="en-US" smtClean="0"/>
              <a:t>Electronic time clocks</a:t>
            </a:r>
          </a:p>
          <a:p>
            <a:pPr lvl="2" eaLnBrk="1" hangingPunct="1"/>
            <a:r>
              <a:rPr lang="en-US" altLang="en-US" smtClean="0"/>
              <a:t>Data entered on terminals</a:t>
            </a:r>
          </a:p>
          <a:p>
            <a:pPr lvl="2" eaLnBrk="1" hangingPunct="1"/>
            <a:r>
              <a:rPr lang="en-US" altLang="en-US" smtClean="0"/>
              <a:t>Touch-tone telephone logs</a:t>
            </a:r>
          </a:p>
          <a:p>
            <a:pPr lvl="1" eaLnBrk="1" hangingPunct="1"/>
            <a:r>
              <a:rPr lang="en-US" altLang="en-US" smtClean="0"/>
              <a:t>Using edit checks to verify accuracy and reasonableness when the data are entered.</a:t>
            </a:r>
          </a:p>
        </p:txBody>
      </p:sp>
    </p:spTree>
    <p:extLst>
      <p:ext uri="{BB962C8B-B14F-4D97-AF65-F5344CB8AC3E}">
        <p14:creationId xmlns:p14="http://schemas.microsoft.com/office/powerpoint/2010/main" val="364922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5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5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5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5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47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527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Validate Time and Attendance Data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/>
              <a:t>Inaccurate time and attendance data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1 a. </a:t>
            </a:r>
            <a:r>
              <a:rPr lang="en-US" dirty="0"/>
              <a:t>Source data automation for</a:t>
            </a:r>
          </a:p>
          <a:p>
            <a:pPr marL="109728" indent="0">
              <a:buNone/>
            </a:pPr>
            <a:r>
              <a:rPr lang="en-US" dirty="0"/>
              <a:t>        data capture</a:t>
            </a:r>
          </a:p>
          <a:p>
            <a:pPr marL="109728" indent="0">
              <a:buNone/>
            </a:pPr>
            <a:r>
              <a:rPr lang="en-US" dirty="0" smtClean="0"/>
              <a:t>   b.  Biometric authentication</a:t>
            </a:r>
          </a:p>
          <a:p>
            <a:pPr marL="109728" indent="0">
              <a:buNone/>
            </a:pPr>
            <a:r>
              <a:rPr lang="en-US" dirty="0" smtClean="0"/>
              <a:t>   c.  Segregation of duties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d.  Supervisory review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pPr marL="685800" indent="-685800"/>
            <a:r>
              <a:rPr lang="en-US" altLang="en-US" dirty="0" smtClean="0"/>
              <a:t>3. </a:t>
            </a:r>
            <a:r>
              <a:rPr lang="en-US" dirty="0"/>
              <a:t>Prepare Payroll</a:t>
            </a:r>
            <a:endParaRPr lang="en-US" altLang="en-US" dirty="0" smtClean="0"/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The employee’s department provides data about hours worked.</a:t>
            </a:r>
          </a:p>
          <a:p>
            <a:pPr eaLnBrk="1" hangingPunct="1"/>
            <a:r>
              <a:rPr lang="en-US" altLang="en-US" sz="3600" dirty="0" smtClean="0"/>
              <a:t>A supervisor confirms the data.</a:t>
            </a:r>
          </a:p>
          <a:p>
            <a:pPr eaLnBrk="1" hangingPunct="1"/>
            <a:r>
              <a:rPr lang="en-US" altLang="en-US" sz="3600" dirty="0" smtClean="0"/>
              <a:t>Pay rate information is obtained from the payroll master file.</a:t>
            </a:r>
          </a:p>
        </p:txBody>
      </p:sp>
    </p:spTree>
    <p:extLst>
      <p:ext uri="{BB962C8B-B14F-4D97-AF65-F5344CB8AC3E}">
        <p14:creationId xmlns:p14="http://schemas.microsoft.com/office/powerpoint/2010/main" val="249582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5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5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5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994" grpId="0" autoUpdateAnimBg="0"/>
      <p:bldP spid="852995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4070" y="762000"/>
            <a:ext cx="8229600" cy="1066800"/>
          </a:xfrm>
        </p:spPr>
        <p:txBody>
          <a:bodyPr/>
          <a:lstStyle/>
          <a:p>
            <a:pPr marL="742950" indent="-742950"/>
            <a:r>
              <a:rPr lang="en-US" altLang="en-US" dirty="0" smtClean="0"/>
              <a:t>3. </a:t>
            </a:r>
            <a:r>
              <a:rPr lang="en-US" dirty="0"/>
              <a:t>Prepare Payroll</a:t>
            </a:r>
            <a:endParaRPr lang="en-US" altLang="en-US" dirty="0" smtClean="0"/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Procedures: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payroll transaction file is sorted by employee number (same sequence as master file).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For each transaction, the payroll master file is read for pay rates, etc., and gross pay is calculated.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Hourly Employees:  Gross pay = (hours worked x wage rate) + Overtime + Bonuses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Salaried Employees:  Gross pay = annual salary x fraction of year worked</a:t>
            </a:r>
          </a:p>
        </p:txBody>
      </p:sp>
    </p:spTree>
    <p:extLst>
      <p:ext uri="{BB962C8B-B14F-4D97-AF65-F5344CB8AC3E}">
        <p14:creationId xmlns:p14="http://schemas.microsoft.com/office/powerpoint/2010/main" val="134271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5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5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19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6713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3. </a:t>
            </a:r>
            <a:r>
              <a:rPr lang="en-US" dirty="0"/>
              <a:t>Prepare Payroll</a:t>
            </a:r>
            <a:endParaRPr lang="en-US" altLang="en-US" dirty="0" smtClean="0"/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en-US" sz="3000" dirty="0" smtClean="0"/>
              <a:t>Payroll deductions are summed and subtracted from gross pay to obtain net pay.  There are two types of deductions: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600" dirty="0" smtClean="0"/>
              <a:t>Payroll tax withholdings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600" dirty="0" smtClean="0"/>
              <a:t>Voluntary deductions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000" dirty="0" smtClean="0"/>
              <a:t>Year-to-date totals for gross pay, deductions, and net pay are calculated, and the master file is updated.  Cumulative records are important because: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600" dirty="0" smtClean="0"/>
              <a:t>Social Security and other deductions cease or decline at certain levels.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600" dirty="0" smtClean="0"/>
              <a:t>The information will be needed for tax reports.</a:t>
            </a:r>
          </a:p>
        </p:txBody>
      </p:sp>
    </p:spTree>
    <p:extLst>
      <p:ext uri="{BB962C8B-B14F-4D97-AF65-F5344CB8AC3E}">
        <p14:creationId xmlns:p14="http://schemas.microsoft.com/office/powerpoint/2010/main" val="200814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5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5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5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5043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3948" y="6858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3. </a:t>
            </a:r>
            <a:r>
              <a:rPr lang="en-US" dirty="0"/>
              <a:t>Prepare Payroll</a:t>
            </a:r>
            <a:endParaRPr lang="en-US" altLang="en-US" dirty="0" smtClean="0"/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The following are printed:</a:t>
            </a:r>
          </a:p>
          <a:p>
            <a:pPr lvl="2" eaLnBrk="1" hangingPunct="1"/>
            <a:r>
              <a:rPr lang="en-US" altLang="en-US" sz="2500" smtClean="0"/>
              <a:t>Paychecks for employees--often accompanied by an </a:t>
            </a:r>
            <a:r>
              <a:rPr lang="en-US" altLang="en-US" sz="2500" b="1" i="1" smtClean="0">
                <a:solidFill>
                  <a:srgbClr val="CC0000"/>
                </a:solidFill>
              </a:rPr>
              <a:t>earnings statement</a:t>
            </a:r>
            <a:r>
              <a:rPr lang="en-US" altLang="en-US" sz="2500" smtClean="0"/>
              <a:t>, which lists pay detail, current and year-to-date.</a:t>
            </a:r>
          </a:p>
          <a:p>
            <a:pPr lvl="2" eaLnBrk="1" hangingPunct="1"/>
            <a:r>
              <a:rPr lang="en-US" altLang="en-US" sz="2500" smtClean="0"/>
              <a:t>A </a:t>
            </a:r>
            <a:r>
              <a:rPr lang="en-US" altLang="en-US" sz="2500" b="1" i="1" smtClean="0">
                <a:solidFill>
                  <a:srgbClr val="CC0000"/>
                </a:solidFill>
              </a:rPr>
              <a:t>payroll register</a:t>
            </a:r>
            <a:r>
              <a:rPr lang="en-US" altLang="en-US" sz="2500" smtClean="0"/>
              <a:t> which lists each employee’s gross pay, deductions, and net pay in a multi-column format:</a:t>
            </a:r>
          </a:p>
          <a:p>
            <a:pPr lvl="3" eaLnBrk="1" hangingPunct="1"/>
            <a:r>
              <a:rPr lang="en-US" altLang="en-US" sz="2200" smtClean="0"/>
              <a:t>Is used to authorize the transfer of funds to the company’s payroll bank account.</a:t>
            </a:r>
          </a:p>
          <a:p>
            <a:pPr lvl="3" eaLnBrk="1" hangingPunct="1"/>
            <a:r>
              <a:rPr lang="en-US" altLang="en-US" sz="2200" smtClean="0"/>
              <a:t>May be accompanied by a </a:t>
            </a:r>
            <a:r>
              <a:rPr lang="en-US" altLang="en-US" sz="2200" b="1" i="1" smtClean="0">
                <a:solidFill>
                  <a:srgbClr val="CC0000"/>
                </a:solidFill>
              </a:rPr>
              <a:t>deduction register</a:t>
            </a:r>
            <a:r>
              <a:rPr lang="en-US" altLang="en-US" sz="2200" smtClean="0"/>
              <a:t>, listing miscellaneous voluntary deductions for each employee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514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67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527048"/>
          </a:xfrm>
        </p:spPr>
        <p:txBody>
          <a:bodyPr>
            <a:normAutofit/>
          </a:bodyPr>
          <a:lstStyle/>
          <a:p>
            <a:r>
              <a:rPr lang="en-US" dirty="0" smtClean="0"/>
              <a:t>3. Prepare Payroll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/>
              <a:t>Errors in processing payroll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1 a. Data processing integrity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controls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b. Supervisory review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c. Earnings statements to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employees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d.  Review of IRS 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Describe the major business activities and related information processing operations performed in the human resources management (HRM)/payroll cycle.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Discuss the key decisions to be made in the HRM/payroll cycle and identify the information needed to make those decisions.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Identify the major threats in the HRM/payroll cycle and evaluate the adequacy of various internal control procedures for dealing with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pPr marL="685800" indent="-685800"/>
            <a:r>
              <a:rPr lang="en-US" altLang="en-US" dirty="0" smtClean="0"/>
              <a:t>4. </a:t>
            </a:r>
            <a:r>
              <a:rPr lang="en-US" dirty="0"/>
              <a:t>Disburse Payroll</a:t>
            </a:r>
            <a:endParaRPr lang="en-US" altLang="en-US" dirty="0" smtClean="0"/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Most employees are paid either by:</a:t>
            </a:r>
          </a:p>
          <a:p>
            <a:pPr lvl="1" eaLnBrk="1" hangingPunct="1"/>
            <a:r>
              <a:rPr lang="en-US" altLang="en-US" sz="3200" dirty="0" smtClean="0"/>
              <a:t>Check</a:t>
            </a:r>
          </a:p>
          <a:p>
            <a:pPr lvl="1" eaLnBrk="1" hangingPunct="1"/>
            <a:r>
              <a:rPr lang="en-US" altLang="en-US" sz="3200" dirty="0" smtClean="0"/>
              <a:t>Direct deposit</a:t>
            </a:r>
          </a:p>
          <a:p>
            <a:pPr lvl="1" eaLnBrk="1" hangingPunct="1"/>
            <a:r>
              <a:rPr lang="en-US" altLang="en-US" sz="3200" dirty="0" smtClean="0"/>
              <a:t>In some industries, such as construction, cash payments may still be made, but does not provide good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6926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91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91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5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5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38" grpId="0" autoUpdateAnimBg="0"/>
      <p:bldP spid="859139" grpId="0" build="p" bldLvl="5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0452" y="6858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4. </a:t>
            </a:r>
            <a:r>
              <a:rPr lang="en-US" dirty="0"/>
              <a:t>Disburse Payroll</a:t>
            </a:r>
            <a:endParaRPr lang="en-US" altLang="en-US" dirty="0" smtClean="0"/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100" smtClean="0"/>
              <a:t>Procedures: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When paychecks have been prepared, the payroll register is sent to accounts payable for review and approval.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A disbursement voucher is prepared to authorize transfer of funds from checking to the payroll bank account.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For control purposes, checks should not be drawn on the company’s regular bank account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A separate account is created for this purpose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smtClean="0"/>
              <a:t>Limits the company’s loss exposure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smtClean="0"/>
              <a:t>Makes it easier to reconcile payroll and detect paycheck forgeries</a:t>
            </a:r>
            <a:endParaRPr lang="en-US" altLang="en-US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226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6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6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6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6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6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3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4. </a:t>
            </a:r>
            <a:r>
              <a:rPr lang="en-US" dirty="0"/>
              <a:t>Disburse Payroll</a:t>
            </a:r>
            <a:endParaRPr lang="en-US" altLang="en-US" dirty="0" smtClean="0"/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The approved disbursement voucher and payroll register are sent to the cashier.  The cashier: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Reviews the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Prepares and signs the payroll check to transfer the funds.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Reviews, signs, and distributes employee paychecks (which separates authorization and recording from distribution of checks).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Re-deposits unclaimed checks in the company’s bank account.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Sends a list of these paychecks to internal audit for investigation.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Returns the payroll register to payroll department, where it is filed with time cards and job time tickets.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Sends the disbursement voucher to accounting clerk to update general ledger.</a:t>
            </a:r>
          </a:p>
          <a:p>
            <a:pPr lvl="3" eaLnBrk="1" hangingPunct="1">
              <a:lnSpc>
                <a:spcPct val="90000"/>
              </a:lnSpc>
            </a:pP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93948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6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6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6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6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6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6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7" grpId="0" build="p" bldLvl="5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4. </a:t>
            </a:r>
            <a:r>
              <a:rPr lang="en-US" dirty="0"/>
              <a:t>Disburse Payroll</a:t>
            </a:r>
            <a:endParaRPr lang="en-US" altLang="en-US" dirty="0" smtClean="0"/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Efficiency Opportunity:  Direct Deposit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Direct deposit can improve efficiency and reduce costs of payroll processing</a:t>
            </a:r>
          </a:p>
          <a:p>
            <a:pPr lvl="2" eaLnBrk="1" hangingPunct="1"/>
            <a:r>
              <a:rPr lang="en-US" altLang="en-US" sz="2200" smtClean="0"/>
              <a:t>Employee receives a copy of the check and an earnings statement</a:t>
            </a:r>
          </a:p>
          <a:p>
            <a:pPr lvl="2" eaLnBrk="1" hangingPunct="1"/>
            <a:r>
              <a:rPr lang="en-US" altLang="en-US" sz="2200" smtClean="0"/>
              <a:t>Each bank receives a record of the payroll deposits for that bank via EDI.  The record includes:</a:t>
            </a:r>
          </a:p>
          <a:p>
            <a:pPr lvl="3" eaLnBrk="1" hangingPunct="1"/>
            <a:r>
              <a:rPr lang="en-US" altLang="en-US" smtClean="0"/>
              <a:t>Employee number</a:t>
            </a:r>
          </a:p>
          <a:p>
            <a:pPr lvl="3" eaLnBrk="1" hangingPunct="1"/>
            <a:r>
              <a:rPr lang="en-US" altLang="en-US" smtClean="0"/>
              <a:t>Social Security number</a:t>
            </a:r>
          </a:p>
          <a:p>
            <a:pPr lvl="3" eaLnBrk="1" hangingPunct="1"/>
            <a:r>
              <a:rPr lang="en-US" altLang="en-US" smtClean="0"/>
              <a:t>Bank account number</a:t>
            </a:r>
          </a:p>
          <a:p>
            <a:pPr lvl="3" eaLnBrk="1" hangingPunct="1"/>
            <a:r>
              <a:rPr lang="en-US" altLang="en-US" smtClean="0"/>
              <a:t>Net pay amount</a:t>
            </a:r>
          </a:p>
        </p:txBody>
      </p:sp>
    </p:spTree>
    <p:extLst>
      <p:ext uri="{BB962C8B-B14F-4D97-AF65-F5344CB8AC3E}">
        <p14:creationId xmlns:p14="http://schemas.microsoft.com/office/powerpoint/2010/main" val="352853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6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6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6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6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6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5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36" y="1077382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Disburse Payroll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/>
              <a:t>Theft or fraudulent distribution of paychecks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1 a. Restrict access to blank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payroll checks and check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signing machine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b. Restrict access to EFT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c. </a:t>
            </a:r>
            <a:r>
              <a:rPr lang="en-US" dirty="0"/>
              <a:t> </a:t>
            </a:r>
            <a:r>
              <a:rPr lang="en-US" dirty="0" err="1" smtClean="0"/>
              <a:t>Prenumbering</a:t>
            </a:r>
            <a:r>
              <a:rPr lang="en-US" dirty="0" smtClean="0"/>
              <a:t> checks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d. Supporting documentation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e.  Use separate account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(</a:t>
            </a:r>
            <a:r>
              <a:rPr lang="en-US" dirty="0" err="1" smtClean="0"/>
              <a:t>imprest</a:t>
            </a:r>
            <a:r>
              <a:rPr lang="en-US" dirty="0" smtClean="0"/>
              <a:t> fund)</a:t>
            </a:r>
          </a:p>
          <a:p>
            <a:pPr marL="109728" indent="0">
              <a:buNone/>
            </a:pPr>
            <a:r>
              <a:rPr lang="en-US" dirty="0" smtClean="0"/>
              <a:t>   f.  Segregation of duties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g.  Restrict access to payroll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master file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h.  Verification of employee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identity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i.  Redeposit unclaimed checks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marL="685800" indent="-685800"/>
            <a:r>
              <a:rPr lang="en-US" altLang="en-US" sz="3200" dirty="0" smtClean="0"/>
              <a:t>5. </a:t>
            </a:r>
            <a:r>
              <a:rPr lang="en-US" sz="3200" dirty="0"/>
              <a:t>Disburse Payroll Taxes </a:t>
            </a:r>
            <a:endParaRPr lang="en-US" altLang="en-US" sz="3200" dirty="0" smtClean="0"/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employer pays some payroll taxes and employee benefits directly</a:t>
            </a:r>
          </a:p>
          <a:p>
            <a:pPr lvl="1" eaLnBrk="1" hangingPunct="1"/>
            <a:r>
              <a:rPr lang="en-US" altLang="en-US" dirty="0" smtClean="0"/>
              <a:t>The employer withholds federal and state taxes from employee paycheck, along with Medicare tax, and the employee’s share of Social Security.</a:t>
            </a:r>
          </a:p>
          <a:p>
            <a:pPr lvl="1" eaLnBrk="1" hangingPunct="1"/>
            <a:r>
              <a:rPr lang="en-US" altLang="en-US" dirty="0" smtClean="0"/>
              <a:t>May also withhold voluntary deductions such as union dues, United Way contributions, credit union savings, retirement contributions, etc.</a:t>
            </a:r>
          </a:p>
        </p:txBody>
      </p:sp>
    </p:spTree>
    <p:extLst>
      <p:ext uri="{BB962C8B-B14F-4D97-AF65-F5344CB8AC3E}">
        <p14:creationId xmlns:p14="http://schemas.microsoft.com/office/powerpoint/2010/main" val="26201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6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6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6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6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06" grpId="0" autoUpdateAnimBg="0"/>
      <p:bldP spid="866307" grpId="0" build="p" bldLvl="5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altLang="en-US" sz="3200" dirty="0" smtClean="0"/>
              <a:t>5. </a:t>
            </a:r>
            <a:r>
              <a:rPr lang="en-US" sz="3200" dirty="0"/>
              <a:t>Disburse Payroll Taxes </a:t>
            </a:r>
            <a:endParaRPr lang="en-US" altLang="en-US" sz="3200" dirty="0" smtClean="0"/>
          </a:p>
        </p:txBody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 addition, the employer pays: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 matching amount of Social 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Federal and state unemployment taxes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employer share of health, disability, and life insurance premiums, as well as pension contributions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Some companies offer flexible benefit plans, sometimes called cafeteria-style benefit plans.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These plans offer a menu of options.</a:t>
            </a:r>
          </a:p>
        </p:txBody>
      </p:sp>
    </p:spTree>
    <p:extLst>
      <p:ext uri="{BB962C8B-B14F-4D97-AF65-F5344CB8AC3E}">
        <p14:creationId xmlns:p14="http://schemas.microsoft.com/office/powerpoint/2010/main" val="81313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6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6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6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7331" grpId="0" build="p" bldLvl="5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/>
          <a:lstStyle/>
          <a:p>
            <a:pPr marL="685800" indent="-685800"/>
            <a:r>
              <a:rPr lang="en-US" altLang="en-US" sz="3200" dirty="0" smtClean="0"/>
              <a:t>5. </a:t>
            </a:r>
            <a:r>
              <a:rPr lang="en-US" sz="3200" dirty="0"/>
              <a:t>Disburse Payroll Taxes </a:t>
            </a:r>
            <a:endParaRPr lang="en-US" altLang="en-US" sz="3200" dirty="0" smtClean="0"/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company must periodically prepare checks or EFT to pay tax and other liabilities.</a:t>
            </a:r>
          </a:p>
        </p:txBody>
      </p:sp>
    </p:spTree>
    <p:extLst>
      <p:ext uri="{BB962C8B-B14F-4D97-AF65-F5344CB8AC3E}">
        <p14:creationId xmlns:p14="http://schemas.microsoft.com/office/powerpoint/2010/main" val="219085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2" grpId="0" autoUpdateAnimBg="0"/>
      <p:bldP spid="870403" grpId="0" build="p" bldLvl="5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Disburse Payroll Taxes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/>
              <a:t>Failure to make required payments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Untimely payments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Inaccurate payments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1 a. Configure system to make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automatic payments on time</a:t>
            </a:r>
          </a:p>
          <a:p>
            <a:pPr marL="109728" indent="0">
              <a:buNone/>
            </a:pPr>
            <a:r>
              <a:rPr lang="en-US" dirty="0" smtClean="0"/>
              <a:t>2 a. Configure system to make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automatic payments on time</a:t>
            </a:r>
          </a:p>
          <a:p>
            <a:pPr marL="109728" indent="0">
              <a:buNone/>
            </a:pPr>
            <a:r>
              <a:rPr lang="en-US" dirty="0" smtClean="0"/>
              <a:t>3 a. Process integrity controls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b. Supervisory review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c.  Employee review of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earnings statements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0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0452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OUTSOURCING OPTIONS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Many entities outsource payroll and HRM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Payroll service bureaus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Maintain the payroll master file and perform payroll processing activities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Professional employer organizations (PEOs)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Perform the services of the payroll service bureau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Also administer and design employee benefit plans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Generally more expensive than payroll service bureaus</a:t>
            </a:r>
          </a:p>
        </p:txBody>
      </p:sp>
    </p:spTree>
    <p:extLst>
      <p:ext uri="{BB962C8B-B14F-4D97-AF65-F5344CB8AC3E}">
        <p14:creationId xmlns:p14="http://schemas.microsoft.com/office/powerpoint/2010/main" val="88866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14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14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26" grpId="0" autoUpdateAnimBg="0"/>
      <p:bldP spid="871427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3887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INTRODUCTION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Employees are an organization’s most valuable assets: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Their knowledge and skills affect quality and quantity of goods and services.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Labor costs are a major expense in generating revenues and a key cost driver.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traditional AIS has not measured or reported on the status of a company’s human resources: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Financial statements do not regard employees as assets.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Under GAAP, the value of human services is not measured until they have been consumed.</a:t>
            </a:r>
          </a:p>
        </p:txBody>
      </p:sp>
    </p:spTree>
    <p:extLst>
      <p:ext uri="{BB962C8B-B14F-4D97-AF65-F5344CB8AC3E}">
        <p14:creationId xmlns:p14="http://schemas.microsoft.com/office/powerpoint/2010/main" val="255073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2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3" grpId="0" build="p" bldLvl="5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OUTSOURCING OPTIONS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organizations outsource payroll processing, they send the service bureau or PEO at the end of each period:</a:t>
            </a:r>
          </a:p>
          <a:p>
            <a:pPr lvl="1" eaLnBrk="1" hangingPunct="1"/>
            <a:r>
              <a:rPr lang="en-US" altLang="en-US" smtClean="0"/>
              <a:t>Personnel changes</a:t>
            </a:r>
          </a:p>
          <a:p>
            <a:pPr lvl="1" eaLnBrk="1" hangingPunct="1"/>
            <a:r>
              <a:rPr lang="en-US" altLang="en-US" smtClean="0"/>
              <a:t>Employee time and attendance data</a:t>
            </a:r>
          </a:p>
          <a:p>
            <a:pPr eaLnBrk="1" hangingPunct="1"/>
            <a:r>
              <a:rPr lang="en-US" altLang="en-US" smtClean="0"/>
              <a:t>The service bureau or PEO then:</a:t>
            </a:r>
          </a:p>
          <a:p>
            <a:pPr lvl="1" eaLnBrk="1" hangingPunct="1"/>
            <a:r>
              <a:rPr lang="en-US" altLang="en-US" smtClean="0"/>
              <a:t>Prepares paychecks, earnings statements, and a payroll register</a:t>
            </a:r>
          </a:p>
          <a:p>
            <a:pPr lvl="1" eaLnBrk="1" hangingPunct="1"/>
            <a:r>
              <a:rPr lang="en-US" altLang="en-US" smtClean="0"/>
              <a:t>Periodically produces tax documents</a:t>
            </a:r>
          </a:p>
        </p:txBody>
      </p:sp>
    </p:spTree>
    <p:extLst>
      <p:ext uri="{BB962C8B-B14F-4D97-AF65-F5344CB8AC3E}">
        <p14:creationId xmlns:p14="http://schemas.microsoft.com/office/powerpoint/2010/main" val="48389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7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7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7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51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Reasons to Outsource Payroll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r>
              <a:rPr lang="en-US" dirty="0" smtClean="0"/>
              <a:t>Reduce costs</a:t>
            </a:r>
          </a:p>
          <a:p>
            <a:pPr lvl="1"/>
            <a:r>
              <a:rPr lang="en-US" dirty="0" smtClean="0"/>
              <a:t>Cost of processing and minimize errors</a:t>
            </a:r>
          </a:p>
          <a:p>
            <a:r>
              <a:rPr lang="en-US" dirty="0" smtClean="0"/>
              <a:t>Broader range of benefits</a:t>
            </a:r>
          </a:p>
          <a:p>
            <a:pPr lvl="1"/>
            <a:r>
              <a:rPr lang="en-US" dirty="0" smtClean="0"/>
              <a:t>Administration of benefits</a:t>
            </a:r>
          </a:p>
          <a:p>
            <a:r>
              <a:rPr lang="en-US" dirty="0" smtClean="0"/>
              <a:t>Free up computer resources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Resource Management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r>
              <a:rPr lang="en-US" dirty="0" smtClean="0"/>
              <a:t>Recruit and hire new employees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Job assignment</a:t>
            </a:r>
          </a:p>
          <a:p>
            <a:r>
              <a:rPr lang="en-US" dirty="0" smtClean="0"/>
              <a:t>Compensation (payroll)</a:t>
            </a:r>
          </a:p>
          <a:p>
            <a:r>
              <a:rPr lang="en-US" dirty="0" smtClean="0"/>
              <a:t>Performance evaluation</a:t>
            </a:r>
          </a:p>
          <a:p>
            <a:r>
              <a:rPr lang="en-US" dirty="0" smtClean="0"/>
              <a:t>Discharge of employees (voluntary or involuntary)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0452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INTRODUCTION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900" dirty="0" smtClean="0"/>
              <a:t>There are five major sources of input to the payroll system: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500" b="1" dirty="0" smtClean="0">
                <a:solidFill>
                  <a:srgbClr val="CC0000"/>
                </a:solidFill>
              </a:rPr>
              <a:t>HRM department</a:t>
            </a:r>
            <a:r>
              <a:rPr lang="en-US" altLang="en-US" sz="2500" dirty="0" smtClean="0"/>
              <a:t> provides information about </a:t>
            </a:r>
            <a:r>
              <a:rPr lang="en-US" altLang="en-US" sz="2500" dirty="0" err="1" smtClean="0"/>
              <a:t>hirings</a:t>
            </a:r>
            <a:r>
              <a:rPr lang="en-US" altLang="en-US" sz="2500" dirty="0" smtClean="0"/>
              <a:t>, terminations, and pay-rate changes.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500" b="1" dirty="0" smtClean="0">
                <a:solidFill>
                  <a:srgbClr val="CC0000"/>
                </a:solidFill>
              </a:rPr>
              <a:t>Employees</a:t>
            </a:r>
            <a:r>
              <a:rPr lang="en-US" altLang="en-US" sz="2500" dirty="0" smtClean="0"/>
              <a:t> provide changes in discretionary deductions (e.g., optional life insurance).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500" b="1" dirty="0" smtClean="0">
                <a:solidFill>
                  <a:srgbClr val="CC0000"/>
                </a:solidFill>
              </a:rPr>
              <a:t>Various departments</a:t>
            </a:r>
            <a:r>
              <a:rPr lang="en-US" altLang="en-US" sz="2500" dirty="0" smtClean="0"/>
              <a:t> provide data about the actual hours worked by employees.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500" b="1" dirty="0" smtClean="0">
                <a:solidFill>
                  <a:srgbClr val="CC0000"/>
                </a:solidFill>
              </a:rPr>
              <a:t>Government agencies</a:t>
            </a:r>
            <a:r>
              <a:rPr lang="en-US" altLang="en-US" sz="2500" dirty="0" smtClean="0"/>
              <a:t> provide tax rates and regulatory instructions.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500" b="1" dirty="0" smtClean="0">
                <a:solidFill>
                  <a:srgbClr val="CC0000"/>
                </a:solidFill>
              </a:rPr>
              <a:t>Insurance companies</a:t>
            </a:r>
            <a:r>
              <a:rPr lang="en-US" altLang="en-US" sz="2500" dirty="0" smtClean="0"/>
              <a:t> and other organizations provide instructions for calculating and remitting various withholdings.</a:t>
            </a:r>
          </a:p>
        </p:txBody>
      </p:sp>
    </p:spTree>
    <p:extLst>
      <p:ext uri="{BB962C8B-B14F-4D97-AF65-F5344CB8AC3E}">
        <p14:creationId xmlns:p14="http://schemas.microsoft.com/office/powerpoint/2010/main" val="4172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2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347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INTRODUCTION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Principal outputs of the payroll system are checks: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Employees receive individual </a:t>
            </a:r>
            <a:r>
              <a:rPr lang="en-US" altLang="en-US" sz="2400" b="1" smtClean="0">
                <a:solidFill>
                  <a:srgbClr val="CC0000"/>
                </a:solidFill>
              </a:rPr>
              <a:t>paychecks</a:t>
            </a:r>
            <a:r>
              <a:rPr lang="en-US" altLang="en-US" sz="24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b="1" smtClean="0">
                <a:solidFill>
                  <a:srgbClr val="CC0000"/>
                </a:solidFill>
              </a:rPr>
              <a:t>payroll check</a:t>
            </a:r>
            <a:r>
              <a:rPr lang="en-US" altLang="en-US" sz="2400" smtClean="0"/>
              <a:t> is sent to the bank to transfer funds from the company’s regular account to its payroll account.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Checks are issued to government agencies, insurance companies, etc., to remit employee and employer taxes, insurance premiums, union dues,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payroll system also produces a variety of reports.</a:t>
            </a:r>
          </a:p>
        </p:txBody>
      </p:sp>
    </p:spTree>
    <p:extLst>
      <p:ext uri="{BB962C8B-B14F-4D97-AF65-F5344CB8AC3E}">
        <p14:creationId xmlns:p14="http://schemas.microsoft.com/office/powerpoint/2010/main" val="188412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2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395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Payroll Cycle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Update payroll master data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Validate time and attendance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Source document: time sheets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Prepare payroll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Payroll register and deduction register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Disburse payroll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Disburse taxes and miscellaneous deductions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15-</a:t>
            </a:r>
            <a:fld id="{501EB3E3-5BBE-432A-81DC-CCFC5CFF6B1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3826" y="685800"/>
            <a:ext cx="8229600" cy="1066800"/>
          </a:xfrm>
        </p:spPr>
        <p:txBody>
          <a:bodyPr/>
          <a:lstStyle/>
          <a:p>
            <a:pPr marL="685800" indent="-685800">
              <a:buFontTx/>
              <a:buAutoNum type="arabicPeriod"/>
            </a:pPr>
            <a:r>
              <a:rPr lang="en-US" sz="3200" dirty="0"/>
              <a:t>Update Master Payroll Data</a:t>
            </a:r>
            <a:endParaRPr lang="en-US" altLang="en-US" sz="3200" dirty="0" smtClean="0"/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The HRM department provides information on new hires, terminations, changes in pay rates, and changes in discretionary withholdings.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Appropriate edit checks, such as validity checks on employee number and reasonableness tests are applied to all change transactions.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Changes must be entered in a timely manner and reflected in the next pay period.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Records of terminated employees should not be deleted immediately as some year-end reports (e.g., W-2s) require data on compensation for all employees during the year.</a:t>
            </a:r>
          </a:p>
        </p:txBody>
      </p:sp>
    </p:spTree>
    <p:extLst>
      <p:ext uri="{BB962C8B-B14F-4D97-AF65-F5344CB8AC3E}">
        <p14:creationId xmlns:p14="http://schemas.microsoft.com/office/powerpoint/2010/main" val="13111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76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76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4" grpId="0" autoUpdateAnimBg="0"/>
      <p:bldP spid="837635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marL="685800" indent="-685800"/>
            <a:r>
              <a:rPr lang="en-US" altLang="en-US" sz="3200" dirty="0" smtClean="0"/>
              <a:t>1. </a:t>
            </a:r>
            <a:r>
              <a:rPr lang="en-US" sz="3200" dirty="0"/>
              <a:t>Update Master Payroll Data</a:t>
            </a:r>
            <a:endParaRPr lang="en-US" altLang="en-US" sz="3200" dirty="0" smtClean="0"/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The payroll department also receives notification of changes in tax rates and other payroll deductions from government agencies, insurers, unions, etc.</a:t>
            </a:r>
          </a:p>
          <a:p>
            <a:pPr eaLnBrk="1" hangingPunct="1"/>
            <a:r>
              <a:rPr lang="en-US" altLang="en-US" sz="3500" smtClean="0"/>
              <a:t>These changes occur periodically.</a:t>
            </a:r>
            <a:endParaRPr lang="en-US" altLang="en-US" sz="3600" smtClean="0"/>
          </a:p>
        </p:txBody>
      </p:sp>
    </p:spTree>
    <p:extLst>
      <p:ext uri="{BB962C8B-B14F-4D97-AF65-F5344CB8AC3E}">
        <p14:creationId xmlns:p14="http://schemas.microsoft.com/office/powerpoint/2010/main" val="348406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6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6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2" grpId="0" autoUpdateAnimBg="0"/>
      <p:bldP spid="839683" grpId="0" build="p" bldLvl="5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mney steinbart ppt 13ed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romney steinbart ppt 13ed theme</Template>
  <TotalTime>2855</TotalTime>
  <Words>1780</Words>
  <Application>Microsoft Office PowerPoint</Application>
  <PresentationFormat>On-screen Show (4:3)</PresentationFormat>
  <Paragraphs>256</Paragraphs>
  <Slides>31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Georgia</vt:lpstr>
      <vt:lpstr>Trebuchet MS</vt:lpstr>
      <vt:lpstr>Wingdings 2</vt:lpstr>
      <vt:lpstr>romney steinbart ppt 13ed theme</vt:lpstr>
      <vt:lpstr>The Human Resources Management and Payroll Cycle</vt:lpstr>
      <vt:lpstr>Learning Objectives</vt:lpstr>
      <vt:lpstr>INTRODUCTION</vt:lpstr>
      <vt:lpstr>Human Resource Management Process</vt:lpstr>
      <vt:lpstr>INTRODUCTION</vt:lpstr>
      <vt:lpstr>INTRODUCTION</vt:lpstr>
      <vt:lpstr>Payroll Cycle Activities</vt:lpstr>
      <vt:lpstr>Update Master Payroll Data</vt:lpstr>
      <vt:lpstr>1. Update Master Payroll Data</vt:lpstr>
      <vt:lpstr>1. Update Master Payroll Data </vt:lpstr>
      <vt:lpstr>2. Validate Time and Attendance Data</vt:lpstr>
      <vt:lpstr>2. Validate Time and Attendance Data</vt:lpstr>
      <vt:lpstr>2. Validate Time and Attendance Data</vt:lpstr>
      <vt:lpstr>2. Validate Time and Attendance Data </vt:lpstr>
      <vt:lpstr>3. Prepare Payroll</vt:lpstr>
      <vt:lpstr>3. Prepare Payroll</vt:lpstr>
      <vt:lpstr>3. Prepare Payroll</vt:lpstr>
      <vt:lpstr>3. Prepare Payroll</vt:lpstr>
      <vt:lpstr>3. Prepare Payroll</vt:lpstr>
      <vt:lpstr>4. Disburse Payroll</vt:lpstr>
      <vt:lpstr>4. Disburse Payroll</vt:lpstr>
      <vt:lpstr>4. Disburse Payroll</vt:lpstr>
      <vt:lpstr>4. Disburse Payroll</vt:lpstr>
      <vt:lpstr>4. Disburse Payroll </vt:lpstr>
      <vt:lpstr>5. Disburse Payroll Taxes </vt:lpstr>
      <vt:lpstr>5. Disburse Payroll Taxes </vt:lpstr>
      <vt:lpstr>5. Disburse Payroll Taxes </vt:lpstr>
      <vt:lpstr> 5. Disburse Payroll Taxes </vt:lpstr>
      <vt:lpstr>OUTSOURCING OPTIONS</vt:lpstr>
      <vt:lpstr>OUTSOURCING OPTIONS</vt:lpstr>
      <vt:lpstr>Reasons to Outsource Payroll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Resources Management and Payroll Cycle</dc:title>
  <dc:creator>Robyn Raschke</dc:creator>
  <cp:lastModifiedBy>fatemeh</cp:lastModifiedBy>
  <cp:revision>17</cp:revision>
  <dcterms:created xsi:type="dcterms:W3CDTF">2014-04-22T20:49:21Z</dcterms:created>
  <dcterms:modified xsi:type="dcterms:W3CDTF">2017-03-28T07:20:39Z</dcterms:modified>
</cp:coreProperties>
</file>