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7" r:id="rId2"/>
    <p:sldId id="267" r:id="rId3"/>
    <p:sldId id="288" r:id="rId4"/>
    <p:sldId id="285" r:id="rId5"/>
    <p:sldId id="286" r:id="rId6"/>
    <p:sldId id="287" r:id="rId7"/>
    <p:sldId id="282" r:id="rId8"/>
    <p:sldId id="283" r:id="rId9"/>
    <p:sldId id="278" r:id="rId10"/>
    <p:sldId id="273" r:id="rId11"/>
    <p:sldId id="295" r:id="rId12"/>
    <p:sldId id="291" r:id="rId13"/>
    <p:sldId id="292" r:id="rId14"/>
    <p:sldId id="284" r:id="rId15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BB"/>
    <a:srgbClr val="0099CC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4662" autoAdjust="0"/>
  </p:normalViewPr>
  <p:slideViewPr>
    <p:cSldViewPr snapToGrid="0">
      <p:cViewPr>
        <p:scale>
          <a:sx n="90" d="100"/>
          <a:sy n="90" d="100"/>
        </p:scale>
        <p:origin x="-133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0D7A5B-BDBE-441F-A80C-BB8715672A4A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1F7F32C-9BB2-47D4-8678-0F0E6EC51C6F}">
      <dgm:prSet phldrT="[Text]" custT="1"/>
      <dgm:spPr>
        <a:xfrm>
          <a:off x="19046" y="897241"/>
          <a:ext cx="5534028" cy="1341140"/>
        </a:xfrm>
        <a:solidFill>
          <a:srgbClr val="00FF99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GB" sz="1300" b="1" dirty="0" smtClean="0">
            <a:solidFill>
              <a:sysClr val="windowText" lastClr="00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endParaRPr lang="en-GB" sz="1300" b="1" dirty="0" smtClean="0">
            <a:solidFill>
              <a:sysClr val="windowText" lastClr="00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endParaRPr lang="en-GB" sz="1300" b="1" dirty="0" smtClean="0">
            <a:solidFill>
              <a:sysClr val="windowText" lastClr="00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r>
            <a:rPr lang="en-GB" sz="1300" b="1" dirty="0" smtClean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TERRITORIAL LEVEL </a:t>
          </a:r>
        </a:p>
        <a:p>
          <a:r>
            <a:rPr lang="en-GB" sz="1100" b="1" dirty="0" smtClean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GB" sz="1200" b="1" dirty="0" smtClean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Regional and local authorities/executive agencies, de-concentrated structures of national bodies, regional local socio-economic actors, social partner, chambers, NGOs, CBOs)</a:t>
          </a:r>
          <a:endParaRPr lang="en-GB" sz="1200" b="1" dirty="0">
            <a:solidFill>
              <a:sysClr val="windowText" lastClr="00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92245CD-01EA-417A-B518-09449D16DFF2}" type="parTrans" cxnId="{E248122D-10AD-410E-B982-3489953112A3}">
      <dgm:prSet/>
      <dgm:spPr/>
      <dgm:t>
        <a:bodyPr/>
        <a:lstStyle/>
        <a:p>
          <a:endParaRPr lang="en-GB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FC38EA9-37A5-4D22-978E-E15D57AF6C41}" type="sibTrans" cxnId="{E248122D-10AD-410E-B982-3489953112A3}">
      <dgm:prSet/>
      <dgm:spPr/>
      <dgm:t>
        <a:bodyPr/>
        <a:lstStyle/>
        <a:p>
          <a:endParaRPr lang="en-GB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207C7D5C-D561-4B94-812C-F3C043F43353}">
      <dgm:prSet phldrT="[Text]" custT="1"/>
      <dgm:spPr>
        <a:xfrm>
          <a:off x="-1" y="0"/>
          <a:ext cx="5553077" cy="3152775"/>
        </a:xfrm>
        <a:solidFill>
          <a:srgbClr val="FFC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endParaRPr lang="en-GB" sz="1100" b="1" dirty="0" smtClean="0">
            <a:solidFill>
              <a:sysClr val="windowText" lastClr="00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ctr"/>
          <a:endParaRPr lang="en-GB" sz="1100" b="1" dirty="0" smtClean="0">
            <a:solidFill>
              <a:sysClr val="windowText" lastClr="00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ctr"/>
          <a:endParaRPr lang="en-GB" sz="1400" b="1" dirty="0" smtClean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algn="ctr"/>
          <a:r>
            <a:rPr lang="en-GB" sz="1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NATIONAL </a:t>
          </a:r>
          <a:r>
            <a:rPr lang="en-GB" sz="1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LEVEL </a:t>
          </a:r>
          <a:r>
            <a:rPr lang="en-GB" sz="1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(Parliaments, Ministers, Inter-ministerial bodies-National executive and professional Agencies – socio-economic actors (employer and union associations, chambers, NGOs, </a:t>
          </a:r>
          <a:r>
            <a:rPr lang="en-GB" sz="1400" b="1" dirty="0" err="1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etc</a:t>
          </a:r>
          <a:r>
            <a:rPr lang="en-GB" sz="1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 </a:t>
          </a:r>
          <a:r>
            <a:rPr lang="en-GB" sz="11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endParaRPr lang="en-GB" sz="1000" b="1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4CF0CB2-3021-4FC8-B07A-6490D2D24341}" type="parTrans" cxnId="{FE6FCDC5-D5D6-4002-A789-F7C1D569E939}">
      <dgm:prSet/>
      <dgm:spPr/>
      <dgm:t>
        <a:bodyPr/>
        <a:lstStyle/>
        <a:p>
          <a:endParaRPr lang="en-GB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A741966-A284-4CA3-BCF7-1E740B8FB4D5}" type="sibTrans" cxnId="{FE6FCDC5-D5D6-4002-A789-F7C1D569E939}">
      <dgm:prSet/>
      <dgm:spPr/>
      <dgm:t>
        <a:bodyPr/>
        <a:lstStyle/>
        <a:p>
          <a:endParaRPr lang="en-GB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E5BC43E-6989-4D50-8902-B9A91B2B8C8A}">
      <dgm:prSet phldrT="[Text]" custT="1"/>
      <dgm:spPr>
        <a:xfrm>
          <a:off x="1279454" y="2261233"/>
          <a:ext cx="3152812" cy="891541"/>
        </a:xfrm>
        <a:solidFill>
          <a:srgbClr val="0099CC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>
            <a:spcAft>
              <a:spcPct val="35000"/>
            </a:spcAft>
          </a:pPr>
          <a:r>
            <a:rPr lang="en-GB" sz="1200" b="1" dirty="0" smtClean="0">
              <a:solidFill>
                <a:sysClr val="window" lastClr="FFFF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SCHOOLS  </a:t>
          </a:r>
        </a:p>
        <a:p>
          <a:pPr algn="r">
            <a:spcAft>
              <a:spcPct val="35000"/>
            </a:spcAft>
          </a:pPr>
          <a:r>
            <a:rPr lang="en-GB" sz="1200" b="1" dirty="0" smtClean="0">
              <a:solidFill>
                <a:sysClr val="window" lastClr="FFFF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                             COMPANIES                         </a:t>
          </a:r>
        </a:p>
        <a:p>
          <a:pPr algn="ctr">
            <a:spcAft>
              <a:spcPts val="0"/>
            </a:spcAft>
          </a:pPr>
          <a:r>
            <a:rPr lang="en-GB" sz="1200" b="1" dirty="0" smtClean="0">
              <a:solidFill>
                <a:sysClr val="window" lastClr="FFFF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TRAINING CENTRES</a:t>
          </a:r>
          <a:endParaRPr lang="en-GB" sz="1200" b="1" dirty="0">
            <a:solidFill>
              <a:sysClr val="window" lastClr="FFFF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0C9AFC7-3956-4ED5-B5FC-DBA0C85E7EE0}" type="sibTrans" cxnId="{FDA64E0B-991A-40A8-9640-CCCCEA3255DB}">
      <dgm:prSet/>
      <dgm:spPr/>
      <dgm:t>
        <a:bodyPr/>
        <a:lstStyle/>
        <a:p>
          <a:endParaRPr lang="en-GB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C946665-DFA1-4481-8C51-DEDB8E405F0C}" type="parTrans" cxnId="{FDA64E0B-991A-40A8-9640-CCCCEA3255DB}">
      <dgm:prSet/>
      <dgm:spPr/>
      <dgm:t>
        <a:bodyPr/>
        <a:lstStyle/>
        <a:p>
          <a:endParaRPr lang="en-GB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738A38A-1A21-45A7-9BFC-F4FDA71D5E7E}" type="pres">
      <dgm:prSet presAssocID="{D20D7A5B-BDBE-441F-A80C-BB8715672A4A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C5D4BE1-70AE-4FF9-B26C-8E02A588ED95}" type="pres">
      <dgm:prSet presAssocID="{D20D7A5B-BDBE-441F-A80C-BB8715672A4A}" presName="comp1" presStyleCnt="0"/>
      <dgm:spPr/>
    </dgm:pt>
    <dgm:pt modelId="{67B12923-9B3D-4E19-8FDF-86902F51824D}" type="pres">
      <dgm:prSet presAssocID="{D20D7A5B-BDBE-441F-A80C-BB8715672A4A}" presName="circle1" presStyleLbl="node1" presStyleIdx="0" presStyleCnt="3" custScaleX="177778" custLinFactNeighborX="-1764" custLinFactNeighborY="906"/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88C64961-118E-4BB0-8991-1448A923252E}" type="pres">
      <dgm:prSet presAssocID="{D20D7A5B-BDBE-441F-A80C-BB8715672A4A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A900E8-9BAA-44CA-8A03-9099201C3EF1}" type="pres">
      <dgm:prSet presAssocID="{D20D7A5B-BDBE-441F-A80C-BB8715672A4A}" presName="comp2" presStyleCnt="0"/>
      <dgm:spPr/>
    </dgm:pt>
    <dgm:pt modelId="{6A3EEEF5-8C47-49B3-9303-C5F15A979BEA}" type="pres">
      <dgm:prSet presAssocID="{D20D7A5B-BDBE-441F-A80C-BB8715672A4A}" presName="circle2" presStyleLbl="node1" presStyleIdx="1" presStyleCnt="3" custScaleX="212571" custScaleY="42954" custLinFactNeighborX="-2702" custLinFactNeighborY="-11675"/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F25FDF43-0C59-4EC9-9C18-AE2EA2437F11}" type="pres">
      <dgm:prSet presAssocID="{D20D7A5B-BDBE-441F-A80C-BB8715672A4A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C7EA56-48E3-432E-B1A8-B890EA05E9DF}" type="pres">
      <dgm:prSet presAssocID="{D20D7A5B-BDBE-441F-A80C-BB8715672A4A}" presName="comp3" presStyleCnt="0"/>
      <dgm:spPr/>
    </dgm:pt>
    <dgm:pt modelId="{7A610DCA-0E4D-44F7-B2A3-CEA18F1C8BDF}" type="pres">
      <dgm:prSet presAssocID="{D20D7A5B-BDBE-441F-A80C-BB8715672A4A}" presName="circle3" presStyleLbl="node1" presStyleIdx="2" presStyleCnt="3" custScaleX="249410" custScaleY="51803" custLinFactNeighborX="-3527" custLinFactNeighborY="5510"/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61D5B41D-8D5D-4566-9F63-14A55DB409EE}" type="pres">
      <dgm:prSet presAssocID="{D20D7A5B-BDBE-441F-A80C-BB8715672A4A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DA46274-4EB0-4A00-A7F5-2D064557D149}" type="presOf" srcId="{207C7D5C-D561-4B94-812C-F3C043F43353}" destId="{67B12923-9B3D-4E19-8FDF-86902F51824D}" srcOrd="0" destOrd="0" presId="urn:microsoft.com/office/officeart/2005/8/layout/venn2"/>
    <dgm:cxn modelId="{FDA64E0B-991A-40A8-9640-CCCCEA3255DB}" srcId="{D20D7A5B-BDBE-441F-A80C-BB8715672A4A}" destId="{4E5BC43E-6989-4D50-8902-B9A91B2B8C8A}" srcOrd="2" destOrd="0" parTransId="{AC946665-DFA1-4481-8C51-DEDB8E405F0C}" sibTransId="{70C9AFC7-3956-4ED5-B5FC-DBA0C85E7EE0}"/>
    <dgm:cxn modelId="{1BEE3160-96AD-4E89-A25F-582A14B759E1}" type="presOf" srcId="{207C7D5C-D561-4B94-812C-F3C043F43353}" destId="{88C64961-118E-4BB0-8991-1448A923252E}" srcOrd="1" destOrd="0" presId="urn:microsoft.com/office/officeart/2005/8/layout/venn2"/>
    <dgm:cxn modelId="{FE6FCDC5-D5D6-4002-A789-F7C1D569E939}" srcId="{D20D7A5B-BDBE-441F-A80C-BB8715672A4A}" destId="{207C7D5C-D561-4B94-812C-F3C043F43353}" srcOrd="0" destOrd="0" parTransId="{44CF0CB2-3021-4FC8-B07A-6490D2D24341}" sibTransId="{AA741966-A284-4CA3-BCF7-1E740B8FB4D5}"/>
    <dgm:cxn modelId="{2925A555-1198-4180-932A-B6037207A23A}" type="presOf" srcId="{4E5BC43E-6989-4D50-8902-B9A91B2B8C8A}" destId="{61D5B41D-8D5D-4566-9F63-14A55DB409EE}" srcOrd="1" destOrd="0" presId="urn:microsoft.com/office/officeart/2005/8/layout/venn2"/>
    <dgm:cxn modelId="{E941FE8C-E00E-49B0-950A-921DC3D0AAD8}" type="presOf" srcId="{D20D7A5B-BDBE-441F-A80C-BB8715672A4A}" destId="{F738A38A-1A21-45A7-9BFC-F4FDA71D5E7E}" srcOrd="0" destOrd="0" presId="urn:microsoft.com/office/officeart/2005/8/layout/venn2"/>
    <dgm:cxn modelId="{7D681D31-925D-4D70-B8A3-958F38FC0718}" type="presOf" srcId="{B1F7F32C-9BB2-47D4-8678-0F0E6EC51C6F}" destId="{F25FDF43-0C59-4EC9-9C18-AE2EA2437F11}" srcOrd="1" destOrd="0" presId="urn:microsoft.com/office/officeart/2005/8/layout/venn2"/>
    <dgm:cxn modelId="{973E8BAC-2F4C-46DD-AE4B-DAFF938D762A}" type="presOf" srcId="{B1F7F32C-9BB2-47D4-8678-0F0E6EC51C6F}" destId="{6A3EEEF5-8C47-49B3-9303-C5F15A979BEA}" srcOrd="0" destOrd="0" presId="urn:microsoft.com/office/officeart/2005/8/layout/venn2"/>
    <dgm:cxn modelId="{6F54E202-6187-489C-8AAC-80E9C5FF3B07}" type="presOf" srcId="{4E5BC43E-6989-4D50-8902-B9A91B2B8C8A}" destId="{7A610DCA-0E4D-44F7-B2A3-CEA18F1C8BDF}" srcOrd="0" destOrd="0" presId="urn:microsoft.com/office/officeart/2005/8/layout/venn2"/>
    <dgm:cxn modelId="{E248122D-10AD-410E-B982-3489953112A3}" srcId="{D20D7A5B-BDBE-441F-A80C-BB8715672A4A}" destId="{B1F7F32C-9BB2-47D4-8678-0F0E6EC51C6F}" srcOrd="1" destOrd="0" parTransId="{F92245CD-01EA-417A-B518-09449D16DFF2}" sibTransId="{FFC38EA9-37A5-4D22-978E-E15D57AF6C41}"/>
    <dgm:cxn modelId="{4B8C6AB6-2623-4B7A-8E6A-1597A09A0C5D}" type="presParOf" srcId="{F738A38A-1A21-45A7-9BFC-F4FDA71D5E7E}" destId="{1C5D4BE1-70AE-4FF9-B26C-8E02A588ED95}" srcOrd="0" destOrd="0" presId="urn:microsoft.com/office/officeart/2005/8/layout/venn2"/>
    <dgm:cxn modelId="{A8AE7D16-622E-4B60-BC40-6545039D0FF2}" type="presParOf" srcId="{1C5D4BE1-70AE-4FF9-B26C-8E02A588ED95}" destId="{67B12923-9B3D-4E19-8FDF-86902F51824D}" srcOrd="0" destOrd="0" presId="urn:microsoft.com/office/officeart/2005/8/layout/venn2"/>
    <dgm:cxn modelId="{59956042-2C88-4750-9BEC-9D708980FC01}" type="presParOf" srcId="{1C5D4BE1-70AE-4FF9-B26C-8E02A588ED95}" destId="{88C64961-118E-4BB0-8991-1448A923252E}" srcOrd="1" destOrd="0" presId="urn:microsoft.com/office/officeart/2005/8/layout/venn2"/>
    <dgm:cxn modelId="{A261FACD-831B-49C6-9CDB-D59C5DF8C581}" type="presParOf" srcId="{F738A38A-1A21-45A7-9BFC-F4FDA71D5E7E}" destId="{B2A900E8-9BAA-44CA-8A03-9099201C3EF1}" srcOrd="1" destOrd="0" presId="urn:microsoft.com/office/officeart/2005/8/layout/venn2"/>
    <dgm:cxn modelId="{C85F7AFD-F536-4761-9270-9B21AB149855}" type="presParOf" srcId="{B2A900E8-9BAA-44CA-8A03-9099201C3EF1}" destId="{6A3EEEF5-8C47-49B3-9303-C5F15A979BEA}" srcOrd="0" destOrd="0" presId="urn:microsoft.com/office/officeart/2005/8/layout/venn2"/>
    <dgm:cxn modelId="{8415688C-0720-4A42-8F1C-C6A33463D545}" type="presParOf" srcId="{B2A900E8-9BAA-44CA-8A03-9099201C3EF1}" destId="{F25FDF43-0C59-4EC9-9C18-AE2EA2437F11}" srcOrd="1" destOrd="0" presId="urn:microsoft.com/office/officeart/2005/8/layout/venn2"/>
    <dgm:cxn modelId="{66DF4692-FC02-4B80-854B-BFEE50D983D9}" type="presParOf" srcId="{F738A38A-1A21-45A7-9BFC-F4FDA71D5E7E}" destId="{46C7EA56-48E3-432E-B1A8-B890EA05E9DF}" srcOrd="2" destOrd="0" presId="urn:microsoft.com/office/officeart/2005/8/layout/venn2"/>
    <dgm:cxn modelId="{72F29434-07A8-4136-A0A2-14D32293E34B}" type="presParOf" srcId="{46C7EA56-48E3-432E-B1A8-B890EA05E9DF}" destId="{7A610DCA-0E4D-44F7-B2A3-CEA18F1C8BDF}" srcOrd="0" destOrd="0" presId="urn:microsoft.com/office/officeart/2005/8/layout/venn2"/>
    <dgm:cxn modelId="{8D73ACED-70BF-4E39-9ECE-0C22EB9DE11F}" type="presParOf" srcId="{46C7EA56-48E3-432E-B1A8-B890EA05E9DF}" destId="{61D5B41D-8D5D-4566-9F63-14A55DB409EE}" srcOrd="1" destOrd="0" presId="urn:microsoft.com/office/officeart/2005/8/layout/venn2"/>
  </dgm:cxnLst>
  <dgm:bg/>
  <dgm:whole>
    <a:ln w="317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B12923-9B3D-4E19-8FDF-86902F51824D}">
      <dsp:nvSpPr>
        <dsp:cNvPr id="0" name=""/>
        <dsp:cNvSpPr/>
      </dsp:nvSpPr>
      <dsp:spPr>
        <a:xfrm>
          <a:off x="-88434" y="0"/>
          <a:ext cx="8445164" cy="4750399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b="1" kern="1200" dirty="0" smtClean="0">
            <a:solidFill>
              <a:sysClr val="windowText" lastClr="00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b="1" kern="1200" dirty="0" smtClean="0">
            <a:solidFill>
              <a:sysClr val="windowText" lastClr="00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b="1" kern="1200" dirty="0" smtClean="0">
            <a:solidFill>
              <a:schemeClr val="bg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NATIONAL </a:t>
          </a:r>
          <a:r>
            <a:rPr lang="en-GB" sz="1400" b="1" kern="1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LEVEL </a:t>
          </a:r>
          <a:r>
            <a:rPr lang="en-GB" sz="14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(Parliaments, Ministers, Inter-ministerial bodies-National executive and professional Agencies – socio-economic actors (employer and union associations, chambers, NGOs, </a:t>
          </a:r>
          <a:r>
            <a:rPr lang="en-GB" sz="1400" b="1" kern="1200" dirty="0" err="1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etc</a:t>
          </a:r>
          <a:r>
            <a:rPr lang="en-GB" sz="14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) </a:t>
          </a:r>
          <a:r>
            <a:rPr lang="en-GB" sz="1100" b="1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endParaRPr lang="en-GB" sz="1000" b="1" kern="1200" dirty="0">
            <a:solidFill>
              <a:schemeClr val="tx1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658355" y="237519"/>
        <a:ext cx="2951584" cy="712559"/>
      </dsp:txXfrm>
    </dsp:sp>
    <dsp:sp modelId="{6A3EEEF5-8C47-49B3-9303-C5F15A979BEA}">
      <dsp:nvSpPr>
        <dsp:cNvPr id="0" name=""/>
        <dsp:cNvSpPr/>
      </dsp:nvSpPr>
      <dsp:spPr>
        <a:xfrm>
          <a:off x="251141" y="1787860"/>
          <a:ext cx="7573477" cy="1530364"/>
        </a:xfrm>
        <a:prstGeom prst="ellipse">
          <a:avLst/>
        </a:prstGeom>
        <a:solidFill>
          <a:srgbClr val="00FF99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b="1" kern="1200" dirty="0" smtClean="0">
            <a:solidFill>
              <a:sysClr val="windowText" lastClr="00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b="1" kern="1200" dirty="0" smtClean="0">
            <a:solidFill>
              <a:sysClr val="windowText" lastClr="00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300" b="1" kern="1200" dirty="0" smtClean="0">
            <a:solidFill>
              <a:sysClr val="windowText" lastClr="00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TERRITORIAL LEVEL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(</a:t>
          </a:r>
          <a:r>
            <a:rPr lang="en-GB" sz="1200" b="1" kern="1200" dirty="0" smtClean="0">
              <a:solidFill>
                <a:sysClr val="windowText" lastClr="000000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Regional and local authorities/executive agencies, de-concentrated structures of national bodies, regional local socio-economic actors, social partner, chambers, NGOs, CBOs)</a:t>
          </a:r>
          <a:endParaRPr lang="en-GB" sz="1200" b="1" kern="1200" dirty="0">
            <a:solidFill>
              <a:sysClr val="windowText" lastClr="000000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273260" y="1883507"/>
        <a:ext cx="3529240" cy="286943"/>
      </dsp:txXfrm>
    </dsp:sp>
    <dsp:sp modelId="{7A610DCA-0E4D-44F7-B2A3-CEA18F1C8BDF}">
      <dsp:nvSpPr>
        <dsp:cNvPr id="0" name=""/>
        <dsp:cNvSpPr/>
      </dsp:nvSpPr>
      <dsp:spPr>
        <a:xfrm>
          <a:off x="1088381" y="3078460"/>
          <a:ext cx="5923985" cy="1230424"/>
        </a:xfrm>
        <a:prstGeom prst="ellipse">
          <a:avLst/>
        </a:prstGeom>
        <a:solidFill>
          <a:srgbClr val="0099CC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solidFill>
                <a:sysClr val="window" lastClr="FFFF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SCHOOLS  </a:t>
          </a:r>
        </a:p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b="1" kern="1200" dirty="0" smtClean="0">
              <a:solidFill>
                <a:sysClr val="window" lastClr="FFFF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                              COMPANIES                        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GB" sz="1200" b="1" kern="1200" dirty="0" smtClean="0">
              <a:solidFill>
                <a:sysClr val="window" lastClr="FFFF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TRAINING CENTRES</a:t>
          </a:r>
          <a:endParaRPr lang="en-GB" sz="1200" b="1" kern="1200" dirty="0">
            <a:solidFill>
              <a:sysClr val="window" lastClr="FFFF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955929" y="3386066"/>
        <a:ext cx="4188890" cy="6152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A9173-CFAC-457A-9AB2-149F89112B54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E35F9-2E44-4DF3-9DEC-F1FEB79A22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659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61B19-E9DB-48DD-8339-02F7EF7E4125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86DFC-64A1-4CC5-B223-A3827924C5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597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86DFC-64A1-4CC5-B223-A3827924C55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8570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F7779-01CB-465B-8475-566F6128DEF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835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86DFC-64A1-4CC5-B223-A3827924C55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8698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F7779-01CB-465B-8475-566F6128DEF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9247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 smtClean="0"/>
              <a:t>Taiex workshops in Chisinau February 2016, and in Tunis March 2016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86DFC-64A1-4CC5-B223-A3827924C55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7295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86DFC-64A1-4CC5-B223-A3827924C55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177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44C54-8F29-C142-913D-21C1B02B7E99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9081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Regions</a:t>
            </a:r>
            <a:r>
              <a:rPr lang="en-GB" baseline="0" dirty="0" smtClean="0"/>
              <a:t> SEE and Turkey EE and </a:t>
            </a:r>
            <a:r>
              <a:rPr lang="en-GB" baseline="0" dirty="0" err="1" smtClean="0"/>
              <a:t>Rusia</a:t>
            </a:r>
            <a:r>
              <a:rPr lang="en-GB" baseline="0" dirty="0" smtClean="0"/>
              <a:t> , SEMED, CA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38AD-272E-49C6-9EDF-AC09A3477B4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60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38AD-272E-49C6-9EDF-AC09A3477B4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04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altLang="en-US" i="1" dirty="0">
              <a:latin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38AD-272E-49C6-9EDF-AC09A3477B4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547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C38AD-272E-49C6-9EDF-AC09A3477B4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480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110000"/>
              </a:lnSpc>
              <a:spcBef>
                <a:spcPts val="600"/>
              </a:spcBef>
              <a:buClr>
                <a:srgbClr val="0092BB"/>
              </a:buClr>
              <a:buSzPct val="120000"/>
              <a:buFont typeface="Wingdings" charset="2"/>
              <a:buChar char="§"/>
            </a:pPr>
            <a:endParaRPr lang="it-IT" sz="1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44C54-8F29-C142-913D-21C1B02B7E99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304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844C54-8F29-C142-913D-21C1B02B7E99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4616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1F7779-01CB-465B-8475-566F6128DEF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870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53CF-AFD0-4AD9-A623-CCA8B297F3AF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6159-8FD1-4F4F-B40C-7E7659F7BF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29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53CF-AFD0-4AD9-A623-CCA8B297F3AF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6159-8FD1-4F4F-B40C-7E7659F7BFA2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3" descr="ETF MASTER 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08" y="428625"/>
            <a:ext cx="27146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902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53CF-AFD0-4AD9-A623-CCA8B297F3AF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6159-8FD1-4F4F-B40C-7E7659F7BFA2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3" descr="ETF MASTER 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08" y="428625"/>
            <a:ext cx="27146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80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53CF-AFD0-4AD9-A623-CCA8B297F3AF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6159-8FD1-4F4F-B40C-7E7659F7BF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38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53CF-AFD0-4AD9-A623-CCA8B297F3AF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6159-8FD1-4F4F-B40C-7E7659F7BF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122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53CF-AFD0-4AD9-A623-CCA8B297F3AF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6159-8FD1-4F4F-B40C-7E7659F7BF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802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53CF-AFD0-4AD9-A623-CCA8B297F3AF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6159-8FD1-4F4F-B40C-7E7659F7BF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072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53CF-AFD0-4AD9-A623-CCA8B297F3AF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6159-8FD1-4F4F-B40C-7E7659F7BFA2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3" descr="ETF MASTER 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08" y="428625"/>
            <a:ext cx="27146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45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53CF-AFD0-4AD9-A623-CCA8B297F3AF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6159-8FD1-4F4F-B40C-7E7659F7BFA2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3" descr="ETF MASTER 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08" y="428625"/>
            <a:ext cx="27146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8682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53CF-AFD0-4AD9-A623-CCA8B297F3AF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6159-8FD1-4F4F-B40C-7E7659F7BFA2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3" descr="ETF MASTER 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08" y="428625"/>
            <a:ext cx="27146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473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253CF-AFD0-4AD9-A623-CCA8B297F3AF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A6159-8FD1-4F4F-B40C-7E7659F7BFA2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3" descr="ETF MASTER 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08" y="428625"/>
            <a:ext cx="27146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376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253CF-AFD0-4AD9-A623-CCA8B297F3AF}" type="datetimeFigureOut">
              <a:rPr lang="en-GB" smtClean="0"/>
              <a:t>11/02/2016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A6159-8FD1-4F4F-B40C-7E7659F7BF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79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f.europa.eu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etf.europa.e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1672389"/>
            <a:ext cx="12192000" cy="4066675"/>
          </a:xfrm>
          <a:prstGeom prst="rect">
            <a:avLst/>
          </a:prstGeom>
          <a:solidFill>
            <a:srgbClr val="0092BB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en-GB" sz="4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ROLE OF HUMAN CAPITAL </a:t>
            </a:r>
            <a:r>
              <a:rPr lang="en-GB" sz="4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endParaRPr lang="en-GB" sz="48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en-GB" sz="4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ELEMENTS FOR INNOVATIVE REGIONAL DEVELOPMENT</a:t>
            </a:r>
            <a:endParaRPr lang="en-GB" sz="4800" b="1" cap="all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21105" y="5739064"/>
            <a:ext cx="4235116" cy="360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hangingPunct="1"/>
            <a:r>
              <a:rPr lang="en-GB" sz="3200" dirty="0" smtClean="0">
                <a:solidFill>
                  <a:srgbClr val="0099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Gabriela </a:t>
            </a:r>
            <a:r>
              <a:rPr lang="en-GB" sz="3200" dirty="0" err="1" smtClean="0">
                <a:solidFill>
                  <a:srgbClr val="0099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Platon</a:t>
            </a:r>
            <a:endParaRPr lang="en-GB" sz="3200" dirty="0" smtClean="0">
              <a:solidFill>
                <a:srgbClr val="0099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433136" y="6100012"/>
            <a:ext cx="4303296" cy="520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 eaLnBrk="1" fontAlgn="auto" hangingPunct="1">
              <a:spcAft>
                <a:spcPts val="0"/>
              </a:spcAft>
              <a:defRPr/>
            </a:pPr>
            <a:r>
              <a:rPr lang="en-GB" sz="2000" b="1" dirty="0" smtClean="0">
                <a:solidFill>
                  <a:srgbClr val="0099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Chisinau, 19 February 2016 </a:t>
            </a:r>
            <a:endParaRPr lang="en-GB" sz="2000" b="1" dirty="0">
              <a:solidFill>
                <a:srgbClr val="0099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76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12526" y="2310063"/>
            <a:ext cx="11366948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>
            <a:spAutoFit/>
          </a:bodyPr>
          <a:lstStyle/>
          <a:p>
            <a:pPr>
              <a:spcBef>
                <a:spcPts val="1200"/>
              </a:spcBef>
              <a:buClr>
                <a:srgbClr val="0092BB"/>
              </a:buClr>
              <a:buSzPct val="120000"/>
            </a:pPr>
            <a:r>
              <a:rPr lang="en-GB" sz="2400" b="1" cap="all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(1) Entrepreneurial Communities </a:t>
            </a:r>
            <a:endParaRPr lang="en-GB" sz="2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spcBef>
                <a:spcPts val="1200"/>
              </a:spcBef>
              <a:buClr>
                <a:srgbClr val="0092BB"/>
              </a:buClr>
              <a:buSzPct val="120000"/>
              <a:buFont typeface="Wingdings" charset="2"/>
              <a:buChar char="§"/>
            </a:pPr>
            <a:r>
              <a:rPr lang="en-GB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Local </a:t>
            </a:r>
            <a:r>
              <a:rPr lang="en-GB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partnership or networks </a:t>
            </a:r>
            <a:r>
              <a:rPr lang="en-GB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that mobilise diverse local actors and capital, and voluntarily invest resources in VET systems and provision. </a:t>
            </a:r>
            <a:endParaRPr lang="en-GB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spcBef>
                <a:spcPts val="1200"/>
              </a:spcBef>
              <a:buClr>
                <a:srgbClr val="0092BB"/>
              </a:buClr>
              <a:buSzPct val="120000"/>
              <a:buFont typeface="Wingdings" charset="2"/>
              <a:buChar char="§"/>
            </a:pPr>
            <a:r>
              <a:rPr lang="en-GB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Active </a:t>
            </a:r>
            <a:r>
              <a:rPr lang="en-GB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yet informal </a:t>
            </a:r>
            <a:r>
              <a:rPr lang="en-GB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networking and collaboration </a:t>
            </a:r>
            <a:r>
              <a:rPr lang="en-GB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between VET </a:t>
            </a:r>
            <a:r>
              <a:rPr lang="en-GB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providers </a:t>
            </a:r>
            <a:r>
              <a:rPr lang="en-GB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top-tier </a:t>
            </a:r>
            <a:r>
              <a:rPr lang="en-GB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local professionals from the world of </a:t>
            </a:r>
            <a:r>
              <a:rPr lang="en-GB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work, which turn into real employment opportunities. </a:t>
            </a:r>
          </a:p>
          <a:p>
            <a:pPr marL="285750" indent="-285750">
              <a:spcBef>
                <a:spcPts val="1200"/>
              </a:spcBef>
              <a:buClr>
                <a:srgbClr val="0092BB"/>
              </a:buClr>
              <a:buSzPct val="120000"/>
              <a:buFont typeface="Wingdings" charset="2"/>
              <a:buChar char="§"/>
            </a:pPr>
            <a:r>
              <a:rPr lang="en-GB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Evidence </a:t>
            </a:r>
            <a:r>
              <a:rPr lang="en-GB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shows that </a:t>
            </a:r>
            <a:r>
              <a:rPr lang="en-GB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authorities may play a less prominent role than non-state actors </a:t>
            </a:r>
            <a:r>
              <a:rPr lang="en-GB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in these partnerships.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GB" sz="3600" b="1" cap="all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examples </a:t>
            </a:r>
            <a:r>
              <a:rPr lang="en-GB" sz="3600" b="1" cap="all" dirty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 </a:t>
            </a:r>
            <a:r>
              <a:rPr lang="en-GB" sz="3600" b="1" cap="all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ETF initiatives In support to Smart Territories</a:t>
            </a:r>
            <a:endParaRPr lang="en-GB" sz="3600" b="1" cap="all" dirty="0">
              <a:solidFill>
                <a:srgbClr val="0092B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70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cap="all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GB" b="1" cap="all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b="1" cap="all" dirty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GB" b="1" cap="all" dirty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b="1" cap="all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GB" b="1" cap="all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b="1" cap="all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examples </a:t>
            </a:r>
            <a:r>
              <a:rPr lang="en-GB" b="1" cap="all" dirty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 ETF initiatives In </a:t>
            </a:r>
            <a:r>
              <a:rPr lang="en-GB" b="1" cap="all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support </a:t>
            </a:r>
            <a:r>
              <a:rPr lang="en-GB" b="1" cap="all" dirty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Smart </a:t>
            </a:r>
            <a:r>
              <a:rPr lang="en-GB" b="1" cap="all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Territories</a:t>
            </a:r>
            <a:br>
              <a:rPr lang="en-GB" b="1" cap="all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sz="2200" b="1" cap="all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GB" sz="2200" b="1" cap="all" dirty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2) Local development initiatives </a:t>
            </a:r>
            <a:r>
              <a:rPr lang="en-GB" b="1" cap="all" dirty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en-GB" b="1" cap="all" dirty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GB" b="1" cap="all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GB" b="1" cap="all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332412" cy="793249"/>
          </a:xfrm>
        </p:spPr>
        <p:txBody>
          <a:bodyPr/>
          <a:lstStyle/>
          <a:p>
            <a:pPr>
              <a:spcBef>
                <a:spcPts val="1200"/>
              </a:spcBef>
              <a:buClr>
                <a:srgbClr val="0092BB"/>
              </a:buClr>
              <a:buSzPct val="120000"/>
            </a:pPr>
            <a:r>
              <a:rPr lang="en-GB" b="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Tunisia/Morocco:</a:t>
            </a:r>
            <a:endParaRPr lang="en-GB" b="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285750" indent="-285750">
              <a:spcBef>
                <a:spcPts val="1200"/>
              </a:spcBef>
              <a:buClr>
                <a:srgbClr val="0092BB"/>
              </a:buClr>
              <a:buSzPct val="120000"/>
              <a:buFont typeface="Wingdings" charset="2"/>
              <a:buChar char="§"/>
            </a:pPr>
            <a:r>
              <a:rPr lang="en-GB" b="1" dirty="0">
                <a:latin typeface="Tahoma" pitchFamily="34" charset="0"/>
                <a:ea typeface="Tahoma" pitchFamily="34" charset="0"/>
                <a:cs typeface="Tahoma" pitchFamily="34" charset="0"/>
              </a:rPr>
              <a:t>Support to regionalisation of VET in context of country strategy, through a pilot in one region </a:t>
            </a:r>
          </a:p>
          <a:p>
            <a:pPr marL="285750" indent="-285750">
              <a:spcBef>
                <a:spcPts val="1200"/>
              </a:spcBef>
              <a:buClr>
                <a:srgbClr val="0092BB"/>
              </a:buClr>
              <a:buSzPct val="120000"/>
              <a:buFont typeface="Wingdings" charset="2"/>
              <a:buChar char="§"/>
            </a:pPr>
            <a:r>
              <a:rPr lang="en-GB" b="1" dirty="0">
                <a:latin typeface="Tahoma" pitchFamily="34" charset="0"/>
                <a:ea typeface="Tahoma" pitchFamily="34" charset="0"/>
                <a:cs typeface="Tahoma" pitchFamily="34" charset="0"/>
              </a:rPr>
              <a:t>Functional analysis identified the VET functions where role and responsibility of regions can effectively increase </a:t>
            </a:r>
          </a:p>
          <a:p>
            <a:pPr marL="285750" indent="-285750">
              <a:spcBef>
                <a:spcPts val="1200"/>
              </a:spcBef>
              <a:buClr>
                <a:srgbClr val="0092BB"/>
              </a:buClr>
              <a:buSzPct val="120000"/>
              <a:buFont typeface="Wingdings" charset="2"/>
              <a:buChar char="§"/>
            </a:pPr>
            <a:r>
              <a:rPr lang="en-GB" b="1" dirty="0">
                <a:latin typeface="Tahoma" pitchFamily="34" charset="0"/>
                <a:ea typeface="Tahoma" pitchFamily="34" charset="0"/>
                <a:cs typeface="Tahoma" pitchFamily="34" charset="0"/>
              </a:rPr>
              <a:t>Regional multi-stakeholders committee</a:t>
            </a:r>
          </a:p>
          <a:p>
            <a:pPr marL="285750" indent="-285750">
              <a:spcBef>
                <a:spcPts val="1200"/>
              </a:spcBef>
              <a:buClr>
                <a:srgbClr val="0092BB"/>
              </a:buClr>
              <a:buSzPct val="120000"/>
              <a:buFont typeface="Wingdings" charset="2"/>
              <a:buChar char="§"/>
            </a:pPr>
            <a:r>
              <a:rPr lang="en-GB" b="1" dirty="0">
                <a:latin typeface="Tahoma" pitchFamily="34" charset="0"/>
                <a:ea typeface="Tahoma" pitchFamily="34" charset="0"/>
                <a:cs typeface="Tahoma" pitchFamily="34" charset="0"/>
              </a:rPr>
              <a:t>Knowledge and capacity building: conceptual approach, tools, methodology.</a:t>
            </a:r>
          </a:p>
          <a:p>
            <a:pPr marL="285750" indent="-285750">
              <a:spcBef>
                <a:spcPts val="1200"/>
              </a:spcBef>
              <a:buClr>
                <a:srgbClr val="0092BB"/>
              </a:buClr>
              <a:buSzPct val="120000"/>
              <a:buFont typeface="Wingdings" charset="2"/>
              <a:buChar char="§"/>
            </a:pPr>
            <a:endParaRPr lang="en-GB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>
              <a:spcBef>
                <a:spcPts val="1200"/>
              </a:spcBef>
              <a:buClr>
                <a:srgbClr val="0092BB"/>
              </a:buClr>
              <a:buSzPct val="120000"/>
            </a:pPr>
            <a:r>
              <a:rPr lang="en-GB" b="0" dirty="0">
                <a:latin typeface="Tahoma" pitchFamily="34" charset="0"/>
                <a:ea typeface="Tahoma" pitchFamily="34" charset="0"/>
                <a:cs typeface="Tahoma" pitchFamily="34" charset="0"/>
              </a:rPr>
              <a:t>Ukraine: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199" y="2474411"/>
            <a:ext cx="5510463" cy="4058735"/>
          </a:xfrm>
        </p:spPr>
        <p:txBody>
          <a:bodyPr>
            <a:normAutofit fontScale="70000" lnSpcReduction="20000"/>
          </a:bodyPr>
          <a:lstStyle/>
          <a:p>
            <a:pPr marL="285750" indent="-285750">
              <a:spcBef>
                <a:spcPts val="1200"/>
              </a:spcBef>
              <a:buClr>
                <a:srgbClr val="0092BB"/>
              </a:buClr>
              <a:buSzPct val="120000"/>
              <a:buFont typeface="Wingdings" charset="2"/>
              <a:buChar char="§"/>
            </a:pPr>
            <a:r>
              <a:rPr lang="en-G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Analysis of economic potential in one region with participation of public actors and social partners </a:t>
            </a:r>
          </a:p>
          <a:p>
            <a:pPr marL="285750" indent="-285750">
              <a:spcBef>
                <a:spcPts val="1200"/>
              </a:spcBef>
              <a:buClr>
                <a:srgbClr val="0092BB"/>
              </a:buClr>
              <a:buSzPct val="120000"/>
              <a:buFont typeface="Wingdings" charset="2"/>
              <a:buChar char="§"/>
            </a:pPr>
            <a:r>
              <a:rPr lang="en-G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Human capital for the economic potential </a:t>
            </a:r>
          </a:p>
          <a:p>
            <a:pPr marL="285750" indent="-285750">
              <a:spcBef>
                <a:spcPts val="1200"/>
              </a:spcBef>
              <a:buClr>
                <a:srgbClr val="0092BB"/>
              </a:buClr>
              <a:buSzPct val="120000"/>
              <a:buFont typeface="Wingdings" charset="2"/>
              <a:buChar char="§"/>
            </a:pPr>
            <a:r>
              <a:rPr lang="en-G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Torino Process: Self-assessment of local VET system in five regions in 2014</a:t>
            </a:r>
          </a:p>
          <a:p>
            <a:pPr marL="285750" indent="-285750">
              <a:spcBef>
                <a:spcPts val="1200"/>
              </a:spcBef>
              <a:buClr>
                <a:srgbClr val="0092BB"/>
              </a:buClr>
              <a:buSzPct val="120000"/>
              <a:buFont typeface="Wingdings" charset="2"/>
              <a:buChar char="§"/>
            </a:pPr>
            <a:r>
              <a:rPr lang="en-GB" sz="3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Torino Process: Self-assessment of local VET system in twenty-five regions in 2016</a:t>
            </a:r>
          </a:p>
          <a:p>
            <a:pPr marL="285750" indent="-285750">
              <a:spcBef>
                <a:spcPts val="1200"/>
              </a:spcBef>
              <a:buClr>
                <a:srgbClr val="0092BB"/>
              </a:buClr>
              <a:buSzPct val="120000"/>
              <a:buFont typeface="Wingdings" charset="2"/>
              <a:buChar char="§"/>
            </a:pPr>
            <a:r>
              <a:rPr lang="en-GB" b="1" dirty="0">
                <a:latin typeface="Tahoma" pitchFamily="34" charset="0"/>
                <a:ea typeface="Tahoma" pitchFamily="34" charset="0"/>
                <a:cs typeface="Tahoma" pitchFamily="34" charset="0"/>
              </a:rPr>
              <a:t>Plan to assess effective conditions and possible success factors in VET regionalisation, 2016</a:t>
            </a:r>
          </a:p>
        </p:txBody>
      </p:sp>
      <p:pic>
        <p:nvPicPr>
          <p:cNvPr id="9" name="Picture 3" descr="ETF MASTER LOG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85" y="1"/>
            <a:ext cx="1808159" cy="79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6765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72979" y="1852863"/>
            <a:ext cx="112827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>
            <a:spAutoFit/>
          </a:bodyPr>
          <a:lstStyle/>
          <a:p>
            <a:pPr>
              <a:spcBef>
                <a:spcPts val="1200"/>
              </a:spcBef>
              <a:buClr>
                <a:srgbClr val="0092BB"/>
              </a:buClr>
              <a:buSzPct val="120000"/>
            </a:pPr>
            <a:r>
              <a:rPr lang="en-GB" sz="2400" b="1" cap="all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(3) Social partnership </a:t>
            </a:r>
            <a:r>
              <a:rPr lang="en-GB" sz="2400" b="1" cap="all" dirty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en-GB" sz="2400" b="1" cap="all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mpowerment </a:t>
            </a:r>
            <a:endParaRPr lang="en-GB" sz="2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GB" sz="3600" b="1" cap="all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examples </a:t>
            </a:r>
            <a:r>
              <a:rPr lang="en-GB" sz="3600" b="1" cap="all" dirty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 </a:t>
            </a:r>
            <a:r>
              <a:rPr lang="en-GB" sz="3600" b="1" cap="all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ETF initiatives In support to Smart Territories</a:t>
            </a:r>
            <a:endParaRPr lang="en-GB" sz="3600" b="1" cap="all" dirty="0">
              <a:solidFill>
                <a:srgbClr val="0092B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7674" y="2476703"/>
            <a:ext cx="1045544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Involve social partners in education and training –SECTORIAL  COMMITTESS OR SKILLS COUNCILS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IMPLEMENT </a:t>
            </a:r>
            <a:r>
              <a:rPr lang="en-GB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QUALIFICATIONS FRAMEWORKS – MODERNISING </a:t>
            </a:r>
            <a:r>
              <a:rPr lang="en-GB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QUALIFICATIONS by assessing demand in local labour market</a:t>
            </a:r>
            <a:endParaRPr lang="en-GB" sz="2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DIVERSIFY VET PROVISION – WORK BASED LEARNING, DIGITAL </a:t>
            </a:r>
            <a:r>
              <a:rPr lang="en-GB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LEARNING to anticipate innovation in labour market</a:t>
            </a:r>
            <a:endParaRPr lang="en-GB" sz="2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UPGRADE </a:t>
            </a:r>
            <a:r>
              <a:rPr lang="en-GB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QUALITY ASSURANCE </a:t>
            </a:r>
            <a:r>
              <a:rPr lang="en-GB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/RELEVANCE TO LM</a:t>
            </a:r>
            <a:endParaRPr lang="en-GB" sz="2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 Entrepreneurial learning </a:t>
            </a:r>
            <a:r>
              <a:rPr lang="en-GB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(as </a:t>
            </a:r>
            <a:r>
              <a:rPr lang="en-GB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key competence)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Validation </a:t>
            </a:r>
            <a:r>
              <a:rPr lang="en-GB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non-formal and informal  learning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2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BOOST DEMAND FOR SKILLS BY INNOVATIVE </a:t>
            </a:r>
            <a:r>
              <a:rPr lang="en-GB" sz="27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SOLUTIONS</a:t>
            </a:r>
            <a:endParaRPr lang="en-GB" sz="27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420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</a:t>
            </a:r>
            <a:r>
              <a:rPr lang="en-GB" b="1" dirty="0" smtClean="0">
                <a:solidFill>
                  <a:srgbClr val="0092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is next?</a:t>
            </a:r>
            <a:endParaRPr lang="en-GB" b="1" dirty="0">
              <a:solidFill>
                <a:srgbClr val="0092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0" y="1825625"/>
            <a:ext cx="12192000" cy="4839870"/>
          </a:xfrm>
          <a:solidFill>
            <a:srgbClr val="0092BB"/>
          </a:solidFill>
        </p:spPr>
        <p:txBody>
          <a:bodyPr>
            <a:normAutofit fontScale="92500" lnSpcReduction="10000"/>
          </a:bodyPr>
          <a:lstStyle/>
          <a:p>
            <a:r>
              <a:rPr lang="en-GB" sz="4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Coordinate actions with smart specialisation activities of the EC (e.g. Taiex workshops)</a:t>
            </a:r>
          </a:p>
          <a:p>
            <a:r>
              <a:rPr lang="en-GB" sz="4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International </a:t>
            </a:r>
            <a:r>
              <a:rPr lang="en-GB" sz="4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Conference “Local Skills Matters: Entrepreneurial Communities and Smart territories”, 9-10 March </a:t>
            </a:r>
            <a:r>
              <a:rPr lang="en-GB" sz="4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2016 to launch new concept of </a:t>
            </a:r>
            <a:r>
              <a:rPr lang="en-GB" sz="4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Smart Territories </a:t>
            </a:r>
          </a:p>
          <a:p>
            <a:pPr lvl="1"/>
            <a:endParaRPr lang="en-GB" sz="44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944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4000" dirty="0" smtClean="0">
              <a:solidFill>
                <a:srgbClr val="0092BB"/>
              </a:solidFill>
            </a:endParaRPr>
          </a:p>
          <a:p>
            <a:pPr marL="0" indent="0">
              <a:buNone/>
            </a:pPr>
            <a:r>
              <a:rPr lang="en-GB" sz="4000" dirty="0" smtClean="0">
                <a:solidFill>
                  <a:srgbClr val="0092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Visit our website:        </a:t>
            </a:r>
            <a:r>
              <a:rPr lang="en-GB" sz="4000" b="0" dirty="0" smtClean="0">
                <a:solidFill>
                  <a:srgbClr val="0092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www.etf.europa.eu</a:t>
            </a:r>
            <a:endParaRPr lang="en-GB" sz="4000" b="0" dirty="0" smtClean="0">
              <a:solidFill>
                <a:srgbClr val="0092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4000" dirty="0" smtClean="0">
              <a:solidFill>
                <a:srgbClr val="0092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sz="4000" dirty="0" smtClean="0">
                <a:solidFill>
                  <a:srgbClr val="0092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Email us:                     </a:t>
            </a:r>
            <a:r>
              <a:rPr lang="en-GB" sz="4000" b="0" dirty="0" smtClean="0">
                <a:solidFill>
                  <a:srgbClr val="0092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info@etf.europa.eu</a:t>
            </a:r>
            <a:endParaRPr lang="en-GB" sz="4000" b="0" dirty="0" smtClean="0">
              <a:solidFill>
                <a:srgbClr val="0092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4000" dirty="0" smtClean="0">
              <a:solidFill>
                <a:srgbClr val="0092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0092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FURTHER INFORMATION</a:t>
            </a:r>
            <a:endParaRPr lang="en-GB" sz="4000" b="1" dirty="0">
              <a:solidFill>
                <a:srgbClr val="0092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649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33926" y="2286000"/>
            <a:ext cx="10619874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>
            <a:spAutoFit/>
          </a:bodyPr>
          <a:lstStyle/>
          <a:p>
            <a:pPr marL="285750" lvl="1" indent="-285750" fontAlgn="base">
              <a:spcBef>
                <a:spcPts val="600"/>
              </a:spcBef>
              <a:spcAft>
                <a:spcPts val="1200"/>
              </a:spcAft>
              <a:buClr>
                <a:srgbClr val="0092BB"/>
              </a:buClr>
              <a:buSzPct val="120000"/>
              <a:buFont typeface="Wingdings" charset="2"/>
              <a:buChar char="§"/>
              <a:defRPr/>
            </a:pPr>
            <a:r>
              <a:rPr lang="en-GB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Help transition and developing countries to harness the potential of their </a:t>
            </a:r>
            <a:r>
              <a:rPr lang="en-GB" sz="2400" b="1" dirty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human capital through the reform of education, training and labour market systems</a:t>
            </a:r>
            <a:r>
              <a:rPr lang="en-GB" sz="2400" dirty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in the context of the EU's external relations </a:t>
            </a:r>
            <a:r>
              <a:rPr lang="en-GB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policy.</a:t>
            </a:r>
          </a:p>
          <a:p>
            <a:pPr marL="285750" lvl="1" indent="-285750" fontAlgn="base">
              <a:spcBef>
                <a:spcPts val="600"/>
              </a:spcBef>
              <a:spcAft>
                <a:spcPts val="1200"/>
              </a:spcAft>
              <a:buClr>
                <a:srgbClr val="0092BB"/>
              </a:buClr>
              <a:buSzPct val="120000"/>
              <a:buFont typeface="Wingdings" charset="2"/>
              <a:buChar char="§"/>
              <a:defRPr/>
            </a:pPr>
            <a:r>
              <a:rPr lang="en-GB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We </a:t>
            </a:r>
            <a:r>
              <a:rPr lang="en-GB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base our work on the conviction that human capital development in a lifelong learning perspective can make a fundamental contribution to </a:t>
            </a:r>
            <a:r>
              <a:rPr lang="en-GB" sz="2400" b="1" dirty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increasing prosperity, creating sustainable growth and encouraging social inclusion </a:t>
            </a:r>
            <a:r>
              <a:rPr lang="en-GB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in transition and developing countries.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707105" y="0"/>
            <a:ext cx="8646696" cy="169645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GB" sz="3600" b="1" cap="all" dirty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European training foundation</a:t>
            </a:r>
          </a:p>
        </p:txBody>
      </p:sp>
    </p:spTree>
    <p:extLst>
      <p:ext uri="{BB962C8B-B14F-4D97-AF65-F5344CB8AC3E}">
        <p14:creationId xmlns:p14="http://schemas.microsoft.com/office/powerpoint/2010/main" val="345247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4" t="-3178" r="22919" b="33908"/>
          <a:stretch/>
        </p:blipFill>
        <p:spPr>
          <a:xfrm>
            <a:off x="864733" y="644691"/>
            <a:ext cx="13008132" cy="540397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783009" y="6213310"/>
            <a:ext cx="2844800" cy="366183"/>
          </a:xfrm>
          <a:prstGeom prst="rect">
            <a:avLst/>
          </a:prstGeom>
        </p:spPr>
        <p:txBody>
          <a:bodyPr/>
          <a:lstStyle/>
          <a:p>
            <a:fld id="{D1E0AE72-E1C4-499C-856A-E026A047B260}" type="slidenum">
              <a:rPr lang="en-GB" smtClean="0"/>
              <a:t>3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301742" y="365459"/>
            <a:ext cx="2406900" cy="2688299"/>
          </a:xfrm>
          <a:prstGeom prst="rect">
            <a:avLst/>
          </a:prstGeom>
          <a:solidFill>
            <a:srgbClr val="7323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2133" b="1" dirty="0">
                <a:solidFill>
                  <a:schemeClr val="bg1"/>
                </a:solidFill>
                <a:latin typeface="Calibri" pitchFamily="34" charset="0"/>
              </a:rPr>
              <a:t>Southern and </a:t>
            </a:r>
            <a:r>
              <a:rPr lang="it-IT" sz="2133" b="1" dirty="0" err="1">
                <a:solidFill>
                  <a:schemeClr val="bg1"/>
                </a:solidFill>
                <a:latin typeface="Calibri" pitchFamily="34" charset="0"/>
              </a:rPr>
              <a:t>Eastern</a:t>
            </a:r>
            <a:r>
              <a:rPr lang="it-IT" sz="2133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it-IT" sz="2133" b="1" dirty="0" err="1">
                <a:solidFill>
                  <a:schemeClr val="bg1"/>
                </a:solidFill>
                <a:latin typeface="Calibri" pitchFamily="34" charset="0"/>
              </a:rPr>
              <a:t>Mediterranean</a:t>
            </a:r>
            <a:endParaRPr lang="it-IT" sz="2133" b="1" dirty="0">
              <a:solidFill>
                <a:schemeClr val="bg1"/>
              </a:solidFill>
              <a:latin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2133" dirty="0">
                <a:solidFill>
                  <a:schemeClr val="bg1"/>
                </a:solidFill>
                <a:latin typeface="Calibri" pitchFamily="34" charset="0"/>
              </a:rPr>
              <a:t>Algeria, </a:t>
            </a:r>
            <a:r>
              <a:rPr lang="it-IT" sz="2133" dirty="0" err="1">
                <a:solidFill>
                  <a:schemeClr val="bg1"/>
                </a:solidFill>
                <a:latin typeface="Calibri" pitchFamily="34" charset="0"/>
              </a:rPr>
              <a:t>Egypt</a:t>
            </a:r>
            <a:r>
              <a:rPr lang="it-IT" sz="2133" dirty="0">
                <a:solidFill>
                  <a:schemeClr val="bg1"/>
                </a:solidFill>
                <a:latin typeface="Calibri" pitchFamily="34" charset="0"/>
              </a:rPr>
              <a:t>, Jordan, Lebanon, Libya, Morocco, Palestine</a:t>
            </a:r>
            <a:r>
              <a:rPr lang="it-IT" sz="2133" baseline="30000" dirty="0">
                <a:solidFill>
                  <a:schemeClr val="bg1"/>
                </a:solidFill>
                <a:latin typeface="Calibri" pitchFamily="34" charset="0"/>
              </a:rPr>
              <a:t>**</a:t>
            </a:r>
            <a:r>
              <a:rPr lang="it-IT" sz="2133" dirty="0">
                <a:solidFill>
                  <a:schemeClr val="bg1"/>
                </a:solidFill>
                <a:latin typeface="Calibri" pitchFamily="34" charset="0"/>
              </a:rPr>
              <a:t>, Syria, Tunisia and </a:t>
            </a:r>
            <a:r>
              <a:rPr lang="it-IT" sz="2133" dirty="0" err="1">
                <a:solidFill>
                  <a:schemeClr val="bg1"/>
                </a:solidFill>
                <a:latin typeface="Calibri" pitchFamily="34" charset="0"/>
              </a:rPr>
              <a:t>Israel</a:t>
            </a:r>
            <a:endParaRPr lang="it-IT" sz="2133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867758" y="377462"/>
            <a:ext cx="2052445" cy="3051537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2133" b="1" dirty="0" err="1">
                <a:solidFill>
                  <a:schemeClr val="bg1"/>
                </a:solidFill>
                <a:latin typeface="Calibri" pitchFamily="34" charset="0"/>
                <a:cs typeface="Arial" charset="0"/>
              </a:rPr>
              <a:t>Eastern</a:t>
            </a:r>
            <a:r>
              <a:rPr lang="it-IT" sz="2133" b="1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Partnership: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2133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Armenia, Azerbaijan, Belarus, Georgia, Republic of Moldova, Ukraine</a:t>
            </a:r>
            <a:endParaRPr lang="it-IT" sz="2133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79409" y="377463"/>
            <a:ext cx="2663217" cy="2846157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133" b="1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South </a:t>
            </a:r>
            <a:r>
              <a:rPr lang="it-IT" sz="2133" b="1" dirty="0" err="1">
                <a:solidFill>
                  <a:schemeClr val="bg1"/>
                </a:solidFill>
                <a:latin typeface="Calibri" pitchFamily="34" charset="0"/>
                <a:cs typeface="Arial" charset="0"/>
              </a:rPr>
              <a:t>Eastern</a:t>
            </a:r>
            <a:r>
              <a:rPr lang="it-IT" sz="2133" b="1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Europe </a:t>
            </a:r>
            <a:br>
              <a:rPr lang="it-IT" sz="2133" b="1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</a:br>
            <a:r>
              <a:rPr lang="it-IT" sz="2133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Albania, Bosnia  and </a:t>
            </a:r>
            <a:r>
              <a:rPr lang="it-IT" sz="2133" dirty="0" err="1">
                <a:solidFill>
                  <a:schemeClr val="bg1"/>
                </a:solidFill>
                <a:latin typeface="Calibri" pitchFamily="34" charset="0"/>
                <a:cs typeface="Arial" charset="0"/>
              </a:rPr>
              <a:t>Herzegovina</a:t>
            </a:r>
            <a:r>
              <a:rPr lang="it-IT" sz="2133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, Kosovo*, </a:t>
            </a:r>
            <a:r>
              <a:rPr lang="it-IT" sz="2133" dirty="0" err="1">
                <a:solidFill>
                  <a:schemeClr val="bg1"/>
                </a:solidFill>
                <a:latin typeface="Calibri" pitchFamily="34" charset="0"/>
                <a:cs typeface="Arial" charset="0"/>
              </a:rPr>
              <a:t>former</a:t>
            </a:r>
            <a:r>
              <a:rPr lang="it-IT" sz="2133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</a:t>
            </a:r>
            <a:r>
              <a:rPr lang="it-IT" sz="2133" dirty="0" err="1">
                <a:solidFill>
                  <a:schemeClr val="bg1"/>
                </a:solidFill>
                <a:latin typeface="Calibri" pitchFamily="34" charset="0"/>
                <a:cs typeface="Arial" charset="0"/>
              </a:rPr>
              <a:t>Yugoslav</a:t>
            </a:r>
            <a:r>
              <a:rPr lang="it-IT" sz="2133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  Republic of Macedonia, </a:t>
            </a:r>
            <a:r>
              <a:rPr lang="it-IT" sz="2133" dirty="0">
                <a:solidFill>
                  <a:schemeClr val="bg1"/>
                </a:solidFill>
                <a:latin typeface="Calibri" pitchFamily="34" charset="0"/>
              </a:rPr>
              <a:t>Montenegro, Serbia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133" dirty="0" err="1">
                <a:solidFill>
                  <a:schemeClr val="bg1"/>
                </a:solidFill>
                <a:latin typeface="Calibri" pitchFamily="34" charset="0"/>
                <a:cs typeface="Arial" charset="0"/>
              </a:rPr>
              <a:t>Turkey</a:t>
            </a:r>
            <a:endParaRPr lang="it-IT" sz="2133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8016214" y="381362"/>
            <a:ext cx="2020303" cy="218354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133" b="1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Central Asia: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133" dirty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Kazakhstan, Kyrgyzstan, Tajikistan, Turkmenistan, Uzbekistan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0128449" y="377463"/>
            <a:ext cx="1382337" cy="5348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it-IT" sz="2133" b="1" dirty="0">
                <a:solidFill>
                  <a:schemeClr val="bg1"/>
                </a:solidFill>
                <a:latin typeface="Calibri" pitchFamily="34" charset="0"/>
              </a:rPr>
              <a:t>Russia</a:t>
            </a:r>
            <a:endParaRPr lang="it-IT" sz="2133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3799" y="5169205"/>
            <a:ext cx="31696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 This designation is without prejudice to positions on status, and is in line with UNSCR 1244 and the ICJ Opinion on the Kosovo declaration of independence.</a:t>
            </a:r>
          </a:p>
          <a:p>
            <a:r>
              <a:rPr lang="en-GB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** This designation shall not be construed as recognition of the State of Palestine and is without prejudice to the individual positions of the EU Member States on this issue.</a:t>
            </a:r>
          </a:p>
        </p:txBody>
      </p:sp>
    </p:spTree>
    <p:extLst>
      <p:ext uri="{BB962C8B-B14F-4D97-AF65-F5344CB8AC3E}">
        <p14:creationId xmlns:p14="http://schemas.microsoft.com/office/powerpoint/2010/main" val="35242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b="1" dirty="0" smtClean="0">
                <a:solidFill>
                  <a:srgbClr val="0099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</a:t>
            </a:r>
            <a:r>
              <a:rPr lang="en-GB" sz="4000" b="1" dirty="0" smtClean="0">
                <a:solidFill>
                  <a:srgbClr val="0099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Human Capital : VET &amp; Skills </a:t>
            </a:r>
            <a:endParaRPr lang="en-GB" sz="4000" b="1" dirty="0">
              <a:solidFill>
                <a:srgbClr val="0099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t>4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240632" y="1690688"/>
            <a:ext cx="11851105" cy="5030787"/>
          </a:xfrm>
          <a:solidFill>
            <a:srgbClr val="0092BB"/>
          </a:solidFill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Aft>
                <a:spcPts val="1600"/>
              </a:spcAft>
            </a:pPr>
            <a:r>
              <a:rPr lang="en-GB" sz="3333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TALKING ABOUT SKILLS THERE IS A PLETHORA OF RELATED TERMS! </a:t>
            </a:r>
          </a:p>
          <a:p>
            <a:pPr>
              <a:lnSpc>
                <a:spcPct val="120000"/>
              </a:lnSpc>
              <a:spcAft>
                <a:spcPts val="1600"/>
              </a:spcAft>
            </a:pPr>
            <a:r>
              <a:rPr lang="en-GB" sz="3333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FOCUS ON A BLEND OF SKILLS, KNOWLEDGE AND COMPETENCES, THAT ALL LEARNERS SHOULD HAVE TO ENABLE THEM TO DEVELOP AS PERSONALITIES, PERFORM IN THE WORKPLACE AND STAY EMPLOYABLE.</a:t>
            </a:r>
          </a:p>
          <a:p>
            <a:pPr>
              <a:lnSpc>
                <a:spcPct val="120000"/>
              </a:lnSpc>
              <a:spcAft>
                <a:spcPts val="1600"/>
              </a:spcAft>
            </a:pPr>
            <a:r>
              <a:rPr lang="en-GB" sz="3333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SKILLS ARE DEVELOPED THROUGH THE FORMAL EDUCATION SYSTEM AND OUTSIDE IT </a:t>
            </a:r>
          </a:p>
          <a:p>
            <a:pPr>
              <a:lnSpc>
                <a:spcPct val="120000"/>
              </a:lnSpc>
            </a:pPr>
            <a:r>
              <a:rPr lang="en-GB" sz="3333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FUTURE LOOKING VET SHOULD ADDRESS THE BLEND OF LIFELONG COMPETENCES KNOWLEDGE AND SKILLS!</a:t>
            </a:r>
          </a:p>
          <a:p>
            <a:pPr>
              <a:lnSpc>
                <a:spcPct val="120000"/>
              </a:lnSpc>
            </a:pPr>
            <a:r>
              <a:rPr lang="en-GB" sz="3333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 Agenda : “RIGA </a:t>
            </a:r>
            <a:r>
              <a:rPr lang="en-GB" sz="3333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CONCLUSIONS” SET THE TASK TO FURTHER STRENGTHEN KEY COMPETENCES IN VET CURRICULA AND PROVIDE MORE EFFECTIVE OPPORTUNITIES TO ACQUIRE OR DEVELOP THOSE SKILLS THROUGH I-VET AND C-VET (MTD4)</a:t>
            </a:r>
          </a:p>
          <a:p>
            <a:endParaRPr lang="en-GB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49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GB" sz="4000" dirty="0">
                <a:solidFill>
                  <a:srgbClr val="0092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Blend of Skills… what for and how?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t>5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509336" y="1939926"/>
            <a:ext cx="5650831" cy="4416423"/>
          </a:xfrm>
          <a:solidFill>
            <a:srgbClr val="0092BB"/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cap="none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FOR?</a:t>
            </a:r>
          </a:p>
          <a:p>
            <a:pPr marL="0" indent="0">
              <a:buNone/>
            </a:pPr>
            <a:endParaRPr lang="en-GB" sz="3500" cap="none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80990" indent="-380990">
              <a:buFont typeface="Wingdings" panose="05000000000000000000" pitchFamily="2" charset="2"/>
              <a:buChar char="§"/>
            </a:pPr>
            <a:r>
              <a:rPr lang="en-GB" sz="3500" cap="none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SKILLS FOR SOCIAL INCLUSION</a:t>
            </a:r>
          </a:p>
          <a:p>
            <a:pPr marL="380990" indent="-380990">
              <a:buFont typeface="Wingdings" panose="05000000000000000000" pitchFamily="2" charset="2"/>
              <a:buChar char="§"/>
            </a:pPr>
            <a:r>
              <a:rPr lang="en-GB" sz="3500" cap="none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SKILLS FOR ECONOMIC GROWTH/COMPETITIVENESS</a:t>
            </a:r>
          </a:p>
          <a:p>
            <a:pPr marL="380990" indent="-380990">
              <a:buFont typeface="Wingdings" panose="05000000000000000000" pitchFamily="2" charset="2"/>
              <a:buChar char="§"/>
            </a:pPr>
            <a:r>
              <a:rPr lang="en-GB" sz="3500" cap="none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SKILLS FOR TERRITORIAL COHESION</a:t>
            </a:r>
          </a:p>
          <a:p>
            <a:pPr marL="380990" indent="-380990">
              <a:buFont typeface="Wingdings" panose="05000000000000000000" pitchFamily="2" charset="2"/>
              <a:buChar char="§"/>
            </a:pPr>
            <a:r>
              <a:rPr lang="en-GB" sz="3500" cap="none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SKILLS FOR LIFE / CITIZE</a:t>
            </a:r>
            <a:r>
              <a:rPr lang="en-GB" sz="3500" cap="none" dirty="0" smtClean="0">
                <a:solidFill>
                  <a:schemeClr val="bg1"/>
                </a:solidFill>
              </a:rPr>
              <a:t>NSHIP</a:t>
            </a:r>
            <a:endParaRPr lang="en-GB" sz="3500" cap="none" dirty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4294967295"/>
          </p:nvPr>
        </p:nvSpPr>
        <p:spPr>
          <a:xfrm>
            <a:off x="6280484" y="1939924"/>
            <a:ext cx="5911517" cy="4416425"/>
          </a:xfrm>
          <a:solidFill>
            <a:schemeClr val="accent3">
              <a:lumMod val="75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SzPct val="200000"/>
              <a:buNone/>
            </a:pPr>
            <a:r>
              <a:rPr lang="en-GB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How?</a:t>
            </a:r>
          </a:p>
          <a:p>
            <a:pPr marL="380990" indent="-380990">
              <a:lnSpc>
                <a:spcPct val="12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en-GB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</a:t>
            </a:r>
            <a:r>
              <a:rPr lang="en-GB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we match </a:t>
            </a:r>
            <a:r>
              <a:rPr lang="en-GB" sz="35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today’s </a:t>
            </a:r>
            <a:r>
              <a:rPr lang="en-GB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needs?</a:t>
            </a:r>
          </a:p>
          <a:p>
            <a:pPr marL="457189" indent="-457189">
              <a:lnSpc>
                <a:spcPct val="12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en-GB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can we anticipate future needs in skills?</a:t>
            </a:r>
          </a:p>
          <a:p>
            <a:pPr marL="457189" indent="-457189">
              <a:lnSpc>
                <a:spcPct val="12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en-GB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 we go beyond what is achieved through schools and initial VET?</a:t>
            </a:r>
          </a:p>
          <a:p>
            <a:pPr marL="457189" indent="-457189">
              <a:lnSpc>
                <a:spcPct val="12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en-GB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 we recognise skills?</a:t>
            </a:r>
          </a:p>
          <a:p>
            <a:pPr marL="457189" indent="-457189">
              <a:lnSpc>
                <a:spcPct val="12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en-GB" sz="35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do we best use skills?</a:t>
            </a:r>
          </a:p>
        </p:txBody>
      </p:sp>
    </p:spTree>
    <p:extLst>
      <p:ext uri="{BB962C8B-B14F-4D97-AF65-F5344CB8AC3E}">
        <p14:creationId xmlns:p14="http://schemas.microsoft.com/office/powerpoint/2010/main" val="125375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06AB4-22D1-4ABB-99CF-8A54ADA954A2}" type="slidenum">
              <a:rPr lang="en-GB" smtClean="0"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sz="3733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</a:t>
            </a:r>
            <a:r>
              <a:rPr lang="en-GB" sz="3733" b="1" dirty="0" smtClean="0">
                <a:solidFill>
                  <a:srgbClr val="0092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GOVERNANCE </a:t>
            </a:r>
            <a:r>
              <a:rPr lang="en-GB" sz="3200" dirty="0">
                <a:solidFill>
                  <a:srgbClr val="0092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SHOULD </a:t>
            </a:r>
            <a:r>
              <a:rPr lang="en-GB" sz="3200" dirty="0" smtClean="0">
                <a:solidFill>
                  <a:srgbClr val="0092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BE…..</a:t>
            </a:r>
            <a:endParaRPr lang="en-GB" sz="3200" dirty="0">
              <a:solidFill>
                <a:srgbClr val="0092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1556027" y="2020704"/>
            <a:ext cx="4477419" cy="642209"/>
          </a:xfrm>
          <a:prstGeom prst="rect">
            <a:avLst/>
          </a:prstGeom>
        </p:spPr>
        <p:txBody>
          <a:bodyPr vert="horz" lIns="121920" tIns="60960" rIns="121920" bIns="6096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384"/>
              </a:spcBef>
              <a:spcAft>
                <a:spcPts val="600"/>
              </a:spcAft>
              <a:buFont typeface="Arial" panose="020B0604020202020204" pitchFamily="34" charset="0"/>
              <a:buNone/>
              <a:defRPr sz="1600" b="1" kern="1200" cap="all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177800" indent="-177800" algn="l" defTabSz="914400" rtl="0" eaLnBrk="1" latinLnBrk="0" hangingPunct="1">
              <a:lnSpc>
                <a:spcPct val="100000"/>
              </a:lnSpc>
              <a:spcBef>
                <a:spcPts val="384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361950" indent="-184150" algn="l" defTabSz="914400" rtl="0" eaLnBrk="1" latinLnBrk="0" hangingPunct="1">
              <a:lnSpc>
                <a:spcPct val="100000"/>
              </a:lnSpc>
              <a:spcBef>
                <a:spcPts val="384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39750" indent="-177800" algn="l" defTabSz="914400" rtl="0" eaLnBrk="1" latinLnBrk="0" hangingPunct="1">
              <a:lnSpc>
                <a:spcPct val="100000"/>
              </a:lnSpc>
              <a:spcBef>
                <a:spcPts val="384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en-US" sz="11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717550" indent="-177800" algn="l" defTabSz="914400" rtl="0" eaLnBrk="1" latinLnBrk="0" hangingPunct="1">
              <a:lnSpc>
                <a:spcPct val="100000"/>
              </a:lnSpc>
              <a:spcBef>
                <a:spcPts val="384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lang="en-GB" sz="11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cap="none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</a:t>
            </a:r>
          </a:p>
          <a:p>
            <a:endParaRPr lang="en-GB" sz="2133" dirty="0">
              <a:solidFill>
                <a:srgbClr val="FF0000"/>
              </a:solidFill>
            </a:endParaRPr>
          </a:p>
          <a:p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5414" y="4137989"/>
            <a:ext cx="5496629" cy="543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933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PARTCIPATORY</a:t>
            </a:r>
          </a:p>
        </p:txBody>
      </p:sp>
      <p:sp>
        <p:nvSpPr>
          <p:cNvPr id="8" name="Rectangle 7"/>
          <p:cNvSpPr/>
          <p:nvPr/>
        </p:nvSpPr>
        <p:spPr>
          <a:xfrm>
            <a:off x="7158967" y="3531190"/>
            <a:ext cx="3127779" cy="543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933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ANTICIPATORY</a:t>
            </a:r>
          </a:p>
        </p:txBody>
      </p:sp>
      <p:sp>
        <p:nvSpPr>
          <p:cNvPr id="9" name="Rectangle 8"/>
          <p:cNvSpPr/>
          <p:nvPr/>
        </p:nvSpPr>
        <p:spPr>
          <a:xfrm>
            <a:off x="3939115" y="2119238"/>
            <a:ext cx="3004349" cy="543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933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TRANSPARENT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27364" y="5110214"/>
            <a:ext cx="2303836" cy="5436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933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INCLUSIVE</a:t>
            </a:r>
          </a:p>
        </p:txBody>
      </p:sp>
      <p:sp>
        <p:nvSpPr>
          <p:cNvPr id="2" name="Rectangle 1"/>
          <p:cNvSpPr/>
          <p:nvPr/>
        </p:nvSpPr>
        <p:spPr>
          <a:xfrm>
            <a:off x="2358189" y="2875548"/>
            <a:ext cx="5408824" cy="56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Clr>
                <a:srgbClr val="0092BB"/>
              </a:buClr>
              <a:buSzPct val="120000"/>
            </a:pPr>
            <a:r>
              <a:rPr lang="en-GB" sz="2800" b="1" dirty="0">
                <a:solidFill>
                  <a:srgbClr val="0092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Entrepreneurial </a:t>
            </a:r>
            <a:r>
              <a:rPr lang="en-GB" sz="2800" b="1" dirty="0" smtClean="0">
                <a:solidFill>
                  <a:srgbClr val="0092B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continuum </a:t>
            </a:r>
            <a:endParaRPr lang="en-GB" sz="2800" dirty="0">
              <a:solidFill>
                <a:srgbClr val="0092B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10600" y="2020704"/>
            <a:ext cx="2743199" cy="543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933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MULTILEVEL</a:t>
            </a:r>
            <a:endParaRPr lang="en-GB" sz="2933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25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38200" y="2341210"/>
            <a:ext cx="105156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>
            <a:spAutoFit/>
          </a:bodyPr>
          <a:lstStyle/>
          <a:p>
            <a:pPr marL="285750" indent="-285750">
              <a:spcBef>
                <a:spcPts val="1200"/>
              </a:spcBef>
              <a:buClr>
                <a:srgbClr val="0092BB"/>
              </a:buClr>
              <a:buSzPct val="120000"/>
              <a:buFont typeface="Wingdings" charset="2"/>
              <a:buChar char="§"/>
            </a:pPr>
            <a:r>
              <a:rPr lang="en-GB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VET complex policy </a:t>
            </a:r>
            <a:r>
              <a:rPr lang="en-GB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area at the intersection of education, labour market, economic and social </a:t>
            </a:r>
            <a:r>
              <a:rPr lang="en-GB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policies</a:t>
            </a:r>
          </a:p>
          <a:p>
            <a:pPr marL="285750" indent="-285750">
              <a:spcBef>
                <a:spcPts val="1200"/>
              </a:spcBef>
              <a:buClr>
                <a:srgbClr val="0092BB"/>
              </a:buClr>
              <a:buSzPct val="120000"/>
              <a:buFont typeface="Wingdings" charset="2"/>
              <a:buChar char="§"/>
            </a:pPr>
            <a:r>
              <a:rPr lang="en-GB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VET a multi-level and multi-actors environment i.e. national, sub-national, provider levels, and different stakeholders</a:t>
            </a:r>
          </a:p>
          <a:p>
            <a:pPr>
              <a:spcBef>
                <a:spcPts val="1200"/>
              </a:spcBef>
              <a:buClr>
                <a:srgbClr val="0092BB"/>
              </a:buClr>
              <a:buSzPct val="120000"/>
            </a:pPr>
            <a:r>
              <a:rPr lang="en-GB" sz="2200" b="1" i="1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Good MLG in VET:</a:t>
            </a:r>
            <a:endParaRPr lang="en-GB" sz="2200" b="1" i="1" dirty="0">
              <a:solidFill>
                <a:srgbClr val="0092B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spcBef>
                <a:spcPts val="1200"/>
              </a:spcBef>
              <a:buClr>
                <a:srgbClr val="0092BB"/>
              </a:buClr>
              <a:buSzPct val="120000"/>
              <a:buFont typeface="Wingdings" charset="2"/>
              <a:buChar char="§"/>
            </a:pPr>
            <a:r>
              <a:rPr lang="en-GB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Defines </a:t>
            </a:r>
            <a:r>
              <a:rPr lang="en-GB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institutional arrangements for </a:t>
            </a:r>
            <a:r>
              <a:rPr lang="en-GB" sz="2200" b="1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shared </a:t>
            </a:r>
            <a:r>
              <a:rPr lang="en-GB" sz="2200" b="1" dirty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responsibility</a:t>
            </a:r>
            <a:r>
              <a:rPr lang="en-GB" sz="2200" dirty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en-GB" sz="2200" b="1" dirty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coordinated </a:t>
            </a:r>
            <a:r>
              <a:rPr lang="en-GB" sz="2200" b="1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action</a:t>
            </a:r>
            <a:endParaRPr lang="en-GB" sz="2200" dirty="0">
              <a:solidFill>
                <a:srgbClr val="0092B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spcBef>
                <a:spcPts val="1200"/>
              </a:spcBef>
              <a:buClr>
                <a:srgbClr val="0092BB"/>
              </a:buClr>
              <a:buSzPct val="120000"/>
              <a:buFont typeface="Wingdings" charset="2"/>
              <a:buChar char="§"/>
            </a:pPr>
            <a:r>
              <a:rPr lang="en-GB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Concerns both </a:t>
            </a:r>
            <a:r>
              <a:rPr lang="en-GB" sz="2200" b="1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state </a:t>
            </a:r>
            <a:r>
              <a:rPr lang="en-GB" sz="2200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en-GB" sz="2200" b="1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non-state </a:t>
            </a:r>
            <a:r>
              <a:rPr lang="en-GB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(e.g. social partners, NGOs, CBOs</a:t>
            </a:r>
            <a:r>
              <a:rPr lang="en-GB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GB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200" b="1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actors</a:t>
            </a:r>
            <a:endParaRPr lang="en-GB" sz="2200" b="1" dirty="0">
              <a:solidFill>
                <a:srgbClr val="0092B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spcBef>
                <a:spcPts val="1200"/>
              </a:spcBef>
              <a:buClr>
                <a:srgbClr val="0092BB"/>
              </a:buClr>
              <a:buSzPct val="120000"/>
              <a:buFont typeface="Wingdings" charset="2"/>
              <a:buChar char="§"/>
            </a:pPr>
            <a:r>
              <a:rPr lang="en-GB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Not </a:t>
            </a:r>
            <a:r>
              <a:rPr lang="en-GB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a model, but a </a:t>
            </a:r>
            <a:r>
              <a:rPr lang="en-GB" sz="2200" b="1" dirty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dynamic process</a:t>
            </a:r>
            <a:r>
              <a:rPr lang="en-GB" sz="2200" dirty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and an approach </a:t>
            </a:r>
            <a:endParaRPr lang="en-GB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 algn="just">
              <a:spcBef>
                <a:spcPts val="1200"/>
              </a:spcBef>
              <a:buClr>
                <a:srgbClr val="0092BB"/>
              </a:buClr>
              <a:buSzPct val="120000"/>
              <a:buFont typeface="Wingdings" charset="2"/>
              <a:buChar char="§"/>
            </a:pPr>
            <a:r>
              <a:rPr lang="en-GB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EU </a:t>
            </a:r>
            <a:r>
              <a:rPr lang="en-GB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principle for effective delivery of public policies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GB" sz="3600" b="1" cap="all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Good Multilevel </a:t>
            </a:r>
            <a:r>
              <a:rPr lang="en-GB" sz="3600" b="1" cap="all" dirty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governance</a:t>
            </a:r>
          </a:p>
        </p:txBody>
      </p:sp>
    </p:spTree>
    <p:extLst>
      <p:ext uri="{BB962C8B-B14F-4D97-AF65-F5344CB8AC3E}">
        <p14:creationId xmlns:p14="http://schemas.microsoft.com/office/powerpoint/2010/main" val="815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 txBox="1">
            <a:spLocks noGrp="1"/>
          </p:cNvSpPr>
          <p:nvPr/>
        </p:nvSpPr>
        <p:spPr bwMode="auto">
          <a:xfrm>
            <a:off x="9742189" y="7154469"/>
            <a:ext cx="673274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3D377C48-7D70-48DA-9F2D-CEC442B1218E}" type="slidenum">
              <a:rPr lang="en-GB"/>
              <a:pPr/>
              <a:t>8</a:t>
            </a:fld>
            <a:endParaRPr lang="en-GB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839096243"/>
              </p:ext>
            </p:extLst>
          </p:nvPr>
        </p:nvGraphicFramePr>
        <p:xfrm>
          <a:off x="1850262" y="1462755"/>
          <a:ext cx="8268295" cy="4750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ctangle 9"/>
          <p:cNvSpPr/>
          <p:nvPr/>
        </p:nvSpPr>
        <p:spPr>
          <a:xfrm>
            <a:off x="4910137" y="1205580"/>
            <a:ext cx="2371725" cy="257175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t-IT" sz="1200" b="1" dirty="0">
                <a:solidFill>
                  <a:srgbClr val="C00000"/>
                </a:solidFill>
                <a:latin typeface="Tahoma"/>
                <a:ea typeface="Calibri"/>
                <a:cs typeface="Times New Roman"/>
              </a:rPr>
              <a:t>VERTICAL DIMENSION </a:t>
            </a:r>
            <a:endParaRPr lang="en-GB" sz="1200" dirty="0">
              <a:solidFill>
                <a:srgbClr val="C00000"/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361189" y="5156428"/>
            <a:ext cx="2830811" cy="833951"/>
          </a:xfrm>
          <a:prstGeom prst="rect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GB" sz="1200" b="1" dirty="0">
                <a:solidFill>
                  <a:srgbClr val="C00000"/>
                </a:solidFill>
                <a:latin typeface="Tahoma"/>
                <a:ea typeface="Calibri"/>
                <a:cs typeface="Times New Roman"/>
              </a:rPr>
              <a:t>HORIZONTAL DIMENSION </a:t>
            </a:r>
            <a:endParaRPr lang="en-GB" sz="1200" dirty="0">
              <a:solidFill>
                <a:srgbClr val="C00000"/>
              </a:solidFill>
              <a:latin typeface="Arial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GB" sz="1200" b="1" dirty="0" smtClean="0">
                <a:solidFill>
                  <a:srgbClr val="C00000"/>
                </a:solidFill>
                <a:latin typeface="Tahoma"/>
                <a:ea typeface="Calibri"/>
                <a:cs typeface="Times New Roman"/>
              </a:rPr>
              <a:t>(public administration, private sector, Social </a:t>
            </a:r>
            <a:r>
              <a:rPr lang="en-GB" sz="1200" b="1" dirty="0">
                <a:solidFill>
                  <a:srgbClr val="C00000"/>
                </a:solidFill>
                <a:latin typeface="Tahoma"/>
                <a:ea typeface="Calibri"/>
                <a:cs typeface="Times New Roman"/>
              </a:rPr>
              <a:t>Partners, </a:t>
            </a:r>
            <a:r>
              <a:rPr lang="en-GB" sz="1200" b="1" dirty="0" smtClean="0">
                <a:solidFill>
                  <a:srgbClr val="C00000"/>
                </a:solidFill>
                <a:latin typeface="Tahoma"/>
                <a:ea typeface="Calibri"/>
                <a:cs typeface="Times New Roman"/>
              </a:rPr>
              <a:t>NGOs and CBOs, </a:t>
            </a:r>
            <a:r>
              <a:rPr lang="en-GB" sz="1200" b="1" dirty="0">
                <a:solidFill>
                  <a:srgbClr val="C00000"/>
                </a:solidFill>
                <a:latin typeface="Tahoma"/>
                <a:ea typeface="Calibri"/>
                <a:cs typeface="Times New Roman"/>
              </a:rPr>
              <a:t>Associations)  </a:t>
            </a:r>
            <a:endParaRPr lang="en-GB" sz="1200" dirty="0">
              <a:solidFill>
                <a:srgbClr val="C00000"/>
              </a:solidFill>
              <a:latin typeface="Arial"/>
              <a:ea typeface="Calibri"/>
              <a:cs typeface="Times New Roman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875682" y="1551082"/>
            <a:ext cx="24952" cy="4752527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9456821" y="3582437"/>
            <a:ext cx="1082842" cy="678786"/>
          </a:xfrm>
          <a:prstGeom prst="rect">
            <a:avLst/>
          </a:prstGeom>
          <a:solidFill>
            <a:srgbClr val="1F497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1100" b="1" kern="0" dirty="0" smtClean="0">
                <a:solidFill>
                  <a:sysClr val="window" lastClr="FFFFFF"/>
                </a:solidFill>
                <a:latin typeface="Tahoma"/>
                <a:ea typeface="Calibri"/>
                <a:cs typeface="Times New Roman"/>
              </a:rPr>
              <a:t>NON-STATE ACTORS </a:t>
            </a:r>
            <a:endParaRPr lang="en-GB" sz="1100" kern="0" dirty="0">
              <a:solidFill>
                <a:sysClr val="window" lastClr="FFFFFF"/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17" name="Left-Right Arrow 16"/>
          <p:cNvSpPr/>
          <p:nvPr/>
        </p:nvSpPr>
        <p:spPr>
          <a:xfrm rot="2011806">
            <a:off x="1533903" y="2183910"/>
            <a:ext cx="1753783" cy="1033841"/>
          </a:xfrm>
          <a:prstGeom prst="leftRightArrow">
            <a:avLst/>
          </a:prstGeom>
          <a:solidFill>
            <a:srgbClr val="4F81BD">
              <a:lumMod val="60000"/>
              <a:lumOff val="4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en-GB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 rot="18263972">
            <a:off x="1721903" y="2489741"/>
            <a:ext cx="1326971" cy="38850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endParaRPr lang="it-IT" sz="1000" b="1" kern="0" dirty="0">
              <a:solidFill>
                <a:sysClr val="windowText" lastClr="000000"/>
              </a:solidFill>
              <a:latin typeface="Tahoma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1000" b="1" kern="0" dirty="0">
                <a:solidFill>
                  <a:sysClr val="windowText" lastClr="000000"/>
                </a:solidFill>
                <a:latin typeface="Tahoma"/>
                <a:ea typeface="Calibri"/>
                <a:cs typeface="Times New Roman"/>
              </a:rPr>
              <a:t>INTERNATIONAL  INSTITUTIONS</a:t>
            </a:r>
            <a:endParaRPr lang="en-GB" sz="1000" b="1" kern="0" dirty="0">
              <a:solidFill>
                <a:sysClr val="windowText" lastClr="000000"/>
              </a:solidFill>
              <a:latin typeface="Arial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defRPr/>
            </a:pPr>
            <a:r>
              <a:rPr lang="it-IT" sz="800" b="1" kern="0" dirty="0">
                <a:solidFill>
                  <a:sysClr val="windowText" lastClr="000000"/>
                </a:solidFill>
                <a:latin typeface="Tahoma"/>
                <a:ea typeface="Calibri"/>
                <a:cs typeface="Times New Roman"/>
              </a:rPr>
              <a:t> </a:t>
            </a:r>
            <a:endParaRPr lang="en-GB" sz="1000" kern="0" dirty="0">
              <a:solidFill>
                <a:sysClr val="windowText" lastClr="000000"/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19537" y="3582437"/>
            <a:ext cx="776372" cy="702597"/>
          </a:xfrm>
          <a:prstGeom prst="rect">
            <a:avLst/>
          </a:prstGeom>
          <a:solidFill>
            <a:srgbClr val="1F497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defRPr/>
            </a:pPr>
            <a:r>
              <a:rPr lang="it-IT" sz="1100" b="1" kern="0" dirty="0" smtClean="0">
                <a:solidFill>
                  <a:srgbClr val="FFFFFF"/>
                </a:solidFill>
                <a:latin typeface="Tahoma"/>
                <a:ea typeface="Calibri"/>
                <a:cs typeface="Times New Roman"/>
              </a:rPr>
              <a:t>STATE ACTORS</a:t>
            </a:r>
            <a:endParaRPr lang="en-GB" sz="1100" kern="0" dirty="0">
              <a:solidFill>
                <a:sysClr val="windowText" lastClr="000000"/>
              </a:solidFill>
              <a:latin typeface="Arial"/>
              <a:ea typeface="Calibri"/>
              <a:cs typeface="Times New Roman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919537" y="6080835"/>
            <a:ext cx="8495927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595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GB" sz="3600" b="1" cap="all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Levels/Actors</a:t>
            </a:r>
            <a:endParaRPr lang="en-GB" sz="3600" b="1" cap="all" dirty="0">
              <a:solidFill>
                <a:srgbClr val="0092B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36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0" grpId="0" animBg="1"/>
      <p:bldP spid="11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GB" sz="3200" b="1" cap="all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A SMART TERRITORY has :</a:t>
            </a:r>
            <a:endParaRPr lang="en-GB" sz="3200" b="1" cap="all" dirty="0">
              <a:solidFill>
                <a:srgbClr val="0092B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12308" y="1888958"/>
            <a:ext cx="11222492" cy="4525409"/>
          </a:xfrm>
        </p:spPr>
        <p:txBody>
          <a:bodyPr>
            <a:noAutofit/>
          </a:bodyPr>
          <a:lstStyle/>
          <a:p>
            <a:pPr marL="285750" lvl="2" indent="-285750">
              <a:lnSpc>
                <a:spcPct val="110000"/>
              </a:lnSpc>
              <a:spcBef>
                <a:spcPts val="600"/>
              </a:spcBef>
              <a:buClr>
                <a:srgbClr val="0092BB"/>
              </a:buClr>
              <a:buSzPct val="120000"/>
              <a:buFont typeface="Wingdings" charset="2"/>
              <a:buChar char="§"/>
            </a:pPr>
            <a:r>
              <a:rPr lang="en-GB" sz="3600" b="1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Integrated</a:t>
            </a:r>
            <a:r>
              <a:rPr lang="en-GB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territorial development</a:t>
            </a:r>
          </a:p>
          <a:p>
            <a:pPr marL="285750" lvl="2" indent="-285750">
              <a:lnSpc>
                <a:spcPct val="110000"/>
              </a:lnSpc>
              <a:spcBef>
                <a:spcPts val="600"/>
              </a:spcBef>
              <a:buClr>
                <a:srgbClr val="0092BB"/>
              </a:buClr>
              <a:buSzPct val="120000"/>
              <a:buFont typeface="Wingdings" charset="2"/>
              <a:buChar char="§"/>
            </a:pPr>
            <a:r>
              <a:rPr lang="en-GB" sz="3600" b="1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Human </a:t>
            </a:r>
            <a:r>
              <a:rPr lang="en-GB" sz="3600" b="1" dirty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capital </a:t>
            </a:r>
            <a:r>
              <a:rPr lang="en-GB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embedded </a:t>
            </a:r>
            <a:r>
              <a:rPr lang="en-G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in territorial development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Clr>
                <a:srgbClr val="0092BB"/>
              </a:buClr>
              <a:buSzPct val="120000"/>
              <a:buFont typeface="Wingdings" charset="2"/>
              <a:buChar char="§"/>
            </a:pPr>
            <a:r>
              <a:rPr lang="en-GB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Smart territories build </a:t>
            </a:r>
            <a:r>
              <a:rPr lang="en-GB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on </a:t>
            </a:r>
            <a:r>
              <a:rPr lang="en-GB" sz="3600" b="1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their innovation potential</a:t>
            </a:r>
            <a:endParaRPr lang="en-GB" sz="3600" b="1" dirty="0">
              <a:solidFill>
                <a:srgbClr val="0092B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Clr>
                <a:srgbClr val="0092BB"/>
              </a:buClr>
              <a:buSzPct val="120000"/>
              <a:buFont typeface="Wingdings" charset="2"/>
              <a:buChar char="§"/>
            </a:pPr>
            <a:r>
              <a:rPr lang="en-GB" sz="3600" b="1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Anticipate</a:t>
            </a:r>
            <a:r>
              <a:rPr lang="en-GB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GB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create an entrepreneurial continuum</a:t>
            </a:r>
          </a:p>
          <a:p>
            <a:pPr marL="285750" indent="-285750">
              <a:lnSpc>
                <a:spcPct val="110000"/>
              </a:lnSpc>
              <a:spcBef>
                <a:spcPts val="600"/>
              </a:spcBef>
              <a:buClr>
                <a:srgbClr val="0092BB"/>
              </a:buClr>
              <a:buSzPct val="120000"/>
              <a:buFont typeface="Wingdings" charset="2"/>
              <a:buChar char="§"/>
            </a:pPr>
            <a:r>
              <a:rPr lang="en-GB" sz="3600" b="1" dirty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</a:t>
            </a:r>
            <a:r>
              <a:rPr lang="en-GB" sz="3600" b="1" dirty="0" smtClean="0">
                <a:solidFill>
                  <a:srgbClr val="0092BB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 hand in hand with multilevel governance</a:t>
            </a:r>
            <a:endParaRPr lang="en-GB" sz="3600" dirty="0">
              <a:solidFill>
                <a:srgbClr val="0092BB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3" descr="ETF MASTER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08" y="428625"/>
            <a:ext cx="27146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638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997</Words>
  <Application>Microsoft Office PowerPoint</Application>
  <PresentationFormat>Custom</PresentationFormat>
  <Paragraphs>137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European training foundation</vt:lpstr>
      <vt:lpstr>PowerPoint Presentation</vt:lpstr>
      <vt:lpstr>        Human Capital : VET &amp; Skills </vt:lpstr>
      <vt:lpstr>Blend of Skills… what for and how?</vt:lpstr>
      <vt:lpstr>                                    GOVERNANCE SHOULD BE…..</vt:lpstr>
      <vt:lpstr>Good Multilevel governance</vt:lpstr>
      <vt:lpstr>Levels/Actors</vt:lpstr>
      <vt:lpstr> A SMART TERRITORY has :</vt:lpstr>
      <vt:lpstr> examples of ETF initiatives In support to Smart Territories</vt:lpstr>
      <vt:lpstr>           examples of ETF initiatives In     support to Smart Territories (2) Local development initiatives    </vt:lpstr>
      <vt:lpstr> examples of ETF initiatives In support to Smart Territories</vt:lpstr>
      <vt:lpstr>                                  What is next?</vt:lpstr>
      <vt:lpstr>FOR FURTHER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Pirita Vuorinen</dc:creator>
  <cp:lastModifiedBy>STANIONYTE Lina (JRC-SEVILLA)</cp:lastModifiedBy>
  <cp:revision>76</cp:revision>
  <cp:lastPrinted>2016-02-09T13:47:37Z</cp:lastPrinted>
  <dcterms:created xsi:type="dcterms:W3CDTF">2016-02-08T12:51:31Z</dcterms:created>
  <dcterms:modified xsi:type="dcterms:W3CDTF">2016-02-11T15:50:06Z</dcterms:modified>
</cp:coreProperties>
</file>