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68599-DD50-43A4-9D6D-F73E2FBDF21B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611D9-7500-4489-BE2B-880C45646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Transparency</a:t>
            </a:r>
            <a:r>
              <a:rPr lang="en-US" baseline="0" dirty="0" smtClean="0"/>
              <a:t> 1.2-3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DBEC0-14DD-444D-B858-28F8CC1A55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Transparency</a:t>
            </a:r>
            <a:r>
              <a:rPr lang="en-US" baseline="0" dirty="0" smtClean="0"/>
              <a:t> 1.2-4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DBEC0-14DD-444D-B858-28F8CC1A55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01C-F389-400F-81A0-A0D7C9AD4900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9C7B-CE70-4F57-9368-D4D7C537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01C-F389-400F-81A0-A0D7C9AD4900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9C7B-CE70-4F57-9368-D4D7C537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01C-F389-400F-81A0-A0D7C9AD4900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9C7B-CE70-4F57-9368-D4D7C537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01C-F389-400F-81A0-A0D7C9AD4900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9C7B-CE70-4F57-9368-D4D7C537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01C-F389-400F-81A0-A0D7C9AD4900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9C7B-CE70-4F57-9368-D4D7C537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01C-F389-400F-81A0-A0D7C9AD4900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9C7B-CE70-4F57-9368-D4D7C537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01C-F389-400F-81A0-A0D7C9AD4900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9C7B-CE70-4F57-9368-D4D7C537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01C-F389-400F-81A0-A0D7C9AD4900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9C7B-CE70-4F57-9368-D4D7C537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01C-F389-400F-81A0-A0D7C9AD4900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9C7B-CE70-4F57-9368-D4D7C537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01C-F389-400F-81A0-A0D7C9AD4900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9C7B-CE70-4F57-9368-D4D7C537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01C-F389-400F-81A0-A0D7C9AD4900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9C7B-CE70-4F57-9368-D4D7C537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8A01C-F389-400F-81A0-A0D7C9AD4900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69C7B-CE70-4F57-9368-D4D7C537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Industry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Corporate individuals</a:t>
            </a:r>
          </a:p>
          <a:p>
            <a:r>
              <a:rPr lang="en-US" dirty="0" smtClean="0"/>
              <a:t>Corporate groups</a:t>
            </a:r>
          </a:p>
          <a:p>
            <a:r>
              <a:rPr lang="en-US" dirty="0" smtClean="0"/>
              <a:t>Convention and association groups</a:t>
            </a:r>
          </a:p>
          <a:p>
            <a:r>
              <a:rPr lang="en-US" dirty="0" smtClean="0"/>
              <a:t>Leisure travelers</a:t>
            </a:r>
          </a:p>
          <a:p>
            <a:r>
              <a:rPr lang="en-US" dirty="0" smtClean="0"/>
              <a:t>Long-term stay/relocation guests</a:t>
            </a:r>
          </a:p>
          <a:p>
            <a:r>
              <a:rPr lang="en-US" dirty="0" smtClean="0"/>
              <a:t>Airline-related guests</a:t>
            </a:r>
          </a:p>
          <a:p>
            <a:r>
              <a:rPr lang="en-US" dirty="0" smtClean="0"/>
              <a:t>Government and military travelers</a:t>
            </a:r>
          </a:p>
          <a:p>
            <a:r>
              <a:rPr lang="en-US" dirty="0" smtClean="0"/>
              <a:t>Regional getaway guests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Downtown/center-city</a:t>
            </a:r>
          </a:p>
          <a:p>
            <a:r>
              <a:rPr lang="en-US" dirty="0" smtClean="0"/>
              <a:t>Resort</a:t>
            </a:r>
          </a:p>
          <a:p>
            <a:r>
              <a:rPr lang="en-US" dirty="0" smtClean="0"/>
              <a:t>Suburban</a:t>
            </a:r>
          </a:p>
          <a:p>
            <a:r>
              <a:rPr lang="en-US" dirty="0" smtClean="0"/>
              <a:t>Highway</a:t>
            </a:r>
          </a:p>
          <a:p>
            <a:r>
              <a:rPr lang="en-US" dirty="0" smtClean="0"/>
              <a:t>Airport</a:t>
            </a:r>
            <a:endParaRPr lang="en-US" dirty="0"/>
          </a:p>
        </p:txBody>
      </p:sp>
      <p:pic>
        <p:nvPicPr>
          <p:cNvPr id="4098" name="Picture 2" descr="C:\Users\Jennifer\AppData\Local\Microsoft\Windows\Temporary Internet Files\Content.IE5\3WGYL19E\MC90043388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7432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Types by Price and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Limited-service (including economy and budget)</a:t>
            </a:r>
          </a:p>
          <a:p>
            <a:r>
              <a:rPr lang="en-US" dirty="0" smtClean="0"/>
              <a:t>Mid-price (including full-service and limited service)</a:t>
            </a:r>
          </a:p>
          <a:p>
            <a:r>
              <a:rPr lang="en-US" dirty="0" smtClean="0"/>
              <a:t>First-class/Luxury</a:t>
            </a:r>
            <a:endParaRPr lang="en-US" dirty="0"/>
          </a:p>
        </p:txBody>
      </p:sp>
      <p:pic>
        <p:nvPicPr>
          <p:cNvPr id="15362" name="Picture 2" descr="C:\Users\Jennifer\AppData\Local\Microsoft\Windows\Temporary Internet Files\Content.IE5\YFU1XGOQ\MC90043831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657600"/>
            <a:ext cx="3048000" cy="2345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Lodging Property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All-suite hotels</a:t>
            </a:r>
          </a:p>
          <a:p>
            <a:r>
              <a:rPr lang="en-US" dirty="0" smtClean="0"/>
              <a:t>Conference centers</a:t>
            </a:r>
          </a:p>
          <a:p>
            <a:r>
              <a:rPr lang="en-US" dirty="0" smtClean="0"/>
              <a:t>Vacation ownership properties</a:t>
            </a:r>
          </a:p>
          <a:p>
            <a:r>
              <a:rPr lang="en-US" dirty="0" smtClean="0"/>
              <a:t>Condominium hotels</a:t>
            </a:r>
          </a:p>
          <a:p>
            <a:r>
              <a:rPr lang="en-US" dirty="0" smtClean="0"/>
              <a:t>Seniors housing</a:t>
            </a:r>
            <a:endParaRPr lang="en-US" dirty="0"/>
          </a:p>
        </p:txBody>
      </p:sp>
      <p:pic>
        <p:nvPicPr>
          <p:cNvPr id="5122" name="Picture 2" descr="C:\Users\Jennifer\AppData\Local\Microsoft\Windows\Temporary Internet Files\Content.IE5\O29MWCE5\MC9000192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876540"/>
            <a:ext cx="3134762" cy="1793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Independently owned and operated</a:t>
            </a:r>
          </a:p>
          <a:p>
            <a:r>
              <a:rPr lang="en-US" dirty="0" smtClean="0"/>
              <a:t>Independently owned and leased to an operator</a:t>
            </a:r>
          </a:p>
          <a:p>
            <a:r>
              <a:rPr lang="en-US" dirty="0" smtClean="0"/>
              <a:t>Independently owned with a hired hotel management company operating the property</a:t>
            </a:r>
          </a:p>
          <a:p>
            <a:r>
              <a:rPr lang="en-US" dirty="0" smtClean="0"/>
              <a:t>Owned and operated by a chain</a:t>
            </a:r>
          </a:p>
          <a:p>
            <a:r>
              <a:rPr lang="en-US" dirty="0" smtClean="0"/>
              <a:t>Owned by an independent investor or group and operated by a chain</a:t>
            </a:r>
          </a:p>
          <a:p>
            <a:r>
              <a:rPr lang="en-US" dirty="0" smtClean="0"/>
              <a:t>Owned by an individual or group and operated as a franchise of a chain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 the lodging industry, groups of guests with similar characteristics are considered a _____.</a:t>
            </a:r>
          </a:p>
          <a:p>
            <a:pPr marL="514350" indent="-514350">
              <a:buAutoNum type="arabicPeriod"/>
            </a:pPr>
            <a:r>
              <a:rPr lang="en-US" dirty="0" smtClean="0"/>
              <a:t>A _____ is the authorization granted by a hotel chain to an individual hotel to use the chain’s trademark, operating systems, and reservation system in exchange for a percentage of the hotel’s revenue plus certain fees.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Quiz,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What type of hotel is usually found in a place where people like to travel because of its weather, beauty attractions, or history?</a:t>
            </a:r>
          </a:p>
          <a:p>
            <a:pPr marL="514350" indent="-514350">
              <a:buAutoNum type="alphaLcPeriod"/>
            </a:pPr>
            <a:r>
              <a:rPr lang="en-US" dirty="0" smtClean="0"/>
              <a:t>A suburban hotel</a:t>
            </a:r>
          </a:p>
          <a:p>
            <a:pPr marL="514350" indent="-514350">
              <a:buAutoNum type="alphaLcPeriod"/>
            </a:pPr>
            <a:r>
              <a:rPr lang="en-US" dirty="0" smtClean="0"/>
              <a:t>A resort hotel</a:t>
            </a:r>
          </a:p>
          <a:p>
            <a:pPr marL="514350" indent="-514350">
              <a:buAutoNum type="alphaLcPeriod"/>
            </a:pPr>
            <a:r>
              <a:rPr lang="en-US" dirty="0" smtClean="0"/>
              <a:t>An airport hotel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Quiz,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What type of property is not connected with any established hotel company and is owned by an individual or group of investors?</a:t>
            </a:r>
          </a:p>
          <a:p>
            <a:pPr marL="514350" indent="-514350">
              <a:buAutoNum type="alphaLcPeriod"/>
            </a:pPr>
            <a:r>
              <a:rPr lang="en-US" dirty="0" smtClean="0"/>
              <a:t>An independent hotel</a:t>
            </a:r>
          </a:p>
          <a:p>
            <a:pPr marL="514350" indent="-514350">
              <a:buAutoNum type="alphaLcPeriod"/>
            </a:pPr>
            <a:r>
              <a:rPr lang="en-US" dirty="0" smtClean="0"/>
              <a:t>A franchise hotel</a:t>
            </a:r>
          </a:p>
          <a:p>
            <a:pPr marL="514350" indent="-514350">
              <a:buAutoNum type="alphaLcPeriod"/>
            </a:pPr>
            <a:r>
              <a:rPr lang="en-US" dirty="0" smtClean="0"/>
              <a:t>A downtown hotel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Quiz,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5. Imagine you are making hotel reservations for an upcoming trip.  You are looking for more services and amenities than those typically found in the economy/budget segment, but you do not want to pay the high prices associated with first-class hotels.  What type of hotel would you be most likely to stay at when you travel?</a:t>
            </a:r>
          </a:p>
          <a:p>
            <a:pPr marL="514350" indent="-514350">
              <a:buAutoNum type="alphaLcPeriod"/>
            </a:pPr>
            <a:r>
              <a:rPr lang="en-US" dirty="0" smtClean="0"/>
              <a:t>A limited-service hotel</a:t>
            </a:r>
          </a:p>
          <a:p>
            <a:pPr marL="514350" indent="-514350">
              <a:buAutoNum type="alphaLcPeriod"/>
            </a:pPr>
            <a:r>
              <a:rPr lang="en-US" dirty="0" smtClean="0"/>
              <a:t>A luxury hotel</a:t>
            </a:r>
          </a:p>
          <a:p>
            <a:pPr marL="514350" indent="-514350">
              <a:buAutoNum type="alphaLcPeriod"/>
            </a:pPr>
            <a:r>
              <a:rPr lang="en-US" smtClean="0"/>
              <a:t>A mid-priced hotel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344</Words>
  <Application>Microsoft Office PowerPoint</Application>
  <PresentationFormat>On-screen Show (4:3)</PresentationFormat>
  <Paragraphs>54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Hotel Industry Market</vt:lpstr>
      <vt:lpstr>Hotel Categories</vt:lpstr>
      <vt:lpstr>Hotel Types by Price and Service</vt:lpstr>
      <vt:lpstr>Other Lodging Property Types</vt:lpstr>
      <vt:lpstr>Ownership Categories</vt:lpstr>
      <vt:lpstr>Section 1.2 Quiz</vt:lpstr>
      <vt:lpstr>Section 1.2 Quiz, continued</vt:lpstr>
      <vt:lpstr>Section 1.2 Quiz, continued</vt:lpstr>
      <vt:lpstr>Section 1.2 Quiz,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Hotel Industry Market</dc:title>
  <dc:creator>Jennifer Wilfong</dc:creator>
  <cp:lastModifiedBy>fatemeh</cp:lastModifiedBy>
  <cp:revision>4</cp:revision>
  <dcterms:created xsi:type="dcterms:W3CDTF">2012-12-19T01:37:59Z</dcterms:created>
  <dcterms:modified xsi:type="dcterms:W3CDTF">2017-03-31T07:18:13Z</dcterms:modified>
</cp:coreProperties>
</file>