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3" r:id="rId4"/>
    <p:sldId id="259" r:id="rId5"/>
    <p:sldId id="261" r:id="rId6"/>
    <p:sldId id="260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F1E6E-FE27-418F-B8DA-B52900BAA680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1FCB8-5EDC-4C88-9BEB-7AA448F49C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4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, </a:t>
            </a:r>
            <a:r>
              <a:rPr lang="de-DE" dirty="0" err="1" smtClean="0"/>
              <a:t>reform</a:t>
            </a:r>
            <a:r>
              <a:rPr lang="de-DE" dirty="0" smtClean="0"/>
              <a:t> of public </a:t>
            </a:r>
            <a:r>
              <a:rPr lang="de-DE" dirty="0" err="1" smtClean="0"/>
              <a:t>accountancy</a:t>
            </a:r>
            <a:r>
              <a:rPr lang="de-DE" dirty="0" smtClean="0"/>
              <a:t> </a:t>
            </a:r>
            <a:r>
              <a:rPr lang="de-DE" dirty="0" err="1" smtClean="0"/>
              <a:t>accomplished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instead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cameralistics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f</a:t>
            </a:r>
            <a:r>
              <a:rPr lang="de-DE" dirty="0" err="1" smtClean="0"/>
              <a:t>ailure</a:t>
            </a:r>
            <a:r>
              <a:rPr lang="de-DE" dirty="0" smtClean="0"/>
              <a:t> of NPM?); De-</a:t>
            </a:r>
            <a:r>
              <a:rPr lang="de-DE" dirty="0" err="1" smtClean="0"/>
              <a:t>Privatization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FCB8-5EDC-4C88-9BEB-7AA448F49C6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04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Problem was and </a:t>
            </a:r>
            <a:r>
              <a:rPr lang="de-DE" dirty="0" err="1" smtClean="0"/>
              <a:t>is</a:t>
            </a:r>
            <a:r>
              <a:rPr lang="de-DE" dirty="0" smtClean="0"/>
              <a:t> „</a:t>
            </a:r>
            <a:r>
              <a:rPr lang="de-DE" dirty="0" err="1" smtClean="0"/>
              <a:t>Organized</a:t>
            </a:r>
            <a:r>
              <a:rPr lang="de-DE" dirty="0" smtClean="0"/>
              <a:t> </a:t>
            </a:r>
            <a:r>
              <a:rPr lang="de-DE" dirty="0" err="1" smtClean="0"/>
              <a:t>irresponsibility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FCB8-5EDC-4C88-9BEB-7AA448F49C6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548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Acceleration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structures</a:t>
            </a:r>
            <a:r>
              <a:rPr lang="de-DE" baseline="0" dirty="0" smtClean="0"/>
              <a:t>; </a:t>
            </a:r>
            <a:r>
              <a:rPr lang="de-DE" dirty="0" err="1" smtClean="0"/>
              <a:t>Citizen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customer</a:t>
            </a:r>
            <a:r>
              <a:rPr lang="de-DE" dirty="0" smtClean="0"/>
              <a:t> (</a:t>
            </a:r>
            <a:r>
              <a:rPr lang="de-DE" dirty="0" err="1" smtClean="0"/>
              <a:t>products</a:t>
            </a:r>
            <a:r>
              <a:rPr lang="de-DE" dirty="0" smtClean="0"/>
              <a:t> and </a:t>
            </a:r>
            <a:r>
              <a:rPr lang="de-DE" dirty="0" err="1" smtClean="0"/>
              <a:t>service</a:t>
            </a:r>
            <a:r>
              <a:rPr lang="de-DE" dirty="0" smtClean="0"/>
              <a:t>)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contradiction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FCB8-5EDC-4C88-9BEB-7AA448F49C6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53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§ 25 a</a:t>
            </a:r>
            <a:r>
              <a:rPr lang="de-DE" baseline="0" dirty="0" smtClean="0"/>
              <a:t> VwVfG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1FCB8-5EDC-4C88-9BEB-7AA448F49C6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01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793E-3278-4561-99AC-CC1B60A5C8C8}" type="datetime1">
              <a:rPr lang="de-DE" smtClean="0"/>
              <a:t>07.04.2014</a:t>
            </a:fld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D23C-605D-4BF6-8DAF-87B8ABF0A305}" type="datetime1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1C4E-A5C7-4C43-A08D-D86E26CE4C5F}" type="datetime1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BA997-C9F2-4AAF-A543-74D45DBA7707}" type="datetime1">
              <a:rPr lang="de-DE" smtClean="0"/>
              <a:t>07.04.2014</a:t>
            </a:fld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632C-C3EA-4F43-A53E-9DD3B2EDF2AB}" type="datetime1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A36D-4856-4AFD-9C18-088B3CE19B22}" type="datetime1">
              <a:rPr lang="de-DE" smtClean="0"/>
              <a:t>07.04.2014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9C7D-A5AD-4F03-BA5E-78CFF48D0E13}" type="datetime1">
              <a:rPr lang="de-DE" smtClean="0"/>
              <a:t>07.04.2014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2" name="Inhaltsplatzhalt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4" name="Inhaltsplatzhalt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A47F-D2DD-46DD-8CA2-E2026E7362FA}" type="datetime1">
              <a:rPr lang="de-DE" smtClean="0"/>
              <a:t>07.04.2014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F287-9986-4096-AD96-A7C27A2F4EB8}" type="datetime1">
              <a:rPr lang="de-DE" smtClean="0"/>
              <a:t>07.04.2014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nhaltsplatzhalt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19FD33-0D85-4F58-88FD-997EF5C2638E}" type="datetime1">
              <a:rPr lang="de-DE" smtClean="0"/>
              <a:t>07.04.2014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E59-C7F7-4E5B-BE25-B694F6AE58EE}" type="datetime1">
              <a:rPr lang="de-DE" smtClean="0"/>
              <a:t>07.04.2014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8A995A-5F70-45A2-8723-6BF31AE9878E}" type="datetime1">
              <a:rPr lang="de-DE" smtClean="0"/>
              <a:t>07.04.2014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8D1F96-F321-4936-8D75-D4C33C135EAE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800" dirty="0" err="1"/>
              <a:t>b</a:t>
            </a:r>
            <a:r>
              <a:rPr lang="de-DE" sz="1800" dirty="0" err="1" smtClean="0"/>
              <a:t>y</a:t>
            </a:r>
            <a:endParaRPr lang="de-DE" sz="1800" dirty="0" smtClean="0"/>
          </a:p>
          <a:p>
            <a:r>
              <a:rPr lang="de-DE" sz="1800" dirty="0" smtClean="0"/>
              <a:t>Prof. Dr. Thorsten Franz</a:t>
            </a:r>
          </a:p>
          <a:p>
            <a:r>
              <a:rPr lang="de-DE" sz="1800" dirty="0" smtClean="0"/>
              <a:t>Harz-University of </a:t>
            </a:r>
            <a:r>
              <a:rPr lang="de-DE" sz="1800" dirty="0" err="1" smtClean="0"/>
              <a:t>applied</a:t>
            </a:r>
            <a:r>
              <a:rPr lang="de-DE" sz="1800" dirty="0" smtClean="0"/>
              <a:t> </a:t>
            </a:r>
            <a:r>
              <a:rPr lang="de-DE" sz="1800" dirty="0" err="1" smtClean="0"/>
              <a:t>sciences</a:t>
            </a:r>
            <a:r>
              <a:rPr lang="de-DE" sz="1800" dirty="0" smtClean="0"/>
              <a:t>, Halberstadt</a:t>
            </a:r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Features of Public Management in Germany</a:t>
            </a:r>
            <a:r>
              <a:rPr lang="de-DE" dirty="0">
                <a:ea typeface="Calibri"/>
                <a:cs typeface="Times New Roman"/>
              </a:rPr>
              <a:t/>
            </a:r>
            <a:br>
              <a:rPr lang="de-DE" dirty="0">
                <a:ea typeface="Calibri"/>
                <a:cs typeface="Times New Roman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48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1685A"/>
              </a:buClr>
            </a:pPr>
            <a:endParaRPr lang="de-DE" sz="36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endParaRPr lang="de-DE" sz="3600" dirty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endParaRPr lang="de-DE" sz="3600" dirty="0" smtClean="0">
              <a:solidFill>
                <a:prstClr val="white"/>
              </a:solidFill>
            </a:endParaRPr>
          </a:p>
          <a:p>
            <a:pPr lvl="0" algn="ctr">
              <a:buClr>
                <a:srgbClr val="71685A"/>
              </a:buClr>
            </a:pPr>
            <a:r>
              <a:rPr lang="de-DE" sz="3600" dirty="0" err="1" smtClean="0">
                <a:solidFill>
                  <a:prstClr val="white"/>
                </a:solidFill>
              </a:rPr>
              <a:t>Thank</a:t>
            </a:r>
            <a:r>
              <a:rPr lang="de-DE" sz="3600" dirty="0" smtClean="0">
                <a:solidFill>
                  <a:prstClr val="white"/>
                </a:solidFill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</a:rPr>
              <a:t>you</a:t>
            </a:r>
            <a:r>
              <a:rPr lang="de-DE" sz="3600" dirty="0" smtClean="0">
                <a:solidFill>
                  <a:prstClr val="white"/>
                </a:solidFill>
              </a:rPr>
              <a:t> </a:t>
            </a:r>
            <a:r>
              <a:rPr lang="de-DE" sz="3600" dirty="0" err="1">
                <a:solidFill>
                  <a:prstClr val="white"/>
                </a:solidFill>
              </a:rPr>
              <a:t>for</a:t>
            </a:r>
            <a:r>
              <a:rPr lang="de-DE" sz="3600" dirty="0">
                <a:solidFill>
                  <a:prstClr val="white"/>
                </a:solidFill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</a:rPr>
              <a:t>your</a:t>
            </a:r>
            <a:r>
              <a:rPr lang="de-DE" sz="3600" dirty="0" smtClean="0">
                <a:solidFill>
                  <a:prstClr val="white"/>
                </a:solidFill>
              </a:rPr>
              <a:t> </a:t>
            </a:r>
            <a:r>
              <a:rPr lang="de-DE" sz="3600" dirty="0" err="1">
                <a:solidFill>
                  <a:prstClr val="white"/>
                </a:solidFill>
              </a:rPr>
              <a:t>attention</a:t>
            </a:r>
            <a:r>
              <a:rPr lang="de-DE" sz="3600" dirty="0">
                <a:solidFill>
                  <a:prstClr val="white"/>
                </a:solidFill>
              </a:rPr>
              <a:t>!</a:t>
            </a:r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10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9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79296" cy="5334000"/>
          </a:xfrm>
        </p:spPr>
        <p:txBody>
          <a:bodyPr>
            <a:normAutofit/>
          </a:bodyPr>
          <a:lstStyle/>
          <a:p>
            <a:r>
              <a:rPr lang="de-DE" dirty="0" smtClean="0"/>
              <a:t>19-eighties: </a:t>
            </a:r>
            <a:r>
              <a:rPr lang="de-DE" dirty="0" err="1" smtClean="0"/>
              <a:t>Reagonomics</a:t>
            </a:r>
            <a:r>
              <a:rPr lang="de-DE" dirty="0" smtClean="0"/>
              <a:t>/</a:t>
            </a:r>
            <a:r>
              <a:rPr lang="de-DE" dirty="0" err="1" smtClean="0"/>
              <a:t>Thatcherism</a:t>
            </a:r>
            <a:r>
              <a:rPr lang="de-DE" dirty="0" smtClean="0"/>
              <a:t>/New </a:t>
            </a:r>
            <a:r>
              <a:rPr lang="de-DE" dirty="0" err="1"/>
              <a:t>Z</a:t>
            </a:r>
            <a:r>
              <a:rPr lang="de-DE" dirty="0" err="1" smtClean="0"/>
              <a:t>ealand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19-nineties: </a:t>
            </a:r>
            <a:r>
              <a:rPr lang="de-DE" dirty="0" err="1" smtClean="0"/>
              <a:t>begin</a:t>
            </a:r>
            <a:r>
              <a:rPr lang="de-DE" dirty="0" smtClean="0"/>
              <a:t> of NPM in Germany, </a:t>
            </a:r>
            <a:r>
              <a:rPr lang="de-DE" dirty="0" err="1" smtClean="0"/>
              <a:t>starting</a:t>
            </a:r>
            <a:r>
              <a:rPr lang="de-DE" dirty="0" smtClean="0"/>
              <a:t> at the </a:t>
            </a:r>
            <a:r>
              <a:rPr lang="de-DE" dirty="0" err="1" smtClean="0"/>
              <a:t>municipality</a:t>
            </a:r>
            <a:r>
              <a:rPr lang="de-DE" dirty="0" smtClean="0"/>
              <a:t>-level (</a:t>
            </a:r>
            <a:r>
              <a:rPr lang="de-DE" dirty="0" err="1" smtClean="0"/>
              <a:t>acc</a:t>
            </a:r>
            <a:r>
              <a:rPr lang="de-DE" dirty="0" smtClean="0"/>
              <a:t>. </a:t>
            </a:r>
            <a:r>
              <a:rPr lang="de-DE" dirty="0" err="1" smtClean="0"/>
              <a:t>to</a:t>
            </a:r>
            <a:r>
              <a:rPr lang="de-DE" dirty="0" smtClean="0"/>
              <a:t> the Tilburg-model);    </a:t>
            </a:r>
            <a:r>
              <a:rPr lang="de-DE" dirty="0" err="1" smtClean="0"/>
              <a:t>spreading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/>
              <a:t> </a:t>
            </a:r>
            <a:r>
              <a:rPr lang="de-DE" dirty="0" smtClean="0"/>
              <a:t>public </a:t>
            </a:r>
            <a:r>
              <a:rPr lang="de-DE" dirty="0" err="1" smtClean="0"/>
              <a:t>institutions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2008/09: Financial- and </a:t>
            </a:r>
            <a:r>
              <a:rPr lang="de-DE" dirty="0" err="1" smtClean="0"/>
              <a:t>economy-crisis</a:t>
            </a:r>
            <a:r>
              <a:rPr lang="de-DE" dirty="0" smtClean="0"/>
              <a:t>;                            </a:t>
            </a:r>
            <a:r>
              <a:rPr lang="de-DE" dirty="0" err="1" smtClean="0"/>
              <a:t>increase</a:t>
            </a:r>
            <a:r>
              <a:rPr lang="de-DE" dirty="0" smtClean="0"/>
              <a:t> of </a:t>
            </a:r>
            <a:r>
              <a:rPr lang="de-DE" dirty="0" err="1" smtClean="0"/>
              <a:t>criticism</a:t>
            </a:r>
            <a:r>
              <a:rPr lang="de-DE" dirty="0" smtClean="0"/>
              <a:t> of the </a:t>
            </a:r>
            <a:r>
              <a:rPr lang="de-DE" dirty="0" err="1" smtClean="0"/>
              <a:t>model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2014: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r>
              <a:rPr lang="de-DE" dirty="0" smtClean="0"/>
              <a:t> </a:t>
            </a:r>
            <a:r>
              <a:rPr lang="de-DE" dirty="0" err="1" smtClean="0"/>
              <a:t>attained</a:t>
            </a:r>
            <a:r>
              <a:rPr lang="de-DE" dirty="0" smtClean="0"/>
              <a:t>, </a:t>
            </a:r>
            <a:r>
              <a:rPr lang="de-DE" dirty="0" err="1" smtClean="0"/>
              <a:t>missed</a:t>
            </a:r>
            <a:r>
              <a:rPr lang="de-DE" dirty="0" smtClean="0"/>
              <a:t> and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Phases</a:t>
            </a:r>
            <a:r>
              <a:rPr lang="de-DE" dirty="0" smtClean="0"/>
              <a:t> of </a:t>
            </a:r>
            <a:r>
              <a:rPr lang="de-DE" dirty="0" err="1" smtClean="0"/>
              <a:t>reform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2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Collective </a:t>
            </a:r>
            <a:r>
              <a:rPr lang="de-DE" dirty="0" err="1" smtClean="0"/>
              <a:t>term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objectives</a:t>
            </a:r>
            <a:r>
              <a:rPr lang="de-DE" dirty="0" smtClean="0"/>
              <a:t> , </a:t>
            </a:r>
            <a:r>
              <a:rPr lang="de-DE" dirty="0" err="1" smtClean="0"/>
              <a:t>structures</a:t>
            </a:r>
            <a:r>
              <a:rPr lang="de-DE" dirty="0" smtClean="0"/>
              <a:t> and </a:t>
            </a:r>
            <a:r>
              <a:rPr lang="de-DE" dirty="0" err="1" smtClean="0"/>
              <a:t>instruments</a:t>
            </a:r>
            <a:endParaRPr lang="de-DE" dirty="0" smtClean="0"/>
          </a:p>
          <a:p>
            <a:r>
              <a:rPr lang="de-DE" dirty="0" smtClean="0"/>
              <a:t>(not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reform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o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the </a:t>
            </a:r>
            <a:r>
              <a:rPr lang="de-DE" dirty="0" err="1" smtClean="0"/>
              <a:t>efforts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reform</a:t>
            </a:r>
            <a:r>
              <a:rPr lang="de-DE" dirty="0" smtClean="0"/>
              <a:t> the public </a:t>
            </a:r>
            <a:r>
              <a:rPr lang="de-DE" dirty="0" err="1" smtClean="0"/>
              <a:t>sector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implementing</a:t>
            </a:r>
            <a:r>
              <a:rPr lang="de-DE" dirty="0" smtClean="0"/>
              <a:t> management</a:t>
            </a:r>
            <a:r>
              <a:rPr lang="de-DE" dirty="0"/>
              <a:t>-</a:t>
            </a:r>
            <a:r>
              <a:rPr lang="de-DE" dirty="0" err="1" smtClean="0"/>
              <a:t>thinking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overcome</a:t>
            </a:r>
            <a:r>
              <a:rPr lang="de-DE" dirty="0" smtClean="0"/>
              <a:t> </a:t>
            </a:r>
            <a:r>
              <a:rPr lang="de-DE" dirty="0" err="1" smtClean="0"/>
              <a:t>inefficiencies</a:t>
            </a:r>
            <a:r>
              <a:rPr lang="de-DE" dirty="0" smtClean="0"/>
              <a:t> of the </a:t>
            </a:r>
            <a:r>
              <a:rPr lang="de-DE" dirty="0" err="1" smtClean="0"/>
              <a:t>old</a:t>
            </a:r>
            <a:r>
              <a:rPr lang="de-DE" dirty="0" smtClean="0"/>
              <a:t> administrative </a:t>
            </a:r>
            <a:r>
              <a:rPr lang="de-DE" dirty="0" err="1" smtClean="0"/>
              <a:t>system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of NPM in FRG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82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5069160"/>
          </a:xfrm>
        </p:spPr>
        <p:txBody>
          <a:bodyPr>
            <a:normAutofit/>
          </a:bodyPr>
          <a:lstStyle/>
          <a:p>
            <a:endParaRPr lang="de-DE" sz="3200" dirty="0" smtClean="0"/>
          </a:p>
          <a:p>
            <a:r>
              <a:rPr lang="de-DE" sz="3200" dirty="0" err="1" smtClean="0"/>
              <a:t>Concentration</a:t>
            </a:r>
            <a:r>
              <a:rPr lang="de-DE" sz="3200" dirty="0" smtClean="0"/>
              <a:t> on </a:t>
            </a:r>
            <a:r>
              <a:rPr lang="de-DE" sz="3200" dirty="0" err="1" smtClean="0"/>
              <a:t>main</a:t>
            </a:r>
            <a:r>
              <a:rPr lang="de-DE" sz="3200" dirty="0" smtClean="0"/>
              <a:t> </a:t>
            </a:r>
            <a:r>
              <a:rPr lang="de-DE" sz="3200" dirty="0" err="1" smtClean="0"/>
              <a:t>tasks</a:t>
            </a:r>
            <a:r>
              <a:rPr lang="de-DE" sz="2800" dirty="0" smtClean="0"/>
              <a:t> </a:t>
            </a:r>
          </a:p>
          <a:p>
            <a:r>
              <a:rPr lang="de-DE" sz="2800" dirty="0" smtClean="0"/>
              <a:t>(</a:t>
            </a:r>
            <a:r>
              <a:rPr lang="de-DE" sz="2800" dirty="0" err="1" smtClean="0"/>
              <a:t>task</a:t>
            </a:r>
            <a:r>
              <a:rPr lang="de-DE" sz="2800" dirty="0" smtClean="0"/>
              <a:t> </a:t>
            </a:r>
            <a:r>
              <a:rPr lang="de-DE" sz="2800" dirty="0" err="1" smtClean="0"/>
              <a:t>review</a:t>
            </a:r>
            <a:r>
              <a:rPr lang="de-DE" sz="2800" dirty="0" smtClean="0"/>
              <a:t>, </a:t>
            </a:r>
            <a:r>
              <a:rPr lang="de-DE" sz="2800" dirty="0" err="1" smtClean="0"/>
              <a:t>privatization</a:t>
            </a:r>
            <a:r>
              <a:rPr lang="de-DE" sz="2800" dirty="0" smtClean="0"/>
              <a:t>, out-</a:t>
            </a:r>
            <a:r>
              <a:rPr lang="de-DE" sz="2800" dirty="0" err="1" smtClean="0"/>
              <a:t>sourcing</a:t>
            </a:r>
            <a:r>
              <a:rPr lang="de-DE" sz="2800" dirty="0" smtClean="0"/>
              <a:t>)       </a:t>
            </a:r>
          </a:p>
          <a:p>
            <a:endParaRPr lang="de-DE" sz="3200" dirty="0"/>
          </a:p>
          <a:p>
            <a:pPr marL="0" indent="0">
              <a:buNone/>
            </a:pPr>
            <a:r>
              <a:rPr lang="de-DE" sz="3200" dirty="0" smtClean="0"/>
              <a:t>  and</a:t>
            </a:r>
          </a:p>
          <a:p>
            <a:endParaRPr lang="de-DE" sz="3200" dirty="0" smtClean="0"/>
          </a:p>
          <a:p>
            <a:r>
              <a:rPr lang="de-DE" sz="3200" dirty="0" err="1" smtClean="0"/>
              <a:t>Economization</a:t>
            </a:r>
            <a:r>
              <a:rPr lang="de-DE" sz="3200" dirty="0" smtClean="0"/>
              <a:t> of performance of (</a:t>
            </a:r>
            <a:r>
              <a:rPr lang="de-DE" sz="3200" dirty="0" err="1" smtClean="0"/>
              <a:t>remaining</a:t>
            </a:r>
            <a:r>
              <a:rPr lang="de-DE" sz="3200" dirty="0" smtClean="0"/>
              <a:t>) </a:t>
            </a:r>
            <a:r>
              <a:rPr lang="de-DE" sz="3200" dirty="0" err="1" smtClean="0"/>
              <a:t>tasks</a:t>
            </a:r>
            <a:endParaRPr lang="de-DE" sz="3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19200"/>
          </a:xfrm>
        </p:spPr>
        <p:txBody>
          <a:bodyPr>
            <a:normAutofit/>
          </a:bodyPr>
          <a:lstStyle/>
          <a:p>
            <a:r>
              <a:rPr lang="de-DE" dirty="0" smtClean="0"/>
              <a:t>Main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of NPM (FRG)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39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328592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71685A"/>
              </a:buClr>
              <a:buNone/>
            </a:pPr>
            <a:endParaRPr lang="de-DE" dirty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r>
              <a:rPr lang="de-DE" dirty="0" smtClean="0">
                <a:solidFill>
                  <a:prstClr val="white"/>
                </a:solidFill>
              </a:rPr>
              <a:t>Transfer </a:t>
            </a:r>
            <a:r>
              <a:rPr lang="de-DE" dirty="0">
                <a:solidFill>
                  <a:prstClr val="white"/>
                </a:solidFill>
              </a:rPr>
              <a:t>of </a:t>
            </a:r>
            <a:r>
              <a:rPr lang="de-DE" dirty="0" err="1">
                <a:solidFill>
                  <a:prstClr val="white"/>
                </a:solidFill>
              </a:rPr>
              <a:t>management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methods</a:t>
            </a:r>
            <a:r>
              <a:rPr lang="de-DE" dirty="0" smtClean="0">
                <a:solidFill>
                  <a:prstClr val="white"/>
                </a:solidFill>
              </a:rPr>
              <a:t> (</a:t>
            </a:r>
            <a:r>
              <a:rPr lang="de-DE" sz="2000" dirty="0" smtClean="0">
                <a:solidFill>
                  <a:prstClr val="white"/>
                </a:solidFill>
              </a:rPr>
              <a:t>of </a:t>
            </a:r>
            <a:r>
              <a:rPr lang="de-DE" sz="2000" dirty="0">
                <a:solidFill>
                  <a:prstClr val="white"/>
                </a:solidFill>
              </a:rPr>
              <a:t>private </a:t>
            </a:r>
            <a:r>
              <a:rPr lang="de-DE" sz="2000" dirty="0" err="1">
                <a:solidFill>
                  <a:prstClr val="white"/>
                </a:solidFill>
              </a:rPr>
              <a:t>business</a:t>
            </a:r>
            <a:r>
              <a:rPr lang="de-DE" sz="2000" dirty="0">
                <a:solidFill>
                  <a:prstClr val="white"/>
                </a:solidFill>
              </a:rPr>
              <a:t> </a:t>
            </a:r>
            <a:r>
              <a:rPr lang="de-DE" sz="2000" dirty="0" err="1" smtClean="0">
                <a:solidFill>
                  <a:prstClr val="white"/>
                </a:solidFill>
              </a:rPr>
              <a:t>sector</a:t>
            </a:r>
            <a:r>
              <a:rPr lang="de-DE" sz="2000" dirty="0" smtClean="0">
                <a:solidFill>
                  <a:prstClr val="white"/>
                </a:solidFill>
              </a:rPr>
              <a:t>)</a:t>
            </a:r>
          </a:p>
          <a:p>
            <a:pPr lvl="0">
              <a:lnSpc>
                <a:spcPct val="120000"/>
              </a:lnSpc>
              <a:buClr>
                <a:srgbClr val="71685A"/>
              </a:buClr>
            </a:pPr>
            <a:endParaRPr lang="de-DE" dirty="0" smtClean="0">
              <a:solidFill>
                <a:prstClr val="white"/>
              </a:solidFill>
            </a:endParaRPr>
          </a:p>
          <a:p>
            <a:pPr lvl="0">
              <a:lnSpc>
                <a:spcPct val="120000"/>
              </a:lnSpc>
              <a:buClr>
                <a:srgbClr val="71685A"/>
              </a:buClr>
              <a:buFont typeface="Wingdings"/>
              <a:buChar char="Ø"/>
            </a:pPr>
            <a:r>
              <a:rPr lang="de-DE" dirty="0" err="1" smtClean="0">
                <a:solidFill>
                  <a:prstClr val="white"/>
                </a:solidFill>
              </a:rPr>
              <a:t>MbO</a:t>
            </a:r>
            <a:r>
              <a:rPr lang="de-DE" dirty="0" smtClean="0">
                <a:solidFill>
                  <a:prstClr val="white"/>
                </a:solidFill>
              </a:rPr>
              <a:t>/</a:t>
            </a:r>
            <a:r>
              <a:rPr lang="de-DE" dirty="0" err="1" smtClean="0">
                <a:solidFill>
                  <a:prstClr val="white"/>
                </a:solidFill>
              </a:rPr>
              <a:t>agreements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>
                <a:solidFill>
                  <a:prstClr val="white"/>
                </a:solidFill>
              </a:rPr>
              <a:t>on </a:t>
            </a:r>
            <a:r>
              <a:rPr lang="de-DE" dirty="0" err="1">
                <a:solidFill>
                  <a:prstClr val="white"/>
                </a:solidFill>
              </a:rPr>
              <a:t>objectives</a:t>
            </a:r>
            <a:r>
              <a:rPr lang="de-DE" dirty="0">
                <a:solidFill>
                  <a:prstClr val="white"/>
                </a:solidFill>
              </a:rPr>
              <a:t> , </a:t>
            </a:r>
            <a:r>
              <a:rPr lang="de-DE" dirty="0" err="1">
                <a:solidFill>
                  <a:prstClr val="white"/>
                </a:solidFill>
              </a:rPr>
              <a:t>output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err="1">
                <a:solidFill>
                  <a:prstClr val="white"/>
                </a:solidFill>
              </a:rPr>
              <a:t>based</a:t>
            </a:r>
            <a:r>
              <a:rPr lang="de-DE" dirty="0">
                <a:solidFill>
                  <a:prstClr val="white"/>
                </a:solidFill>
              </a:rPr>
              <a:t> </a:t>
            </a:r>
            <a:r>
              <a:rPr lang="de-DE" dirty="0" smtClean="0">
                <a:solidFill>
                  <a:prstClr val="white"/>
                </a:solidFill>
              </a:rPr>
              <a:t>and service-</a:t>
            </a:r>
            <a:r>
              <a:rPr lang="de-DE" dirty="0" err="1" smtClean="0">
                <a:solidFill>
                  <a:prstClr val="white"/>
                </a:solidFill>
              </a:rPr>
              <a:t>oriented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management</a:t>
            </a:r>
            <a:endParaRPr lang="de-DE" dirty="0" smtClean="0">
              <a:solidFill>
                <a:prstClr val="white"/>
              </a:solidFill>
            </a:endParaRPr>
          </a:p>
          <a:p>
            <a:pPr lvl="0">
              <a:lnSpc>
                <a:spcPct val="120000"/>
              </a:lnSpc>
              <a:buClr>
                <a:srgbClr val="71685A"/>
              </a:buClr>
              <a:buFont typeface="Wingdings"/>
              <a:buChar char="Ø"/>
            </a:pPr>
            <a:r>
              <a:rPr lang="de-DE" dirty="0" err="1">
                <a:solidFill>
                  <a:prstClr val="white"/>
                </a:solidFill>
              </a:rPr>
              <a:t>T</a:t>
            </a:r>
            <a:r>
              <a:rPr lang="de-DE" dirty="0" err="1" smtClean="0">
                <a:solidFill>
                  <a:prstClr val="white"/>
                </a:solidFill>
              </a:rPr>
              <a:t>ransparency</a:t>
            </a:r>
            <a:r>
              <a:rPr lang="de-DE" dirty="0" smtClean="0">
                <a:solidFill>
                  <a:prstClr val="white"/>
                </a:solidFill>
              </a:rPr>
              <a:t> of </a:t>
            </a:r>
            <a:r>
              <a:rPr lang="de-DE" dirty="0" err="1" smtClean="0">
                <a:solidFill>
                  <a:prstClr val="white"/>
                </a:solidFill>
              </a:rPr>
              <a:t>costs</a:t>
            </a:r>
            <a:r>
              <a:rPr lang="de-DE" dirty="0" smtClean="0">
                <a:solidFill>
                  <a:prstClr val="white"/>
                </a:solidFill>
              </a:rPr>
              <a:t>/performance measurement </a:t>
            </a:r>
            <a:r>
              <a:rPr lang="de-DE" dirty="0" err="1" smtClean="0">
                <a:solidFill>
                  <a:prstClr val="white"/>
                </a:solidFill>
              </a:rPr>
              <a:t>by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reporting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system</a:t>
            </a:r>
            <a:r>
              <a:rPr lang="de-DE" dirty="0" smtClean="0">
                <a:solidFill>
                  <a:prstClr val="white"/>
                </a:solidFill>
              </a:rPr>
              <a:t>, </a:t>
            </a:r>
            <a:r>
              <a:rPr lang="de-DE" dirty="0" err="1" smtClean="0">
                <a:solidFill>
                  <a:prstClr val="white"/>
                </a:solidFill>
              </a:rPr>
              <a:t>key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figures</a:t>
            </a:r>
            <a:r>
              <a:rPr lang="de-DE" dirty="0" smtClean="0">
                <a:solidFill>
                  <a:prstClr val="white"/>
                </a:solidFill>
              </a:rPr>
              <a:t>, </a:t>
            </a:r>
            <a:r>
              <a:rPr lang="de-DE" dirty="0" err="1" smtClean="0">
                <a:solidFill>
                  <a:prstClr val="white"/>
                </a:solidFill>
              </a:rPr>
              <a:t>business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accountancy</a:t>
            </a:r>
            <a:r>
              <a:rPr lang="de-DE" dirty="0" smtClean="0">
                <a:solidFill>
                  <a:prstClr val="white"/>
                </a:solidFill>
              </a:rPr>
              <a:t>, cost </a:t>
            </a:r>
            <a:r>
              <a:rPr lang="de-DE" dirty="0">
                <a:solidFill>
                  <a:prstClr val="white"/>
                </a:solidFill>
              </a:rPr>
              <a:t>and performance </a:t>
            </a:r>
            <a:r>
              <a:rPr lang="de-DE" dirty="0" err="1" smtClean="0">
                <a:solidFill>
                  <a:prstClr val="white"/>
                </a:solidFill>
              </a:rPr>
              <a:t>accounting</a:t>
            </a:r>
            <a:r>
              <a:rPr lang="de-DE" dirty="0" smtClean="0">
                <a:solidFill>
                  <a:prstClr val="white"/>
                </a:solidFill>
              </a:rPr>
              <a:t> etc. </a:t>
            </a:r>
          </a:p>
          <a:p>
            <a:pPr lvl="0">
              <a:lnSpc>
                <a:spcPct val="120000"/>
              </a:lnSpc>
              <a:buClr>
                <a:srgbClr val="71685A"/>
              </a:buClr>
              <a:buFont typeface="Wingdings"/>
              <a:buChar char="Ø"/>
            </a:pPr>
            <a:r>
              <a:rPr lang="de-DE" dirty="0" smtClean="0">
                <a:solidFill>
                  <a:prstClr val="white"/>
                </a:solidFill>
              </a:rPr>
              <a:t>Implementation </a:t>
            </a:r>
            <a:r>
              <a:rPr lang="de-DE" dirty="0">
                <a:solidFill>
                  <a:prstClr val="white"/>
                </a:solidFill>
              </a:rPr>
              <a:t>of </a:t>
            </a:r>
            <a:r>
              <a:rPr lang="de-DE" dirty="0" err="1">
                <a:solidFill>
                  <a:prstClr val="white"/>
                </a:solidFill>
              </a:rPr>
              <a:t>competition</a:t>
            </a:r>
            <a:r>
              <a:rPr lang="de-DE" dirty="0">
                <a:solidFill>
                  <a:prstClr val="white"/>
                </a:solidFill>
              </a:rPr>
              <a:t> and </a:t>
            </a:r>
            <a:r>
              <a:rPr lang="de-DE" dirty="0" err="1">
                <a:solidFill>
                  <a:prstClr val="white"/>
                </a:solidFill>
              </a:rPr>
              <a:t>incentives</a:t>
            </a:r>
            <a:r>
              <a:rPr lang="de-DE" dirty="0">
                <a:solidFill>
                  <a:prstClr val="white"/>
                </a:solidFill>
              </a:rPr>
              <a:t> </a:t>
            </a:r>
          </a:p>
          <a:p>
            <a:pPr lvl="0">
              <a:lnSpc>
                <a:spcPct val="120000"/>
              </a:lnSpc>
              <a:buClr>
                <a:srgbClr val="71685A"/>
              </a:buClr>
              <a:buFont typeface="Wingdings"/>
              <a:buChar char="Ø"/>
            </a:pPr>
            <a:r>
              <a:rPr lang="de-DE" dirty="0" err="1" smtClean="0">
                <a:solidFill>
                  <a:prstClr val="white"/>
                </a:solidFill>
              </a:rPr>
              <a:t>Collaboration</a:t>
            </a:r>
            <a:r>
              <a:rPr lang="de-DE" dirty="0" smtClean="0">
                <a:solidFill>
                  <a:prstClr val="white"/>
                </a:solidFill>
              </a:rPr>
              <a:t> </a:t>
            </a:r>
            <a:r>
              <a:rPr lang="de-DE" dirty="0" err="1" smtClean="0">
                <a:solidFill>
                  <a:prstClr val="white"/>
                </a:solidFill>
              </a:rPr>
              <a:t>with</a:t>
            </a:r>
            <a:r>
              <a:rPr lang="de-DE" dirty="0" smtClean="0">
                <a:solidFill>
                  <a:prstClr val="white"/>
                </a:solidFill>
              </a:rPr>
              <a:t> private </a:t>
            </a:r>
            <a:r>
              <a:rPr lang="de-DE" dirty="0" err="1" smtClean="0">
                <a:solidFill>
                  <a:prstClr val="white"/>
                </a:solidFill>
              </a:rPr>
              <a:t>investors</a:t>
            </a:r>
            <a:r>
              <a:rPr lang="de-DE" dirty="0" smtClean="0">
                <a:solidFill>
                  <a:prstClr val="white"/>
                </a:solidFill>
              </a:rPr>
              <a:t>  (</a:t>
            </a:r>
            <a:r>
              <a:rPr lang="de-DE" dirty="0" err="1" smtClean="0">
                <a:solidFill>
                  <a:prstClr val="white"/>
                </a:solidFill>
              </a:rPr>
              <a:t>benchmarks</a:t>
            </a:r>
            <a:r>
              <a:rPr lang="de-DE" dirty="0" smtClean="0">
                <a:solidFill>
                  <a:prstClr val="white"/>
                </a:solidFill>
              </a:rPr>
              <a:t> etc.)</a:t>
            </a:r>
          </a:p>
          <a:p>
            <a:pPr lvl="0">
              <a:lnSpc>
                <a:spcPct val="120000"/>
              </a:lnSpc>
              <a:buClr>
                <a:srgbClr val="71685A"/>
              </a:buClr>
            </a:pPr>
            <a:r>
              <a:rPr lang="de-DE" dirty="0" smtClean="0">
                <a:solidFill>
                  <a:prstClr val="white"/>
                </a:solidFill>
              </a:rPr>
              <a:t>etc.  </a:t>
            </a:r>
            <a:r>
              <a:rPr lang="de-DE" sz="2000" dirty="0" smtClean="0">
                <a:solidFill>
                  <a:prstClr val="white"/>
                </a:solidFill>
              </a:rPr>
              <a:t>…                               and </a:t>
            </a:r>
            <a:r>
              <a:rPr lang="de-DE" sz="2000" dirty="0" err="1" smtClean="0">
                <a:solidFill>
                  <a:prstClr val="white"/>
                </a:solidFill>
              </a:rPr>
              <a:t>reduction</a:t>
            </a:r>
            <a:r>
              <a:rPr lang="de-DE" sz="2000" dirty="0" smtClean="0">
                <a:solidFill>
                  <a:prstClr val="white"/>
                </a:solidFill>
              </a:rPr>
              <a:t> of </a:t>
            </a:r>
            <a:r>
              <a:rPr lang="de-DE" sz="2000" dirty="0" err="1" smtClean="0">
                <a:solidFill>
                  <a:prstClr val="white"/>
                </a:solidFill>
              </a:rPr>
              <a:t>staff</a:t>
            </a:r>
            <a:r>
              <a:rPr lang="de-DE" sz="2000" dirty="0" smtClean="0">
                <a:solidFill>
                  <a:prstClr val="white"/>
                </a:solidFill>
              </a:rPr>
              <a:t> (</a:t>
            </a:r>
            <a:r>
              <a:rPr lang="de-DE" sz="2000" dirty="0" err="1" smtClean="0">
                <a:solidFill>
                  <a:prstClr val="white"/>
                </a:solidFill>
              </a:rPr>
              <a:t>esp</a:t>
            </a:r>
            <a:r>
              <a:rPr lang="de-DE" sz="2000" dirty="0" smtClean="0">
                <a:solidFill>
                  <a:prstClr val="white"/>
                </a:solidFill>
              </a:rPr>
              <a:t>. in Eastern Germany)</a:t>
            </a:r>
            <a:endParaRPr lang="de-DE" sz="2000" dirty="0">
              <a:solidFill>
                <a:prstClr val="white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19200"/>
          </a:xfrm>
        </p:spPr>
        <p:txBody>
          <a:bodyPr>
            <a:normAutofit/>
          </a:bodyPr>
          <a:lstStyle/>
          <a:p>
            <a:r>
              <a:rPr lang="de-DE" sz="2200" dirty="0"/>
              <a:t>Main </a:t>
            </a:r>
            <a:r>
              <a:rPr lang="de-DE" sz="2200" dirty="0" err="1"/>
              <a:t>previous</a:t>
            </a:r>
            <a:r>
              <a:rPr lang="de-DE" sz="2200" dirty="0"/>
              <a:t> </a:t>
            </a:r>
            <a:r>
              <a:rPr lang="de-DE" sz="2200" dirty="0" err="1"/>
              <a:t>aspects</a:t>
            </a:r>
            <a:r>
              <a:rPr lang="de-DE" sz="2200" dirty="0"/>
              <a:t> of NPM (FRG)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Instruments of </a:t>
            </a:r>
            <a:r>
              <a:rPr lang="de-DE" dirty="0" err="1" smtClean="0"/>
              <a:t>Economization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96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1. Focus on E-Government (e.g.: EGovG)</a:t>
            </a:r>
          </a:p>
          <a:p>
            <a:endParaRPr lang="de-DE" dirty="0" smtClean="0"/>
          </a:p>
          <a:p>
            <a:r>
              <a:rPr lang="de-DE" dirty="0" smtClean="0"/>
              <a:t>2. Impacts of </a:t>
            </a:r>
            <a:r>
              <a:rPr lang="de-DE" dirty="0" err="1" smtClean="0"/>
              <a:t>demographic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(e.g.: </a:t>
            </a:r>
            <a:r>
              <a:rPr lang="de-DE" dirty="0" err="1" smtClean="0"/>
              <a:t>future</a:t>
            </a:r>
            <a:r>
              <a:rPr lang="de-DE" dirty="0" smtClean="0"/>
              <a:t> of rural </a:t>
            </a:r>
            <a:r>
              <a:rPr lang="de-DE" dirty="0" err="1" smtClean="0"/>
              <a:t>areas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3. New </a:t>
            </a:r>
            <a:r>
              <a:rPr lang="de-DE" dirty="0" err="1" smtClean="0"/>
              <a:t>citizens</a:t>
            </a:r>
            <a:r>
              <a:rPr lang="de-DE" dirty="0" smtClean="0"/>
              <a:t>/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r>
              <a:rPr lang="de-DE" dirty="0" smtClean="0"/>
              <a:t>: </a:t>
            </a:r>
            <a:r>
              <a:rPr lang="de-DE" dirty="0" err="1" smtClean="0"/>
              <a:t>transparency</a:t>
            </a:r>
            <a:r>
              <a:rPr lang="de-DE" dirty="0" smtClean="0"/>
              <a:t>, </a:t>
            </a:r>
            <a:r>
              <a:rPr lang="de-DE" dirty="0" err="1"/>
              <a:t>p</a:t>
            </a:r>
            <a:r>
              <a:rPr lang="de-DE" dirty="0" err="1" smtClean="0"/>
              <a:t>articipation</a:t>
            </a:r>
            <a:r>
              <a:rPr lang="de-DE" dirty="0" smtClean="0"/>
              <a:t> , </a:t>
            </a:r>
            <a:r>
              <a:rPr lang="de-DE" dirty="0" err="1" smtClean="0"/>
              <a:t>organizing</a:t>
            </a:r>
            <a:r>
              <a:rPr lang="de-DE" dirty="0" smtClean="0"/>
              <a:t> and </a:t>
            </a:r>
            <a:r>
              <a:rPr lang="de-DE" dirty="0" err="1" smtClean="0"/>
              <a:t>supporting</a:t>
            </a:r>
            <a:r>
              <a:rPr lang="de-DE" dirty="0" smtClean="0"/>
              <a:t> </a:t>
            </a:r>
            <a:r>
              <a:rPr lang="de-DE" dirty="0" err="1" smtClean="0"/>
              <a:t>civil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r>
              <a:rPr lang="de-DE" dirty="0" smtClean="0"/>
              <a:t> (e.g.: </a:t>
            </a:r>
            <a:r>
              <a:rPr lang="de-DE" dirty="0" err="1" smtClean="0"/>
              <a:t>Citizens</a:t>
            </a:r>
            <a:r>
              <a:rPr lang="de-DE" dirty="0" smtClean="0"/>
              <a:t> </a:t>
            </a:r>
            <a:r>
              <a:rPr lang="de-DE" dirty="0" err="1" smtClean="0"/>
              <a:t>budget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of NPM in FRG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1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5217368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err="1" smtClean="0"/>
              <a:t>Reduction</a:t>
            </a:r>
            <a:r>
              <a:rPr lang="de-DE" dirty="0" smtClean="0"/>
              <a:t> of </a:t>
            </a:r>
            <a:r>
              <a:rPr lang="de-DE" dirty="0" err="1" smtClean="0"/>
              <a:t>tasks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Reduction</a:t>
            </a:r>
            <a:r>
              <a:rPr lang="de-DE" dirty="0" smtClean="0"/>
              <a:t> of </a:t>
            </a:r>
            <a:r>
              <a:rPr lang="de-DE" dirty="0" err="1" smtClean="0"/>
              <a:t>staff</a:t>
            </a:r>
            <a:r>
              <a:rPr lang="de-DE" dirty="0" smtClean="0"/>
              <a:t> (</a:t>
            </a:r>
            <a:r>
              <a:rPr lang="de-DE" dirty="0" err="1" smtClean="0"/>
              <a:t>often</a:t>
            </a:r>
            <a:r>
              <a:rPr lang="de-DE" dirty="0" smtClean="0"/>
              <a:t> down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critical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/>
              <a:t>More cost </a:t>
            </a:r>
            <a:r>
              <a:rPr lang="de-DE" dirty="0" err="1"/>
              <a:t>awareness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Business </a:t>
            </a:r>
            <a:r>
              <a:rPr lang="de-DE" dirty="0" err="1" smtClean="0"/>
              <a:t>accountancy</a:t>
            </a:r>
            <a:r>
              <a:rPr lang="de-DE" dirty="0" smtClean="0"/>
              <a:t> and cost/Performance </a:t>
            </a:r>
            <a:r>
              <a:rPr lang="de-DE" dirty="0" err="1" smtClean="0"/>
              <a:t>accounting</a:t>
            </a:r>
            <a:r>
              <a:rPr lang="de-DE" dirty="0" smtClean="0"/>
              <a:t> in </a:t>
            </a:r>
            <a:r>
              <a:rPr lang="de-DE" dirty="0" err="1" smtClean="0"/>
              <a:t>municipalities</a:t>
            </a:r>
            <a:r>
              <a:rPr lang="de-DE" dirty="0" smtClean="0"/>
              <a:t> (and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More </a:t>
            </a:r>
            <a:r>
              <a:rPr lang="de-DE" dirty="0" smtClean="0"/>
              <a:t>service-</a:t>
            </a:r>
            <a:r>
              <a:rPr lang="de-DE" dirty="0" err="1" smtClean="0"/>
              <a:t>orientation</a:t>
            </a:r>
            <a:r>
              <a:rPr lang="de-DE" dirty="0" smtClean="0"/>
              <a:t>,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authoritarian</a:t>
            </a:r>
            <a:r>
              <a:rPr lang="de-DE" dirty="0" smtClean="0"/>
              <a:t> </a:t>
            </a:r>
            <a:r>
              <a:rPr lang="de-DE" smtClean="0"/>
              <a:t>manner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7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Attained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8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4536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71685A"/>
              </a:buClr>
            </a:pPr>
            <a:r>
              <a:rPr lang="de-DE" sz="2800" dirty="0" err="1">
                <a:solidFill>
                  <a:prstClr val="white"/>
                </a:solidFill>
              </a:rPr>
              <a:t>Privatization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can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lead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to</a:t>
            </a:r>
            <a:r>
              <a:rPr lang="de-DE" sz="2800" dirty="0">
                <a:solidFill>
                  <a:prstClr val="white"/>
                </a:solidFill>
              </a:rPr>
              <a:t> a </a:t>
            </a:r>
            <a:r>
              <a:rPr lang="de-DE" sz="2800" dirty="0" err="1">
                <a:solidFill>
                  <a:prstClr val="white"/>
                </a:solidFill>
              </a:rPr>
              <a:t>less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sustainable</a:t>
            </a:r>
            <a:r>
              <a:rPr lang="de-DE" sz="2800" dirty="0">
                <a:solidFill>
                  <a:prstClr val="white"/>
                </a:solidFill>
              </a:rPr>
              <a:t>, </a:t>
            </a:r>
            <a:r>
              <a:rPr lang="de-DE" sz="2800" dirty="0" err="1" smtClean="0">
                <a:solidFill>
                  <a:prstClr val="white"/>
                </a:solidFill>
              </a:rPr>
              <a:t>safe</a:t>
            </a:r>
            <a:r>
              <a:rPr lang="de-DE" sz="2800" dirty="0" smtClean="0">
                <a:solidFill>
                  <a:prstClr val="white"/>
                </a:solidFill>
              </a:rPr>
              <a:t>, </a:t>
            </a:r>
            <a:r>
              <a:rPr lang="de-DE" sz="2800" dirty="0" err="1" smtClean="0">
                <a:solidFill>
                  <a:prstClr val="white"/>
                </a:solidFill>
              </a:rPr>
              <a:t>cheap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and </a:t>
            </a:r>
            <a:r>
              <a:rPr lang="de-DE" sz="2800" dirty="0" err="1">
                <a:solidFill>
                  <a:prstClr val="white"/>
                </a:solidFill>
              </a:rPr>
              <a:t>broad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supply</a:t>
            </a:r>
            <a:r>
              <a:rPr lang="de-DE" sz="2800" dirty="0">
                <a:solidFill>
                  <a:prstClr val="white"/>
                </a:solidFill>
              </a:rPr>
              <a:t> of essential </a:t>
            </a:r>
            <a:r>
              <a:rPr lang="de-DE" sz="2800" dirty="0" err="1" smtClean="0">
                <a:solidFill>
                  <a:prstClr val="white"/>
                </a:solidFill>
              </a:rPr>
              <a:t>goods</a:t>
            </a:r>
            <a:r>
              <a:rPr lang="de-DE" sz="2800" dirty="0" smtClean="0">
                <a:solidFill>
                  <a:prstClr val="white"/>
                </a:solidFill>
              </a:rPr>
              <a:t>                                     (&gt; </a:t>
            </a:r>
            <a:r>
              <a:rPr lang="de-DE" sz="2800" dirty="0" err="1">
                <a:solidFill>
                  <a:prstClr val="white"/>
                </a:solidFill>
              </a:rPr>
              <a:t>re</a:t>
            </a:r>
            <a:r>
              <a:rPr lang="de-DE" sz="2800" dirty="0">
                <a:solidFill>
                  <a:prstClr val="white"/>
                </a:solidFill>
              </a:rPr>
              <a:t> –</a:t>
            </a:r>
            <a:r>
              <a:rPr lang="de-DE" sz="2800" dirty="0" err="1">
                <a:solidFill>
                  <a:prstClr val="white"/>
                </a:solidFill>
              </a:rPr>
              <a:t>municipalization</a:t>
            </a:r>
            <a:r>
              <a:rPr lang="de-DE" sz="2800" dirty="0">
                <a:solidFill>
                  <a:prstClr val="white"/>
                </a:solidFill>
              </a:rPr>
              <a:t> of </a:t>
            </a:r>
            <a:r>
              <a:rPr lang="de-DE" sz="2800" dirty="0" err="1">
                <a:solidFill>
                  <a:prstClr val="white"/>
                </a:solidFill>
              </a:rPr>
              <a:t>municipal</a:t>
            </a:r>
            <a:r>
              <a:rPr lang="de-DE" sz="2800" dirty="0">
                <a:solidFill>
                  <a:prstClr val="white"/>
                </a:solidFill>
              </a:rPr>
              <a:t> utilities)</a:t>
            </a:r>
          </a:p>
          <a:p>
            <a:pPr lvl="0">
              <a:buClr>
                <a:srgbClr val="71685A"/>
              </a:buClr>
            </a:pPr>
            <a:endParaRPr lang="de-DE" sz="28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r>
              <a:rPr lang="de-DE" sz="2800" dirty="0" smtClean="0">
                <a:solidFill>
                  <a:prstClr val="white"/>
                </a:solidFill>
              </a:rPr>
              <a:t>Agreements </a:t>
            </a:r>
            <a:r>
              <a:rPr lang="de-DE" sz="2800" dirty="0">
                <a:solidFill>
                  <a:prstClr val="white"/>
                </a:solidFill>
              </a:rPr>
              <a:t>on performance </a:t>
            </a:r>
            <a:r>
              <a:rPr lang="de-DE" sz="2800" dirty="0" err="1" smtClean="0">
                <a:solidFill>
                  <a:prstClr val="white"/>
                </a:solidFill>
              </a:rPr>
              <a:t>often</a:t>
            </a:r>
            <a:r>
              <a:rPr lang="de-DE" sz="2800" dirty="0" smtClean="0">
                <a:solidFill>
                  <a:prstClr val="white"/>
                </a:solidFill>
              </a:rPr>
              <a:t> just </a:t>
            </a:r>
            <a:r>
              <a:rPr lang="de-DE" sz="2800" dirty="0" err="1" smtClean="0">
                <a:solidFill>
                  <a:prstClr val="white"/>
                </a:solidFill>
              </a:rPr>
              <a:t>means</a:t>
            </a:r>
            <a:r>
              <a:rPr lang="de-DE" sz="2800" dirty="0" smtClean="0">
                <a:solidFill>
                  <a:prstClr val="white"/>
                </a:solidFill>
              </a:rPr>
              <a:t> „</a:t>
            </a:r>
            <a:r>
              <a:rPr lang="de-DE" sz="2800" dirty="0" err="1" smtClean="0">
                <a:solidFill>
                  <a:prstClr val="white"/>
                </a:solidFill>
              </a:rPr>
              <a:t>paper</a:t>
            </a:r>
            <a:r>
              <a:rPr lang="de-DE" sz="2800" dirty="0" smtClean="0">
                <a:solidFill>
                  <a:prstClr val="white"/>
                </a:solidFill>
              </a:rPr>
              <a:t>“</a:t>
            </a:r>
            <a:endParaRPr lang="de-DE" sz="2800" dirty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endParaRPr lang="de-DE" sz="28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r>
              <a:rPr lang="de-DE" sz="2800" dirty="0" smtClean="0">
                <a:solidFill>
                  <a:prstClr val="white"/>
                </a:solidFill>
              </a:rPr>
              <a:t>Data-</a:t>
            </a:r>
            <a:r>
              <a:rPr lang="de-DE" sz="2800" dirty="0" err="1" smtClean="0">
                <a:solidFill>
                  <a:prstClr val="white"/>
                </a:solidFill>
              </a:rPr>
              <a:t>collection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often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means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inefficient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>
                <a:solidFill>
                  <a:prstClr val="white"/>
                </a:solidFill>
              </a:rPr>
              <a:t>effort</a:t>
            </a:r>
            <a:r>
              <a:rPr lang="de-DE" sz="2800" dirty="0">
                <a:solidFill>
                  <a:prstClr val="white"/>
                </a:solidFill>
              </a:rPr>
              <a:t> and </a:t>
            </a:r>
            <a:r>
              <a:rPr lang="de-DE" sz="2800" dirty="0" smtClean="0">
                <a:solidFill>
                  <a:prstClr val="white"/>
                </a:solidFill>
              </a:rPr>
              <a:t>bureaucrazy (e.g.: </a:t>
            </a:r>
            <a:r>
              <a:rPr lang="de-DE" sz="2800" dirty="0" err="1" smtClean="0">
                <a:solidFill>
                  <a:prstClr val="white"/>
                </a:solidFill>
              </a:rPr>
              <a:t>opening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balance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with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arbitrarial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assessment</a:t>
            </a:r>
            <a:r>
              <a:rPr lang="de-DE" sz="2800" dirty="0" smtClean="0">
                <a:solidFill>
                  <a:prstClr val="white"/>
                </a:solidFill>
              </a:rPr>
              <a:t>), </a:t>
            </a:r>
            <a:r>
              <a:rPr lang="de-DE" sz="2800" dirty="0" err="1" smtClean="0">
                <a:solidFill>
                  <a:prstClr val="white"/>
                </a:solidFill>
              </a:rPr>
              <a:t>which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does</a:t>
            </a:r>
            <a:r>
              <a:rPr lang="de-DE" sz="2800" dirty="0" smtClean="0">
                <a:solidFill>
                  <a:prstClr val="white"/>
                </a:solidFill>
              </a:rPr>
              <a:t> not </a:t>
            </a:r>
            <a:r>
              <a:rPr lang="de-DE" sz="2800" dirty="0" err="1" smtClean="0">
                <a:solidFill>
                  <a:prstClr val="white"/>
                </a:solidFill>
              </a:rPr>
              <a:t>guarantee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better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political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err="1" smtClean="0">
                <a:solidFill>
                  <a:prstClr val="white"/>
                </a:solidFill>
              </a:rPr>
              <a:t>decisions</a:t>
            </a:r>
            <a:endParaRPr lang="de-DE" sz="2800" dirty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endParaRPr lang="de-DE" sz="28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r>
              <a:rPr lang="de-DE" sz="2800" dirty="0" err="1" smtClean="0">
                <a:solidFill>
                  <a:prstClr val="white"/>
                </a:solidFill>
              </a:rPr>
              <a:t>Continuity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of </a:t>
            </a:r>
            <a:r>
              <a:rPr lang="de-DE" sz="2800" dirty="0" err="1">
                <a:solidFill>
                  <a:prstClr val="white"/>
                </a:solidFill>
              </a:rPr>
              <a:t>attitudes</a:t>
            </a:r>
            <a:r>
              <a:rPr lang="de-DE" sz="2800" dirty="0">
                <a:solidFill>
                  <a:prstClr val="white"/>
                </a:solidFill>
              </a:rPr>
              <a:t> and </a:t>
            </a:r>
            <a:r>
              <a:rPr lang="de-DE" sz="2800" dirty="0" err="1">
                <a:solidFill>
                  <a:prstClr val="white"/>
                </a:solidFill>
              </a:rPr>
              <a:t>behaviour</a:t>
            </a:r>
            <a:r>
              <a:rPr lang="de-DE" sz="2800" dirty="0">
                <a:solidFill>
                  <a:prstClr val="white"/>
                </a:solidFill>
              </a:rPr>
              <a:t> of the </a:t>
            </a:r>
            <a:r>
              <a:rPr lang="de-DE" sz="2800" dirty="0" err="1" smtClean="0">
                <a:solidFill>
                  <a:prstClr val="white"/>
                </a:solidFill>
              </a:rPr>
              <a:t>staff</a:t>
            </a:r>
            <a:endParaRPr lang="de-DE" sz="28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endParaRPr lang="de-DE" sz="2800" dirty="0" smtClean="0">
              <a:solidFill>
                <a:prstClr val="white"/>
              </a:solidFill>
            </a:endParaRPr>
          </a:p>
          <a:p>
            <a:pPr lvl="0">
              <a:buClr>
                <a:srgbClr val="71685A"/>
              </a:buClr>
            </a:pPr>
            <a:r>
              <a:rPr lang="de-DE" sz="2800" dirty="0" smtClean="0">
                <a:solidFill>
                  <a:prstClr val="white"/>
                </a:solidFill>
              </a:rPr>
              <a:t>etc.</a:t>
            </a:r>
            <a:endParaRPr lang="de-DE" sz="2800" dirty="0">
              <a:solidFill>
                <a:prstClr val="white"/>
              </a:solidFill>
            </a:endParaRPr>
          </a:p>
          <a:p>
            <a:endParaRPr lang="de-DE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88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600" dirty="0" smtClean="0"/>
          </a:p>
          <a:p>
            <a:r>
              <a:rPr lang="de-DE" sz="3600" dirty="0" err="1" smtClean="0"/>
              <a:t>Failure</a:t>
            </a:r>
            <a:r>
              <a:rPr lang="de-DE" sz="3600" dirty="0" smtClean="0"/>
              <a:t> of NPM?</a:t>
            </a:r>
          </a:p>
          <a:p>
            <a:endParaRPr lang="de-DE" sz="3600" dirty="0"/>
          </a:p>
          <a:p>
            <a:endParaRPr lang="de-DE" sz="36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8D1F96-F321-4936-8D75-D4C33C135EAE}" type="slidenum">
              <a:rPr lang="de-DE" smtClean="0"/>
              <a:t>9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63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448</Words>
  <Application>Microsoft Office PowerPoint</Application>
  <PresentationFormat>Bildschirmpräsentation (4:3)</PresentationFormat>
  <Paragraphs>91</Paragraphs>
  <Slides>10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Papier</vt:lpstr>
      <vt:lpstr>Features of Public Management in Germany </vt:lpstr>
      <vt:lpstr>Phases of reform</vt:lpstr>
      <vt:lpstr>Definition of NPM in FRG</vt:lpstr>
      <vt:lpstr>Main previous aspects of NPM (FRG)</vt:lpstr>
      <vt:lpstr>Main previous aspects of NPM (FRG) Instruments of Economization</vt:lpstr>
      <vt:lpstr>Main recent aspects of NPM in FRG</vt:lpstr>
      <vt:lpstr>Attained objectives</vt:lpstr>
      <vt:lpstr>Problems</vt:lpstr>
      <vt:lpstr>Summary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Public Management in Germany </dc:title>
  <dc:creator>Thorsten</dc:creator>
  <cp:lastModifiedBy>Thorsten</cp:lastModifiedBy>
  <cp:revision>28</cp:revision>
  <dcterms:created xsi:type="dcterms:W3CDTF">2014-04-06T18:52:04Z</dcterms:created>
  <dcterms:modified xsi:type="dcterms:W3CDTF">2014-04-07T11:07:27Z</dcterms:modified>
</cp:coreProperties>
</file>