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81" r:id="rId6"/>
    <p:sldId id="261" r:id="rId7"/>
    <p:sldId id="282" r:id="rId8"/>
    <p:sldId id="262" r:id="rId9"/>
    <p:sldId id="263" r:id="rId10"/>
    <p:sldId id="283" r:id="rId11"/>
    <p:sldId id="288" r:id="rId12"/>
    <p:sldId id="264" r:id="rId13"/>
    <p:sldId id="284" r:id="rId14"/>
    <p:sldId id="265" r:id="rId15"/>
    <p:sldId id="285" r:id="rId16"/>
    <p:sldId id="266" r:id="rId17"/>
    <p:sldId id="268" r:id="rId18"/>
    <p:sldId id="271" r:id="rId19"/>
    <p:sldId id="287" r:id="rId20"/>
    <p:sldId id="272" r:id="rId21"/>
    <p:sldId id="273" r:id="rId22"/>
    <p:sldId id="274" r:id="rId23"/>
    <p:sldId id="275" r:id="rId24"/>
    <p:sldId id="276" r:id="rId25"/>
    <p:sldId id="277" r:id="rId26"/>
    <p:sldId id="279" r:id="rId27"/>
    <p:sldId id="305" r:id="rId28"/>
    <p:sldId id="292" r:id="rId29"/>
    <p:sldId id="291" r:id="rId30"/>
    <p:sldId id="293" r:id="rId31"/>
    <p:sldId id="294" r:id="rId32"/>
    <p:sldId id="295" r:id="rId33"/>
    <p:sldId id="301" r:id="rId34"/>
    <p:sldId id="302" r:id="rId35"/>
    <p:sldId id="296" r:id="rId36"/>
    <p:sldId id="297" r:id="rId37"/>
    <p:sldId id="298" r:id="rId38"/>
    <p:sldId id="299" r:id="rId39"/>
    <p:sldId id="303" r:id="rId40"/>
    <p:sldId id="290" r:id="rId41"/>
    <p:sldId id="280" r:id="rId42"/>
    <p:sldId id="304" r:id="rId43"/>
    <p:sldId id="28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1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4/23/2014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4/23/2014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4/23/2014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4/23/2014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4/23/2014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4/23/2014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compnetworking.about.com/library/glossary/bldef-intranet.ht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Knowledge Management  infrastructure </a:t>
            </a:r>
            <a:endParaRPr lang="ar-EG" dirty="0"/>
          </a:p>
        </p:txBody>
      </p:sp>
      <p:sp>
        <p:nvSpPr>
          <p:cNvPr id="3" name="Subtitle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ctr"/>
            <a:r>
              <a:rPr lang="en-GB" dirty="0" smtClean="0"/>
              <a:t> </a:t>
            </a:r>
            <a:r>
              <a:rPr lang="en-GB" sz="4400" b="1" dirty="0" smtClean="0">
                <a:solidFill>
                  <a:schemeClr val="tx1"/>
                </a:solidFill>
              </a:rPr>
              <a:t>Knowledge Technology </a:t>
            </a:r>
          </a:p>
          <a:p>
            <a:r>
              <a:rPr lang="en-GB" sz="2400" b="1" dirty="0" smtClean="0">
                <a:solidFill>
                  <a:srgbClr val="FF0000"/>
                </a:solidFill>
              </a:rPr>
              <a:t>Lecture (8)</a:t>
            </a:r>
            <a:r>
              <a:rPr lang="en-GB" b="1" dirty="0" smtClean="0">
                <a:solidFill>
                  <a:schemeClr val="tx1"/>
                </a:solidFill>
              </a:rPr>
              <a:t> </a:t>
            </a:r>
            <a:endParaRPr lang="ar-EG"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lvl="0" algn="l" rtl="0">
              <a:buNone/>
            </a:pPr>
            <a:r>
              <a:rPr lang="en-US" dirty="0" smtClean="0"/>
              <a:t> </a:t>
            </a:r>
            <a:r>
              <a:rPr lang="en-US" b="1" u="sng" dirty="0" smtClean="0">
                <a:solidFill>
                  <a:srgbClr val="00B050"/>
                </a:solidFill>
              </a:rPr>
              <a:t>Finally, </a:t>
            </a:r>
            <a:r>
              <a:rPr lang="en-US" b="1" u="sng" dirty="0" smtClean="0">
                <a:solidFill>
                  <a:srgbClr val="FF0000"/>
                </a:solidFill>
              </a:rPr>
              <a:t>The specialty-oriented technology</a:t>
            </a:r>
            <a:r>
              <a:rPr lang="en-US" dirty="0" smtClean="0"/>
              <a:t>, </a:t>
            </a:r>
          </a:p>
          <a:p>
            <a:pPr lvl="0" algn="l" rtl="0"/>
            <a:r>
              <a:rPr lang="en-US" dirty="0" smtClean="0"/>
              <a:t>Which supports specialized functions within the firm: those functions which require a high level of know-how, for example computer-aided design and manufacture software (CAD/CAM), and expert systems software </a:t>
            </a:r>
            <a:endParaRPr lang="ar-EG" dirty="0"/>
          </a:p>
        </p:txBody>
      </p:sp>
      <p:sp>
        <p:nvSpPr>
          <p:cNvPr id="3" name="Title 2"/>
          <p:cNvSpPr>
            <a:spLocks noGrp="1"/>
          </p:cNvSpPr>
          <p:nvPr>
            <p:ph type="title"/>
          </p:nvPr>
        </p:nvSpPr>
        <p:spPr/>
        <p:txBody>
          <a:bodyPr/>
          <a:lstStyle/>
          <a:p>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57200" y="1481138"/>
            <a:ext cx="8153400" cy="2938462"/>
          </a:xfrm>
          <a:solidFill>
            <a:schemeClr val="bg2">
              <a:lumMod val="75000"/>
            </a:schemeClr>
          </a:solidFill>
        </p:spPr>
        <p:txBody>
          <a:bodyPr>
            <a:normAutofit/>
          </a:bodyPr>
          <a:lstStyle/>
          <a:p>
            <a:pPr algn="ctr" rtl="0">
              <a:buNone/>
            </a:pPr>
            <a:r>
              <a:rPr lang="en-US" sz="5400" b="1" dirty="0" smtClean="0"/>
              <a:t>Knowledge Technology in Organizations </a:t>
            </a:r>
            <a:endParaRPr lang="ar-EG" sz="5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55000" lnSpcReduction="20000"/>
          </a:bodyPr>
          <a:lstStyle/>
          <a:p>
            <a:pPr lvl="0" algn="l" rtl="0"/>
            <a:endParaRPr lang="en-US" dirty="0" smtClean="0"/>
          </a:p>
          <a:p>
            <a:pPr lvl="0" algn="just" rtl="0"/>
            <a:r>
              <a:rPr lang="en-US" sz="3900" dirty="0" smtClean="0"/>
              <a:t>E- Bay : is an E-business example in which knowledge and its management forms the lifeblood: the fundamental nature of its work involves the use and  convey the knowledge to market participants, and to the system itself.</a:t>
            </a:r>
          </a:p>
          <a:p>
            <a:pPr lvl="0" algn="just" rtl="0"/>
            <a:endParaRPr lang="en-US" sz="3900" dirty="0" smtClean="0"/>
          </a:p>
          <a:p>
            <a:pPr lvl="0" algn="just" rtl="0"/>
            <a:r>
              <a:rPr lang="en-US" sz="3900" dirty="0" smtClean="0"/>
              <a:t>It acquires Knowledge about sellers' offers, buyers‘ commitments, and participants' market experiences. </a:t>
            </a:r>
          </a:p>
          <a:p>
            <a:pPr lvl="0" algn="just" rtl="0"/>
            <a:r>
              <a:rPr lang="en-US" sz="3900" dirty="0" smtClean="0"/>
              <a:t>It assimilates knowledge, filtering, screening and organizing. </a:t>
            </a:r>
          </a:p>
          <a:p>
            <a:pPr lvl="0" algn="just" rtl="0"/>
            <a:endParaRPr lang="en-US" sz="3900" dirty="0" smtClean="0"/>
          </a:p>
          <a:p>
            <a:pPr lvl="0" algn="just" rtl="0"/>
            <a:r>
              <a:rPr lang="en-US" sz="3900" dirty="0" smtClean="0"/>
              <a:t>It also selects  simplified  knowledge as needed to satisfy participants' requests and applies in its own internal processing for such activities as coordinating participant interactions and enforcing rules of conduct.</a:t>
            </a:r>
          </a:p>
          <a:p>
            <a:pPr lvl="0" algn="just" rtl="0">
              <a:buNone/>
            </a:pPr>
            <a:r>
              <a:rPr lang="en-US" sz="3400" b="1" dirty="0" smtClean="0"/>
              <a:t> </a:t>
            </a:r>
          </a:p>
          <a:p>
            <a:endParaRPr lang="ar-EG" b="1" dirty="0"/>
          </a:p>
        </p:txBody>
      </p:sp>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smtClean="0">
                <a:solidFill>
                  <a:schemeClr val="accent1">
                    <a:lumMod val="75000"/>
                  </a:schemeClr>
                </a:solidFill>
              </a:rPr>
              <a:t>E-Bay</a:t>
            </a:r>
            <a:endParaRPr lang="ar-EG" dirty="0">
              <a:solidFill>
                <a:schemeClr val="accent1">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57200" y="1219200"/>
            <a:ext cx="8229600" cy="4525962"/>
          </a:xfrm>
        </p:spPr>
        <p:style>
          <a:lnRef idx="2">
            <a:schemeClr val="accent1"/>
          </a:lnRef>
          <a:fillRef idx="1">
            <a:schemeClr val="lt1"/>
          </a:fillRef>
          <a:effectRef idx="0">
            <a:schemeClr val="accent1"/>
          </a:effectRef>
          <a:fontRef idx="minor">
            <a:schemeClr val="dk1"/>
          </a:fontRef>
        </p:style>
        <p:txBody>
          <a:bodyPr>
            <a:normAutofit/>
          </a:bodyPr>
          <a:lstStyle/>
          <a:p>
            <a:pPr lvl="0" algn="l" rtl="0"/>
            <a:r>
              <a:rPr lang="en-US" dirty="0" smtClean="0"/>
              <a:t>It distributes knowledge about states (issuing alerts, showing auction status, indicating participant reputation), </a:t>
            </a:r>
          </a:p>
          <a:p>
            <a:pPr lvl="0" algn="l" rtl="0"/>
            <a:r>
              <a:rPr lang="en-US" dirty="0" smtClean="0"/>
              <a:t>about procedures (how to initiate auctions, how to ensure a safe trading experience) </a:t>
            </a:r>
          </a:p>
          <a:p>
            <a:pPr lvl="0" algn="l" rtl="0"/>
            <a:r>
              <a:rPr lang="en-US" dirty="0" smtClean="0"/>
              <a:t>and about policies ( trading tips, pays ) (All in all) .</a:t>
            </a:r>
          </a:p>
          <a:p>
            <a:pPr lvl="0" algn="l" rtl="0"/>
            <a:r>
              <a:rPr lang="en-US" dirty="0" smtClean="0"/>
              <a:t>What the E-Bay system does is an example of Knowledge management  which cannot be done without the computer based technology  </a:t>
            </a:r>
          </a:p>
          <a:p>
            <a:pPr algn="l" rtl="0"/>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lvl="0" algn="l" rtl="0"/>
            <a:r>
              <a:rPr lang="en-US" b="1" dirty="0" smtClean="0"/>
              <a:t>Ford Motor</a:t>
            </a:r>
            <a:r>
              <a:rPr lang="en-US" dirty="0" smtClean="0"/>
              <a:t> is a clear example of an organization which is heavily investing in knowledge technologies to redefine the auto manufacturing industry and create a SCA in the auto industry. </a:t>
            </a:r>
          </a:p>
          <a:p>
            <a:pPr lvl="0" algn="l" rtl="0"/>
            <a:r>
              <a:rPr lang="en-US" dirty="0" smtClean="0"/>
              <a:t>The organization has established the </a:t>
            </a:r>
            <a:r>
              <a:rPr lang="en-US" u="sng" dirty="0" smtClean="0">
                <a:solidFill>
                  <a:srgbClr val="FF0000"/>
                </a:solidFill>
              </a:rPr>
              <a:t>auto exchange mart </a:t>
            </a:r>
            <a:r>
              <a:rPr lang="en-US" dirty="0" smtClean="0"/>
              <a:t>-an intensive KM technology and electronic commerce system intended to shift the car-manufacturing model from a ‘push’ business model to the ’pull’ model, in which the consumer determines the precise configuration of the car before it is manufactured.</a:t>
            </a:r>
          </a:p>
          <a:p>
            <a:pPr lvl="0" algn="l" rtl="0"/>
            <a:r>
              <a:rPr lang="en-US" dirty="0" smtClean="0"/>
              <a:t> </a:t>
            </a:r>
            <a:endParaRPr lang="ar-EG" dirty="0"/>
          </a:p>
        </p:txBody>
      </p:sp>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smtClean="0">
                <a:solidFill>
                  <a:srgbClr val="00B050"/>
                </a:solidFill>
              </a:rPr>
              <a:t>Ford Motor</a:t>
            </a:r>
            <a:endParaRPr lang="ar-EG" dirty="0">
              <a:solidFill>
                <a:srgbClr val="00B05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81000" y="1143000"/>
            <a:ext cx="8229600" cy="4525962"/>
          </a:xfrm>
        </p:spPr>
        <p:style>
          <a:lnRef idx="2">
            <a:schemeClr val="accent1"/>
          </a:lnRef>
          <a:fillRef idx="1">
            <a:schemeClr val="lt1"/>
          </a:fillRef>
          <a:effectRef idx="0">
            <a:schemeClr val="accent1"/>
          </a:effectRef>
          <a:fontRef idx="minor">
            <a:schemeClr val="dk1"/>
          </a:fontRef>
        </p:style>
        <p:txBody>
          <a:bodyPr/>
          <a:lstStyle/>
          <a:p>
            <a:pPr lvl="0" algn="l" rtl="0"/>
            <a:r>
              <a:rPr lang="en-US" dirty="0" smtClean="0"/>
              <a:t>Further, auto designers, marketers and production engineers are able to gain insights and knowledge about the customer. Thus, by effectively harnessing the capabilities provided by IT, Ford is attempting to create a SCA in the auto industry .</a:t>
            </a:r>
          </a:p>
          <a:p>
            <a:pPr algn="l" rtl="0"/>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lvl="0" algn="l" rtl="0"/>
            <a:r>
              <a:rPr lang="en-US" b="1" dirty="0" smtClean="0"/>
              <a:t>Microsoft</a:t>
            </a:r>
            <a:r>
              <a:rPr lang="en-US" dirty="0" smtClean="0"/>
              <a:t>  also developed a project entitled ‘skills planning development’ </a:t>
            </a:r>
            <a:r>
              <a:rPr lang="en-US" b="1" dirty="0" smtClean="0"/>
              <a:t>(SPD), </a:t>
            </a:r>
            <a:r>
              <a:rPr lang="en-US" dirty="0" smtClean="0"/>
              <a:t>which focused on competencies needed to stay on the leading edge in the workplace,</a:t>
            </a:r>
          </a:p>
          <a:p>
            <a:pPr lvl="0" algn="just" rtl="0"/>
            <a:r>
              <a:rPr lang="en-US" dirty="0" smtClean="0"/>
              <a:t> It implemented an </a:t>
            </a:r>
            <a:r>
              <a:rPr lang="en-US" b="1" u="sng" dirty="0" smtClean="0">
                <a:solidFill>
                  <a:srgbClr val="FF0000"/>
                </a:solidFill>
              </a:rPr>
              <a:t>on-line system </a:t>
            </a:r>
            <a:r>
              <a:rPr lang="en-US" dirty="0" smtClean="0"/>
              <a:t>which contained a job rating system and rating database, as well as competency levels for employees. </a:t>
            </a:r>
          </a:p>
          <a:p>
            <a:pPr lvl="0" algn="just" rtl="0"/>
            <a:r>
              <a:rPr lang="en-US" dirty="0" smtClean="0"/>
              <a:t>This system had a web front end for easy access through Microsoft's intranet, and thus it achieved increased communication among employees and an increased advantage over competitors .</a:t>
            </a:r>
          </a:p>
          <a:p>
            <a:pPr algn="l" rtl="0"/>
            <a:endParaRPr lang="ar-EG" dirty="0"/>
          </a:p>
        </p:txBody>
      </p:sp>
      <p:sp>
        <p:nvSpPr>
          <p:cNvPr id="3" name="Title 2"/>
          <p:cNvSpPr>
            <a:spLocks noGrp="1"/>
          </p:cNvSpPr>
          <p:nvPr>
            <p:ph type="title"/>
          </p:nvPr>
        </p:nvSpPr>
        <p:spPr>
          <a:solidFill>
            <a:schemeClr val="bg2">
              <a:lumMod val="75000"/>
            </a:schemeClr>
          </a:solidFill>
        </p:spPr>
        <p:txBody>
          <a:bodyPr/>
          <a:lstStyle/>
          <a:p>
            <a:pPr algn="ctr"/>
            <a:r>
              <a:rPr lang="en-US" dirty="0" smtClean="0">
                <a:solidFill>
                  <a:srgbClr val="FF0000"/>
                </a:solidFill>
              </a:rPr>
              <a:t>Microsoft</a:t>
            </a:r>
            <a:endParaRPr lang="ar-EG"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090672"/>
          </a:xfrm>
        </p:spPr>
        <p:style>
          <a:lnRef idx="2">
            <a:schemeClr val="accent1"/>
          </a:lnRef>
          <a:fillRef idx="1">
            <a:schemeClr val="lt1"/>
          </a:fillRef>
          <a:effectRef idx="0">
            <a:schemeClr val="accent1"/>
          </a:effectRef>
          <a:fontRef idx="minor">
            <a:schemeClr val="dk1"/>
          </a:fontRef>
        </p:style>
        <p:txBody>
          <a:bodyPr>
            <a:normAutofit/>
          </a:bodyPr>
          <a:lstStyle/>
          <a:p>
            <a:pPr algn="just" rtl="0"/>
            <a:r>
              <a:rPr lang="en-US" dirty="0" smtClean="0"/>
              <a:t>Knowledge technology and KM processes are closely tied together, as both of them help the distribution of knowledge vertically as well as horizontally within the organization. </a:t>
            </a:r>
          </a:p>
          <a:p>
            <a:pPr algn="l" rtl="0"/>
            <a:r>
              <a:rPr lang="en-US" dirty="0" smtClean="0"/>
              <a:t>So the main goal of many organizations today is to use advancements in KT to conduct KM</a:t>
            </a:r>
            <a:endParaRPr lang="ar-EG" dirty="0"/>
          </a:p>
        </p:txBody>
      </p:sp>
      <p:sp>
        <p:nvSpPr>
          <p:cNvPr id="3" name="Title 2"/>
          <p:cNvSpPr>
            <a:spLocks noGrp="1"/>
          </p:cNvSpPr>
          <p:nvPr>
            <p:ph type="title"/>
          </p:nvPr>
        </p:nvSpPr>
        <p:spPr>
          <a:solidFill>
            <a:schemeClr val="bg2">
              <a:lumMod val="75000"/>
            </a:schemeClr>
          </a:solidFill>
        </p:spPr>
        <p:txBody>
          <a:bodyPr>
            <a:normAutofit fontScale="90000"/>
          </a:bodyPr>
          <a:lstStyle/>
          <a:p>
            <a:r>
              <a:rPr lang="en-US" dirty="0" smtClean="0"/>
              <a:t>Knowledge Technology and KM Processes</a:t>
            </a:r>
            <a:endParaRPr 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l" rtl="0"/>
            <a:endParaRPr lang="en-US" dirty="0" smtClean="0"/>
          </a:p>
          <a:p>
            <a:pPr algn="l" rtl="0"/>
            <a:r>
              <a:rPr lang="en-US" sz="2900" dirty="0" smtClean="0"/>
              <a:t>K- Technology is a key enabler of the knowledge creation process. Building on Nonaka’s theory, IT is considered as another form of Ba by which the different modes of knowledge creation can be enhanced.</a:t>
            </a:r>
          </a:p>
          <a:p>
            <a:pPr algn="l" rtl="0"/>
            <a:r>
              <a:rPr lang="en-US" sz="2900" dirty="0" smtClean="0"/>
              <a:t> For example; data warehousing, data mining, document repositories   and   software   agents have a great value in cyber Ba.  </a:t>
            </a:r>
          </a:p>
          <a:p>
            <a:pPr algn="l" rtl="0"/>
            <a:r>
              <a:rPr lang="en-US" sz="2900" dirty="0" smtClean="0"/>
              <a:t>Also, information systems designed   for the support   of   collaboration, coordination and communication processes are a component of interacting Ba. </a:t>
            </a:r>
          </a:p>
          <a:p>
            <a:pPr algn="l" rtl="0"/>
            <a:endParaRPr lang="ar-EG" dirty="0"/>
          </a:p>
        </p:txBody>
      </p:sp>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lvl="0" algn="ctr" rtl="0"/>
            <a:r>
              <a:rPr lang="en-US" dirty="0" smtClean="0"/>
              <a:t>KT and K-Creation Process  </a:t>
            </a:r>
            <a:br>
              <a:rPr lang="en-US" dirty="0" smtClean="0"/>
            </a:br>
            <a:endParaRPr lang="ar-E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04800" y="1143000"/>
            <a:ext cx="8229600" cy="4525962"/>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rtl="0">
              <a:lnSpc>
                <a:spcPct val="80000"/>
              </a:lnSpc>
            </a:pPr>
            <a:r>
              <a:rPr lang="en-US" sz="2900" dirty="0" smtClean="0"/>
              <a:t>Intranets and email can also support individual learning (conversion of explicit knowledge to personal tacit knowledge) through capabilities such as computer simulation (to support learning-by-doing) and smart software tutors.</a:t>
            </a:r>
          </a:p>
          <a:p>
            <a:pPr algn="just" rtl="0">
              <a:lnSpc>
                <a:spcPct val="80000"/>
              </a:lnSpc>
            </a:pPr>
            <a:r>
              <a:rPr lang="en-US" sz="2900" dirty="0" smtClean="0"/>
              <a:t>Furthermore, communication technology can increase the quality of k. creation by increasing the interaction among organizational members, sharing ideas and perspectives, which enables individuals to arrive at new insights and accurate interpretations. </a:t>
            </a:r>
          </a:p>
          <a:p>
            <a:pPr algn="l" rtl="0"/>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09600" y="1481138"/>
            <a:ext cx="7620000" cy="4005262"/>
          </a:xfrm>
        </p:spPr>
        <p:style>
          <a:lnRef idx="1">
            <a:schemeClr val="accent1"/>
          </a:lnRef>
          <a:fillRef idx="2">
            <a:schemeClr val="accent1"/>
          </a:fillRef>
          <a:effectRef idx="1">
            <a:schemeClr val="accent1"/>
          </a:effectRef>
          <a:fontRef idx="minor">
            <a:schemeClr val="dk1"/>
          </a:fontRef>
        </p:style>
        <p:txBody>
          <a:bodyPr/>
          <a:lstStyle/>
          <a:p>
            <a:pPr algn="l" rtl="0"/>
            <a:r>
              <a:rPr lang="en-US" sz="3200" dirty="0" smtClean="0"/>
              <a:t>The American Productivity and Quality Center (APQC) (1997) suggests that for organizations to succeed in KM initiatives, a suitable IT infrastructure must be established</a:t>
            </a:r>
            <a:r>
              <a:rPr lang="en-US" dirty="0" smtClean="0"/>
              <a:t>.</a:t>
            </a:r>
            <a:endParaRPr lang="ar-EG"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40658" y="1481138"/>
          <a:ext cx="8346142" cy="4843462"/>
        </p:xfrm>
        <a:graphic>
          <a:graphicData uri="http://schemas.openxmlformats.org/drawingml/2006/table">
            <a:tbl>
              <a:tblPr rtl="1" firstRow="1" bandRow="1">
                <a:tableStyleId>{5C22544A-7EE6-4342-B048-85BDC9FD1C3A}</a:tableStyleId>
              </a:tblPr>
              <a:tblGrid>
                <a:gridCol w="4114800"/>
                <a:gridCol w="4231342"/>
              </a:tblGrid>
              <a:tr h="27519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1" u="sng" kern="1200" dirty="0" smtClean="0">
                          <a:solidFill>
                            <a:schemeClr val="tx1"/>
                          </a:solidFill>
                          <a:latin typeface="+mn-lt"/>
                          <a:ea typeface="+mn-ea"/>
                          <a:cs typeface="+mn-cs"/>
                        </a:rPr>
                        <a:t>Tacit to Explicit</a:t>
                      </a:r>
                    </a:p>
                    <a:p>
                      <a:pPr marL="0" marR="0" indent="0" algn="ctr" defTabSz="914400" rtl="0" eaLnBrk="1" fontAlgn="auto" latinLnBrk="0" hangingPunct="1">
                        <a:lnSpc>
                          <a:spcPct val="100000"/>
                        </a:lnSpc>
                        <a:spcBef>
                          <a:spcPts val="0"/>
                        </a:spcBef>
                        <a:spcAft>
                          <a:spcPts val="0"/>
                        </a:spcAft>
                        <a:buClrTx/>
                        <a:buSzTx/>
                        <a:buFontTx/>
                        <a:buNone/>
                        <a:tabLst/>
                        <a:defRPr/>
                      </a:pPr>
                      <a:endParaRPr kumimoji="0" lang="en-US" sz="1800" b="1" kern="1200" dirty="0" smtClean="0">
                        <a:solidFill>
                          <a:schemeClr val="tx1"/>
                        </a:solidFill>
                        <a:latin typeface="+mn-lt"/>
                        <a:ea typeface="+mn-ea"/>
                        <a:cs typeface="+mn-cs"/>
                      </a:endParaRPr>
                    </a:p>
                    <a:p>
                      <a:pPr algn="ctr"/>
                      <a:r>
                        <a:rPr kumimoji="0" lang="en-US" sz="1800" b="1" kern="1200" dirty="0" smtClean="0">
                          <a:solidFill>
                            <a:schemeClr val="lt1"/>
                          </a:solidFill>
                          <a:latin typeface="+mn-lt"/>
                          <a:ea typeface="+mn-ea"/>
                          <a:cs typeface="+mn-cs"/>
                        </a:rPr>
                        <a:t>Answering questions</a:t>
                      </a:r>
                    </a:p>
                    <a:p>
                      <a:pPr algn="ctr"/>
                      <a:r>
                        <a:rPr kumimoji="0" lang="en-US" sz="1800" b="1" kern="1200" dirty="0" smtClean="0">
                          <a:solidFill>
                            <a:schemeClr val="lt1"/>
                          </a:solidFill>
                          <a:latin typeface="+mn-lt"/>
                          <a:ea typeface="+mn-ea"/>
                          <a:cs typeface="+mn-cs"/>
                        </a:rPr>
                        <a:t>Annotation</a:t>
                      </a:r>
                    </a:p>
                    <a:p>
                      <a:pPr algn="ctr"/>
                      <a:r>
                        <a:rPr kumimoji="0" lang="en-US" sz="1800" b="1" kern="1200" dirty="0" smtClean="0">
                          <a:solidFill>
                            <a:schemeClr val="lt1"/>
                          </a:solidFill>
                          <a:latin typeface="+mn-lt"/>
                          <a:ea typeface="+mn-ea"/>
                          <a:cs typeface="+mn-cs"/>
                        </a:rPr>
                        <a:t>e-mail</a:t>
                      </a:r>
                    </a:p>
                    <a:p>
                      <a:pPr algn="ctr"/>
                      <a:r>
                        <a:rPr kumimoji="0" lang="en-US" sz="1800" b="1" kern="1200" dirty="0" smtClean="0">
                          <a:solidFill>
                            <a:schemeClr val="lt1"/>
                          </a:solidFill>
                          <a:latin typeface="+mn-lt"/>
                          <a:ea typeface="+mn-ea"/>
                          <a:cs typeface="+mn-cs"/>
                        </a:rPr>
                        <a:t>CAD</a:t>
                      </a:r>
                    </a:p>
                    <a:p>
                      <a:pPr algn="ctr"/>
                      <a:r>
                        <a:rPr kumimoji="0" lang="en-US" sz="1800" b="1" kern="1200" dirty="0" smtClean="0">
                          <a:solidFill>
                            <a:schemeClr val="lt1"/>
                          </a:solidFill>
                          <a:latin typeface="+mn-lt"/>
                          <a:ea typeface="+mn-ea"/>
                          <a:cs typeface="+mn-cs"/>
                        </a:rPr>
                        <a:t>Telecommunication technology</a:t>
                      </a:r>
                      <a:endParaRPr lang="ar-EG"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1" u="sng" kern="1200" dirty="0" smtClean="0">
                          <a:solidFill>
                            <a:schemeClr val="tx1"/>
                          </a:solidFill>
                          <a:latin typeface="+mn-lt"/>
                          <a:ea typeface="+mn-ea"/>
                          <a:cs typeface="+mn-cs"/>
                        </a:rPr>
                        <a:t>Tacit to Tacit</a:t>
                      </a:r>
                      <a:endParaRPr kumimoji="0" lang="en-US" sz="1800" b="1" kern="1200" dirty="0" smtClean="0">
                        <a:solidFill>
                          <a:schemeClr val="tx1"/>
                        </a:solidFill>
                        <a:latin typeface="+mn-lt"/>
                        <a:ea typeface="+mn-ea"/>
                        <a:cs typeface="+mn-cs"/>
                      </a:endParaRPr>
                    </a:p>
                    <a:p>
                      <a:pPr algn="l" rtl="0"/>
                      <a:endParaRPr lang="en-US" dirty="0" smtClean="0"/>
                    </a:p>
                    <a:p>
                      <a:pPr algn="ctr"/>
                      <a:r>
                        <a:rPr kumimoji="0" lang="en-US" sz="1800" b="1" kern="1200" dirty="0" smtClean="0">
                          <a:solidFill>
                            <a:schemeClr val="lt1"/>
                          </a:solidFill>
                          <a:latin typeface="+mn-lt"/>
                          <a:ea typeface="+mn-ea"/>
                          <a:cs typeface="+mn-cs"/>
                        </a:rPr>
                        <a:t>E-meeting</a:t>
                      </a:r>
                    </a:p>
                    <a:p>
                      <a:pPr algn="ctr"/>
                      <a:r>
                        <a:rPr kumimoji="0" lang="en-US" sz="1800" b="1" kern="1200" dirty="0" smtClean="0">
                          <a:solidFill>
                            <a:schemeClr val="lt1"/>
                          </a:solidFill>
                          <a:latin typeface="+mn-lt"/>
                          <a:ea typeface="+mn-ea"/>
                          <a:cs typeface="+mn-cs"/>
                        </a:rPr>
                        <a:t>Video conference</a:t>
                      </a:r>
                    </a:p>
                    <a:p>
                      <a:pPr algn="ctr"/>
                      <a:r>
                        <a:rPr kumimoji="0" lang="en-US" sz="1800" b="1" kern="1200" dirty="0" smtClean="0">
                          <a:solidFill>
                            <a:schemeClr val="lt1"/>
                          </a:solidFill>
                          <a:latin typeface="+mn-lt"/>
                          <a:ea typeface="+mn-ea"/>
                          <a:cs typeface="+mn-cs"/>
                        </a:rPr>
                        <a:t>Synchronous collaboration</a:t>
                      </a:r>
                    </a:p>
                    <a:p>
                      <a:pPr algn="ctr"/>
                      <a:r>
                        <a:rPr kumimoji="0" lang="en-US" sz="1800" b="1" kern="1200" dirty="0" smtClean="0">
                          <a:solidFill>
                            <a:schemeClr val="lt1"/>
                          </a:solidFill>
                          <a:latin typeface="+mn-lt"/>
                          <a:ea typeface="+mn-ea"/>
                          <a:cs typeface="+mn-cs"/>
                        </a:rPr>
                        <a:t>Telecommunication technology</a:t>
                      </a:r>
                      <a:endParaRPr lang="en-US" dirty="0" smtClean="0"/>
                    </a:p>
                    <a:p>
                      <a:pPr algn="ctr" rtl="0"/>
                      <a:endParaRPr lang="en-US" dirty="0" smtClean="0"/>
                    </a:p>
                    <a:p>
                      <a:pPr algn="l" rtl="0"/>
                      <a:endParaRPr lang="ar-EG" dirty="0"/>
                    </a:p>
                  </a:txBody>
                  <a:tcPr/>
                </a:tc>
              </a:tr>
              <a:tr h="209149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1" u="sng" kern="1200" dirty="0" smtClean="0">
                          <a:solidFill>
                            <a:schemeClr val="dk1"/>
                          </a:solidFill>
                          <a:latin typeface="+mn-lt"/>
                          <a:ea typeface="+mn-ea"/>
                          <a:cs typeface="+mn-cs"/>
                        </a:rPr>
                        <a:t>Explicit to Explicit</a:t>
                      </a:r>
                      <a:endParaRPr kumimoji="0" lang="en-US" sz="1800" kern="1200" dirty="0" smtClean="0">
                        <a:solidFill>
                          <a:schemeClr val="dk1"/>
                        </a:solidFill>
                        <a:latin typeface="+mn-lt"/>
                        <a:ea typeface="+mn-ea"/>
                        <a:cs typeface="+mn-cs"/>
                      </a:endParaRPr>
                    </a:p>
                    <a:p>
                      <a:pPr algn="ctr" rtl="0"/>
                      <a:r>
                        <a:rPr kumimoji="0" lang="en-US" sz="1800" b="1" kern="1200" dirty="0" smtClean="0">
                          <a:solidFill>
                            <a:schemeClr val="dk1"/>
                          </a:solidFill>
                          <a:latin typeface="+mn-lt"/>
                          <a:ea typeface="+mn-ea"/>
                          <a:cs typeface="+mn-cs"/>
                        </a:rPr>
                        <a:t>Text search</a:t>
                      </a:r>
                    </a:p>
                    <a:p>
                      <a:pPr algn="ctr" rtl="0"/>
                      <a:r>
                        <a:rPr kumimoji="0" lang="en-US" sz="1800" b="1" kern="1200" dirty="0" smtClean="0">
                          <a:solidFill>
                            <a:schemeClr val="dk1"/>
                          </a:solidFill>
                          <a:latin typeface="+mn-lt"/>
                          <a:ea typeface="+mn-ea"/>
                          <a:cs typeface="+mn-cs"/>
                        </a:rPr>
                        <a:t>Document categorization</a:t>
                      </a:r>
                    </a:p>
                    <a:p>
                      <a:pPr algn="ctr" rtl="0"/>
                      <a:r>
                        <a:rPr kumimoji="0" lang="en-US" sz="1800" b="1" kern="1200" dirty="0" smtClean="0">
                          <a:solidFill>
                            <a:schemeClr val="dk1"/>
                          </a:solidFill>
                          <a:latin typeface="+mn-lt"/>
                          <a:ea typeface="+mn-ea"/>
                          <a:cs typeface="+mn-cs"/>
                        </a:rPr>
                        <a:t>Simulation</a:t>
                      </a:r>
                    </a:p>
                    <a:p>
                      <a:pPr algn="ctr" rtl="0"/>
                      <a:r>
                        <a:rPr kumimoji="0" lang="en-US" sz="1800" b="1" kern="1200" dirty="0" smtClean="0">
                          <a:solidFill>
                            <a:schemeClr val="dk1"/>
                          </a:solidFill>
                          <a:latin typeface="+mn-lt"/>
                          <a:ea typeface="+mn-ea"/>
                          <a:cs typeface="+mn-cs"/>
                        </a:rPr>
                        <a:t>CAD- EMS</a:t>
                      </a:r>
                    </a:p>
                    <a:p>
                      <a:pPr algn="l" rtl="0"/>
                      <a:endParaRPr lang="ar-EG"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1" u="sng" kern="1200" dirty="0" smtClean="0">
                          <a:solidFill>
                            <a:schemeClr val="dk1"/>
                          </a:solidFill>
                          <a:latin typeface="+mn-lt"/>
                          <a:ea typeface="+mn-ea"/>
                          <a:cs typeface="+mn-cs"/>
                        </a:rPr>
                        <a:t>Explicit to Tacit</a:t>
                      </a:r>
                      <a:endParaRPr kumimoji="0" lang="en-US" sz="1800" kern="1200" dirty="0" smtClean="0">
                        <a:solidFill>
                          <a:schemeClr val="dk1"/>
                        </a:solidFill>
                        <a:latin typeface="+mn-lt"/>
                        <a:ea typeface="+mn-ea"/>
                        <a:cs typeface="+mn-cs"/>
                      </a:endParaRPr>
                    </a:p>
                    <a:p>
                      <a:pPr algn="ctr"/>
                      <a:r>
                        <a:rPr kumimoji="0" lang="en-US" sz="1800" b="1" kern="1200" dirty="0" smtClean="0">
                          <a:solidFill>
                            <a:schemeClr val="dk1"/>
                          </a:solidFill>
                          <a:latin typeface="+mn-lt"/>
                          <a:ea typeface="+mn-ea"/>
                          <a:cs typeface="+mn-cs"/>
                        </a:rPr>
                        <a:t>Visualization</a:t>
                      </a:r>
                      <a:endParaRPr kumimoji="0" lang="en-US" sz="1800" b="1" kern="1200" dirty="0" smtClean="0">
                        <a:solidFill>
                          <a:schemeClr val="tx1"/>
                        </a:solidFill>
                        <a:latin typeface="+mn-lt"/>
                        <a:ea typeface="+mn-ea"/>
                        <a:cs typeface="+mn-cs"/>
                      </a:endParaRPr>
                    </a:p>
                    <a:p>
                      <a:pPr algn="ctr"/>
                      <a:r>
                        <a:rPr kumimoji="0" lang="en-US" sz="1800" b="1" kern="1200" dirty="0" smtClean="0">
                          <a:solidFill>
                            <a:schemeClr val="tx1"/>
                          </a:solidFill>
                          <a:latin typeface="+mn-lt"/>
                          <a:ea typeface="+mn-ea"/>
                          <a:cs typeface="+mn-cs"/>
                        </a:rPr>
                        <a:t>Brows-able video\audio of presentation</a:t>
                      </a:r>
                    </a:p>
                    <a:p>
                      <a:pPr algn="ctr"/>
                      <a:r>
                        <a:rPr kumimoji="0" lang="en-US" sz="1800" b="1" kern="1200" dirty="0" smtClean="0">
                          <a:solidFill>
                            <a:schemeClr val="tx1"/>
                          </a:solidFill>
                          <a:latin typeface="+mn-lt"/>
                          <a:ea typeface="+mn-ea"/>
                          <a:cs typeface="+mn-cs"/>
                        </a:rPr>
                        <a:t>Communication technology</a:t>
                      </a:r>
                    </a:p>
                    <a:p>
                      <a:pPr algn="ctr"/>
                      <a:r>
                        <a:rPr kumimoji="0" lang="en-US" sz="1800" b="1" kern="1200" dirty="0" smtClean="0">
                          <a:solidFill>
                            <a:schemeClr val="tx1"/>
                          </a:solidFill>
                          <a:latin typeface="+mn-lt"/>
                          <a:ea typeface="+mn-ea"/>
                          <a:cs typeface="+mn-cs"/>
                        </a:rPr>
                        <a:t>simu</a:t>
                      </a:r>
                      <a:r>
                        <a:rPr kumimoji="0" lang="en-US" sz="1800" b="1" kern="1200" dirty="0" smtClean="0">
                          <a:solidFill>
                            <a:schemeClr val="dk1"/>
                          </a:solidFill>
                          <a:latin typeface="+mn-lt"/>
                          <a:ea typeface="+mn-ea"/>
                          <a:cs typeface="+mn-cs"/>
                        </a:rPr>
                        <a:t>lation</a:t>
                      </a:r>
                      <a:endParaRPr lang="ar-EG" b="1" dirty="0"/>
                    </a:p>
                  </a:txBody>
                  <a:tcPr/>
                </a:tc>
              </a:tr>
            </a:tbl>
          </a:graphicData>
        </a:graphic>
      </p:graphicFrame>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US" dirty="0" smtClean="0"/>
              <a:t>Technology can provides solutions for the four conversion processes.</a:t>
            </a:r>
            <a:endParaRPr lang="ar-E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algn="just" rtl="0"/>
            <a:r>
              <a:rPr lang="en-US" dirty="0" smtClean="0"/>
              <a:t>KT can increase knowledge transfer by extending the individual's reach beyond formal communication lines.</a:t>
            </a:r>
          </a:p>
          <a:p>
            <a:pPr algn="just" rtl="0"/>
            <a:r>
              <a:rPr lang="en-US" dirty="0" smtClean="0"/>
              <a:t>Computer networks, electronic bulletin boards and discussion groups create a forum which facilitates contact between the person seeking knowledge and those who may have access to the knowledge; such networks expose individuals to more new ideas</a:t>
            </a:r>
            <a:endParaRPr lang="ar-EG" dirty="0"/>
          </a:p>
        </p:txBody>
      </p:sp>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lvl="0"/>
            <a:r>
              <a:rPr lang="en-US" dirty="0" smtClean="0"/>
              <a:t>KT and K- Dissemination Process</a:t>
            </a:r>
            <a:br>
              <a:rPr lang="en-US" dirty="0" smtClean="0"/>
            </a:br>
            <a:endParaRPr lang="ar-E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533400" y="838200"/>
            <a:ext cx="8229600" cy="4525962"/>
          </a:xfrm>
        </p:spPr>
        <p:style>
          <a:lnRef idx="2">
            <a:schemeClr val="accent1"/>
          </a:lnRef>
          <a:fillRef idx="1">
            <a:schemeClr val="lt1"/>
          </a:fillRef>
          <a:effectRef idx="0">
            <a:schemeClr val="accent1"/>
          </a:effectRef>
          <a:fontRef idx="minor">
            <a:schemeClr val="dk1"/>
          </a:fontRef>
        </p:style>
        <p:txBody>
          <a:bodyPr/>
          <a:lstStyle/>
          <a:p>
            <a:pPr algn="just" rtl="0"/>
            <a:r>
              <a:rPr lang="en-US" dirty="0" smtClean="0"/>
              <a:t>Metadata</a:t>
            </a:r>
            <a:r>
              <a:rPr lang="en-US" baseline="30000" dirty="0" smtClean="0"/>
              <a:t> </a:t>
            </a:r>
            <a:r>
              <a:rPr lang="en-US" dirty="0" smtClean="0"/>
              <a:t>and knowledge maps prove to be as important as the original knowledge itself, enabling individuals to rapidly locate either the knowledge or the individual who has the needed knowledge, more rapidly than would be possible without such IT-based support </a:t>
            </a:r>
          </a:p>
          <a:p>
            <a:pPr algn="just" rtl="0"/>
            <a:endParaRPr lang="en-US" dirty="0" smtClean="0"/>
          </a:p>
          <a:p>
            <a:pPr algn="just" rtl="0"/>
            <a:r>
              <a:rPr lang="en-US" dirty="0" smtClean="0"/>
              <a:t>Not : Metadata is defined as  </a:t>
            </a:r>
            <a:r>
              <a:rPr lang="en-US" b="1" dirty="0" smtClean="0">
                <a:solidFill>
                  <a:srgbClr val="00B050"/>
                </a:solidFill>
              </a:rPr>
              <a:t>(Knowledge about where the knowledge resides)  </a:t>
            </a:r>
          </a:p>
          <a:p>
            <a:pPr algn="l" rtl="0"/>
            <a:endParaRPr lang="ar-E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57200" y="1066800"/>
            <a:ext cx="8229600" cy="4995862"/>
          </a:xfrm>
        </p:spPr>
        <p:style>
          <a:lnRef idx="2">
            <a:schemeClr val="accent1"/>
          </a:lnRef>
          <a:fillRef idx="1">
            <a:schemeClr val="lt1"/>
          </a:fillRef>
          <a:effectRef idx="0">
            <a:schemeClr val="accent1"/>
          </a:effectRef>
          <a:fontRef idx="minor">
            <a:schemeClr val="dk1"/>
          </a:fontRef>
        </p:style>
        <p:txBody>
          <a:bodyPr>
            <a:noAutofit/>
          </a:bodyPr>
          <a:lstStyle/>
          <a:p>
            <a:pPr algn="just" rtl="0"/>
            <a:r>
              <a:rPr lang="en-US" dirty="0" smtClean="0">
                <a:solidFill>
                  <a:schemeClr val="dk1"/>
                </a:solidFill>
              </a:rPr>
              <a:t>In addition, informational communication technology has a direct and indirect influence on the motivation to share knowledge, because it can play different functions:- </a:t>
            </a:r>
          </a:p>
          <a:p>
            <a:pPr algn="l" rtl="0"/>
            <a:r>
              <a:rPr lang="en-US" dirty="0" smtClean="0">
                <a:solidFill>
                  <a:schemeClr val="dk1"/>
                </a:solidFill>
              </a:rPr>
              <a:t>1. Eliminate hindrances&amp; obstacles </a:t>
            </a:r>
          </a:p>
          <a:p>
            <a:pPr algn="l" rtl="0"/>
            <a:r>
              <a:rPr lang="en-US" dirty="0" smtClean="0">
                <a:solidFill>
                  <a:schemeClr val="dk1"/>
                </a:solidFill>
              </a:rPr>
              <a:t>2.  Provide channels to obtain information  </a:t>
            </a:r>
          </a:p>
          <a:p>
            <a:pPr algn="l" rtl="0"/>
            <a:r>
              <a:rPr lang="en-US" dirty="0" smtClean="0">
                <a:solidFill>
                  <a:schemeClr val="dk1"/>
                </a:solidFill>
              </a:rPr>
              <a:t>3. Correct Knowledge flow processes  </a:t>
            </a:r>
          </a:p>
          <a:p>
            <a:pPr algn="l" rtl="0"/>
            <a:r>
              <a:rPr lang="en-US" dirty="0" smtClean="0">
                <a:solidFill>
                  <a:schemeClr val="dk1"/>
                </a:solidFill>
              </a:rPr>
              <a:t>4. Identifies the location of knowledge carrier and knowledge seeker. </a:t>
            </a:r>
          </a:p>
          <a:p>
            <a:pPr algn="l" rtl="0"/>
            <a:r>
              <a:rPr lang="en-US" dirty="0" smtClean="0">
                <a:solidFill>
                  <a:schemeClr val="dk1"/>
                </a:solidFill>
              </a:rPr>
              <a:t>5. Make searching and using knowledge far easier</a:t>
            </a:r>
            <a:endParaRPr lang="ar-EG" dirty="0">
              <a:solidFill>
                <a:schemeClr val="dk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algn="just" rtl="0"/>
            <a:r>
              <a:rPr lang="en-US" dirty="0" smtClean="0"/>
              <a:t>KT can have a positive influence on knowledge application, through enhancing k- integration and facilitating the capture, updating, and accessibility of organizational directives.</a:t>
            </a:r>
          </a:p>
          <a:p>
            <a:pPr algn="just" rtl="0"/>
            <a:r>
              <a:rPr lang="en-US" dirty="0" smtClean="0"/>
              <a:t>For example, many organizations are enhancing the ease of access and maintenance of their directives (repair manuals, policies and standards) by making them available on corporate intranets.</a:t>
            </a:r>
            <a:endParaRPr lang="ar-EG" dirty="0"/>
          </a:p>
        </p:txBody>
      </p:sp>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lvl="0"/>
            <a:r>
              <a:rPr lang="en-US" dirty="0" smtClean="0"/>
              <a:t>KT and K- Application Process</a:t>
            </a:r>
            <a:br>
              <a:rPr lang="en-US" dirty="0" smtClean="0"/>
            </a:br>
            <a:endParaRPr lang="ar-E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533400" y="1219200"/>
            <a:ext cx="8229600" cy="4525962"/>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rtl="0"/>
            <a:r>
              <a:rPr lang="en-US" sz="2900" dirty="0" smtClean="0"/>
              <a:t>This increases the speed at which changes can be applied.  </a:t>
            </a:r>
          </a:p>
          <a:p>
            <a:pPr algn="just" rtl="0"/>
            <a:r>
              <a:rPr lang="en-US" sz="2900" dirty="0" smtClean="0"/>
              <a:t>Also, organizational units can follow a faster learning curve by accessing the knowledge of other units which have gone through similar experiences. </a:t>
            </a:r>
          </a:p>
          <a:p>
            <a:pPr algn="just" rtl="0"/>
            <a:r>
              <a:rPr lang="en-US" sz="2900" dirty="0" smtClean="0"/>
              <a:t>Moreover, by increasing the size of individuals' internal social networks and by increasing the amount of organizational memory available, KT allow for organizational knowledge to be applied across time and space</a:t>
            </a:r>
          </a:p>
          <a:p>
            <a:pPr algn="l" rtl="0"/>
            <a:endParaRPr lang="ar-E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481138"/>
          <a:ext cx="8153400" cy="4691062"/>
        </p:xfrm>
        <a:graphic>
          <a:graphicData uri="http://schemas.openxmlformats.org/drawingml/2006/table">
            <a:tbl>
              <a:tblPr rtl="1" firstRow="1" bandRow="1">
                <a:tableStyleId>{5C22544A-7EE6-4342-B048-85BDC9FD1C3A}</a:tableStyleId>
              </a:tblPr>
              <a:tblGrid>
                <a:gridCol w="2717800"/>
                <a:gridCol w="2717800"/>
                <a:gridCol w="2717800"/>
              </a:tblGrid>
              <a:tr h="1420130">
                <a:tc>
                  <a:txBody>
                    <a:bodyPr/>
                    <a:lstStyle/>
                    <a:p>
                      <a:pPr algn="ctr" rtl="0">
                        <a:lnSpc>
                          <a:spcPct val="150000"/>
                        </a:lnSpc>
                        <a:spcAft>
                          <a:spcPts val="1000"/>
                        </a:spcAft>
                      </a:pPr>
                      <a:r>
                        <a:rPr lang="en-US" sz="2000" b="1" i="1" dirty="0">
                          <a:solidFill>
                            <a:srgbClr val="FFFFFF"/>
                          </a:solidFill>
                          <a:latin typeface="Times New Roman"/>
                          <a:ea typeface="Times New Roman"/>
                          <a:cs typeface="Calibri"/>
                        </a:rPr>
                        <a:t>K</a:t>
                      </a:r>
                      <a:endParaRPr lang="en-US" sz="2000" dirty="0">
                        <a:latin typeface="Calibri"/>
                        <a:ea typeface="Times New Roman"/>
                        <a:cs typeface="Calibri"/>
                      </a:endParaRPr>
                    </a:p>
                    <a:p>
                      <a:pPr algn="ctr" rtl="0">
                        <a:lnSpc>
                          <a:spcPct val="150000"/>
                        </a:lnSpc>
                        <a:spcAft>
                          <a:spcPts val="1000"/>
                        </a:spcAft>
                      </a:pPr>
                      <a:r>
                        <a:rPr lang="en-US" sz="2000" b="1" i="1" dirty="0" smtClean="0">
                          <a:solidFill>
                            <a:srgbClr val="FFFFFF"/>
                          </a:solidFill>
                          <a:latin typeface="Times New Roman"/>
                          <a:ea typeface="Times New Roman"/>
                          <a:cs typeface="Calibri"/>
                        </a:rPr>
                        <a:t>Application </a:t>
                      </a:r>
                      <a:endParaRPr lang="en-US" sz="2000" dirty="0">
                        <a:latin typeface="Calibri"/>
                        <a:ea typeface="Times New Roman"/>
                        <a:cs typeface="Calibri"/>
                      </a:endParaRPr>
                    </a:p>
                  </a:txBody>
                  <a:tcPr marL="68580" marR="68580" marT="0" marB="0"/>
                </a:tc>
                <a:tc>
                  <a:txBody>
                    <a:bodyPr/>
                    <a:lstStyle/>
                    <a:p>
                      <a:pPr algn="ctr">
                        <a:lnSpc>
                          <a:spcPct val="150000"/>
                        </a:lnSpc>
                        <a:spcAft>
                          <a:spcPts val="1000"/>
                        </a:spcAft>
                      </a:pPr>
                      <a:r>
                        <a:rPr lang="en-US" sz="2000" b="1" i="1" dirty="0">
                          <a:solidFill>
                            <a:srgbClr val="FFFFFF"/>
                          </a:solidFill>
                          <a:latin typeface="Times New Roman"/>
                          <a:ea typeface="Times New Roman"/>
                          <a:cs typeface="Calibri"/>
                        </a:rPr>
                        <a:t>K</a:t>
                      </a:r>
                      <a:endParaRPr lang="en-US" sz="2000" dirty="0">
                        <a:latin typeface="Calibri"/>
                        <a:ea typeface="Times New Roman"/>
                        <a:cs typeface="Calibri"/>
                      </a:endParaRPr>
                    </a:p>
                    <a:p>
                      <a:pPr algn="ctr" rtl="0">
                        <a:lnSpc>
                          <a:spcPct val="150000"/>
                        </a:lnSpc>
                        <a:spcAft>
                          <a:spcPts val="1000"/>
                        </a:spcAft>
                      </a:pPr>
                      <a:r>
                        <a:rPr lang="en-US" sz="2000" b="1" i="1" dirty="0">
                          <a:solidFill>
                            <a:srgbClr val="FFFFFF"/>
                          </a:solidFill>
                          <a:latin typeface="Times New Roman"/>
                          <a:ea typeface="Times New Roman"/>
                          <a:cs typeface="Calibri"/>
                        </a:rPr>
                        <a:t>Dissemination</a:t>
                      </a:r>
                      <a:endParaRPr lang="en-US" sz="2000" dirty="0">
                        <a:latin typeface="Calibri"/>
                        <a:ea typeface="Times New Roman"/>
                        <a:cs typeface="Calibri"/>
                      </a:endParaRPr>
                    </a:p>
                  </a:txBody>
                  <a:tcPr marL="68580" marR="68580" marT="0" marB="0"/>
                </a:tc>
                <a:tc>
                  <a:txBody>
                    <a:bodyPr/>
                    <a:lstStyle/>
                    <a:p>
                      <a:pPr algn="ctr">
                        <a:lnSpc>
                          <a:spcPct val="150000"/>
                        </a:lnSpc>
                        <a:spcAft>
                          <a:spcPts val="1000"/>
                        </a:spcAft>
                      </a:pPr>
                      <a:r>
                        <a:rPr lang="en-US" sz="2000" b="1" i="1" dirty="0">
                          <a:solidFill>
                            <a:srgbClr val="FFFFFF"/>
                          </a:solidFill>
                          <a:latin typeface="Times New Roman"/>
                          <a:ea typeface="Times New Roman"/>
                          <a:cs typeface="Calibri"/>
                        </a:rPr>
                        <a:t>K </a:t>
                      </a:r>
                      <a:endParaRPr lang="en-US" sz="2000" dirty="0">
                        <a:latin typeface="Calibri"/>
                        <a:ea typeface="Times New Roman"/>
                        <a:cs typeface="Calibri"/>
                      </a:endParaRPr>
                    </a:p>
                    <a:p>
                      <a:pPr algn="ctr" rtl="0">
                        <a:lnSpc>
                          <a:spcPct val="150000"/>
                        </a:lnSpc>
                        <a:spcAft>
                          <a:spcPts val="1000"/>
                        </a:spcAft>
                      </a:pPr>
                      <a:r>
                        <a:rPr lang="en-US" sz="2000" b="1" i="1" dirty="0" smtClean="0">
                          <a:solidFill>
                            <a:srgbClr val="FFFFFF"/>
                          </a:solidFill>
                          <a:latin typeface="Times New Roman"/>
                          <a:ea typeface="Times New Roman"/>
                          <a:cs typeface="Calibri"/>
                        </a:rPr>
                        <a:t>Creation </a:t>
                      </a:r>
                      <a:endParaRPr lang="en-US" sz="2000" dirty="0">
                        <a:latin typeface="Calibri"/>
                        <a:ea typeface="Times New Roman"/>
                        <a:cs typeface="Calibri"/>
                      </a:endParaRPr>
                    </a:p>
                  </a:txBody>
                  <a:tcPr marL="68580" marR="68580" marT="0" marB="0"/>
                </a:tc>
              </a:tr>
              <a:tr h="3270932">
                <a:tc>
                  <a:txBody>
                    <a:bodyPr/>
                    <a:lstStyle/>
                    <a:p>
                      <a:pPr lvl="0" algn="l" rtl="0">
                        <a:buFont typeface="Wingdings" pitchFamily="2" charset="2"/>
                        <a:buChar char="q"/>
                      </a:pPr>
                      <a:r>
                        <a:rPr kumimoji="0" lang="en-US" sz="1800" b="1" kern="1200" dirty="0" smtClean="0">
                          <a:solidFill>
                            <a:schemeClr val="dk1"/>
                          </a:solidFill>
                          <a:latin typeface="+mn-lt"/>
                          <a:ea typeface="+mn-ea"/>
                          <a:cs typeface="+mn-cs"/>
                        </a:rPr>
                        <a:t>expert systems</a:t>
                      </a:r>
                    </a:p>
                    <a:p>
                      <a:pPr lvl="0" algn="l" rtl="0">
                        <a:buFont typeface="Wingdings" pitchFamily="2" charset="2"/>
                        <a:buChar char="q"/>
                      </a:pPr>
                      <a:r>
                        <a:rPr kumimoji="0" lang="en-US" sz="1800" b="1" kern="1200" dirty="0" smtClean="0">
                          <a:solidFill>
                            <a:schemeClr val="dk1"/>
                          </a:solidFill>
                          <a:latin typeface="+mn-lt"/>
                          <a:ea typeface="+mn-ea"/>
                          <a:cs typeface="+mn-cs"/>
                        </a:rPr>
                        <a:t>workflow systems</a:t>
                      </a:r>
                    </a:p>
                    <a:p>
                      <a:pPr lvl="0" algn="l" rtl="0">
                        <a:buFont typeface="Wingdings" pitchFamily="2" charset="2"/>
                        <a:buChar char="q"/>
                      </a:pPr>
                      <a:r>
                        <a:rPr kumimoji="0" lang="en-US" sz="1800" b="1" kern="1200" dirty="0" smtClean="0">
                          <a:solidFill>
                            <a:schemeClr val="dk1"/>
                          </a:solidFill>
                          <a:latin typeface="+mn-lt"/>
                          <a:ea typeface="+mn-ea"/>
                          <a:cs typeface="+mn-cs"/>
                        </a:rPr>
                        <a:t>communication technology</a:t>
                      </a:r>
                    </a:p>
                    <a:p>
                      <a:pPr lvl="0" algn="l" rtl="0">
                        <a:buFont typeface="Wingdings" pitchFamily="2" charset="2"/>
                        <a:buChar char="q"/>
                      </a:pPr>
                      <a:r>
                        <a:rPr kumimoji="0" lang="en-US" sz="1800" b="1" kern="1200" dirty="0" smtClean="0">
                          <a:solidFill>
                            <a:schemeClr val="dk1"/>
                          </a:solidFill>
                          <a:latin typeface="+mn-lt"/>
                          <a:ea typeface="+mn-ea"/>
                          <a:cs typeface="+mn-cs"/>
                        </a:rPr>
                        <a:t>groupware</a:t>
                      </a:r>
                    </a:p>
                    <a:p>
                      <a:pPr lvl="0" algn="l" rtl="0">
                        <a:buFont typeface="Wingdings" pitchFamily="2" charset="2"/>
                        <a:buChar char="q"/>
                      </a:pPr>
                      <a:r>
                        <a:rPr kumimoji="0" lang="en-US" sz="1800" b="1" kern="1200" dirty="0" smtClean="0">
                          <a:solidFill>
                            <a:schemeClr val="dk1"/>
                          </a:solidFill>
                          <a:latin typeface="+mn-lt"/>
                          <a:ea typeface="+mn-ea"/>
                          <a:cs typeface="+mn-cs"/>
                        </a:rPr>
                        <a:t>intranet </a:t>
                      </a:r>
                    </a:p>
                    <a:p>
                      <a:pPr algn="l" rtl="1"/>
                      <a:endParaRPr lang="ar-EG" dirty="0"/>
                    </a:p>
                  </a:txBody>
                  <a:tcPr/>
                </a:tc>
                <a:tc>
                  <a:txBody>
                    <a:bodyPr/>
                    <a:lstStyle/>
                    <a:p>
                      <a:pPr lvl="0" algn="l" rtl="0">
                        <a:buFont typeface="Wingdings" pitchFamily="2" charset="2"/>
                        <a:buChar char="q"/>
                      </a:pPr>
                      <a:r>
                        <a:rPr kumimoji="0" lang="en-US" sz="1800" b="1" kern="1200" dirty="0" smtClean="0">
                          <a:solidFill>
                            <a:schemeClr val="dk1"/>
                          </a:solidFill>
                          <a:latin typeface="+mn-lt"/>
                          <a:ea typeface="+mn-ea"/>
                          <a:cs typeface="+mn-cs"/>
                        </a:rPr>
                        <a:t>electronic bulletin boards</a:t>
                      </a:r>
                    </a:p>
                    <a:p>
                      <a:pPr lvl="0" algn="l" rtl="0">
                        <a:buFont typeface="Wingdings" pitchFamily="2" charset="2"/>
                        <a:buChar char="q"/>
                      </a:pPr>
                      <a:r>
                        <a:rPr kumimoji="0" lang="en-US" sz="1800" b="1" kern="1200" dirty="0" smtClean="0">
                          <a:solidFill>
                            <a:schemeClr val="dk1"/>
                          </a:solidFill>
                          <a:latin typeface="+mn-lt"/>
                          <a:ea typeface="+mn-ea"/>
                          <a:cs typeface="+mn-cs"/>
                        </a:rPr>
                        <a:t>k-directories</a:t>
                      </a:r>
                    </a:p>
                    <a:p>
                      <a:pPr lvl="0" algn="l" rtl="0">
                        <a:buFont typeface="Wingdings" pitchFamily="2" charset="2"/>
                        <a:buChar char="q"/>
                      </a:pPr>
                      <a:r>
                        <a:rPr kumimoji="0" lang="en-US" sz="1800" b="1" kern="1200" dirty="0" smtClean="0">
                          <a:solidFill>
                            <a:schemeClr val="dk1"/>
                          </a:solidFill>
                          <a:latin typeface="+mn-lt"/>
                          <a:ea typeface="+mn-ea"/>
                          <a:cs typeface="+mn-cs"/>
                        </a:rPr>
                        <a:t>internal  networks</a:t>
                      </a:r>
                    </a:p>
                    <a:p>
                      <a:pPr lvl="0" algn="l" rtl="0">
                        <a:buFont typeface="Wingdings" pitchFamily="2" charset="2"/>
                        <a:buChar char="q"/>
                      </a:pPr>
                      <a:r>
                        <a:rPr kumimoji="0" lang="en-US" sz="1800" b="1" kern="1200" dirty="0" smtClean="0">
                          <a:solidFill>
                            <a:schemeClr val="dk1"/>
                          </a:solidFill>
                          <a:latin typeface="+mn-lt"/>
                          <a:ea typeface="+mn-ea"/>
                          <a:cs typeface="+mn-cs"/>
                        </a:rPr>
                        <a:t>communication channels</a:t>
                      </a:r>
                    </a:p>
                    <a:p>
                      <a:pPr lvl="0" algn="l" rtl="0">
                        <a:buFont typeface="Wingdings" pitchFamily="2" charset="2"/>
                        <a:buChar char="q"/>
                      </a:pPr>
                      <a:r>
                        <a:rPr kumimoji="0" lang="en-US" sz="1800" b="1" kern="1200" dirty="0" smtClean="0">
                          <a:solidFill>
                            <a:schemeClr val="dk1"/>
                          </a:solidFill>
                          <a:latin typeface="+mn-lt"/>
                          <a:ea typeface="+mn-ea"/>
                          <a:cs typeface="+mn-cs"/>
                        </a:rPr>
                        <a:t>groupware </a:t>
                      </a:r>
                    </a:p>
                    <a:p>
                      <a:pPr algn="l" rtl="0">
                        <a:buFont typeface="Wingdings" pitchFamily="2" charset="2"/>
                        <a:buChar char="q"/>
                      </a:pPr>
                      <a:r>
                        <a:rPr kumimoji="0" lang="en-US" sz="1800" b="1" kern="1200" dirty="0" smtClean="0">
                          <a:solidFill>
                            <a:schemeClr val="dk1"/>
                          </a:solidFill>
                          <a:latin typeface="+mn-lt"/>
                          <a:ea typeface="+mn-ea"/>
                          <a:cs typeface="+mn-cs"/>
                        </a:rPr>
                        <a:t>intran</a:t>
                      </a:r>
                      <a:r>
                        <a:rPr kumimoji="0" lang="en-US" sz="1800" kern="1200" dirty="0" smtClean="0">
                          <a:solidFill>
                            <a:schemeClr val="dk1"/>
                          </a:solidFill>
                          <a:latin typeface="+mn-lt"/>
                          <a:ea typeface="+mn-ea"/>
                          <a:cs typeface="+mn-cs"/>
                        </a:rPr>
                        <a:t>et </a:t>
                      </a:r>
                      <a:endParaRPr lang="ar-EG" dirty="0"/>
                    </a:p>
                  </a:txBody>
                  <a:tcPr/>
                </a:tc>
                <a:tc>
                  <a:txBody>
                    <a:bodyPr/>
                    <a:lstStyle/>
                    <a:p>
                      <a:pPr lvl="0" algn="l"/>
                      <a:endParaRPr kumimoji="0" lang="ar-EG" sz="1800" b="1" kern="1200" dirty="0" smtClean="0">
                        <a:solidFill>
                          <a:schemeClr val="dk1"/>
                        </a:solidFill>
                        <a:latin typeface="+mn-lt"/>
                        <a:ea typeface="+mn-ea"/>
                        <a:cs typeface="+mn-cs"/>
                      </a:endParaRPr>
                    </a:p>
                    <a:p>
                      <a:pPr lvl="0" algn="l" rtl="0">
                        <a:buFont typeface="Wingdings" pitchFamily="2" charset="2"/>
                        <a:buChar char="q"/>
                      </a:pPr>
                      <a:r>
                        <a:rPr kumimoji="0" lang="en-US" sz="1800" b="1" kern="1200" dirty="0" smtClean="0">
                          <a:solidFill>
                            <a:schemeClr val="dk1"/>
                          </a:solidFill>
                          <a:latin typeface="+mn-lt"/>
                          <a:ea typeface="+mn-ea"/>
                          <a:cs typeface="+mn-cs"/>
                        </a:rPr>
                        <a:t>data mining</a:t>
                      </a:r>
                      <a:endParaRPr kumimoji="0" lang="en-US" sz="1800" kern="1200" dirty="0" smtClean="0">
                        <a:solidFill>
                          <a:schemeClr val="dk1"/>
                        </a:solidFill>
                        <a:latin typeface="+mn-lt"/>
                        <a:ea typeface="+mn-ea"/>
                        <a:cs typeface="+mn-cs"/>
                      </a:endParaRPr>
                    </a:p>
                    <a:p>
                      <a:pPr lvl="0" algn="l" rtl="0">
                        <a:buFont typeface="Wingdings" pitchFamily="2" charset="2"/>
                        <a:buChar char="q"/>
                      </a:pPr>
                      <a:r>
                        <a:rPr kumimoji="0" lang="en-US" sz="1800" b="1" kern="1200" dirty="0" smtClean="0">
                          <a:solidFill>
                            <a:schemeClr val="dk1"/>
                          </a:solidFill>
                          <a:latin typeface="+mn-lt"/>
                          <a:ea typeface="+mn-ea"/>
                          <a:cs typeface="+mn-cs"/>
                        </a:rPr>
                        <a:t>learning tools</a:t>
                      </a:r>
                      <a:endParaRPr kumimoji="0" lang="en-US" sz="1800" kern="1200" dirty="0" smtClean="0">
                        <a:solidFill>
                          <a:schemeClr val="dk1"/>
                        </a:solidFill>
                        <a:latin typeface="+mn-lt"/>
                        <a:ea typeface="+mn-ea"/>
                        <a:cs typeface="+mn-cs"/>
                      </a:endParaRPr>
                    </a:p>
                    <a:p>
                      <a:pPr lvl="0" algn="l" rtl="0">
                        <a:buFont typeface="Wingdings" pitchFamily="2" charset="2"/>
                        <a:buChar char="q"/>
                      </a:pPr>
                      <a:r>
                        <a:rPr kumimoji="0" lang="en-US" sz="1800" b="1" kern="1200" dirty="0" smtClean="0">
                          <a:solidFill>
                            <a:schemeClr val="dk1"/>
                          </a:solidFill>
                          <a:latin typeface="+mn-lt"/>
                          <a:ea typeface="+mn-ea"/>
                          <a:cs typeface="+mn-cs"/>
                        </a:rPr>
                        <a:t>just in time learning</a:t>
                      </a:r>
                      <a:endParaRPr kumimoji="0" lang="en-US" sz="1800" kern="1200" dirty="0" smtClean="0">
                        <a:solidFill>
                          <a:schemeClr val="dk1"/>
                        </a:solidFill>
                        <a:latin typeface="+mn-lt"/>
                        <a:ea typeface="+mn-ea"/>
                        <a:cs typeface="+mn-cs"/>
                      </a:endParaRPr>
                    </a:p>
                    <a:p>
                      <a:pPr lvl="0" algn="l" rtl="0">
                        <a:buFont typeface="Wingdings" pitchFamily="2" charset="2"/>
                        <a:buChar char="q"/>
                      </a:pPr>
                      <a:r>
                        <a:rPr kumimoji="0" lang="en-US" sz="1800" b="1" kern="1200" dirty="0" smtClean="0">
                          <a:solidFill>
                            <a:schemeClr val="dk1"/>
                          </a:solidFill>
                          <a:latin typeface="+mn-lt"/>
                          <a:ea typeface="+mn-ea"/>
                          <a:cs typeface="+mn-cs"/>
                        </a:rPr>
                        <a:t>groupware</a:t>
                      </a:r>
                      <a:endParaRPr kumimoji="0" lang="en-US" sz="1800" kern="1200" dirty="0" smtClean="0">
                        <a:solidFill>
                          <a:schemeClr val="dk1"/>
                        </a:solidFill>
                        <a:latin typeface="+mn-lt"/>
                        <a:ea typeface="+mn-ea"/>
                        <a:cs typeface="+mn-cs"/>
                      </a:endParaRPr>
                    </a:p>
                    <a:p>
                      <a:pPr algn="l" rtl="0">
                        <a:buFont typeface="Wingdings" pitchFamily="2" charset="2"/>
                        <a:buChar char="q"/>
                      </a:pPr>
                      <a:r>
                        <a:rPr kumimoji="0" lang="en-US" sz="1800" b="1" kern="1200" dirty="0" smtClean="0">
                          <a:solidFill>
                            <a:schemeClr val="dk1"/>
                          </a:solidFill>
                          <a:latin typeface="+mn-lt"/>
                          <a:ea typeface="+mn-ea"/>
                          <a:cs typeface="+mn-cs"/>
                        </a:rPr>
                        <a:t>intranet </a:t>
                      </a:r>
                      <a:endParaRPr lang="ar-EG" dirty="0"/>
                    </a:p>
                  </a:txBody>
                  <a:tcPr/>
                </a:tc>
              </a:tr>
            </a:tbl>
          </a:graphicData>
        </a:graphic>
      </p:graphicFrame>
      <p:sp>
        <p:nvSpPr>
          <p:cNvPr id="3" name="Title 2"/>
          <p:cNvSpPr>
            <a:spLocks noGrp="1"/>
          </p:cNvSpPr>
          <p:nvPr>
            <p:ph type="title"/>
          </p:nvPr>
        </p:nvSpPr>
        <p:spPr/>
        <p:txBody>
          <a:bodyPr>
            <a:normAutofit fontScale="90000"/>
          </a:bodyPr>
          <a:lstStyle/>
          <a:p>
            <a:r>
              <a:rPr lang="en-US" dirty="0" smtClean="0"/>
              <a:t>The most important technology in facilitating the main KM processes.</a:t>
            </a:r>
            <a:endParaRPr lang="ar-E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676400" y="2362200"/>
            <a:ext cx="5867400" cy="838200"/>
          </a:xfrm>
        </p:spPr>
        <p:style>
          <a:lnRef idx="1">
            <a:schemeClr val="accent1"/>
          </a:lnRef>
          <a:fillRef idx="2">
            <a:schemeClr val="accent1"/>
          </a:fillRef>
          <a:effectRef idx="1">
            <a:schemeClr val="accent1"/>
          </a:effectRef>
          <a:fontRef idx="minor">
            <a:schemeClr val="dk1"/>
          </a:fontRef>
        </p:style>
        <p:txBody>
          <a:bodyPr/>
          <a:lstStyle/>
          <a:p>
            <a:pPr algn="l" rtl="0">
              <a:buNone/>
            </a:pPr>
            <a:r>
              <a:rPr lang="en-US" b="1" dirty="0" smtClean="0">
                <a:solidFill>
                  <a:schemeClr val="tx1"/>
                </a:solidFill>
              </a:rPr>
              <a:t>Techknowledgies  Examples </a:t>
            </a:r>
            <a:endParaRPr lang="ar-EG" b="1"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algn="just" rtl="0">
              <a:lnSpc>
                <a:spcPct val="90000"/>
              </a:lnSpc>
            </a:pPr>
            <a:r>
              <a:rPr lang="en-GB" sz="3200" dirty="0" smtClean="0">
                <a:hlinkClick r:id="rId2" action="ppaction://hlinkfile"/>
              </a:rPr>
              <a:t>Internet </a:t>
            </a:r>
            <a:r>
              <a:rPr lang="en-GB" sz="3200" dirty="0" smtClean="0"/>
              <a:t>is a network  to share knowledge with knowledge providers across the world –  </a:t>
            </a:r>
          </a:p>
          <a:p>
            <a:pPr algn="just" rtl="0">
              <a:lnSpc>
                <a:spcPct val="90000"/>
              </a:lnSpc>
            </a:pPr>
            <a:r>
              <a:rPr lang="en-GB" sz="3200" dirty="0" smtClean="0">
                <a:hlinkClick r:id="rId2" action="ppaction://hlinkfile"/>
              </a:rPr>
              <a:t>Intranet </a:t>
            </a:r>
            <a:r>
              <a:rPr lang="en-GB" sz="3200" dirty="0" smtClean="0"/>
              <a:t>provides same but restricted access from outside-</a:t>
            </a:r>
            <a:r>
              <a:rPr lang="en-US" sz="3200" dirty="0" smtClean="0"/>
              <a:t>  that networks have been built in many corporations for information sharing and ecommerce</a:t>
            </a:r>
            <a:r>
              <a:rPr lang="en-GB" sz="3200" dirty="0" smtClean="0"/>
              <a:t> </a:t>
            </a:r>
          </a:p>
          <a:p>
            <a:pPr algn="just" rtl="0">
              <a:lnSpc>
                <a:spcPct val="90000"/>
              </a:lnSpc>
            </a:pPr>
            <a:r>
              <a:rPr lang="en-US" sz="3200" dirty="0" smtClean="0"/>
              <a:t>An </a:t>
            </a:r>
            <a:r>
              <a:rPr lang="en-US" sz="3200" dirty="0" smtClean="0">
                <a:hlinkClick r:id="rId2" action="ppaction://hlinkfile"/>
              </a:rPr>
              <a:t>extranet</a:t>
            </a:r>
            <a:r>
              <a:rPr lang="en-US" sz="3200" dirty="0" smtClean="0"/>
              <a:t> is a computer network that allows controlled access from the outside for specific business. Extranets are extensions to, or segments of, the private intranet .</a:t>
            </a:r>
            <a:endParaRPr lang="en-GB" sz="3200" dirty="0" smtClean="0"/>
          </a:p>
          <a:p>
            <a:pPr algn="l" rtl="0"/>
            <a:endParaRPr lang="ar-EG" sz="3200" b="1" dirty="0"/>
          </a:p>
        </p:txBody>
      </p:sp>
      <p:sp>
        <p:nvSpPr>
          <p:cNvPr id="3" name="Title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sz="4400" dirty="0" smtClean="0"/>
              <a:t>Internet/Intranet/Extranet</a:t>
            </a:r>
            <a:endParaRPr lang="ar-EG"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algn="l" rtl="0"/>
            <a:endParaRPr lang="en-GB" sz="3600" b="1" dirty="0" smtClean="0"/>
          </a:p>
          <a:p>
            <a:pPr algn="l" rtl="0">
              <a:buFont typeface="Wingdings" pitchFamily="2" charset="2"/>
              <a:buChar char="Ø"/>
            </a:pPr>
            <a:r>
              <a:rPr lang="en-US" sz="3600" dirty="0" smtClean="0"/>
              <a:t>Data mining is the exploration and analysis</a:t>
            </a:r>
          </a:p>
          <a:p>
            <a:pPr algn="just" rtl="0">
              <a:buNone/>
            </a:pPr>
            <a:r>
              <a:rPr lang="en-US" sz="3600" dirty="0" smtClean="0"/>
              <a:t>of large quantities of data in order to</a:t>
            </a:r>
          </a:p>
          <a:p>
            <a:pPr algn="just" rtl="0">
              <a:buNone/>
            </a:pPr>
            <a:r>
              <a:rPr lang="en-US" sz="3600" dirty="0" smtClean="0"/>
              <a:t>discover valid, novel, potentially useful,</a:t>
            </a:r>
          </a:p>
          <a:p>
            <a:pPr algn="just" rtl="0">
              <a:buNone/>
            </a:pPr>
            <a:r>
              <a:rPr lang="en-US" sz="3600" dirty="0" smtClean="0"/>
              <a:t>and ultimately understandable patterns in</a:t>
            </a:r>
          </a:p>
          <a:p>
            <a:pPr algn="just" rtl="0">
              <a:buNone/>
            </a:pPr>
            <a:r>
              <a:rPr lang="en-GB" sz="3600" dirty="0" smtClean="0"/>
              <a:t>data.</a:t>
            </a:r>
            <a:endParaRPr lang="en-GB" sz="3600" b="1" dirty="0" smtClean="0"/>
          </a:p>
          <a:p>
            <a:pPr algn="l" rtl="0">
              <a:buFont typeface="Wingdings" pitchFamily="2" charset="2"/>
              <a:buChar char="Ø"/>
            </a:pPr>
            <a:r>
              <a:rPr lang="en-GB" sz="3600" dirty="0" smtClean="0"/>
              <a:t>Use a variety of decision trees and modelling algorithms to discover patterns and correlations in vast amounts of data .</a:t>
            </a:r>
          </a:p>
          <a:p>
            <a:pPr algn="l" rtl="0">
              <a:buFont typeface="Wingdings" pitchFamily="2" charset="2"/>
              <a:buChar char="Ø"/>
            </a:pPr>
            <a:r>
              <a:rPr lang="en-GB" sz="3600" dirty="0" smtClean="0"/>
              <a:t>Use sophisticated data search capabilities. </a:t>
            </a:r>
          </a:p>
          <a:p>
            <a:pPr algn="l" rtl="0"/>
            <a:endParaRPr lang="ar-EG" sz="3600" b="1" dirty="0"/>
          </a:p>
        </p:txBody>
      </p:sp>
      <p:sp>
        <p:nvSpPr>
          <p:cNvPr id="3" name="Title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sz="4400" dirty="0" smtClean="0"/>
              <a:t>Data mining</a:t>
            </a:r>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547872"/>
          </a:xfrm>
        </p:spPr>
        <p:style>
          <a:lnRef idx="1">
            <a:schemeClr val="accent1"/>
          </a:lnRef>
          <a:fillRef idx="2">
            <a:schemeClr val="accent1"/>
          </a:fillRef>
          <a:effectRef idx="1">
            <a:schemeClr val="accent1"/>
          </a:effectRef>
          <a:fontRef idx="minor">
            <a:schemeClr val="dk1"/>
          </a:fontRef>
        </p:style>
        <p:txBody>
          <a:bodyPr/>
          <a:lstStyle/>
          <a:p>
            <a:pPr algn="just" rtl="0"/>
            <a:r>
              <a:rPr lang="en-US" dirty="0" smtClean="0"/>
              <a:t>Information technology has been defined as </a:t>
            </a:r>
            <a:r>
              <a:rPr lang="en-US" b="1" dirty="0" smtClean="0"/>
              <a:t>“The fundamental building block that supports and coordinates KM initiatives"</a:t>
            </a:r>
            <a:r>
              <a:rPr lang="en-US" dirty="0" smtClean="0"/>
              <a:t>. For that reason, Davenport and Prusak (1998) termed it knowledge technologies or “</a:t>
            </a:r>
            <a:r>
              <a:rPr lang="en-US" b="1" u="sng" dirty="0" smtClean="0">
                <a:solidFill>
                  <a:srgbClr val="FF0000"/>
                </a:solidFill>
              </a:rPr>
              <a:t>Techknowledgies”.  </a:t>
            </a:r>
          </a:p>
          <a:p>
            <a:pPr algn="l" rtl="0"/>
            <a:endParaRPr lang="ar-EG" dirty="0"/>
          </a:p>
        </p:txBody>
      </p:sp>
      <p:sp>
        <p:nvSpPr>
          <p:cNvPr id="3" name="Title 2"/>
          <p:cNvSpPr>
            <a:spLocks noGrp="1"/>
          </p:cNvSpPr>
          <p:nvPr>
            <p:ph type="title"/>
          </p:nvPr>
        </p:nvSpPr>
        <p:spPr/>
        <p:txBody>
          <a:bodyPr>
            <a:normAutofit fontScale="90000"/>
          </a:bodyPr>
          <a:lstStyle/>
          <a:p>
            <a:r>
              <a:rPr lang="en-US" dirty="0" smtClean="0"/>
              <a:t>Information Technology  definition</a:t>
            </a:r>
            <a:endParaRPr lang="ar-EG"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algn="just" rtl="0">
              <a:lnSpc>
                <a:spcPct val="80000"/>
              </a:lnSpc>
            </a:pPr>
            <a:r>
              <a:rPr lang="en-GB" sz="2800" dirty="0" smtClean="0"/>
              <a:t>Allows to work on same document by multiple users</a:t>
            </a:r>
          </a:p>
          <a:p>
            <a:pPr algn="just" rtl="0">
              <a:lnSpc>
                <a:spcPct val="80000"/>
              </a:lnSpc>
            </a:pPr>
            <a:r>
              <a:rPr lang="en-GB" sz="2800" dirty="0" smtClean="0"/>
              <a:t>Maintain and update identical data on numerous PCs</a:t>
            </a:r>
          </a:p>
          <a:p>
            <a:pPr algn="just" rtl="0">
              <a:lnSpc>
                <a:spcPct val="80000"/>
              </a:lnSpc>
            </a:pPr>
            <a:r>
              <a:rPr lang="en-GB" sz="2800" dirty="0" smtClean="0"/>
              <a:t>Organising discussions</a:t>
            </a:r>
          </a:p>
          <a:p>
            <a:pPr algn="just" rtl="0">
              <a:lnSpc>
                <a:spcPct val="80000"/>
              </a:lnSpc>
            </a:pPr>
            <a:r>
              <a:rPr lang="en-GB" sz="2800" dirty="0" smtClean="0"/>
              <a:t>Storing information</a:t>
            </a:r>
          </a:p>
          <a:p>
            <a:pPr algn="just" rtl="0">
              <a:lnSpc>
                <a:spcPct val="80000"/>
              </a:lnSpc>
            </a:pPr>
            <a:r>
              <a:rPr lang="en-GB" sz="2800" dirty="0" smtClean="0"/>
              <a:t>Moving and tracking documents of groups</a:t>
            </a:r>
          </a:p>
          <a:p>
            <a:pPr algn="just" rtl="0">
              <a:lnSpc>
                <a:spcPct val="80000"/>
              </a:lnSpc>
            </a:pPr>
            <a:r>
              <a:rPr lang="en-GB" sz="2800" dirty="0" smtClean="0"/>
              <a:t>Preventing unauthorised access of data</a:t>
            </a:r>
          </a:p>
          <a:p>
            <a:pPr algn="just" rtl="0">
              <a:lnSpc>
                <a:spcPct val="80000"/>
              </a:lnSpc>
            </a:pPr>
            <a:r>
              <a:rPr lang="en-GB" sz="2800" dirty="0" smtClean="0"/>
              <a:t>Mobile use to access corporate network</a:t>
            </a:r>
          </a:p>
          <a:p>
            <a:pPr algn="l" rtl="0"/>
            <a:endParaRPr lang="ar-EG" dirty="0"/>
          </a:p>
        </p:txBody>
      </p:sp>
      <p:sp>
        <p:nvSpPr>
          <p:cNvPr id="3" name="Title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sz="4400" dirty="0" smtClean="0"/>
              <a:t>Groupware tools</a:t>
            </a:r>
            <a:endParaRPr lang="ar-EG"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algn="l" rtl="0"/>
            <a:r>
              <a:rPr lang="en-GB" sz="3200" dirty="0" smtClean="0"/>
              <a:t>Shift to dynamic social web applications</a:t>
            </a:r>
          </a:p>
          <a:p>
            <a:pPr algn="l" rtl="0"/>
            <a:r>
              <a:rPr lang="en-GB" sz="3200" dirty="0" smtClean="0"/>
              <a:t>Network effects critical to their success</a:t>
            </a:r>
          </a:p>
          <a:p>
            <a:pPr algn="l" rtl="0"/>
            <a:r>
              <a:rPr lang="en-GB" sz="3200" dirty="0" smtClean="0"/>
              <a:t>Provide customer services free – Google ($200bn), YouTube ($1.6bn), Face book ($50bn)</a:t>
            </a:r>
          </a:p>
          <a:p>
            <a:pPr algn="l" rtl="0"/>
            <a:endParaRPr lang="en-GB" sz="3200" dirty="0" smtClean="0"/>
          </a:p>
          <a:p>
            <a:endParaRPr lang="ar-EG" dirty="0"/>
          </a:p>
        </p:txBody>
      </p:sp>
      <p:sp>
        <p:nvSpPr>
          <p:cNvPr id="3" name="Title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sz="4400" dirty="0" smtClean="0"/>
              <a:t>WEB 2.0 PLATFORM</a:t>
            </a:r>
            <a:endParaRPr lang="ar-EG"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2"/>
          </a:lnRef>
          <a:fillRef idx="1">
            <a:schemeClr val="lt1"/>
          </a:fillRef>
          <a:effectRef idx="0">
            <a:schemeClr val="accent2"/>
          </a:effectRef>
          <a:fontRef idx="minor">
            <a:schemeClr val="dk1"/>
          </a:fontRef>
        </p:style>
        <p:txBody>
          <a:bodyPr>
            <a:noAutofit/>
          </a:bodyPr>
          <a:lstStyle/>
          <a:p>
            <a:pPr algn="l" rtl="0"/>
            <a:r>
              <a:rPr lang="en-GB" sz="2800" b="1" dirty="0" smtClean="0"/>
              <a:t>Allows content from different sources to combine with applications for different business processes</a:t>
            </a:r>
          </a:p>
          <a:p>
            <a:pPr algn="l" rtl="0"/>
            <a:r>
              <a:rPr lang="en-GB" sz="2800" b="1" dirty="0" smtClean="0"/>
              <a:t>E.g. Getting insurance quote (price offer )from website</a:t>
            </a:r>
          </a:p>
          <a:p>
            <a:pPr algn="l" rtl="0"/>
            <a:r>
              <a:rPr lang="en-GB" sz="2800" b="1" dirty="0" smtClean="0"/>
              <a:t>E.g. Starbucks helps customers locate nearest café once they’ve entered postcode</a:t>
            </a:r>
          </a:p>
          <a:p>
            <a:pPr algn="l" rtl="0"/>
            <a:r>
              <a:rPr lang="en-GB" sz="2800" b="1" dirty="0" smtClean="0"/>
              <a:t>Information from external sources can be inaccurate or may change significantly in future.</a:t>
            </a:r>
          </a:p>
        </p:txBody>
      </p:sp>
      <p:sp>
        <p:nvSpPr>
          <p:cNvPr id="3" name="Title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sz="4400" dirty="0" smtClean="0"/>
              <a:t>MASHUPS</a:t>
            </a:r>
            <a:endParaRPr lang="ar-EG"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algn="l" rtl="0"/>
            <a:r>
              <a:rPr lang="en-GB" sz="2800" b="1" dirty="0" smtClean="0"/>
              <a:t>Blogs – adding thoughts or diary of events</a:t>
            </a:r>
          </a:p>
          <a:p>
            <a:pPr algn="l" rtl="0"/>
            <a:r>
              <a:rPr lang="en-GB" sz="2800" b="1" dirty="0" smtClean="0"/>
              <a:t>Podcasts – audio blogs</a:t>
            </a:r>
          </a:p>
          <a:p>
            <a:pPr algn="l" rtl="0"/>
            <a:r>
              <a:rPr lang="en-GB" sz="2800" b="1" dirty="0" smtClean="0"/>
              <a:t>V.log – video blog</a:t>
            </a:r>
          </a:p>
          <a:p>
            <a:pPr algn="l" rtl="0"/>
            <a:r>
              <a:rPr lang="en-GB" sz="2800" b="1" dirty="0" smtClean="0"/>
              <a:t>Trackbacks – allows bloggers to see who’s linking to them</a:t>
            </a:r>
          </a:p>
          <a:p>
            <a:pPr algn="l" rtl="0"/>
            <a:r>
              <a:rPr lang="en-GB" sz="2800" b="1" dirty="0" smtClean="0"/>
              <a:t>Can act as alternative to face-to-face meetings to engage in problem solving</a:t>
            </a:r>
          </a:p>
          <a:p>
            <a:pPr algn="l" rtl="0"/>
            <a:r>
              <a:rPr lang="en-GB" sz="2800" b="1" dirty="0" smtClean="0"/>
              <a:t>Engage with customers across boundaries</a:t>
            </a:r>
          </a:p>
          <a:p>
            <a:pPr algn="l" rtl="0"/>
            <a:r>
              <a:rPr lang="en-GB" sz="2800" b="1" dirty="0" smtClean="0"/>
              <a:t>Twitter – micro-blogging site-(vine)</a:t>
            </a:r>
          </a:p>
          <a:p>
            <a:endParaRPr lang="ar-EG" dirty="0"/>
          </a:p>
        </p:txBody>
      </p:sp>
      <p:sp>
        <p:nvSpPr>
          <p:cNvPr id="3" name="Title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sz="4400" dirty="0" smtClean="0"/>
              <a:t>BLOGS</a:t>
            </a:r>
            <a:endParaRPr lang="ar-EG"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2"/>
          </a:lnRef>
          <a:fillRef idx="1">
            <a:schemeClr val="lt1"/>
          </a:fillRef>
          <a:effectRef idx="0">
            <a:schemeClr val="accent2"/>
          </a:effectRef>
          <a:fontRef idx="minor">
            <a:schemeClr val="dk1"/>
          </a:fontRef>
        </p:style>
        <p:txBody>
          <a:bodyPr>
            <a:noAutofit/>
          </a:bodyPr>
          <a:lstStyle/>
          <a:p>
            <a:pPr algn="l" rtl="0"/>
            <a:r>
              <a:rPr lang="en-GB" sz="3200" b="1" dirty="0" smtClean="0"/>
              <a:t>‘Connectors’ – social glue</a:t>
            </a:r>
          </a:p>
          <a:p>
            <a:pPr algn="l" rtl="0"/>
            <a:r>
              <a:rPr lang="en-GB" sz="3200" b="1" dirty="0" smtClean="0"/>
              <a:t>Information brokers on best deals etc.</a:t>
            </a:r>
          </a:p>
          <a:p>
            <a:pPr algn="l" rtl="0"/>
            <a:r>
              <a:rPr lang="en-GB" sz="3200" b="1" dirty="0" smtClean="0"/>
              <a:t>‘Salesmen’ – good at convincing you and getting you to act.</a:t>
            </a:r>
          </a:p>
          <a:p>
            <a:pPr algn="l" rtl="0"/>
            <a:r>
              <a:rPr lang="en-GB" sz="3200" b="1" dirty="0" smtClean="0"/>
              <a:t>Amazon is reliant on ranking of reviewers to develop trust with customers</a:t>
            </a:r>
          </a:p>
        </p:txBody>
      </p:sp>
      <p:sp>
        <p:nvSpPr>
          <p:cNvPr id="3" name="Title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GB" sz="4400" dirty="0" smtClean="0"/>
              <a:t>Tipping Point </a:t>
            </a:r>
            <a:br>
              <a:rPr lang="en-GB" sz="4400" dirty="0" smtClean="0"/>
            </a:br>
            <a:r>
              <a:rPr lang="en-GB" sz="4400" dirty="0" smtClean="0"/>
              <a:t>Word OF Mouth Epidemics </a:t>
            </a:r>
            <a:endParaRPr lang="ar-EG"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lgn="l" rtl="0"/>
            <a:r>
              <a:rPr lang="en-GB" sz="3200" dirty="0" smtClean="0"/>
              <a:t>Web pages that can be viewed and modified by anyone</a:t>
            </a:r>
          </a:p>
          <a:p>
            <a:pPr algn="l" rtl="0"/>
            <a:r>
              <a:rPr lang="en-GB" sz="3200" dirty="0" smtClean="0"/>
              <a:t>Allows to create or change web content</a:t>
            </a:r>
          </a:p>
          <a:p>
            <a:pPr algn="l" rtl="0"/>
            <a:r>
              <a:rPr lang="en-GB" sz="3200" dirty="0" smtClean="0"/>
              <a:t>Places power and freedom in hands of users rather than external ‘expert’</a:t>
            </a:r>
          </a:p>
          <a:p>
            <a:pPr algn="l" rtl="0"/>
            <a:r>
              <a:rPr lang="en-GB" sz="3200" dirty="0" smtClean="0"/>
              <a:t>Works in progress on virtual ‘white boards’</a:t>
            </a:r>
          </a:p>
          <a:p>
            <a:pPr algn="l" rtl="0"/>
            <a:r>
              <a:rPr lang="en-GB" sz="3200" dirty="0" smtClean="0"/>
              <a:t>Can be open to manipulation and vandalism</a:t>
            </a:r>
          </a:p>
          <a:p>
            <a:pPr algn="l" rtl="0"/>
            <a:r>
              <a:rPr lang="en-GB" sz="3200" dirty="0" smtClean="0"/>
              <a:t>Maintenance can be time-consuming</a:t>
            </a:r>
          </a:p>
          <a:p>
            <a:pPr algn="l" rtl="0"/>
            <a:endParaRPr lang="ar-EG" dirty="0"/>
          </a:p>
        </p:txBody>
      </p:sp>
      <p:sp>
        <p:nvSpPr>
          <p:cNvPr id="3" name="Title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sz="4400" dirty="0" smtClean="0"/>
              <a:t>WIKIS</a:t>
            </a:r>
            <a:endParaRPr lang="ar-EG"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lgn="l" rtl="0">
              <a:lnSpc>
                <a:spcPct val="90000"/>
              </a:lnSpc>
            </a:pPr>
            <a:r>
              <a:rPr lang="en-GB" sz="3000" dirty="0" smtClean="0"/>
              <a:t>Individuals interact with others in community</a:t>
            </a:r>
          </a:p>
          <a:p>
            <a:pPr algn="l" rtl="0">
              <a:lnSpc>
                <a:spcPct val="90000"/>
              </a:lnSpc>
            </a:pPr>
            <a:r>
              <a:rPr lang="en-GB" sz="3000" dirty="0" smtClean="0"/>
              <a:t>Social network sites (SNS): Face book, MySpace, LinkedIn.</a:t>
            </a:r>
          </a:p>
          <a:p>
            <a:pPr algn="l" rtl="0">
              <a:lnSpc>
                <a:spcPct val="90000"/>
              </a:lnSpc>
            </a:pPr>
            <a:r>
              <a:rPr lang="en-GB" sz="3000" dirty="0" smtClean="0"/>
              <a:t>SNS tend to support pre-existing relationships rather than new ones</a:t>
            </a:r>
          </a:p>
          <a:p>
            <a:pPr algn="l" rtl="0">
              <a:lnSpc>
                <a:spcPct val="90000"/>
              </a:lnSpc>
            </a:pPr>
            <a:r>
              <a:rPr lang="en-GB" sz="3000" dirty="0" smtClean="0"/>
              <a:t>Benefit from social capital and self-presentation</a:t>
            </a:r>
          </a:p>
          <a:p>
            <a:pPr algn="l" rtl="0">
              <a:lnSpc>
                <a:spcPct val="90000"/>
              </a:lnSpc>
            </a:pPr>
            <a:r>
              <a:rPr lang="en-GB" sz="3000" dirty="0" smtClean="0"/>
              <a:t>Risk over privacy from third party securing personal information</a:t>
            </a:r>
          </a:p>
          <a:p>
            <a:pPr algn="l" rtl="0">
              <a:lnSpc>
                <a:spcPct val="90000"/>
              </a:lnSpc>
            </a:pPr>
            <a:r>
              <a:rPr lang="en-GB" sz="3000" dirty="0" smtClean="0"/>
              <a:t>Allows interaction with different people in network</a:t>
            </a:r>
          </a:p>
          <a:p>
            <a:pPr algn="l"/>
            <a:endParaRPr lang="ar-EG" dirty="0"/>
          </a:p>
        </p:txBody>
      </p:sp>
      <p:sp>
        <p:nvSpPr>
          <p:cNvPr id="3" name="Title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sz="4400" dirty="0" smtClean="0"/>
              <a:t>On-line Social Networks</a:t>
            </a:r>
            <a:endParaRPr lang="ar-EG"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algn="l" rtl="0"/>
            <a:r>
              <a:rPr lang="en-GB" sz="3200" b="1" dirty="0" smtClean="0"/>
              <a:t>Database with query and reporting tools</a:t>
            </a:r>
          </a:p>
          <a:p>
            <a:pPr algn="l" rtl="0"/>
            <a:r>
              <a:rPr lang="en-GB" sz="3200" b="1" dirty="0" smtClean="0"/>
              <a:t>Stores current and historical data from internal and external sources</a:t>
            </a:r>
          </a:p>
          <a:p>
            <a:pPr algn="l" rtl="0"/>
            <a:r>
              <a:rPr lang="en-GB" sz="3200" b="1" dirty="0" smtClean="0"/>
              <a:t>Data mart – subset of data warehouse which contains summarised or highly focused data for certain users</a:t>
            </a:r>
          </a:p>
          <a:p>
            <a:pPr algn="l" rtl="0"/>
            <a:endParaRPr lang="ar-EG" dirty="0"/>
          </a:p>
        </p:txBody>
      </p:sp>
      <p:sp>
        <p:nvSpPr>
          <p:cNvPr id="3" name="Title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sz="4400" dirty="0" smtClean="0"/>
              <a:t>Data Warehouse</a:t>
            </a:r>
            <a:endParaRPr lang="ar-EG"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algn="l" rtl="0">
              <a:lnSpc>
                <a:spcPct val="90000"/>
              </a:lnSpc>
            </a:pPr>
            <a:r>
              <a:rPr lang="en-GB" sz="3600" b="1" dirty="0" smtClean="0"/>
              <a:t>Modelling – way of representing objects e.g. journal covers, weather maps</a:t>
            </a:r>
          </a:p>
          <a:p>
            <a:pPr algn="l" rtl="0">
              <a:lnSpc>
                <a:spcPct val="90000"/>
              </a:lnSpc>
            </a:pPr>
            <a:r>
              <a:rPr lang="en-GB" sz="3600" b="1" dirty="0" smtClean="0"/>
              <a:t>Rendering/presenting  – makes computer generated image look like photograph e.g. texture mapping</a:t>
            </a:r>
          </a:p>
          <a:p>
            <a:pPr algn="l" rtl="0">
              <a:lnSpc>
                <a:spcPct val="90000"/>
              </a:lnSpc>
            </a:pPr>
            <a:r>
              <a:rPr lang="en-GB" sz="3600" b="1" dirty="0" smtClean="0"/>
              <a:t>Virtual reality</a:t>
            </a:r>
          </a:p>
          <a:p>
            <a:pPr algn="l" rtl="0"/>
            <a:endParaRPr lang="ar-EG" dirty="0"/>
          </a:p>
        </p:txBody>
      </p:sp>
      <p:sp>
        <p:nvSpPr>
          <p:cNvPr id="3" name="Title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sz="4400" dirty="0" smtClean="0"/>
              <a:t>Visualisation</a:t>
            </a:r>
            <a:endParaRPr lang="ar-EG"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algn="l" rtl="0">
              <a:lnSpc>
                <a:spcPct val="90000"/>
              </a:lnSpc>
            </a:pPr>
            <a:endParaRPr lang="en-GB" sz="3600" b="1" dirty="0" smtClean="0"/>
          </a:p>
          <a:p>
            <a:pPr algn="l" rtl="0">
              <a:lnSpc>
                <a:spcPct val="90000"/>
              </a:lnSpc>
            </a:pPr>
            <a:r>
              <a:rPr lang="en-GB" sz="3600" b="1" dirty="0" smtClean="0"/>
              <a:t>Computer-simulated worlds where users interact in real time through ‘avatars’  </a:t>
            </a:r>
          </a:p>
          <a:p>
            <a:pPr algn="l" rtl="0">
              <a:lnSpc>
                <a:spcPct val="90000"/>
              </a:lnSpc>
            </a:pPr>
            <a:r>
              <a:rPr lang="en-GB" sz="3600" b="1" dirty="0" smtClean="0"/>
              <a:t>Avatars are ( 3-D )electronic cartoons of users; form of alter ego </a:t>
            </a:r>
          </a:p>
          <a:p>
            <a:pPr algn="l" rtl="0">
              <a:lnSpc>
                <a:spcPct val="90000"/>
              </a:lnSpc>
            </a:pPr>
            <a:r>
              <a:rPr lang="en-GB" sz="3000" b="1" dirty="0" smtClean="0"/>
              <a:t>(to represent your self in a cartoon form )</a:t>
            </a:r>
          </a:p>
          <a:p>
            <a:pPr algn="l" rtl="0">
              <a:lnSpc>
                <a:spcPct val="90000"/>
              </a:lnSpc>
            </a:pPr>
            <a:endParaRPr lang="en-GB" sz="3000" b="1" dirty="0" smtClean="0"/>
          </a:p>
          <a:p>
            <a:pPr algn="l" rtl="0">
              <a:lnSpc>
                <a:spcPct val="90000"/>
              </a:lnSpc>
            </a:pPr>
            <a:r>
              <a:rPr lang="en-GB" sz="3600" b="1" dirty="0" smtClean="0"/>
              <a:t>Conduct meetings, workshops and recruitment</a:t>
            </a:r>
          </a:p>
          <a:p>
            <a:pPr algn="l" rtl="0">
              <a:lnSpc>
                <a:spcPct val="90000"/>
              </a:lnSpc>
            </a:pPr>
            <a:r>
              <a:rPr lang="en-GB" sz="3600" b="1" dirty="0" smtClean="0"/>
              <a:t>Multinationals such as IBM, Dell, Ericsson, Bain</a:t>
            </a:r>
          </a:p>
          <a:p>
            <a:endParaRPr lang="ar-EG" dirty="0"/>
          </a:p>
        </p:txBody>
      </p:sp>
      <p:sp>
        <p:nvSpPr>
          <p:cNvPr id="3" name="Title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sz="4400" dirty="0" smtClean="0"/>
              <a:t>(3-D) VIRTUAL WORLDS</a:t>
            </a:r>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l" rtl="0"/>
            <a:r>
              <a:rPr lang="en-US" sz="3000" b="1" dirty="0" smtClean="0">
                <a:latin typeface="Times New Roman" pitchFamily="18" charset="0"/>
                <a:cs typeface="Times New Roman" pitchFamily="18" charset="0"/>
              </a:rPr>
              <a:t>There is a debate around the effectiveness of the IT-based system as a facilitator for the KM process</a:t>
            </a:r>
            <a:r>
              <a:rPr lang="en-US" dirty="0" smtClean="0">
                <a:latin typeface="Times New Roman" pitchFamily="18" charset="0"/>
                <a:cs typeface="Times New Roman" pitchFamily="18" charset="0"/>
              </a:rPr>
              <a:t>. </a:t>
            </a:r>
          </a:p>
          <a:p>
            <a:pPr algn="l" rtl="0"/>
            <a:endParaRPr lang="en-US" dirty="0" smtClean="0">
              <a:latin typeface="Times New Roman" pitchFamily="18" charset="0"/>
              <a:cs typeface="Times New Roman" pitchFamily="18" charset="0"/>
            </a:endParaRPr>
          </a:p>
          <a:p>
            <a:pPr algn="l" rtl="0"/>
            <a:r>
              <a:rPr lang="en-US" dirty="0" smtClean="0">
                <a:solidFill>
                  <a:srgbClr val="0070C0"/>
                </a:solidFill>
                <a:latin typeface="Times New Roman" pitchFamily="18" charset="0"/>
                <a:cs typeface="Times New Roman" pitchFamily="18" charset="0"/>
              </a:rPr>
              <a:t>Some authors argue a </a:t>
            </a:r>
            <a:r>
              <a:rPr lang="en-US" b="1" u="sng" dirty="0" smtClean="0">
                <a:solidFill>
                  <a:srgbClr val="FF0000"/>
                </a:solidFill>
                <a:latin typeface="Times New Roman" pitchFamily="18" charset="0"/>
                <a:cs typeface="Times New Roman" pitchFamily="18" charset="0"/>
              </a:rPr>
              <a:t>limited</a:t>
            </a:r>
            <a:r>
              <a:rPr lang="en-US" dirty="0" smtClean="0">
                <a:solidFill>
                  <a:srgbClr val="0070C0"/>
                </a:solidFill>
                <a:latin typeface="Times New Roman" pitchFamily="18" charset="0"/>
                <a:cs typeface="Times New Roman" pitchFamily="18" charset="0"/>
              </a:rPr>
              <a:t> role for IT in  the KM process  because  its effectiveness is highly dependent on:- </a:t>
            </a:r>
          </a:p>
          <a:p>
            <a:pPr marL="624078" indent="-514350" algn="l" rtl="0">
              <a:buNone/>
            </a:pPr>
            <a:endParaRPr lang="en-US" dirty="0" smtClean="0">
              <a:latin typeface="Times New Roman" pitchFamily="18" charset="0"/>
              <a:cs typeface="Times New Roman" pitchFamily="18" charset="0"/>
            </a:endParaRPr>
          </a:p>
          <a:p>
            <a:pPr marL="624078" indent="-514350" algn="just" rtl="0">
              <a:buFont typeface="Wingdings" pitchFamily="2" charset="2"/>
              <a:buChar char="v"/>
            </a:pPr>
            <a:r>
              <a:rPr lang="en-US" dirty="0" smtClean="0">
                <a:solidFill>
                  <a:srgbClr val="0070C0"/>
                </a:solidFill>
                <a:latin typeface="Times New Roman" pitchFamily="18" charset="0"/>
                <a:cs typeface="Times New Roman" pitchFamily="18" charset="0"/>
              </a:rPr>
              <a:t>Whether an individual knows or not what he is looking for. </a:t>
            </a:r>
          </a:p>
          <a:p>
            <a:pPr marL="624078" indent="-514350" algn="just" rtl="0">
              <a:buFont typeface="Wingdings" pitchFamily="2" charset="2"/>
              <a:buChar char="v"/>
            </a:pPr>
            <a:r>
              <a:rPr lang="en-US" dirty="0" smtClean="0">
                <a:solidFill>
                  <a:srgbClr val="0070C0"/>
                </a:solidFill>
                <a:latin typeface="Times New Roman" pitchFamily="18" charset="0"/>
                <a:cs typeface="Times New Roman" pitchFamily="18" charset="0"/>
              </a:rPr>
              <a:t>How individuals modify, use and transfer their experiences to others.</a:t>
            </a:r>
          </a:p>
          <a:p>
            <a:pPr marL="624078" indent="-514350" algn="just" rtl="0">
              <a:buFont typeface="Wingdings" pitchFamily="2" charset="2"/>
              <a:buChar char="v"/>
            </a:pPr>
            <a:r>
              <a:rPr lang="en-US" dirty="0" smtClean="0">
                <a:solidFill>
                  <a:srgbClr val="0070C0"/>
                </a:solidFill>
                <a:latin typeface="Times New Roman" pitchFamily="18" charset="0"/>
                <a:cs typeface="Times New Roman" pitchFamily="18" charset="0"/>
              </a:rPr>
              <a:t>An individual's trust in knowledge which resides in a system  .</a:t>
            </a:r>
          </a:p>
        </p:txBody>
      </p:sp>
      <p:sp>
        <p:nvSpPr>
          <p:cNvPr id="3" name="Title 2"/>
          <p:cNvSpPr>
            <a:spLocks noGrp="1"/>
          </p:cNvSpPr>
          <p:nvPr>
            <p:ph type="title"/>
          </p:nvPr>
        </p:nvSpPr>
        <p:spPr>
          <a:xfrm>
            <a:off x="457200" y="152400"/>
            <a:ext cx="8534400" cy="10668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
            </a:r>
            <a:br>
              <a:rPr lang="en-US" dirty="0" smtClean="0"/>
            </a:br>
            <a:r>
              <a:rPr lang="en-US" dirty="0" smtClean="0">
                <a:solidFill>
                  <a:srgbClr val="FF0000"/>
                </a:solidFill>
              </a:rPr>
              <a:t>The importance of technology for KM: </a:t>
            </a:r>
            <a:r>
              <a:rPr lang="ar-EG" dirty="0" smtClean="0"/>
              <a:t/>
            </a:r>
            <a:br>
              <a:rPr lang="ar-EG" dirty="0" smtClean="0"/>
            </a:br>
            <a:endParaRPr lang="ar-EG"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algn="l" rtl="0"/>
            <a:r>
              <a:rPr lang="en-GB" sz="3200" dirty="0" smtClean="0"/>
              <a:t>Capture and store past experiences as organisational knowledge</a:t>
            </a:r>
          </a:p>
          <a:p>
            <a:pPr algn="l" rtl="0"/>
            <a:r>
              <a:rPr lang="en-GB" sz="3200" dirty="0" smtClean="0"/>
              <a:t>System searches for stored cases with similar profile to new problem</a:t>
            </a:r>
          </a:p>
          <a:p>
            <a:pPr algn="l" rtl="0"/>
            <a:r>
              <a:rPr lang="en-GB" sz="3200" dirty="0" smtClean="0"/>
              <a:t>Adds unsuccessful cases to aid learning</a:t>
            </a:r>
          </a:p>
          <a:p>
            <a:pPr algn="l" rtl="0"/>
            <a:r>
              <a:rPr lang="en-GB" sz="3200" dirty="0" smtClean="0"/>
              <a:t>Built on artificial intelligence technology</a:t>
            </a:r>
          </a:p>
          <a:p>
            <a:pPr algn="l" rtl="0"/>
            <a:endParaRPr lang="ar-EG" dirty="0"/>
          </a:p>
        </p:txBody>
      </p:sp>
      <p:sp>
        <p:nvSpPr>
          <p:cNvPr id="3" name="Title 2"/>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sz="4400" dirty="0" smtClean="0"/>
              <a:t>Case-based reasoning</a:t>
            </a:r>
            <a:endParaRPr lang="ar-EG"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marL="624078" indent="-514350" algn="l" rtl="0">
              <a:buNone/>
            </a:pPr>
            <a:r>
              <a:rPr lang="en-US" b="1" dirty="0" smtClean="0">
                <a:solidFill>
                  <a:srgbClr val="0070C0"/>
                </a:solidFill>
              </a:rPr>
              <a:t>Knowledge technology can lead to a greater breadth and depth of knowledge creation, transfer and application in organizations, resulting in the following </a:t>
            </a:r>
            <a:r>
              <a:rPr lang="en-US" dirty="0" smtClean="0"/>
              <a:t>:</a:t>
            </a:r>
          </a:p>
          <a:p>
            <a:pPr marL="624078" indent="-514350" algn="l" rtl="0">
              <a:buFont typeface="+mj-lt"/>
              <a:buAutoNum type="arabicParenR"/>
            </a:pPr>
            <a:r>
              <a:rPr lang="en-US" b="1" dirty="0" smtClean="0"/>
              <a:t>Improving the decision making process </a:t>
            </a:r>
          </a:p>
          <a:p>
            <a:pPr marL="624078" indent="-514350" algn="l" rtl="0">
              <a:buFont typeface="+mj-lt"/>
              <a:buAutoNum type="arabicParenR"/>
            </a:pPr>
            <a:r>
              <a:rPr lang="en-US" b="1" dirty="0" smtClean="0"/>
              <a:t>Increasing knowledge- transfer speed </a:t>
            </a:r>
          </a:p>
          <a:p>
            <a:pPr marL="624078" indent="-514350" algn="l" rtl="0">
              <a:buFont typeface="+mj-lt"/>
              <a:buAutoNum type="arabicParenR"/>
            </a:pPr>
            <a:r>
              <a:rPr lang="en-US" b="1" dirty="0" smtClean="0"/>
              <a:t>Supporting knowledge codification </a:t>
            </a:r>
          </a:p>
          <a:p>
            <a:pPr marL="624078" indent="-514350" algn="l" rtl="0">
              <a:buFont typeface="+mj-lt"/>
              <a:buAutoNum type="arabicParenR"/>
            </a:pPr>
            <a:r>
              <a:rPr lang="en-US" b="1" dirty="0" smtClean="0"/>
              <a:t>Improving knowledge productivity </a:t>
            </a:r>
          </a:p>
        </p:txBody>
      </p:sp>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The Impact of KT </a:t>
            </a:r>
            <a:endParaRPr lang="ar-EG"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81000" y="914400"/>
            <a:ext cx="8229600" cy="4525962"/>
          </a:xfrm>
        </p:spPr>
        <p:style>
          <a:lnRef idx="2">
            <a:schemeClr val="accent1"/>
          </a:lnRef>
          <a:fillRef idx="1">
            <a:schemeClr val="lt1"/>
          </a:fillRef>
          <a:effectRef idx="0">
            <a:schemeClr val="accent1"/>
          </a:effectRef>
          <a:fontRef idx="minor">
            <a:schemeClr val="dk1"/>
          </a:fontRef>
        </p:style>
        <p:txBody>
          <a:bodyPr/>
          <a:lstStyle/>
          <a:p>
            <a:pPr marL="624078" indent="-514350" algn="l" rtl="0"/>
            <a:r>
              <a:rPr lang="en-US" b="1" dirty="0" smtClean="0"/>
              <a:t>5-Improving communication among organizational members </a:t>
            </a:r>
          </a:p>
          <a:p>
            <a:pPr marL="624078" indent="-514350" algn="l" rtl="0"/>
            <a:r>
              <a:rPr lang="en-US" b="1" dirty="0" smtClean="0"/>
              <a:t>6-Reducing the time and cost of information access </a:t>
            </a:r>
          </a:p>
          <a:p>
            <a:pPr marL="624078" indent="-514350" algn="l" rtl="0"/>
            <a:r>
              <a:rPr lang="en-US" b="1" dirty="0" smtClean="0"/>
              <a:t>7-Facilitating rapid searches </a:t>
            </a:r>
          </a:p>
          <a:p>
            <a:pPr marL="624078" indent="-514350" algn="l" rtl="0"/>
            <a:r>
              <a:rPr lang="en-US" b="1" dirty="0" smtClean="0"/>
              <a:t>8-Supporting collaboration  </a:t>
            </a:r>
          </a:p>
          <a:p>
            <a:endParaRPr lang="ar-EG"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066800" y="1481138"/>
            <a:ext cx="7162800" cy="2176462"/>
          </a:xfrm>
          <a:solidFill>
            <a:schemeClr val="accent1">
              <a:lumMod val="20000"/>
              <a:lumOff val="80000"/>
            </a:schemeClr>
          </a:solidFill>
        </p:spPr>
        <p:txBody>
          <a:bodyPr>
            <a:normAutofit/>
          </a:bodyPr>
          <a:lstStyle/>
          <a:p>
            <a:pPr algn="ctr" rtl="0">
              <a:buNone/>
            </a:pPr>
            <a:r>
              <a:rPr lang="en-GB" sz="8800" b="1" dirty="0" smtClean="0">
                <a:solidFill>
                  <a:srgbClr val="FF0000"/>
                </a:solidFill>
              </a:rPr>
              <a:t>The End </a:t>
            </a:r>
            <a:endParaRPr lang="ar-EG" sz="88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algn="l" rtl="0"/>
            <a:r>
              <a:rPr lang="en-US" dirty="0" smtClean="0">
                <a:solidFill>
                  <a:srgbClr val="0070C0"/>
                </a:solidFill>
                <a:latin typeface="Times New Roman" pitchFamily="18" charset="0"/>
                <a:cs typeface="Times New Roman" pitchFamily="18" charset="0"/>
              </a:rPr>
              <a:t>Also ,according to the resource-based view of the firm , all the information technology infrastructure   can’t determine  as a strategic asset ,it is a tangible; it is largely software-dependent; which is easily replicated, copied, or cloned even when protected by regulatory assets such as copyright, patents and licenses. </a:t>
            </a:r>
            <a:endParaRPr lang="ar-EG" dirty="0" smtClean="0">
              <a:solidFill>
                <a:srgbClr val="0070C0"/>
              </a:solidFill>
              <a:latin typeface="Times New Roman" pitchFamily="18" charset="0"/>
              <a:cs typeface="Times New Roman" pitchFamily="18" charset="0"/>
            </a:endParaRPr>
          </a:p>
          <a:p>
            <a:pPr algn="l" rtl="0"/>
            <a:endParaRPr lang="ar-EG"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l" rtl="0"/>
            <a:endParaRPr lang="en-US" b="1" u="sng" dirty="0" smtClean="0">
              <a:solidFill>
                <a:srgbClr val="FF0000"/>
              </a:solidFill>
            </a:endParaRPr>
          </a:p>
          <a:p>
            <a:pPr algn="l" rtl="0">
              <a:buNone/>
            </a:pPr>
            <a:r>
              <a:rPr lang="en-US" b="1" u="sng" dirty="0" smtClean="0">
                <a:solidFill>
                  <a:srgbClr val="FF0000"/>
                </a:solidFill>
              </a:rPr>
              <a:t>On the other hand </a:t>
            </a:r>
            <a:endParaRPr lang="en-US" dirty="0" smtClean="0"/>
          </a:p>
          <a:p>
            <a:pPr algn="l" rtl="0"/>
            <a:r>
              <a:rPr lang="en-US" dirty="0" smtClean="0"/>
              <a:t>Many authors maintain that technologies, if correctly designed and implemented, can effectively support KM.</a:t>
            </a:r>
          </a:p>
          <a:p>
            <a:pPr algn="l" rtl="0"/>
            <a:endParaRPr lang="en-US" dirty="0" smtClean="0"/>
          </a:p>
          <a:p>
            <a:pPr algn="l" rtl="0"/>
            <a:r>
              <a:rPr lang="en-US" b="1" u="sng" dirty="0" smtClean="0">
                <a:solidFill>
                  <a:srgbClr val="FF0000"/>
                </a:solidFill>
              </a:rPr>
              <a:t>Information technology plays different roles in KM:- </a:t>
            </a:r>
          </a:p>
          <a:p>
            <a:pPr marL="624078" indent="-514350" algn="l" rtl="0">
              <a:buFont typeface="+mj-lt"/>
              <a:buAutoNum type="arabicParenR"/>
            </a:pPr>
            <a:r>
              <a:rPr lang="en-US" dirty="0" smtClean="0"/>
              <a:t>Obtaining knowledge.</a:t>
            </a:r>
          </a:p>
          <a:p>
            <a:pPr marL="624078" indent="-514350" algn="l" rtl="0">
              <a:buFont typeface="+mj-lt"/>
              <a:buAutoNum type="arabicParenR"/>
            </a:pPr>
            <a:r>
              <a:rPr lang="en-US" dirty="0" smtClean="0"/>
              <a:t>Defining knowledge.</a:t>
            </a:r>
          </a:p>
          <a:p>
            <a:pPr marL="624078" indent="-514350" algn="l" rtl="0">
              <a:buFont typeface="+mj-lt"/>
              <a:buAutoNum type="arabicParenR"/>
            </a:pPr>
            <a:r>
              <a:rPr lang="en-US" dirty="0" smtClean="0"/>
              <a:t>Storing knowledge .</a:t>
            </a:r>
          </a:p>
          <a:p>
            <a:pPr marL="624078" indent="-514350" algn="l" rtl="0">
              <a:buFont typeface="+mj-lt"/>
              <a:buAutoNum type="arabicParenR"/>
            </a:pPr>
            <a:r>
              <a:rPr lang="en-US" dirty="0" smtClean="0"/>
              <a:t> Categorizing knowledge . </a:t>
            </a:r>
          </a:p>
          <a:p>
            <a:pPr marL="624078" indent="-514350" algn="l" rtl="0">
              <a:buFont typeface="+mj-lt"/>
              <a:buAutoNum type="arabicParenR"/>
            </a:pPr>
            <a:r>
              <a:rPr lang="en-US" dirty="0" smtClean="0"/>
              <a:t>Indexing knowledge. </a:t>
            </a:r>
          </a:p>
        </p:txBody>
      </p:sp>
      <p:sp>
        <p:nvSpPr>
          <p:cNvPr id="3" name="Title 2"/>
          <p:cNvSpPr>
            <a:spLocks noGrp="1"/>
          </p:cNvSpPr>
          <p:nvPr>
            <p:ph type="title"/>
          </p:nvPr>
        </p:nvSpPr>
        <p:spPr/>
        <p:txBody>
          <a:bodyPr/>
          <a:lstStyle/>
          <a:p>
            <a:endParaRPr lang="ar-EG"/>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algn="l" rtl="0">
              <a:buNone/>
            </a:pPr>
            <a:r>
              <a:rPr lang="en-US" dirty="0" smtClean="0"/>
              <a:t>6- linking knowledge-related digital items.</a:t>
            </a:r>
          </a:p>
          <a:p>
            <a:pPr algn="l" rtl="0">
              <a:buNone/>
            </a:pPr>
            <a:r>
              <a:rPr lang="en-US" dirty="0" smtClean="0"/>
              <a:t>7-Seeking and identifying related content. </a:t>
            </a:r>
          </a:p>
          <a:p>
            <a:pPr algn="l" rtl="0">
              <a:buNone/>
            </a:pPr>
            <a:r>
              <a:rPr lang="en-US" dirty="0" smtClean="0"/>
              <a:t>8- Flexibly expressing content based on various utilization backgrounds. </a:t>
            </a:r>
          </a:p>
          <a:p>
            <a:pPr algn="l" rtl="0"/>
            <a:r>
              <a:rPr lang="en-US" dirty="0" smtClean="0"/>
              <a:t>According to this viewpoint organizations should have well-developed technology to leverage KM. </a:t>
            </a:r>
          </a:p>
          <a:p>
            <a:pPr algn="l" rtl="0"/>
            <a:endParaRPr lang="ar-EG"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lgn="l" rtl="0">
              <a:buNone/>
            </a:pPr>
            <a:r>
              <a:rPr lang="en-US" b="1" dirty="0" smtClean="0"/>
              <a:t> </a:t>
            </a:r>
            <a:r>
              <a:rPr lang="en-US" dirty="0" smtClean="0"/>
              <a:t>Knowledge-intensive firms (KIF) today are employing one technology or a combination of many key technologies; </a:t>
            </a:r>
          </a:p>
          <a:p>
            <a:pPr algn="l" rtl="0">
              <a:buNone/>
            </a:pPr>
            <a:r>
              <a:rPr lang="en-US" dirty="0" smtClean="0"/>
              <a:t>   Groupware  - Messaging  -</a:t>
            </a:r>
          </a:p>
          <a:p>
            <a:pPr algn="l" rtl="0">
              <a:buNone/>
            </a:pPr>
            <a:r>
              <a:rPr lang="en-US" dirty="0" smtClean="0"/>
              <a:t>  Web browsers -  Document management - Search &amp;Retrieval  -Data mining    Visualization – Group decision support   </a:t>
            </a:r>
          </a:p>
          <a:p>
            <a:pPr algn="l" rtl="0"/>
            <a:endParaRPr lang="en-US" dirty="0" smtClean="0"/>
          </a:p>
          <a:p>
            <a:pPr algn="l" rtl="0"/>
            <a:endParaRPr lang="ar-EG" dirty="0"/>
          </a:p>
        </p:txBody>
      </p:sp>
      <p:sp>
        <p:nvSpPr>
          <p:cNvPr id="3" name="Title 2"/>
          <p:cNvSpPr>
            <a:spLocks noGrp="1"/>
          </p:cNvSpPr>
          <p:nvPr>
            <p:ph type="title"/>
          </p:nvPr>
        </p:nvSpPr>
        <p:spPr>
          <a:xfrm>
            <a:off x="381000" y="228600"/>
            <a:ext cx="8229600" cy="1143000"/>
          </a:xfrm>
        </p:spPr>
        <p:style>
          <a:lnRef idx="1">
            <a:schemeClr val="accent1"/>
          </a:lnRef>
          <a:fillRef idx="2">
            <a:schemeClr val="accent1"/>
          </a:fillRef>
          <a:effectRef idx="1">
            <a:schemeClr val="accent1"/>
          </a:effectRef>
          <a:fontRef idx="minor">
            <a:schemeClr val="dk1"/>
          </a:fontRef>
        </p:style>
        <p:txBody>
          <a:bodyPr>
            <a:noAutofit/>
          </a:bodyPr>
          <a:lstStyle/>
          <a:p>
            <a:r>
              <a:rPr lang="en-US" sz="4000" dirty="0" smtClean="0"/>
              <a:t>Knowledge Technologies in Practice</a:t>
            </a:r>
            <a:endParaRPr lang="ar-EG"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55000" lnSpcReduction="20000"/>
          </a:bodyPr>
          <a:lstStyle/>
          <a:p>
            <a:pPr lvl="0" algn="l" rtl="0"/>
            <a:endParaRPr lang="en-US" dirty="0" smtClean="0"/>
          </a:p>
          <a:p>
            <a:pPr lvl="0" algn="l" rtl="0"/>
            <a:r>
              <a:rPr lang="en-US" sz="4500" b="1" dirty="0" smtClean="0"/>
              <a:t>Three types of Knowledge technology are found</a:t>
            </a:r>
            <a:r>
              <a:rPr lang="en-US" sz="4500" dirty="0" smtClean="0"/>
              <a:t>. </a:t>
            </a:r>
          </a:p>
          <a:p>
            <a:pPr lvl="0" algn="l" rtl="0"/>
            <a:endParaRPr lang="en-US" dirty="0" smtClean="0"/>
          </a:p>
          <a:p>
            <a:pPr lvl="0" algn="l" rtl="0">
              <a:buNone/>
            </a:pPr>
            <a:r>
              <a:rPr lang="en-US" sz="4400" b="1" u="sng" dirty="0" smtClean="0">
                <a:solidFill>
                  <a:srgbClr val="00B050"/>
                </a:solidFill>
              </a:rPr>
              <a:t>Firstly</a:t>
            </a:r>
            <a:r>
              <a:rPr lang="en-US" sz="4400" dirty="0" smtClean="0"/>
              <a:t>, </a:t>
            </a:r>
            <a:r>
              <a:rPr lang="en-US" sz="4400" b="1" u="sng" dirty="0" smtClean="0">
                <a:solidFill>
                  <a:srgbClr val="FF0000"/>
                </a:solidFill>
              </a:rPr>
              <a:t>The knowledge -oriented technologies</a:t>
            </a:r>
            <a:endParaRPr lang="en-US" sz="4400" dirty="0" smtClean="0"/>
          </a:p>
          <a:p>
            <a:pPr lvl="0" algn="l" rtl="0"/>
            <a:endParaRPr lang="en-US" dirty="0" smtClean="0"/>
          </a:p>
          <a:p>
            <a:pPr lvl="0" algn="l" rtl="0"/>
            <a:r>
              <a:rPr lang="en-US" sz="4500" dirty="0" smtClean="0"/>
              <a:t>such as group-ware and web browsers which directly process knowledge work and the sharing of knowledge within the organization. </a:t>
            </a:r>
          </a:p>
          <a:p>
            <a:pPr lvl="0" algn="l" rtl="0">
              <a:buNone/>
            </a:pPr>
            <a:r>
              <a:rPr lang="en-US" sz="4400" b="1" u="sng" dirty="0" smtClean="0">
                <a:solidFill>
                  <a:srgbClr val="00B050"/>
                </a:solidFill>
              </a:rPr>
              <a:t>Secondly, </a:t>
            </a:r>
            <a:r>
              <a:rPr lang="en-US" sz="4400" b="1" u="sng" dirty="0" smtClean="0">
                <a:solidFill>
                  <a:srgbClr val="FF0000"/>
                </a:solidFill>
              </a:rPr>
              <a:t>The function-oriented technologies </a:t>
            </a:r>
          </a:p>
          <a:p>
            <a:pPr lvl="0" algn="l" rtl="0"/>
            <a:r>
              <a:rPr lang="en-US" sz="4500" dirty="0" smtClean="0"/>
              <a:t>such as office automation, robotics and desk-top computing technologies those support operational level activities such as data processing, production, marketing ,and service delivery.</a:t>
            </a:r>
          </a:p>
          <a:p>
            <a:pPr lvl="0" algn="l" rtl="0"/>
            <a:endParaRPr lang="ar-EG" dirty="0"/>
          </a:p>
        </p:txBody>
      </p:sp>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solidFill>
                  <a:srgbClr val="FF0000"/>
                </a:solidFill>
              </a:rPr>
              <a:t>How IT helps in KM practice within different organizations</a:t>
            </a:r>
            <a:r>
              <a:rPr lang="en-US" dirty="0" smtClean="0"/>
              <a:t>;</a:t>
            </a:r>
            <a:endParaRPr lang="ar-E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391</TotalTime>
  <Words>2119</Words>
  <Application>Microsoft Office PowerPoint</Application>
  <PresentationFormat>On-screen Show (4:3)</PresentationFormat>
  <Paragraphs>233</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Concourse</vt:lpstr>
      <vt:lpstr>Knowledge Management  infrastructure </vt:lpstr>
      <vt:lpstr>Slide 2</vt:lpstr>
      <vt:lpstr>Information Technology  definition</vt:lpstr>
      <vt:lpstr> The importance of technology for KM:  </vt:lpstr>
      <vt:lpstr>Slide 5</vt:lpstr>
      <vt:lpstr>Slide 6</vt:lpstr>
      <vt:lpstr>Slide 7</vt:lpstr>
      <vt:lpstr>Knowledge Technologies in Practice</vt:lpstr>
      <vt:lpstr>How IT helps in KM practice within different organizations;</vt:lpstr>
      <vt:lpstr>Slide 10</vt:lpstr>
      <vt:lpstr>Slide 11</vt:lpstr>
      <vt:lpstr>E-Bay</vt:lpstr>
      <vt:lpstr>Slide 13</vt:lpstr>
      <vt:lpstr>Ford Motor</vt:lpstr>
      <vt:lpstr>Slide 15</vt:lpstr>
      <vt:lpstr>Microsoft</vt:lpstr>
      <vt:lpstr>Knowledge Technology and KM Processes</vt:lpstr>
      <vt:lpstr>KT and K-Creation Process   </vt:lpstr>
      <vt:lpstr>Slide 19</vt:lpstr>
      <vt:lpstr>Technology can provides solutions for the four conversion processes.</vt:lpstr>
      <vt:lpstr>KT and K- Dissemination Process </vt:lpstr>
      <vt:lpstr>Slide 22</vt:lpstr>
      <vt:lpstr>Slide 23</vt:lpstr>
      <vt:lpstr>KT and K- Application Process </vt:lpstr>
      <vt:lpstr>Slide 25</vt:lpstr>
      <vt:lpstr>The most important technology in facilitating the main KM processes.</vt:lpstr>
      <vt:lpstr>Slide 27</vt:lpstr>
      <vt:lpstr>Internet/Intranet/Extranet</vt:lpstr>
      <vt:lpstr>Data mining</vt:lpstr>
      <vt:lpstr>Groupware tools</vt:lpstr>
      <vt:lpstr>WEB 2.0 PLATFORM</vt:lpstr>
      <vt:lpstr>MASHUPS</vt:lpstr>
      <vt:lpstr>BLOGS</vt:lpstr>
      <vt:lpstr>Tipping Point  Word OF Mouth Epidemics </vt:lpstr>
      <vt:lpstr>WIKIS</vt:lpstr>
      <vt:lpstr>On-line Social Networks</vt:lpstr>
      <vt:lpstr>Data Warehouse</vt:lpstr>
      <vt:lpstr>Visualisation</vt:lpstr>
      <vt:lpstr>(3-D) VIRTUAL WORLDS</vt:lpstr>
      <vt:lpstr>Case-based reasoning</vt:lpstr>
      <vt:lpstr>The Impact of KT </vt:lpstr>
      <vt:lpstr>Slide 42</vt:lpstr>
      <vt:lpstr>Slide 43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Management  infrastructure </dc:title>
  <dc:creator/>
  <cp:lastModifiedBy>Default</cp:lastModifiedBy>
  <cp:revision>12</cp:revision>
  <dcterms:created xsi:type="dcterms:W3CDTF">2006-08-16T00:00:00Z</dcterms:created>
  <dcterms:modified xsi:type="dcterms:W3CDTF">2014-04-23T07:24:42Z</dcterms:modified>
</cp:coreProperties>
</file>