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67" r:id="rId2"/>
  </p:sldMasterIdLst>
  <p:notesMasterIdLst>
    <p:notesMasterId r:id="rId20"/>
  </p:notesMasterIdLst>
  <p:sldIdLst>
    <p:sldId id="258" r:id="rId3"/>
    <p:sldId id="294" r:id="rId4"/>
    <p:sldId id="299" r:id="rId5"/>
    <p:sldId id="267" r:id="rId6"/>
    <p:sldId id="312" r:id="rId7"/>
    <p:sldId id="309" r:id="rId8"/>
    <p:sldId id="301" r:id="rId9"/>
    <p:sldId id="320" r:id="rId10"/>
    <p:sldId id="323" r:id="rId11"/>
    <p:sldId id="317" r:id="rId12"/>
    <p:sldId id="325" r:id="rId13"/>
    <p:sldId id="327" r:id="rId14"/>
    <p:sldId id="328" r:id="rId15"/>
    <p:sldId id="329" r:id="rId16"/>
    <p:sldId id="273" r:id="rId17"/>
    <p:sldId id="279" r:id="rId18"/>
    <p:sldId id="257" r:id="rId1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D042C9-CF7D-4AC7-9898-B3210F287843}">
          <p14:sldIdLst>
            <p14:sldId id="258"/>
            <p14:sldId id="294"/>
            <p14:sldId id="299"/>
            <p14:sldId id="267"/>
            <p14:sldId id="312"/>
            <p14:sldId id="309"/>
            <p14:sldId id="301"/>
            <p14:sldId id="320"/>
          </p14:sldIdLst>
        </p14:section>
        <p14:section name="Telework Selection and Training" id="{6502A1DD-DDE6-49E8-958C-472FDF90A37F}">
          <p14:sldIdLst>
            <p14:sldId id="323"/>
            <p14:sldId id="317"/>
            <p14:sldId id="325"/>
            <p14:sldId id="327"/>
            <p14:sldId id="328"/>
            <p14:sldId id="329"/>
            <p14:sldId id="273"/>
            <p14:sldId id="279"/>
            <p14:sldId id="25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ey Carter" initials="L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1" autoAdjust="0"/>
    <p:restoredTop sz="93714" autoAdjust="0"/>
  </p:normalViewPr>
  <p:slideViewPr>
    <p:cSldViewPr snapToGrid="0" snapToObjects="1">
      <p:cViewPr>
        <p:scale>
          <a:sx n="100" d="100"/>
          <a:sy n="100" d="100"/>
        </p:scale>
        <p:origin x="-1062" y="198"/>
      </p:cViewPr>
      <p:guideLst>
        <p:guide orient="horz" pos="2160"/>
        <p:guide pos="2880"/>
      </p:guideLst>
    </p:cSldViewPr>
  </p:slideViewPr>
  <p:outlineViewPr>
    <p:cViewPr>
      <p:scale>
        <a:sx n="33" d="100"/>
        <a:sy n="33" d="100"/>
      </p:scale>
      <p:origin x="0" y="4482"/>
    </p:cViewPr>
  </p:outlineViewPr>
  <p:notesTextViewPr>
    <p:cViewPr>
      <p:scale>
        <a:sx n="100" d="100"/>
        <a:sy n="100" d="100"/>
      </p:scale>
      <p:origin x="0" y="0"/>
    </p:cViewPr>
  </p:notesTextViewPr>
  <p:sorterViewPr>
    <p:cViewPr>
      <p:scale>
        <a:sx n="140" d="100"/>
        <a:sy n="140" d="100"/>
      </p:scale>
      <p:origin x="0" y="51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652089719976737"/>
          <c:y val="3.8424464383812487E-2"/>
          <c:w val="0.74255949192145521"/>
          <c:h val="0.67745834096319357"/>
        </c:manualLayout>
      </c:layout>
      <c:barChart>
        <c:barDir val="col"/>
        <c:grouping val="clustered"/>
        <c:varyColors val="0"/>
        <c:ser>
          <c:idx val="0"/>
          <c:order val="0"/>
          <c:tx>
            <c:strRef>
              <c:f>Sheet1!$B$1</c:f>
              <c:strCache>
                <c:ptCount val="1"/>
                <c:pt idx="0">
                  <c:v>% Employers</c:v>
                </c:pt>
              </c:strCache>
            </c:strRef>
          </c:tx>
          <c:spPr>
            <a:gradFill rotWithShape="0">
              <a:gsLst>
                <a:gs pos="0">
                  <a:srgbClr val="9BC1FF"/>
                </a:gs>
                <a:gs pos="100000">
                  <a:srgbClr val="3F80CD"/>
                </a:gs>
              </a:gsLst>
              <a:lin ang="5400000"/>
            </a:gradFill>
            <a:ln w="29114">
              <a:noFill/>
            </a:ln>
            <a:effectLst>
              <a:outerShdw dist="35921" dir="2700000" algn="br">
                <a:srgbClr val="000000"/>
              </a:outerShdw>
            </a:effectLst>
          </c:spPr>
          <c:invertIfNegative val="0"/>
          <c:dPt>
            <c:idx val="0"/>
            <c:invertIfNegative val="0"/>
            <c:bubble3D val="0"/>
          </c:dPt>
          <c:dPt>
            <c:idx val="1"/>
            <c:invertIfNegative val="0"/>
            <c:bubble3D val="0"/>
            <c:spPr>
              <a:gradFill rotWithShape="0">
                <a:gsLst>
                  <a:gs pos="0">
                    <a:srgbClr val="FF9A99"/>
                  </a:gs>
                  <a:gs pos="100000">
                    <a:srgbClr val="D1403C"/>
                  </a:gs>
                </a:gsLst>
                <a:lin ang="5400000"/>
              </a:gradFill>
              <a:ln w="29114">
                <a:noFill/>
              </a:ln>
              <a:effectLst>
                <a:outerShdw dist="35921" dir="2700000" algn="br">
                  <a:srgbClr val="000000"/>
                </a:outerShdw>
              </a:effectLst>
            </c:spPr>
          </c:dPt>
          <c:dPt>
            <c:idx val="2"/>
            <c:invertIfNegative val="0"/>
            <c:bubble3D val="0"/>
            <c:spPr>
              <a:gradFill rotWithShape="0">
                <a:gsLst>
                  <a:gs pos="0">
                    <a:srgbClr val="DCFFA0"/>
                  </a:gs>
                  <a:gs pos="100000">
                    <a:srgbClr val="A0CA4A"/>
                  </a:gs>
                </a:gsLst>
                <a:lin ang="5400000"/>
              </a:gradFill>
              <a:ln w="29114">
                <a:noFill/>
              </a:ln>
              <a:effectLst>
                <a:outerShdw dist="35921" dir="2700000" algn="br">
                  <a:srgbClr val="000000"/>
                </a:outerShdw>
              </a:effectLst>
            </c:spPr>
          </c:dPt>
          <c:dPt>
            <c:idx val="3"/>
            <c:invertIfNegative val="0"/>
            <c:bubble3D val="0"/>
            <c:spPr>
              <a:gradFill rotWithShape="0">
                <a:gsLst>
                  <a:gs pos="0">
                    <a:srgbClr val="C8B0ED"/>
                  </a:gs>
                  <a:gs pos="100000">
                    <a:srgbClr val="7F5BAB"/>
                  </a:gs>
                </a:gsLst>
                <a:lin ang="5400000"/>
              </a:gradFill>
              <a:ln w="29114">
                <a:noFill/>
              </a:ln>
              <a:effectLst>
                <a:outerShdw dist="35921" dir="2700000" algn="br">
                  <a:srgbClr val="000000"/>
                </a:outerShdw>
              </a:effectLst>
            </c:spPr>
          </c:dPt>
          <c:cat>
            <c:strRef>
              <c:f>Sheet1!$A$2:$A$5</c:f>
              <c:strCache>
                <c:ptCount val="4"/>
                <c:pt idx="0">
                  <c:v>Ad Hoc</c:v>
                </c:pt>
                <c:pt idx="1">
                  <c:v>Monthly</c:v>
                </c:pt>
                <c:pt idx="2">
                  <c:v>Weekly</c:v>
                </c:pt>
                <c:pt idx="3">
                  <c:v>Full-time</c:v>
                </c:pt>
              </c:strCache>
            </c:strRef>
          </c:cat>
          <c:val>
            <c:numRef>
              <c:f>Sheet1!$B$2:$B$5</c:f>
              <c:numCache>
                <c:formatCode>0%</c:formatCode>
                <c:ptCount val="4"/>
                <c:pt idx="0">
                  <c:v>0.85</c:v>
                </c:pt>
                <c:pt idx="1">
                  <c:v>0.56000000000000005</c:v>
                </c:pt>
                <c:pt idx="2">
                  <c:v>0.52</c:v>
                </c:pt>
                <c:pt idx="3">
                  <c:v>0.34</c:v>
                </c:pt>
              </c:numCache>
            </c:numRef>
          </c:val>
        </c:ser>
        <c:dLbls>
          <c:showLegendKey val="0"/>
          <c:showVal val="0"/>
          <c:showCatName val="0"/>
          <c:showSerName val="0"/>
          <c:showPercent val="0"/>
          <c:showBubbleSize val="0"/>
        </c:dLbls>
        <c:gapWidth val="100"/>
        <c:axId val="91261184"/>
        <c:axId val="91262976"/>
      </c:barChart>
      <c:catAx>
        <c:axId val="91261184"/>
        <c:scaling>
          <c:orientation val="minMax"/>
        </c:scaling>
        <c:delete val="0"/>
        <c:axPos val="b"/>
        <c:majorTickMark val="out"/>
        <c:minorTickMark val="none"/>
        <c:tickLblPos val="nextTo"/>
        <c:crossAx val="91262976"/>
        <c:crosses val="autoZero"/>
        <c:auto val="1"/>
        <c:lblAlgn val="ctr"/>
        <c:lblOffset val="100"/>
        <c:noMultiLvlLbl val="0"/>
      </c:catAx>
      <c:valAx>
        <c:axId val="91262976"/>
        <c:scaling>
          <c:orientation val="minMax"/>
        </c:scaling>
        <c:delete val="0"/>
        <c:axPos val="l"/>
        <c:majorGridlines/>
        <c:numFmt formatCode="0%" sourceLinked="1"/>
        <c:majorTickMark val="out"/>
        <c:minorTickMark val="none"/>
        <c:tickLblPos val="nextTo"/>
        <c:crossAx val="91261184"/>
        <c:crosses val="autoZero"/>
        <c:crossBetween val="between"/>
      </c:valAx>
      <c:spPr>
        <a:noFill/>
        <a:ln w="25400">
          <a:noFill/>
        </a:ln>
      </c:spPr>
    </c:plotArea>
    <c:plotVisOnly val="1"/>
    <c:dispBlanksAs val="gap"/>
    <c:showDLblsOverMax val="0"/>
  </c:chart>
  <c:spPr>
    <a:noFill/>
    <a:ln>
      <a:noFill/>
    </a:ln>
  </c:spPr>
  <c:txPr>
    <a:bodyPr/>
    <a:lstStyle/>
    <a:p>
      <a:pPr>
        <a:defRPr sz="2063"/>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chemeClr val="accent2"/>
            </a:solidFill>
          </c:spPr>
          <c:invertIfNegative val="0"/>
          <c:dPt>
            <c:idx val="1"/>
            <c:invertIfNegative val="0"/>
            <c:bubble3D val="0"/>
            <c:spPr>
              <a:solidFill>
                <a:schemeClr val="accent1"/>
              </a:solidFill>
            </c:spPr>
          </c:dPt>
          <c:dPt>
            <c:idx val="2"/>
            <c:invertIfNegative val="0"/>
            <c:bubble3D val="0"/>
            <c:spPr>
              <a:solidFill>
                <a:srgbClr val="92D050"/>
              </a:solidFill>
            </c:spPr>
          </c:dPt>
          <c:dPt>
            <c:idx val="3"/>
            <c:invertIfNegative val="0"/>
            <c:bubble3D val="0"/>
            <c:spPr>
              <a:solidFill>
                <a:srgbClr val="7030A0"/>
              </a:solidFill>
            </c:spPr>
          </c:dPt>
          <c:cat>
            <c:strRef>
              <c:f>Sheet1!$A$1:$A$4</c:f>
              <c:strCache>
                <c:ptCount val="4"/>
                <c:pt idx="0">
                  <c:v>Ad Hoc</c:v>
                </c:pt>
                <c:pt idx="1">
                  <c:v>Monthly</c:v>
                </c:pt>
                <c:pt idx="2">
                  <c:v>Weekly</c:v>
                </c:pt>
                <c:pt idx="3">
                  <c:v>Full Time</c:v>
                </c:pt>
              </c:strCache>
            </c:strRef>
          </c:cat>
          <c:val>
            <c:numRef>
              <c:f>Sheet1!$B$1:$B$4</c:f>
              <c:numCache>
                <c:formatCode>0%</c:formatCode>
                <c:ptCount val="4"/>
                <c:pt idx="0">
                  <c:v>0.85</c:v>
                </c:pt>
                <c:pt idx="1">
                  <c:v>0.56000000000000005</c:v>
                </c:pt>
                <c:pt idx="2">
                  <c:v>0.53</c:v>
                </c:pt>
                <c:pt idx="3">
                  <c:v>0.34</c:v>
                </c:pt>
              </c:numCache>
            </c:numRef>
          </c:val>
        </c:ser>
        <c:dLbls>
          <c:showLegendKey val="0"/>
          <c:showVal val="0"/>
          <c:showCatName val="0"/>
          <c:showSerName val="0"/>
          <c:showPercent val="0"/>
          <c:showBubbleSize val="0"/>
        </c:dLbls>
        <c:gapWidth val="150"/>
        <c:shape val="cylinder"/>
        <c:axId val="89080576"/>
        <c:axId val="89082112"/>
        <c:axId val="0"/>
      </c:bar3DChart>
      <c:catAx>
        <c:axId val="89080576"/>
        <c:scaling>
          <c:orientation val="minMax"/>
        </c:scaling>
        <c:delete val="0"/>
        <c:axPos val="b"/>
        <c:majorTickMark val="out"/>
        <c:minorTickMark val="none"/>
        <c:tickLblPos val="nextTo"/>
        <c:txPr>
          <a:bodyPr/>
          <a:lstStyle/>
          <a:p>
            <a:pPr>
              <a:defRPr sz="1400" b="1"/>
            </a:pPr>
            <a:endParaRPr lang="en-US"/>
          </a:p>
        </c:txPr>
        <c:crossAx val="89082112"/>
        <c:crosses val="autoZero"/>
        <c:auto val="1"/>
        <c:lblAlgn val="ctr"/>
        <c:lblOffset val="100"/>
        <c:noMultiLvlLbl val="0"/>
      </c:catAx>
      <c:valAx>
        <c:axId val="89082112"/>
        <c:scaling>
          <c:orientation val="minMax"/>
        </c:scaling>
        <c:delete val="0"/>
        <c:axPos val="l"/>
        <c:majorGridlines/>
        <c:numFmt formatCode="0%" sourceLinked="1"/>
        <c:majorTickMark val="out"/>
        <c:minorTickMark val="none"/>
        <c:tickLblPos val="nextTo"/>
        <c:txPr>
          <a:bodyPr/>
          <a:lstStyle/>
          <a:p>
            <a:pPr>
              <a:defRPr sz="1800" b="1"/>
            </a:pPr>
            <a:endParaRPr lang="en-US"/>
          </a:p>
        </c:txPr>
        <c:crossAx val="8908057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590F8FB-EAD1-4ED0-8DC9-6B17EAA0FF9A}" type="datetimeFigureOut">
              <a:rPr lang="en-US" smtClean="0"/>
              <a:t>6/13/2016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F7152B5-7DFF-4D34-84C2-469531EDB562}" type="slidenum">
              <a:rPr lang="en-US" smtClean="0"/>
              <a:t>‹#›</a:t>
            </a:fld>
            <a:endParaRPr lang="en-US" dirty="0"/>
          </a:p>
        </p:txBody>
      </p:sp>
    </p:spTree>
    <p:extLst>
      <p:ext uri="{BB962C8B-B14F-4D97-AF65-F5344CB8AC3E}">
        <p14:creationId xmlns:p14="http://schemas.microsoft.com/office/powerpoint/2010/main" val="188537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globalworkplaceanalytics.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152B5-7DFF-4D34-84C2-469531EDB562}" type="slidenum">
              <a:rPr lang="en-US" smtClean="0"/>
              <a:t>1</a:t>
            </a:fld>
            <a:endParaRPr lang="en-US" dirty="0"/>
          </a:p>
        </p:txBody>
      </p:sp>
    </p:spTree>
    <p:extLst>
      <p:ext uri="{BB962C8B-B14F-4D97-AF65-F5344CB8AC3E}">
        <p14:creationId xmlns:p14="http://schemas.microsoft.com/office/powerpoint/2010/main" val="42275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p:spPr>
        <p:txBody>
          <a:bodyPr/>
          <a:lstStyle/>
          <a:p>
            <a:r>
              <a:rPr lang="en-US" dirty="0" smtClean="0"/>
              <a:t>Remote work location example: Bank HQed in Norcross made arrangements for its employees to work from the nearest branch office.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152B5-7DFF-4D34-84C2-469531EDB562}" type="slidenum">
              <a:rPr lang="en-US" smtClean="0"/>
              <a:t>4</a:t>
            </a:fld>
            <a:endParaRPr lang="en-US" dirty="0"/>
          </a:p>
        </p:txBody>
      </p:sp>
    </p:spTree>
    <p:extLst>
      <p:ext uri="{BB962C8B-B14F-4D97-AF65-F5344CB8AC3E}">
        <p14:creationId xmlns:p14="http://schemas.microsoft.com/office/powerpoint/2010/main" val="405456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Workplace Analytics’ research finds based</a:t>
            </a:r>
            <a:r>
              <a:rPr lang="en-US" baseline="0" dirty="0" smtClean="0"/>
              <a:t> on stats from the American Community </a:t>
            </a:r>
            <a:r>
              <a:rPr lang="en-US" baseline="0" dirty="0" smtClean="0"/>
              <a:t>Survey, Flex Jobs.com</a:t>
            </a:r>
            <a:endParaRPr lang="en-US" baseline="0" dirty="0" smtClean="0"/>
          </a:p>
          <a:p>
            <a:endParaRPr lang="en-US" baseline="0" dirty="0" smtClean="0"/>
          </a:p>
          <a:p>
            <a:r>
              <a:rPr lang="en-US" dirty="0" smtClean="0"/>
              <a:t>2005-2014 American Community Survey (US Census Bureau) data conducted by </a:t>
            </a:r>
            <a:r>
              <a:rPr lang="en-US" dirty="0" smtClean="0">
                <a:hlinkClick r:id="rId3"/>
              </a:rPr>
              <a:t>GlobalWorkplaceAnalytic.com</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9212B9-74EA-0D4E-AFF8-E9C23F040D03}" type="slidenum">
              <a:rPr lang="en-US" smtClean="0"/>
              <a:t>5</a:t>
            </a:fld>
            <a:endParaRPr lang="en-US" dirty="0"/>
          </a:p>
        </p:txBody>
      </p:sp>
    </p:spTree>
    <p:extLst>
      <p:ext uri="{BB962C8B-B14F-4D97-AF65-F5344CB8AC3E}">
        <p14:creationId xmlns:p14="http://schemas.microsoft.com/office/powerpoint/2010/main" val="385608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152B5-7DFF-4D34-84C2-469531EDB562}" type="slidenum">
              <a:rPr lang="en-US" smtClean="0"/>
              <a:t>6</a:t>
            </a:fld>
            <a:endParaRPr lang="en-US" dirty="0"/>
          </a:p>
        </p:txBody>
      </p:sp>
    </p:spTree>
    <p:extLst>
      <p:ext uri="{BB962C8B-B14F-4D97-AF65-F5344CB8AC3E}">
        <p14:creationId xmlns:p14="http://schemas.microsoft.com/office/powerpoint/2010/main" val="15001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a:ln/>
        </p:spPr>
      </p:sp>
      <p:sp>
        <p:nvSpPr>
          <p:cNvPr id="29699" name="Rectangle 3"/>
          <p:cNvSpPr>
            <a:spLocks noGrp="1"/>
          </p:cNvSpPr>
          <p:nvPr>
            <p:ph type="body" idx="1"/>
          </p:nvPr>
        </p:nvSpPr>
        <p:spPr>
          <a:noFill/>
        </p:spPr>
        <p:txBody>
          <a:bodyPr/>
          <a:lstStyle/>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Improves employee satisfaction</a:t>
            </a:r>
          </a:p>
          <a:p>
            <a:endParaRPr lang="en-US" dirty="0" smtClean="0"/>
          </a:p>
          <a:p>
            <a:r>
              <a:rPr lang="en-US" dirty="0" smtClean="0"/>
              <a:t>– People are sick of the rat race, eager to take control of their lives, and desperate to find a balance between work and life.</a:t>
            </a:r>
          </a:p>
          <a:p>
            <a:r>
              <a:rPr lang="en-US" dirty="0" smtClean="0"/>
              <a:t>– Two thirds of people want to work from home.</a:t>
            </a:r>
          </a:p>
          <a:p>
            <a:r>
              <a:rPr lang="en-US" dirty="0" smtClean="0"/>
              <a:t>– 36% would choose it over a pay raise.</a:t>
            </a:r>
          </a:p>
          <a:p>
            <a:r>
              <a:rPr lang="en-US" dirty="0" smtClean="0"/>
              <a:t>– A poll of 1,500 technology professionals revealed that thirty-seven percent would take a pay cut of 10% if they could work from home.</a:t>
            </a:r>
          </a:p>
          <a:p>
            <a:r>
              <a:rPr lang="en-US" dirty="0" smtClean="0"/>
              <a:t>– Gen Y’ers are more difficult to recruit (as reported by 56% of hiring managers) and to retain (as reported by 64% of hiring managers) but they are particularly attracted flexible work arrangements (rating among benefits as an * on a 10 scale as impact on overall job satisfaction)</a:t>
            </a:r>
          </a:p>
          <a:p>
            <a:r>
              <a:rPr lang="en-US" dirty="0" smtClean="0"/>
              <a:t>– 80% of employees consider telework a job perk.</a:t>
            </a:r>
          </a:p>
          <a:p>
            <a:endParaRPr lang="en-US" dirty="0" smtClean="0"/>
          </a:p>
          <a:p>
            <a:r>
              <a:rPr lang="en-US" dirty="0" smtClean="0"/>
              <a:t>• Reduce attrition</a:t>
            </a:r>
          </a:p>
          <a:p>
            <a:endParaRPr lang="en-US" dirty="0" smtClean="0"/>
          </a:p>
          <a:p>
            <a:r>
              <a:rPr lang="en-US" dirty="0" smtClean="0"/>
              <a:t>– Losing a valued employee can cost an employer $10,000 to $30,000.</a:t>
            </a:r>
          </a:p>
          <a:p>
            <a:r>
              <a:rPr lang="en-US" dirty="0" smtClean="0"/>
              <a:t>– Recruiting and training a new hire costs thousands.</a:t>
            </a:r>
          </a:p>
          <a:p>
            <a:r>
              <a:rPr lang="en-US" dirty="0" smtClean="0"/>
              <a:t>– 14% of Americans have changed jobs to shorten the commute.</a:t>
            </a:r>
          </a:p>
          <a:p>
            <a:r>
              <a:rPr lang="en-US" dirty="0" smtClean="0"/>
              <a:t>– 46% of companies that allow telework say it has reduced attrition.</a:t>
            </a:r>
          </a:p>
          <a:p>
            <a:r>
              <a:rPr lang="en-US" dirty="0" smtClean="0"/>
              <a:t>– 95% of employers say telework has a high impact on employee retention.</a:t>
            </a:r>
          </a:p>
          <a:p>
            <a:r>
              <a:rPr lang="en-US" dirty="0" smtClean="0"/>
              <a:t>– Almost half of employees feel their commute is getting worse; 70% of them feel their employers should take the lead in helping them solve the problem.</a:t>
            </a:r>
          </a:p>
          <a:p>
            <a:r>
              <a:rPr lang="en-US" dirty="0" smtClean="0"/>
              <a:t>– 92% of employees are concerned with the high cost of fuel and 80% of them specifically cite the cost of commuting to work. 73% feel their employers should take the lead in helping them reduce their commuting costs.</a:t>
            </a:r>
          </a:p>
          <a:p>
            <a:r>
              <a:rPr lang="en-US" dirty="0" smtClean="0"/>
              <a:t>– Two-thirds of employees would take another job to ease the commute.</a:t>
            </a:r>
          </a:p>
          <a:p>
            <a:endParaRPr lang="en-US" dirty="0" smtClean="0"/>
          </a:p>
          <a:p>
            <a:r>
              <a:rPr lang="en-US" dirty="0" smtClean="0"/>
              <a:t>• Reduces unscheduled absences</a:t>
            </a:r>
          </a:p>
          <a:p>
            <a:endParaRPr lang="en-US" dirty="0" smtClean="0"/>
          </a:p>
          <a:p>
            <a:r>
              <a:rPr lang="en-US" dirty="0" smtClean="0"/>
              <a:t>– 78% of employees who call in sick, really aren’t. They do so because of family issues, personal needs, and stress.</a:t>
            </a:r>
          </a:p>
          <a:p>
            <a:r>
              <a:rPr lang="en-US" dirty="0" smtClean="0"/>
              <a:t>– Unscheduled absences cost employers $1,800/employee per year; that adds up to $300 billion/yr for U.S. companies.</a:t>
            </a:r>
          </a:p>
          <a:p>
            <a:r>
              <a:rPr lang="en-US" dirty="0" smtClean="0"/>
              <a:t>– American Management Association, organizations that implemented a telework program realized a 63% reduction in unscheduled absences.</a:t>
            </a:r>
          </a:p>
          <a:p>
            <a:r>
              <a:rPr lang="en-US" dirty="0" smtClean="0"/>
              <a:t>– Teleworkers typically continue to work when they’re sick (without infecting others).</a:t>
            </a:r>
          </a:p>
          <a:p>
            <a:r>
              <a:rPr lang="en-US" dirty="0" smtClean="0"/>
              <a:t>– Teleworkers return to work more quickly following surgery or medical issues.</a:t>
            </a:r>
          </a:p>
          <a:p>
            <a:r>
              <a:rPr lang="en-US" dirty="0" smtClean="0"/>
              <a:t>– Flexible hours allow teleworkers to run errands or schedule appointments without losing a full day.</a:t>
            </a:r>
          </a:p>
          <a:p>
            <a:endParaRPr lang="en-US" dirty="0" smtClean="0"/>
          </a:p>
          <a:p>
            <a:r>
              <a:rPr lang="en-US" dirty="0" smtClean="0"/>
              <a:t>• Increases productivity</a:t>
            </a:r>
          </a:p>
          <a:p>
            <a:endParaRPr lang="en-US" dirty="0" smtClean="0"/>
          </a:p>
          <a:p>
            <a:r>
              <a:rPr lang="en-US" dirty="0" smtClean="0"/>
              <a:t>– Best Buy, British Telecom, Dow Chemical and many others show that teleworkers are 35-40% more productive.</a:t>
            </a:r>
          </a:p>
          <a:p>
            <a:r>
              <a:rPr lang="en-US" dirty="0" smtClean="0"/>
              <a:t>– Businesses lose $600 billion a year in workplace distractions.</a:t>
            </a:r>
          </a:p>
          <a:p>
            <a:r>
              <a:rPr lang="en-US" dirty="0" smtClean="0"/>
              <a:t>– Over two-thirds of employers report increased productivity among their telecommuters.</a:t>
            </a:r>
          </a:p>
          <a:p>
            <a:r>
              <a:rPr lang="en-US" dirty="0" smtClean="0"/>
              <a:t>– Sun Microsystems’ experience suggests that employees spend 60% of the commuting time they save performing work for the company.</a:t>
            </a:r>
          </a:p>
          <a:p>
            <a:r>
              <a:rPr lang="en-US" dirty="0" smtClean="0"/>
              <a:t>– AT&amp;T workers work 5 more hours at home than their office workers</a:t>
            </a:r>
          </a:p>
          <a:p>
            <a:r>
              <a:rPr lang="en-US" dirty="0" smtClean="0"/>
              <a:t>– JDEdwards teleworkers are 20-25% more productive than their office counterpoints</a:t>
            </a:r>
          </a:p>
          <a:p>
            <a:r>
              <a:rPr lang="en-US" dirty="0" smtClean="0"/>
              <a:t>– American Express workers produced 43% more than their office based counterpoints</a:t>
            </a:r>
          </a:p>
          <a:p>
            <a:r>
              <a:rPr lang="en-US" dirty="0" smtClean="0"/>
              <a:t>– Compaq increased productivity 15% – 45%</a:t>
            </a:r>
          </a:p>
          <a:p>
            <a:endParaRPr lang="en-US" dirty="0" smtClean="0"/>
          </a:p>
          <a:p>
            <a:r>
              <a:rPr lang="en-US" dirty="0" smtClean="0"/>
              <a:t>• Saves employers money</a:t>
            </a:r>
          </a:p>
          <a:p>
            <a:endParaRPr lang="en-US" dirty="0" smtClean="0"/>
          </a:p>
          <a:p>
            <a:r>
              <a:rPr lang="en-US" dirty="0" smtClean="0"/>
              <a:t>– Nearly six out of ten employers identify cost savings as a significant benefit to telecommuting.</a:t>
            </a:r>
          </a:p>
          <a:p>
            <a:r>
              <a:rPr lang="en-US" dirty="0" smtClean="0"/>
              <a:t>– Alpine Access Remote Agents close 30% more sales than traditional agents the year before.  Customer complaints decreased by 90%. And turnover decreased by 88%.</a:t>
            </a:r>
          </a:p>
          <a:p>
            <a:r>
              <a:rPr lang="en-US" dirty="0" smtClean="0"/>
              <a:t>– IBM slashed real estate costs by $50 million.</a:t>
            </a:r>
          </a:p>
          <a:p>
            <a:r>
              <a:rPr lang="en-US" dirty="0" smtClean="0"/>
              <a:t>– McKesson saves $2 million a year.</a:t>
            </a:r>
          </a:p>
          <a:p>
            <a:r>
              <a:rPr lang="en-US" dirty="0" smtClean="0"/>
              <a:t>– Nortel estimates that they save $100,000 per employee they don’t have to relocate.</a:t>
            </a:r>
          </a:p>
          <a:p>
            <a:r>
              <a:rPr lang="en-US" dirty="0" smtClean="0"/>
              <a:t>– Average real estate savings with full-time telework is $10,000 per employee per year.</a:t>
            </a:r>
          </a:p>
          <a:p>
            <a:r>
              <a:rPr lang="en-US" dirty="0" smtClean="0"/>
              <a:t>– Partial telework can offer real estate savings by instituting an office hoteling program.</a:t>
            </a:r>
          </a:p>
          <a:p>
            <a:r>
              <a:rPr lang="en-US" dirty="0" smtClean="0"/>
              <a:t>– Dow Chemical and Nortel save over 30% on non-real estate costs.</a:t>
            </a:r>
          </a:p>
          <a:p>
            <a:r>
              <a:rPr lang="en-US" dirty="0" smtClean="0"/>
              <a:t>– Sun Microsystems saves $68 million a year in real estate costs.</a:t>
            </a:r>
          </a:p>
          <a:p>
            <a:r>
              <a:rPr lang="en-US" dirty="0" smtClean="0"/>
              <a:t>– Offers inexpensive compliance with ADA for disabled workers.</a:t>
            </a:r>
          </a:p>
          <a:p>
            <a:r>
              <a:rPr lang="en-US" dirty="0" smtClean="0"/>
              <a:t>– Saves brick and mortar costs in industries where regulations or needs require local workers (e.g. healthcare, e-tail).</a:t>
            </a:r>
          </a:p>
          <a:p>
            <a:endParaRPr lang="en-US" dirty="0" smtClean="0"/>
          </a:p>
          <a:p>
            <a:r>
              <a:rPr lang="en-US" dirty="0" smtClean="0"/>
              <a:t>• Equalizes personalities and reduces potential for discrimination</a:t>
            </a:r>
          </a:p>
          <a:p>
            <a:endParaRPr lang="en-US" dirty="0" smtClean="0"/>
          </a:p>
          <a:p>
            <a:r>
              <a:rPr lang="en-US" dirty="0" smtClean="0"/>
              <a:t>– Hiring sight unseen, as some all-virtual employers do, greatly reduces the potential for discrimination.</a:t>
            </a:r>
          </a:p>
          <a:p>
            <a:r>
              <a:rPr lang="en-US" dirty="0" smtClean="0"/>
              <a:t>– It ensures that people are judged by what they do versus what the look like.</a:t>
            </a:r>
          </a:p>
          <a:p>
            <a:r>
              <a:rPr lang="en-US" dirty="0" smtClean="0"/>
              <a:t>– Communications via focus groups, instant messaging, and the like equalizes personalities. No longer is the loudest voice the one that’s heard.</a:t>
            </a:r>
          </a:p>
          <a:p>
            <a:endParaRPr lang="en-US" dirty="0" smtClean="0"/>
          </a:p>
          <a:p>
            <a:r>
              <a:rPr lang="en-US" dirty="0" smtClean="0"/>
              <a:t>• Cuts down on wasted meetings</a:t>
            </a:r>
          </a:p>
          <a:p>
            <a:endParaRPr lang="en-US" dirty="0" smtClean="0"/>
          </a:p>
          <a:p>
            <a:r>
              <a:rPr lang="en-US" dirty="0" smtClean="0"/>
              <a:t>– Asynchronous communications allow people to communicate more efficiently.</a:t>
            </a:r>
          </a:p>
          <a:p>
            <a:r>
              <a:rPr lang="en-US" dirty="0" smtClean="0"/>
              <a:t>– Web-based meetings are better planned and more apt to stay on message.</a:t>
            </a:r>
          </a:p>
          <a:p>
            <a:endParaRPr lang="en-US" dirty="0" smtClean="0"/>
          </a:p>
          <a:p>
            <a:r>
              <a:rPr lang="en-US" dirty="0" smtClean="0"/>
              <a:t>• Increases employee empowerment</a:t>
            </a:r>
          </a:p>
          <a:p>
            <a:endParaRPr lang="en-US" dirty="0" smtClean="0"/>
          </a:p>
          <a:p>
            <a:r>
              <a:rPr lang="en-US" dirty="0" smtClean="0"/>
              <a:t>– Remote work forces people to be more independent and self-directed.</a:t>
            </a:r>
          </a:p>
          <a:p>
            <a:endParaRPr lang="en-US" dirty="0" smtClean="0"/>
          </a:p>
          <a:p>
            <a:r>
              <a:rPr lang="en-US" dirty="0" smtClean="0"/>
              <a:t>• Increases collaboration</a:t>
            </a:r>
          </a:p>
          <a:p>
            <a:endParaRPr lang="en-US" dirty="0" smtClean="0"/>
          </a:p>
          <a:p>
            <a:r>
              <a:rPr lang="en-US" dirty="0" smtClean="0"/>
              <a:t>– Once telework technologies are in place, employees and contractors can work together without regard to logistics. This substantially increases collaboration options.</a:t>
            </a:r>
          </a:p>
          <a:p>
            <a:endParaRPr lang="en-US" dirty="0" smtClean="0"/>
          </a:p>
          <a:p>
            <a:r>
              <a:rPr lang="en-US" dirty="0" smtClean="0"/>
              <a:t>• Provides new employment opportunities for the un and under-employed</a:t>
            </a:r>
          </a:p>
          <a:p>
            <a:endParaRPr lang="en-US" dirty="0" smtClean="0"/>
          </a:p>
          <a:p>
            <a:r>
              <a:rPr lang="en-US" dirty="0" smtClean="0"/>
              <a:t>– 18 million Americans with some college education aren’t working.</a:t>
            </a:r>
          </a:p>
          <a:p>
            <a:r>
              <a:rPr lang="en-US" dirty="0" smtClean="0"/>
              <a:t>– More than twelve percent of the working age population that’s disabled (16 million). A full three quarters of unemployed workers with disabilities cite discrimination in the workplace and lack of transportation as major factors that prevent them from working.</a:t>
            </a:r>
          </a:p>
          <a:p>
            <a:r>
              <a:rPr lang="en-US" dirty="0" smtClean="0"/>
              <a:t>– 24 million Americans work part time.</a:t>
            </a:r>
          </a:p>
          <a:p>
            <a:r>
              <a:rPr lang="en-US" dirty="0" smtClean="0"/>
              <a:t>– Only seventy-five percent of women, still the traditional primary caregivers, age twenty-five to fifty-four participate in the labor force (compared to ninety percent of men). Almost a quarter of women work part-time (16.5 million), compared to ten percent of men.</a:t>
            </a:r>
          </a:p>
          <a:p>
            <a:endParaRPr lang="en-US" dirty="0" smtClean="0"/>
          </a:p>
          <a:p>
            <a:r>
              <a:rPr lang="en-US" dirty="0" smtClean="0"/>
              <a:t>• Expands the talent pool</a:t>
            </a:r>
          </a:p>
          <a:p>
            <a:endParaRPr lang="en-US" dirty="0" smtClean="0"/>
          </a:p>
          <a:p>
            <a:r>
              <a:rPr lang="en-US" dirty="0" smtClean="0"/>
              <a:t>– Over 40% of employers are feeling the labor pinch; that will worsen as Boomers retire.</a:t>
            </a:r>
          </a:p>
          <a:p>
            <a:r>
              <a:rPr lang="en-US" dirty="0" smtClean="0"/>
              <a:t>– Reduces geographic boundaries.</a:t>
            </a:r>
          </a:p>
          <a:p>
            <a:r>
              <a:rPr lang="en-US" dirty="0" smtClean="0"/>
              <a:t>– Provides access to disabled workers.</a:t>
            </a:r>
          </a:p>
          <a:p>
            <a:r>
              <a:rPr lang="en-US" dirty="0" smtClean="0"/>
              <a:t>– Offers alternative that would have otherwise kept parents and senior caregivers out of the workforce.</a:t>
            </a:r>
          </a:p>
          <a:p>
            <a:r>
              <a:rPr lang="en-US" dirty="0" smtClean="0"/>
              <a:t>– Offers geographic, socioeconomic, and cultural diversity that would not otherwise be possible.</a:t>
            </a:r>
          </a:p>
          <a:p>
            <a:r>
              <a:rPr lang="en-US" dirty="0" smtClean="0"/>
              <a:t>– Over 70% employees report says the ability telecommute will be somewhat to extremely important in choosing their next job.</a:t>
            </a:r>
          </a:p>
          <a:p>
            <a:endParaRPr lang="en-US" dirty="0" smtClean="0"/>
          </a:p>
          <a:p>
            <a:r>
              <a:rPr lang="en-US" dirty="0" smtClean="0"/>
              <a:t>• Slows the brain drain due to retiring Boomers</a:t>
            </a:r>
          </a:p>
          <a:p>
            <a:endParaRPr lang="en-US" dirty="0" smtClean="0"/>
          </a:p>
          <a:p>
            <a:r>
              <a:rPr lang="en-US" dirty="0" smtClean="0"/>
              <a:t>– 75% of retirees want to continue to work – but they want the flexibility to enjoy their retirement.</a:t>
            </a:r>
          </a:p>
          <a:p>
            <a:r>
              <a:rPr lang="en-US" dirty="0" smtClean="0"/>
              <a:t>– 36% of retirees say the ability to work part rather than full time, or to work from home would have encouraged them to keep working – even if it didn’t provide health benefits or meant a temporarily reduced pension.</a:t>
            </a:r>
          </a:p>
          <a:p>
            <a:r>
              <a:rPr lang="en-US" dirty="0" smtClean="0"/>
              <a:t>– 38% of surveyed retirees indicated that being able to work seasonally or on a independent contractor basis would have encouraged them to delay retirement.</a:t>
            </a:r>
          </a:p>
          <a:p>
            <a:r>
              <a:rPr lang="en-US" dirty="0" smtClean="0"/>
              <a:t>– 71% of retired workers who later decided to go back to work, originally retired because of a desire for more flexibility than their job offered.</a:t>
            </a:r>
          </a:p>
          <a:p>
            <a:endParaRPr lang="en-US" dirty="0" smtClean="0"/>
          </a:p>
          <a:p>
            <a:r>
              <a:rPr lang="en-US" dirty="0" smtClean="0"/>
              <a:t>• Reduces staffing redundancies and offers quick scale-up and scale-down options</a:t>
            </a:r>
          </a:p>
          <a:p>
            <a:endParaRPr lang="en-US" dirty="0" smtClean="0"/>
          </a:p>
          <a:p>
            <a:r>
              <a:rPr lang="en-US" dirty="0" smtClean="0"/>
              <a:t>– Having access to a flexible at-home workforce allows call centers, airlines, and other to add and reduce staff quickly as needed.</a:t>
            </a:r>
          </a:p>
          <a:p>
            <a:r>
              <a:rPr lang="en-US" dirty="0" smtClean="0"/>
              <a:t>– The need to overstaff, just in case, is greatly reduced.</a:t>
            </a:r>
          </a:p>
          <a:p>
            <a:r>
              <a:rPr lang="en-US" dirty="0" smtClean="0"/>
              <a:t>– 24/7 worldwide coverage is easier to staff with home-based help.</a:t>
            </a:r>
          </a:p>
          <a:p>
            <a:endParaRPr lang="en-US" dirty="0" smtClean="0"/>
          </a:p>
          <a:p>
            <a:r>
              <a:rPr lang="en-US" dirty="0" smtClean="0"/>
              <a:t>• Environmental Friendly Policies are Good For Companies</a:t>
            </a:r>
          </a:p>
          <a:p>
            <a:r>
              <a:rPr lang="en-US" dirty="0" smtClean="0"/>
              <a:t>– Sun Microsystems reported that its 24,000 U.S. employees participating in the Open Work Program avoided producing 32,000 metric tons of CO2 last year by driving less often to and from work.</a:t>
            </a:r>
          </a:p>
          <a:p>
            <a:r>
              <a:rPr lang="en-US" dirty="0" smtClean="0"/>
              <a:t>– Office equipment energy consumption rate is twice that of home office equipment energy consumption.</a:t>
            </a:r>
          </a:p>
          <a:p>
            <a:r>
              <a:rPr lang="en-US" dirty="0" smtClean="0"/>
              <a:t>– 70% of employees report they would see their companies in a more favorable light if they helped them reduce their carbon emissions.</a:t>
            </a:r>
          </a:p>
          <a:p>
            <a:r>
              <a:rPr lang="en-US" dirty="0" smtClean="0"/>
              <a:t>– 24% of employees say they’d take a pay cut of up to 10% to help the environment.</a:t>
            </a:r>
          </a:p>
          <a:p>
            <a:endParaRPr lang="en-US" dirty="0" smtClean="0"/>
          </a:p>
          <a:p>
            <a:r>
              <a:rPr lang="en-US" dirty="0" smtClean="0"/>
              <a:t>• Reduces traffic jams</a:t>
            </a:r>
          </a:p>
          <a:p>
            <a:endParaRPr lang="en-US" dirty="0" smtClean="0"/>
          </a:p>
          <a:p>
            <a:r>
              <a:rPr lang="en-US" dirty="0" smtClean="0"/>
              <a:t>– If traffic continues to grow at the current pace, over the next couple of decades, drivers in Atlanta, Baltimore, Chicago, Denver, Las Vegas, Miami, Minneapolis/St. Paul, Portland, San Francisco-Oakland, Seattle-Tacoma, and Washington, D.C. will be sitting in daily traffic jams worse than the infamous traffic jams that plague Los Angeles eight hours a day.</a:t>
            </a:r>
          </a:p>
          <a:p>
            <a:r>
              <a:rPr lang="en-US" dirty="0" smtClean="0"/>
              <a:t>– As a result, commutes will take almost twice as long, and you’ll have to leave even earlier to allow for traffic jams if you have to arrive someplace at a specific time, producing a further reduction to our national productivity.</a:t>
            </a:r>
          </a:p>
          <a:p>
            <a:r>
              <a:rPr lang="en-US" dirty="0" smtClean="0"/>
              <a:t>– Traffic jams rob the U.S. economy of $78 billion/year in productivity</a:t>
            </a:r>
          </a:p>
          <a:p>
            <a:r>
              <a:rPr lang="en-US" dirty="0" smtClean="0"/>
              <a:t>– Traffic jams idle away almost 3 billion gallons of gas and accounts for 26 million extra tons of greenhouse gases</a:t>
            </a:r>
          </a:p>
          <a:p>
            <a:r>
              <a:rPr lang="en-US" dirty="0" smtClean="0"/>
              <a:t>– Every 1% reduction in vehicles yields a three fold decrease in congestion.</a:t>
            </a:r>
          </a:p>
          <a:p>
            <a:endParaRPr lang="en-US" dirty="0" smtClean="0"/>
          </a:p>
          <a:p>
            <a:r>
              <a:rPr lang="en-US" dirty="0" smtClean="0"/>
              <a:t>• Prevents traffic accidents</a:t>
            </a:r>
          </a:p>
          <a:p>
            <a:endParaRPr lang="en-US" dirty="0" smtClean="0"/>
          </a:p>
          <a:p>
            <a:r>
              <a:rPr lang="en-US" dirty="0" smtClean="0"/>
              <a:t>– Half time telework, for the portion of the population that holds telework-compatible jobs and wants to work from home, would save more than 1,600 lives, prevent almost 99,000 injuries, and save over $12 billion a year in direct and indirect costs associated with traffic accidents.</a:t>
            </a:r>
          </a:p>
          <a:p>
            <a:endParaRPr lang="en-US" dirty="0" smtClean="0"/>
          </a:p>
          <a:p>
            <a:r>
              <a:rPr lang="en-US" dirty="0" smtClean="0"/>
              <a:t>• Take the pressure off our crumbling transportation infrastructure</a:t>
            </a:r>
          </a:p>
          <a:p>
            <a:endParaRPr lang="en-US" dirty="0" smtClean="0"/>
          </a:p>
          <a:p>
            <a:r>
              <a:rPr lang="en-US" dirty="0" smtClean="0"/>
              <a:t>– Crumbling transportation infrastructure – new roads are being built to meet needs of 10-20 years ago. Less than 6% of our cites roads have kept pace with demand over the past decade.</a:t>
            </a:r>
          </a:p>
          <a:p>
            <a:r>
              <a:rPr lang="en-US" dirty="0" smtClean="0"/>
              <a:t>– By 2025 we’ll need another 104 thousand additional lane miles – that will cost 530 billion.</a:t>
            </a:r>
          </a:p>
          <a:p>
            <a:endParaRPr lang="en-US" dirty="0" smtClean="0"/>
          </a:p>
          <a:p>
            <a:r>
              <a:rPr lang="en-US" dirty="0" smtClean="0"/>
              <a:t>• Insures continuity of operations in the event of a disaster</a:t>
            </a:r>
          </a:p>
          <a:p>
            <a:endParaRPr lang="en-US" dirty="0" smtClean="0"/>
          </a:p>
          <a:p>
            <a:r>
              <a:rPr lang="en-US" dirty="0" smtClean="0"/>
              <a:t>– Federal workers are required to telework to the maximum extent possible for this reason.</a:t>
            </a:r>
          </a:p>
          <a:p>
            <a:r>
              <a:rPr lang="en-US" dirty="0" smtClean="0"/>
              <a:t>– Bird flu, terrorism, roadway problems, and weather-related disasters are all drivers.</a:t>
            </a:r>
          </a:p>
          <a:p>
            <a:r>
              <a:rPr lang="en-US" dirty="0" smtClean="0"/>
              <a:t>– Three quarters of teleworkers say they could continue to work in the event of a disaster compared with just 28% on non-teleworkers.</a:t>
            </a:r>
          </a:p>
          <a:p>
            <a:endParaRPr lang="en-US" dirty="0" smtClean="0"/>
          </a:p>
          <a:p>
            <a:r>
              <a:rPr lang="en-US" dirty="0" smtClean="0"/>
              <a:t>• Improves performance measurement systems</a:t>
            </a:r>
          </a:p>
          <a:p>
            <a:endParaRPr lang="en-US" dirty="0" smtClean="0"/>
          </a:p>
          <a:p>
            <a:r>
              <a:rPr lang="en-US" dirty="0" smtClean="0"/>
              <a:t>– Drucker, Six Sigma, and management experts agree that goal setting and performance measurement is key to successful management.</a:t>
            </a:r>
          </a:p>
          <a:p>
            <a:r>
              <a:rPr lang="en-US" dirty="0" smtClean="0"/>
              <a:t>– For telework to work, employees must be measured by what they do, not where or how they do it.</a:t>
            </a:r>
          </a:p>
          <a:p>
            <a:endParaRPr lang="en-US" dirty="0" smtClean="0"/>
          </a:p>
          <a:p>
            <a:r>
              <a:rPr lang="en-US" dirty="0" smtClean="0"/>
              <a:t>• Offers access to grants and financial incentives</a:t>
            </a:r>
          </a:p>
          <a:p>
            <a:endParaRPr lang="en-US" dirty="0" smtClean="0"/>
          </a:p>
          <a:p>
            <a:r>
              <a:rPr lang="en-US" dirty="0" smtClean="0"/>
              <a:t>– A number of states, including Virginia, Georgia, and Oregon offer financial incentives for businesses to adopt telework. Other states including Arizona, Vermont, Washington, and Connecticut offer free training to encourage companies to give it a try.</a:t>
            </a:r>
          </a:p>
          <a:p>
            <a:endParaRPr lang="en-US" dirty="0"/>
          </a:p>
        </p:txBody>
      </p:sp>
      <p:sp>
        <p:nvSpPr>
          <p:cNvPr id="4" name="Slide Number Placeholder 3"/>
          <p:cNvSpPr>
            <a:spLocks noGrp="1"/>
          </p:cNvSpPr>
          <p:nvPr>
            <p:ph type="sldNum" sz="quarter" idx="10"/>
          </p:nvPr>
        </p:nvSpPr>
        <p:spPr/>
        <p:txBody>
          <a:bodyPr/>
          <a:lstStyle/>
          <a:p>
            <a:fld id="{1F7152B5-7DFF-4D34-84C2-469531EDB562}" type="slidenum">
              <a:rPr lang="en-US" smtClean="0"/>
              <a:t>8</a:t>
            </a:fld>
            <a:endParaRPr lang="en-US" dirty="0"/>
          </a:p>
        </p:txBody>
      </p:sp>
    </p:spTree>
    <p:extLst>
      <p:ext uri="{BB962C8B-B14F-4D97-AF65-F5344CB8AC3E}">
        <p14:creationId xmlns:p14="http://schemas.microsoft.com/office/powerpoint/2010/main" val="254556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miter lim="800000"/>
            <a:headEnd/>
            <a:tailEnd/>
          </a:ln>
        </p:spPr>
        <p:txBody>
          <a:bodyPr/>
          <a:lstStyle/>
          <a:p>
            <a:fld id="{E379D8E7-AC0E-4263-8420-79046BF53DAA}" type="slidenum">
              <a:rPr lang="en-US" smtClean="0"/>
              <a:pPr/>
              <a:t>10</a:t>
            </a:fld>
            <a:endParaRPr lang="en-US" dirty="0"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730866" y="4561328"/>
            <a:ext cx="5853468" cy="4320372"/>
          </a:xfrm>
          <a:noFill/>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GCO_PPT_pk_PPTBkgd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197096" y="2011553"/>
            <a:ext cx="4489704" cy="1470025"/>
          </a:xfrm>
        </p:spPr>
        <p:txBody>
          <a:bodyPr>
            <a:normAutofit/>
          </a:bodyPr>
          <a:lstStyle>
            <a:lvl1pPr algn="r">
              <a:defRPr sz="26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032504" y="3483864"/>
            <a:ext cx="4654296" cy="347472"/>
          </a:xfrm>
        </p:spPr>
        <p:txBody>
          <a:bodyPr>
            <a:noAutofit/>
          </a:bodyPr>
          <a:lstStyle>
            <a:lvl1pPr marL="0" indent="0" algn="r">
              <a:buNone/>
              <a:defRPr sz="16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GCO_PPT_pk_PPTBkg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439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pPr>
              <a:defRPr/>
            </a:pPr>
            <a:fld id="{7C47FF54-ECE7-4447-AD3A-C3F60348D4A2}" type="slidenum">
              <a:rPr lang="en-US"/>
              <a:pPr>
                <a:defRPr/>
              </a:pPr>
              <a:t>‹#›</a:t>
            </a:fld>
            <a:endParaRPr lang="en-US" dirty="0"/>
          </a:p>
        </p:txBody>
      </p:sp>
    </p:spTree>
    <p:extLst>
      <p:ext uri="{BB962C8B-B14F-4D97-AF65-F5344CB8AC3E}">
        <p14:creationId xmlns:p14="http://schemas.microsoft.com/office/powerpoint/2010/main" val="350573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pPr>
              <a:defRPr/>
            </a:pPr>
            <a:fld id="{FA25FFB5-7739-4D3F-9A3A-109D39A377C5}" type="slidenum">
              <a:rPr lang="en-US"/>
              <a:pPr>
                <a:defRPr/>
              </a:pPr>
              <a:t>‹#›</a:t>
            </a:fld>
            <a:endParaRPr lang="en-US" dirty="0"/>
          </a:p>
        </p:txBody>
      </p:sp>
    </p:spTree>
    <p:extLst>
      <p:ext uri="{BB962C8B-B14F-4D97-AF65-F5344CB8AC3E}">
        <p14:creationId xmlns:p14="http://schemas.microsoft.com/office/powerpoint/2010/main" val="279108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pPr>
              <a:defRPr/>
            </a:pPr>
            <a:fld id="{D663EEDD-37C7-4681-9194-B0B4DB57D353}" type="slidenum">
              <a:rPr lang="en-US"/>
              <a:pPr>
                <a:defRPr/>
              </a:pPr>
              <a:t>‹#›</a:t>
            </a:fld>
            <a:endParaRPr lang="en-US" dirty="0"/>
          </a:p>
        </p:txBody>
      </p:sp>
    </p:spTree>
    <p:extLst>
      <p:ext uri="{BB962C8B-B14F-4D97-AF65-F5344CB8AC3E}">
        <p14:creationId xmlns:p14="http://schemas.microsoft.com/office/powerpoint/2010/main" val="132625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pPr>
              <a:defRPr/>
            </a:pPr>
            <a:fld id="{9009C31C-7E8D-4687-A0CF-4C8908F0FBDA}" type="slidenum">
              <a:rPr lang="en-US"/>
              <a:pPr>
                <a:defRPr/>
              </a:pPr>
              <a:t>‹#›</a:t>
            </a:fld>
            <a:endParaRPr lang="en-US" dirty="0"/>
          </a:p>
        </p:txBody>
      </p:sp>
    </p:spTree>
    <p:extLst>
      <p:ext uri="{BB962C8B-B14F-4D97-AF65-F5344CB8AC3E}">
        <p14:creationId xmlns:p14="http://schemas.microsoft.com/office/powerpoint/2010/main" val="2642295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4"/>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pPr>
              <a:defRPr/>
            </a:pPr>
            <a:fld id="{FB575F8F-054C-4B9F-8299-91EA64D1BDEA}" type="slidenum">
              <a:rPr lang="en-US"/>
              <a:pPr>
                <a:defRPr/>
              </a:pPr>
              <a:t>‹#›</a:t>
            </a:fld>
            <a:endParaRPr lang="en-US" dirty="0"/>
          </a:p>
        </p:txBody>
      </p:sp>
    </p:spTree>
    <p:extLst>
      <p:ext uri="{BB962C8B-B14F-4D97-AF65-F5344CB8AC3E}">
        <p14:creationId xmlns:p14="http://schemas.microsoft.com/office/powerpoint/2010/main" val="3801234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pPr>
              <a:defRPr/>
            </a:pPr>
            <a:fld id="{3A12AA4B-C21E-4304-8167-87A473045306}" type="slidenum">
              <a:rPr lang="en-US"/>
              <a:pPr>
                <a:defRPr/>
              </a:pPr>
              <a:t>‹#›</a:t>
            </a:fld>
            <a:endParaRPr lang="en-US" dirty="0"/>
          </a:p>
        </p:txBody>
      </p:sp>
    </p:spTree>
    <p:extLst>
      <p:ext uri="{BB962C8B-B14F-4D97-AF65-F5344CB8AC3E}">
        <p14:creationId xmlns:p14="http://schemas.microsoft.com/office/powerpoint/2010/main" val="2633570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71599"/>
            <a:ext cx="5486400" cy="3355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pPr>
              <a:defRPr/>
            </a:pPr>
            <a:fld id="{997E0551-DD9C-48E0-B92B-13B005F2B46A}" type="slidenum">
              <a:rPr lang="en-US"/>
              <a:pPr>
                <a:defRPr/>
              </a:pPr>
              <a:t>‹#›</a:t>
            </a:fld>
            <a:endParaRPr lang="en-US" dirty="0"/>
          </a:p>
        </p:txBody>
      </p:sp>
    </p:spTree>
    <p:extLst>
      <p:ext uri="{BB962C8B-B14F-4D97-AF65-F5344CB8AC3E}">
        <p14:creationId xmlns:p14="http://schemas.microsoft.com/office/powerpoint/2010/main" val="160422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fld id="{FC050B57-91FB-E445-8A64-95BD859891AA}" type="slidenum">
              <a:rPr lang="en-US" smtClean="0"/>
              <a:pPr/>
              <a:t>‹#›</a:t>
            </a:fld>
            <a:endParaRPr lang="en-US" dirty="0"/>
          </a:p>
        </p:txBody>
      </p:sp>
    </p:spTree>
    <p:extLst>
      <p:ext uri="{BB962C8B-B14F-4D97-AF65-F5344CB8AC3E}">
        <p14:creationId xmlns:p14="http://schemas.microsoft.com/office/powerpoint/2010/main" val="28967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fld id="{FC050B57-91FB-E445-8A64-95BD859891AA}" type="slidenum">
              <a:rPr lang="en-US" smtClean="0"/>
              <a:pPr/>
              <a:t>‹#›</a:t>
            </a:fld>
            <a:endParaRPr lang="en-US" dirty="0"/>
          </a:p>
        </p:txBody>
      </p:sp>
    </p:spTree>
    <p:extLst>
      <p:ext uri="{BB962C8B-B14F-4D97-AF65-F5344CB8AC3E}">
        <p14:creationId xmlns:p14="http://schemas.microsoft.com/office/powerpoint/2010/main" val="189036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fld id="{FC050B57-91FB-E445-8A64-95BD859891AA}" type="slidenum">
              <a:rPr lang="en-US" smtClean="0"/>
              <a:pPr/>
              <a:t>‹#›</a:t>
            </a:fld>
            <a:endParaRPr lang="en-US" dirty="0"/>
          </a:p>
        </p:txBody>
      </p:sp>
    </p:spTree>
    <p:extLst>
      <p:ext uri="{BB962C8B-B14F-4D97-AF65-F5344CB8AC3E}">
        <p14:creationId xmlns:p14="http://schemas.microsoft.com/office/powerpoint/2010/main" val="236933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fld id="{FC050B57-91FB-E445-8A64-95BD859891AA}" type="slidenum">
              <a:rPr lang="en-US" smtClean="0"/>
              <a:pPr/>
              <a:t>‹#›</a:t>
            </a:fld>
            <a:endParaRPr lang="en-US" dirty="0"/>
          </a:p>
        </p:txBody>
      </p:sp>
    </p:spTree>
    <p:extLst>
      <p:ext uri="{BB962C8B-B14F-4D97-AF65-F5344CB8AC3E}">
        <p14:creationId xmlns:p14="http://schemas.microsoft.com/office/powerpoint/2010/main" val="376866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4"/>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fld id="{FC050B57-91FB-E445-8A64-95BD859891AA}" type="slidenum">
              <a:rPr lang="en-US" smtClean="0"/>
              <a:pPr/>
              <a:t>‹#›</a:t>
            </a:fld>
            <a:endParaRPr lang="en-US" dirty="0"/>
          </a:p>
        </p:txBody>
      </p:sp>
    </p:spTree>
    <p:extLst>
      <p:ext uri="{BB962C8B-B14F-4D97-AF65-F5344CB8AC3E}">
        <p14:creationId xmlns:p14="http://schemas.microsoft.com/office/powerpoint/2010/main" val="293970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fld id="{FC050B57-91FB-E445-8A64-95BD859891AA}" type="slidenum">
              <a:rPr lang="en-US" smtClean="0"/>
              <a:pPr/>
              <a:t>‹#›</a:t>
            </a:fld>
            <a:endParaRPr lang="en-US" dirty="0"/>
          </a:p>
        </p:txBody>
      </p:sp>
    </p:spTree>
    <p:extLst>
      <p:ext uri="{BB962C8B-B14F-4D97-AF65-F5344CB8AC3E}">
        <p14:creationId xmlns:p14="http://schemas.microsoft.com/office/powerpoint/2010/main" val="358178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71599"/>
            <a:ext cx="5486400" cy="3355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a:xfrm>
            <a:off x="6653213" y="6456363"/>
            <a:ext cx="2133600" cy="365125"/>
          </a:xfrm>
          <a:prstGeom prst="rect">
            <a:avLst/>
          </a:prstGeom>
        </p:spPr>
        <p:txBody>
          <a:bodyPr/>
          <a:lstStyle>
            <a:lvl1pPr defTabSz="457200" fontAlgn="auto">
              <a:spcBef>
                <a:spcPts val="0"/>
              </a:spcBef>
              <a:spcAft>
                <a:spcPts val="0"/>
              </a:spcAft>
              <a:defRPr>
                <a:solidFill>
                  <a:prstClr val="black"/>
                </a:solidFill>
                <a:latin typeface="Calibri"/>
              </a:defRPr>
            </a:lvl1pPr>
          </a:lstStyle>
          <a:p>
            <a:fld id="{FC050B57-91FB-E445-8A64-95BD859891AA}" type="slidenum">
              <a:rPr lang="en-US" smtClean="0"/>
              <a:pPr/>
              <a:t>‹#›</a:t>
            </a:fld>
            <a:endParaRPr lang="en-US" dirty="0"/>
          </a:p>
        </p:txBody>
      </p:sp>
    </p:spTree>
    <p:extLst>
      <p:ext uri="{BB962C8B-B14F-4D97-AF65-F5344CB8AC3E}">
        <p14:creationId xmlns:p14="http://schemas.microsoft.com/office/powerpoint/2010/main" val="6239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GCO_PPT_pk_PPTBkg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197096" y="2011553"/>
            <a:ext cx="4489704" cy="1470025"/>
          </a:xfrm>
        </p:spPr>
        <p:txBody>
          <a:bodyPr>
            <a:normAutofit/>
          </a:bodyPr>
          <a:lstStyle>
            <a:lvl1pPr algn="r">
              <a:defRPr sz="26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032504" y="3483864"/>
            <a:ext cx="4654296" cy="347472"/>
          </a:xfrm>
        </p:spPr>
        <p:txBody>
          <a:bodyPr>
            <a:noAutofit/>
          </a:bodyPr>
          <a:lstStyle>
            <a:lvl1pPr marL="0" indent="0" algn="r">
              <a:buNone/>
              <a:defRPr sz="16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114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GCO_PPT_pk_v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19075" y="128588"/>
            <a:ext cx="6684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07975" y="1590675"/>
            <a:ext cx="846772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xStyles>
    <p:titleStyle>
      <a:lvl1pPr algn="l" defTabSz="457200" rtl="0" eaLnBrk="1" fontAlgn="base" hangingPunct="1">
        <a:spcBef>
          <a:spcPct val="0"/>
        </a:spcBef>
        <a:spcAft>
          <a:spcPct val="0"/>
        </a:spcAft>
        <a:defRPr sz="2400" b="1" kern="1200">
          <a:solidFill>
            <a:schemeClr val="bg1"/>
          </a:solidFill>
          <a:latin typeface="Arial" pitchFamily="34" charset="0"/>
          <a:ea typeface="+mj-ea"/>
          <a:cs typeface="Arial" pitchFamily="34" charset="0"/>
        </a:defRPr>
      </a:lvl1pPr>
      <a:lvl2pPr algn="l" defTabSz="457200" rtl="0" eaLnBrk="1" fontAlgn="base" hangingPunct="1">
        <a:spcBef>
          <a:spcPct val="0"/>
        </a:spcBef>
        <a:spcAft>
          <a:spcPct val="0"/>
        </a:spcAft>
        <a:defRPr sz="2400" b="1">
          <a:solidFill>
            <a:schemeClr val="bg1"/>
          </a:solidFill>
          <a:latin typeface="Arial" charset="0"/>
          <a:cs typeface="Arial" charset="0"/>
        </a:defRPr>
      </a:lvl2pPr>
      <a:lvl3pPr algn="l" defTabSz="457200" rtl="0" eaLnBrk="1" fontAlgn="base" hangingPunct="1">
        <a:spcBef>
          <a:spcPct val="0"/>
        </a:spcBef>
        <a:spcAft>
          <a:spcPct val="0"/>
        </a:spcAft>
        <a:defRPr sz="2400" b="1">
          <a:solidFill>
            <a:schemeClr val="bg1"/>
          </a:solidFill>
          <a:latin typeface="Arial" charset="0"/>
          <a:cs typeface="Arial" charset="0"/>
        </a:defRPr>
      </a:lvl3pPr>
      <a:lvl4pPr algn="l" defTabSz="457200" rtl="0" eaLnBrk="1" fontAlgn="base" hangingPunct="1">
        <a:spcBef>
          <a:spcPct val="0"/>
        </a:spcBef>
        <a:spcAft>
          <a:spcPct val="0"/>
        </a:spcAft>
        <a:defRPr sz="2400" b="1">
          <a:solidFill>
            <a:schemeClr val="bg1"/>
          </a:solidFill>
          <a:latin typeface="Arial" charset="0"/>
          <a:cs typeface="Arial" charset="0"/>
        </a:defRPr>
      </a:lvl4pPr>
      <a:lvl5pPr algn="l" defTabSz="457200" rtl="0" eaLnBrk="1" fontAlgn="base" hangingPunct="1">
        <a:spcBef>
          <a:spcPct val="0"/>
        </a:spcBef>
        <a:spcAft>
          <a:spcPct val="0"/>
        </a:spcAft>
        <a:defRPr sz="2400" b="1">
          <a:solidFill>
            <a:schemeClr val="bg1"/>
          </a:solidFill>
          <a:latin typeface="Arial" charset="0"/>
          <a:cs typeface="Arial" charset="0"/>
        </a:defRPr>
      </a:lvl5pPr>
      <a:lvl6pPr marL="457200" algn="l" defTabSz="457200" rtl="0" eaLnBrk="1" fontAlgn="base" hangingPunct="1">
        <a:spcBef>
          <a:spcPct val="0"/>
        </a:spcBef>
        <a:spcAft>
          <a:spcPct val="0"/>
        </a:spcAft>
        <a:defRPr sz="2400" b="1">
          <a:solidFill>
            <a:schemeClr val="bg1"/>
          </a:solidFill>
          <a:latin typeface="Arial" charset="0"/>
          <a:cs typeface="Arial" charset="0"/>
        </a:defRPr>
      </a:lvl6pPr>
      <a:lvl7pPr marL="914400" algn="l" defTabSz="457200" rtl="0" eaLnBrk="1" fontAlgn="base" hangingPunct="1">
        <a:spcBef>
          <a:spcPct val="0"/>
        </a:spcBef>
        <a:spcAft>
          <a:spcPct val="0"/>
        </a:spcAft>
        <a:defRPr sz="2400" b="1">
          <a:solidFill>
            <a:schemeClr val="bg1"/>
          </a:solidFill>
          <a:latin typeface="Arial" charset="0"/>
          <a:cs typeface="Arial" charset="0"/>
        </a:defRPr>
      </a:lvl7pPr>
      <a:lvl8pPr marL="1371600" algn="l" defTabSz="457200" rtl="0" eaLnBrk="1" fontAlgn="base" hangingPunct="1">
        <a:spcBef>
          <a:spcPct val="0"/>
        </a:spcBef>
        <a:spcAft>
          <a:spcPct val="0"/>
        </a:spcAft>
        <a:defRPr sz="2400" b="1">
          <a:solidFill>
            <a:schemeClr val="bg1"/>
          </a:solidFill>
          <a:latin typeface="Arial" charset="0"/>
          <a:cs typeface="Arial" charset="0"/>
        </a:defRPr>
      </a:lvl8pPr>
      <a:lvl9pPr marL="1828800" algn="l" defTabSz="457200"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GCO_PPT_pk_v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19075" y="128588"/>
            <a:ext cx="6684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07975" y="1590675"/>
            <a:ext cx="846772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3306915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457200" rtl="0" eaLnBrk="0" fontAlgn="base" hangingPunct="0">
        <a:spcBef>
          <a:spcPct val="0"/>
        </a:spcBef>
        <a:spcAft>
          <a:spcPct val="0"/>
        </a:spcAft>
        <a:defRPr sz="2400" b="1" kern="1200">
          <a:solidFill>
            <a:schemeClr val="bg1"/>
          </a:solidFill>
          <a:latin typeface="Arial" pitchFamily="34" charset="0"/>
          <a:ea typeface="+mj-ea"/>
          <a:cs typeface="Arial" pitchFamily="34" charset="0"/>
        </a:defRPr>
      </a:lvl1pPr>
      <a:lvl2pPr algn="l" defTabSz="457200" rtl="0" eaLnBrk="0" fontAlgn="base" hangingPunct="0">
        <a:spcBef>
          <a:spcPct val="0"/>
        </a:spcBef>
        <a:spcAft>
          <a:spcPct val="0"/>
        </a:spcAft>
        <a:defRPr sz="2400" b="1">
          <a:solidFill>
            <a:schemeClr val="bg1"/>
          </a:solidFill>
          <a:latin typeface="Arial" charset="0"/>
          <a:cs typeface="Arial" charset="0"/>
        </a:defRPr>
      </a:lvl2pPr>
      <a:lvl3pPr algn="l" defTabSz="457200" rtl="0" eaLnBrk="0" fontAlgn="base" hangingPunct="0">
        <a:spcBef>
          <a:spcPct val="0"/>
        </a:spcBef>
        <a:spcAft>
          <a:spcPct val="0"/>
        </a:spcAft>
        <a:defRPr sz="2400" b="1">
          <a:solidFill>
            <a:schemeClr val="bg1"/>
          </a:solidFill>
          <a:latin typeface="Arial" charset="0"/>
          <a:cs typeface="Arial" charset="0"/>
        </a:defRPr>
      </a:lvl3pPr>
      <a:lvl4pPr algn="l" defTabSz="457200" rtl="0" eaLnBrk="0" fontAlgn="base" hangingPunct="0">
        <a:spcBef>
          <a:spcPct val="0"/>
        </a:spcBef>
        <a:spcAft>
          <a:spcPct val="0"/>
        </a:spcAft>
        <a:defRPr sz="2400" b="1">
          <a:solidFill>
            <a:schemeClr val="bg1"/>
          </a:solidFill>
          <a:latin typeface="Arial" charset="0"/>
          <a:cs typeface="Arial" charset="0"/>
        </a:defRPr>
      </a:lvl4pPr>
      <a:lvl5pPr algn="l" defTabSz="457200" rtl="0" eaLnBrk="0" fontAlgn="base" hangingPunct="0">
        <a:spcBef>
          <a:spcPct val="0"/>
        </a:spcBef>
        <a:spcAft>
          <a:spcPct val="0"/>
        </a:spcAft>
        <a:defRPr sz="2400" b="1">
          <a:solidFill>
            <a:schemeClr val="bg1"/>
          </a:solidFill>
          <a:latin typeface="Arial" charset="0"/>
          <a:cs typeface="Arial" charset="0"/>
        </a:defRPr>
      </a:lvl5pPr>
      <a:lvl6pPr marL="457200" algn="l" defTabSz="457200" rtl="0" fontAlgn="base">
        <a:spcBef>
          <a:spcPct val="0"/>
        </a:spcBef>
        <a:spcAft>
          <a:spcPct val="0"/>
        </a:spcAft>
        <a:defRPr sz="2400" b="1">
          <a:solidFill>
            <a:schemeClr val="bg1"/>
          </a:solidFill>
          <a:latin typeface="Arial" charset="0"/>
          <a:cs typeface="Arial" charset="0"/>
        </a:defRPr>
      </a:lvl6pPr>
      <a:lvl7pPr marL="914400" algn="l" defTabSz="457200" rtl="0" fontAlgn="base">
        <a:spcBef>
          <a:spcPct val="0"/>
        </a:spcBef>
        <a:spcAft>
          <a:spcPct val="0"/>
        </a:spcAft>
        <a:defRPr sz="2400" b="1">
          <a:solidFill>
            <a:schemeClr val="bg1"/>
          </a:solidFill>
          <a:latin typeface="Arial" charset="0"/>
          <a:cs typeface="Arial" charset="0"/>
        </a:defRPr>
      </a:lvl7pPr>
      <a:lvl8pPr marL="1371600" algn="l" defTabSz="457200" rtl="0" fontAlgn="base">
        <a:spcBef>
          <a:spcPct val="0"/>
        </a:spcBef>
        <a:spcAft>
          <a:spcPct val="0"/>
        </a:spcAft>
        <a:defRPr sz="2400" b="1">
          <a:solidFill>
            <a:schemeClr val="bg1"/>
          </a:solidFill>
          <a:latin typeface="Arial" charset="0"/>
          <a:cs typeface="Arial" charset="0"/>
        </a:defRPr>
      </a:lvl8pPr>
      <a:lvl9pPr marL="1828800" algn="l" defTabSz="457200" rtl="0" fontAlgn="base">
        <a:spcBef>
          <a:spcPct val="0"/>
        </a:spcBef>
        <a:spcAft>
          <a:spcPct val="0"/>
        </a:spcAft>
        <a:defRPr sz="2400" b="1">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mailto:ErinC@gacommuteoptions.com"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hyperlink" Target="mailto:JeanA@gacommuteoptions.com" TargetMode="External"/><Relationship Id="rId4" Type="http://schemas.openxmlformats.org/officeDocument/2006/relationships/hyperlink" Target="mailto:Telework@gacommuteoption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ctrTitle"/>
          </p:nvPr>
        </p:nvSpPr>
        <p:spPr>
          <a:xfrm>
            <a:off x="4023360" y="2314574"/>
            <a:ext cx="4892040" cy="1491615"/>
          </a:xfrm>
        </p:spPr>
        <p:txBody>
          <a:bodyPr anchor="ctr">
            <a:normAutofit fontScale="90000"/>
          </a:bodyPr>
          <a:lstStyle/>
          <a:p>
            <a:pPr algn="ctr"/>
            <a:r>
              <a:rPr lang="en-US" dirty="0" smtClean="0">
                <a:solidFill>
                  <a:schemeClr val="tx1"/>
                </a:solidFill>
              </a:rPr>
              <a:t>A Telework Introduction and Training for Managers at </a:t>
            </a:r>
            <a:br>
              <a:rPr lang="en-US" dirty="0" smtClean="0">
                <a:solidFill>
                  <a:schemeClr val="tx1"/>
                </a:solidFill>
              </a:rPr>
            </a:br>
            <a:r>
              <a:rPr lang="en-US" dirty="0" smtClean="0">
                <a:solidFill>
                  <a:schemeClr val="tx1"/>
                </a:solidFill>
              </a:rPr>
              <a:t>Kennesaw State University</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sz="1800" dirty="0" smtClean="0">
              <a:solidFill>
                <a:schemeClr val="tx1"/>
              </a:solidFill>
            </a:endParaRPr>
          </a:p>
        </p:txBody>
      </p:sp>
      <p:sp>
        <p:nvSpPr>
          <p:cNvPr id="15361" name="Rectangle 2"/>
          <p:cNvSpPr>
            <a:spLocks noGrp="1" noChangeArrowheads="1"/>
          </p:cNvSpPr>
          <p:nvPr>
            <p:ph type="subTitle" idx="1"/>
          </p:nvPr>
        </p:nvSpPr>
        <p:spPr>
          <a:xfrm>
            <a:off x="228600" y="3993590"/>
            <a:ext cx="8686800" cy="1835710"/>
          </a:xfrm>
        </p:spPr>
        <p:txBody>
          <a:bodyPr>
            <a:noAutofit/>
          </a:bodyPr>
          <a:lstStyle/>
          <a:p>
            <a:pPr marL="0" indent="0" algn="ctr">
              <a:buNone/>
            </a:pPr>
            <a:endParaRPr lang="en-US" sz="1200" b="1" dirty="0" smtClean="0">
              <a:solidFill>
                <a:schemeClr val="tx1"/>
              </a:solidFill>
            </a:endParaRPr>
          </a:p>
          <a:p>
            <a:pPr marL="0" indent="0" algn="ctr">
              <a:buNone/>
            </a:pPr>
            <a:r>
              <a:rPr lang="en-US" sz="1800" b="1" dirty="0" smtClean="0">
                <a:solidFill>
                  <a:schemeClr val="tx1"/>
                </a:solidFill>
              </a:rPr>
              <a:t>Erin Clark</a:t>
            </a:r>
          </a:p>
          <a:p>
            <a:pPr algn="ctr"/>
            <a:r>
              <a:rPr lang="en-US" sz="1200" b="1" dirty="0" smtClean="0">
                <a:solidFill>
                  <a:schemeClr val="tx1"/>
                </a:solidFill>
              </a:rPr>
              <a:t>Telework Consultant</a:t>
            </a:r>
          </a:p>
          <a:p>
            <a:pPr algn="ctr"/>
            <a:endParaRPr lang="en-US" sz="1200" b="1" dirty="0">
              <a:solidFill>
                <a:schemeClr val="tx1"/>
              </a:solidFill>
            </a:endParaRPr>
          </a:p>
          <a:p>
            <a:pPr algn="ctr"/>
            <a:r>
              <a:rPr lang="en-US" sz="1800" b="1" dirty="0" smtClean="0">
                <a:solidFill>
                  <a:schemeClr val="tx1"/>
                </a:solidFill>
              </a:rPr>
              <a:t>Charlotte </a:t>
            </a:r>
            <a:r>
              <a:rPr lang="en-US" sz="1800" b="1" dirty="0">
                <a:solidFill>
                  <a:schemeClr val="tx1"/>
                </a:solidFill>
              </a:rPr>
              <a:t>Weber</a:t>
            </a:r>
          </a:p>
          <a:p>
            <a:pPr algn="ctr"/>
            <a:r>
              <a:rPr lang="en-US" sz="1200" b="1" dirty="0">
                <a:solidFill>
                  <a:schemeClr val="tx1"/>
                </a:solidFill>
              </a:rPr>
              <a:t>Telework Specialist</a:t>
            </a:r>
          </a:p>
          <a:p>
            <a:pPr marL="0" indent="0" algn="ctr">
              <a:buNone/>
            </a:pPr>
            <a:endParaRPr lang="en-US" sz="1200" b="1" dirty="0" smtClean="0">
              <a:solidFill>
                <a:schemeClr val="tx1"/>
              </a:solidFill>
            </a:endParaRPr>
          </a:p>
          <a:p>
            <a:pPr marL="0" indent="0" algn="ctr">
              <a:buNone/>
            </a:pPr>
            <a:endParaRPr lang="en-US" sz="1200" b="1" dirty="0" smtClean="0">
              <a:solidFill>
                <a:schemeClr val="tx1"/>
              </a:solidFill>
            </a:endParaRPr>
          </a:p>
          <a:p>
            <a:pPr marL="0" indent="0" algn="ctr"/>
            <a:endParaRPr lang="en-US" dirty="0" smtClean="0">
              <a:solidFill>
                <a:schemeClr val="tx1"/>
              </a:solidFill>
            </a:endParaRPr>
          </a:p>
          <a:p>
            <a:pPr marL="0" indent="0" algn="ctr"/>
            <a:endParaRPr lang="en-US" sz="1800" dirty="0" smtClean="0">
              <a:solidFill>
                <a:schemeClr val="tx1"/>
              </a:solidFill>
            </a:endParaRPr>
          </a:p>
        </p:txBody>
      </p:sp>
      <p:sp>
        <p:nvSpPr>
          <p:cNvPr id="2" name="AutoShape 2" descr="Image result for mercedes benz logo transparent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20886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a:xfrm>
            <a:off x="125730" y="274320"/>
            <a:ext cx="7007225" cy="1143000"/>
          </a:xfrm>
        </p:spPr>
        <p:txBody>
          <a:bodyPr anchor="ctr"/>
          <a:lstStyle/>
          <a:p>
            <a:pPr eaLnBrk="1" hangingPunct="1"/>
            <a:r>
              <a:rPr lang="en-US" sz="2800" dirty="0" smtClean="0"/>
              <a:t>Characteristics for </a:t>
            </a:r>
            <a:r>
              <a:rPr lang="en-US" sz="2800" dirty="0"/>
              <a:t>I</a:t>
            </a:r>
            <a:r>
              <a:rPr lang="en-US" sz="2800" dirty="0" smtClean="0"/>
              <a:t>deal Teleworkers</a:t>
            </a:r>
            <a:br>
              <a:rPr lang="en-US" sz="2800" dirty="0" smtClean="0"/>
            </a:br>
            <a:endParaRPr lang="en-US" sz="2800" dirty="0" smtClean="0"/>
          </a:p>
        </p:txBody>
      </p:sp>
      <p:sp>
        <p:nvSpPr>
          <p:cNvPr id="91138" name="Rectangle 3"/>
          <p:cNvSpPr>
            <a:spLocks noGrp="1" noChangeArrowheads="1"/>
          </p:cNvSpPr>
          <p:nvPr>
            <p:ph type="body" idx="4294967295"/>
          </p:nvPr>
        </p:nvSpPr>
        <p:spPr>
          <a:xfrm>
            <a:off x="617220" y="1657350"/>
            <a:ext cx="8526780" cy="4545013"/>
          </a:xfrm>
        </p:spPr>
        <p:txBody>
          <a:bodyPr/>
          <a:lstStyle/>
          <a:p>
            <a:pPr eaLnBrk="1" hangingPunct="1">
              <a:buFont typeface="Arial" pitchFamily="34" charset="0"/>
              <a:buChar char="•"/>
            </a:pPr>
            <a:r>
              <a:rPr lang="en-US" dirty="0" smtClean="0"/>
              <a:t>Self-motivated, self-managing</a:t>
            </a:r>
          </a:p>
          <a:p>
            <a:pPr eaLnBrk="1" hangingPunct="1">
              <a:buFont typeface="Arial" pitchFamily="34" charset="0"/>
              <a:buChar char="•"/>
            </a:pPr>
            <a:r>
              <a:rPr lang="en-US" dirty="0" smtClean="0"/>
              <a:t>Results-oriented</a:t>
            </a:r>
          </a:p>
          <a:p>
            <a:pPr eaLnBrk="1" hangingPunct="1">
              <a:buFont typeface="Arial" pitchFamily="34" charset="0"/>
              <a:buChar char="•"/>
            </a:pPr>
            <a:r>
              <a:rPr lang="en-US" dirty="0" smtClean="0"/>
              <a:t>Conscientious, organized</a:t>
            </a:r>
          </a:p>
          <a:p>
            <a:pPr eaLnBrk="1" hangingPunct="1">
              <a:buFont typeface="Arial" pitchFamily="34" charset="0"/>
              <a:buChar char="•"/>
            </a:pPr>
            <a:r>
              <a:rPr lang="en-US" dirty="0" smtClean="0"/>
              <a:t>Independent worker</a:t>
            </a:r>
          </a:p>
          <a:p>
            <a:pPr eaLnBrk="1" hangingPunct="1">
              <a:buFont typeface="Arial" pitchFamily="34" charset="0"/>
              <a:buChar char="•"/>
            </a:pPr>
            <a:r>
              <a:rPr lang="en-US" dirty="0" smtClean="0"/>
              <a:t>Flexible</a:t>
            </a:r>
          </a:p>
          <a:p>
            <a:pPr eaLnBrk="1" hangingPunct="1">
              <a:buFont typeface="Arial" pitchFamily="34" charset="0"/>
              <a:buChar char="•"/>
            </a:pPr>
            <a:r>
              <a:rPr lang="en-US" dirty="0" smtClean="0"/>
              <a:t>Understands job requirements</a:t>
            </a:r>
          </a:p>
          <a:p>
            <a:pPr eaLnBrk="1" hangingPunct="1">
              <a:buFont typeface="Arial" pitchFamily="34" charset="0"/>
              <a:buChar char="•"/>
            </a:pPr>
            <a:r>
              <a:rPr lang="en-US" dirty="0" smtClean="0"/>
              <a:t>Understands organizational policies and procedures</a:t>
            </a:r>
          </a:p>
          <a:p>
            <a:pPr eaLnBrk="1" hangingPunct="1">
              <a:buFont typeface="Arial" pitchFamily="34" charset="0"/>
              <a:buChar char="•"/>
            </a:pPr>
            <a:r>
              <a:rPr lang="en-US" dirty="0" smtClean="0"/>
              <a:t>Communicates well with colleagues and clients</a:t>
            </a:r>
          </a:p>
          <a:p>
            <a:pPr eaLnBrk="1" hangingPunct="1">
              <a:buFont typeface="Arial" pitchFamily="34" charset="0"/>
              <a:buChar char="•"/>
            </a:pPr>
            <a:r>
              <a:rPr lang="en-US" dirty="0" smtClean="0"/>
              <a:t>Handles change well</a:t>
            </a:r>
          </a:p>
          <a:p>
            <a:pPr eaLnBrk="1" hangingPunct="1">
              <a:buFont typeface="Wingdings" pitchFamily="2" charset="2"/>
              <a:buChar char="§"/>
            </a:pPr>
            <a:endParaRPr lang="en-US"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002" y="1731404"/>
            <a:ext cx="214312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66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a:xfrm>
            <a:off x="160020" y="128588"/>
            <a:ext cx="6684963" cy="1143000"/>
          </a:xfrm>
        </p:spPr>
        <p:txBody>
          <a:bodyPr anchor="ctr"/>
          <a:lstStyle/>
          <a:p>
            <a:pPr eaLnBrk="1" hangingPunct="1"/>
            <a:r>
              <a:rPr lang="en-US" sz="2800" dirty="0" smtClean="0"/>
              <a:t>Telemanaging through Goal-Setting with Employees</a:t>
            </a:r>
          </a:p>
        </p:txBody>
      </p:sp>
      <p:sp>
        <p:nvSpPr>
          <p:cNvPr id="95234" name="Rectangle 3"/>
          <p:cNvSpPr>
            <a:spLocks noGrp="1" noChangeArrowheads="1"/>
          </p:cNvSpPr>
          <p:nvPr>
            <p:ph type="body" sz="half" idx="4294967295"/>
          </p:nvPr>
        </p:nvSpPr>
        <p:spPr>
          <a:xfrm>
            <a:off x="373380" y="1485900"/>
            <a:ext cx="5250180" cy="4648200"/>
          </a:xfrm>
        </p:spPr>
        <p:txBody>
          <a:bodyPr/>
          <a:lstStyle/>
          <a:p>
            <a:pPr marL="287338" indent="-287338" eaLnBrk="1" hangingPunct="1">
              <a:spcBef>
                <a:spcPts val="1800"/>
              </a:spcBef>
              <a:buFont typeface="Wingdings" pitchFamily="2" charset="2"/>
              <a:buChar char="§"/>
            </a:pPr>
            <a:r>
              <a:rPr lang="en-US" sz="2200" dirty="0" smtClean="0"/>
              <a:t>Assist employees in organizing work through one on one meetings prior to teleworking for the first few times</a:t>
            </a:r>
          </a:p>
          <a:p>
            <a:pPr marL="287338" indent="-287338" eaLnBrk="1" hangingPunct="1">
              <a:spcBef>
                <a:spcPts val="1800"/>
              </a:spcBef>
              <a:buFont typeface="Wingdings" pitchFamily="2" charset="2"/>
              <a:buChar char="§"/>
            </a:pPr>
            <a:r>
              <a:rPr lang="en-US" sz="2200" dirty="0" smtClean="0"/>
              <a:t>Assigning work to employees </a:t>
            </a:r>
          </a:p>
          <a:p>
            <a:pPr marL="287338" indent="-287338" eaLnBrk="1" hangingPunct="1">
              <a:spcBef>
                <a:spcPts val="1800"/>
              </a:spcBef>
              <a:buFont typeface="Wingdings" pitchFamily="2" charset="2"/>
              <a:buChar char="§"/>
            </a:pPr>
            <a:r>
              <a:rPr lang="en-US" sz="2200" dirty="0" smtClean="0"/>
              <a:t>Defining objectives and deliverables</a:t>
            </a:r>
          </a:p>
          <a:p>
            <a:pPr marL="287338" indent="-287338" eaLnBrk="1" hangingPunct="1">
              <a:spcBef>
                <a:spcPts val="1800"/>
              </a:spcBef>
              <a:buFont typeface="Wingdings" pitchFamily="2" charset="2"/>
              <a:buChar char="§"/>
            </a:pPr>
            <a:r>
              <a:rPr lang="en-US" sz="2200" dirty="0" smtClean="0"/>
              <a:t>Establishing expectations</a:t>
            </a:r>
          </a:p>
          <a:p>
            <a:pPr marL="287338" indent="-287338" eaLnBrk="1" hangingPunct="1">
              <a:spcBef>
                <a:spcPts val="1800"/>
              </a:spcBef>
              <a:buFont typeface="Wingdings" pitchFamily="2" charset="2"/>
              <a:buChar char="§"/>
            </a:pPr>
            <a:r>
              <a:rPr lang="en-US" sz="2200" dirty="0" smtClean="0"/>
              <a:t>Setting timeframes</a:t>
            </a:r>
          </a:p>
          <a:p>
            <a:pPr marL="287338" indent="-287338" eaLnBrk="1" hangingPunct="1">
              <a:spcBef>
                <a:spcPts val="1800"/>
              </a:spcBef>
              <a:buFont typeface="Wingdings" pitchFamily="2" charset="2"/>
              <a:buChar char="§"/>
            </a:pPr>
            <a:r>
              <a:rPr lang="en-US" sz="2200" dirty="0" smtClean="0"/>
              <a:t>Reviewing status</a:t>
            </a:r>
          </a:p>
          <a:p>
            <a:pPr marL="287338" indent="-287338" eaLnBrk="1" hangingPunct="1">
              <a:spcBef>
                <a:spcPts val="1800"/>
              </a:spcBef>
              <a:buFont typeface="Wingdings" pitchFamily="2" charset="2"/>
              <a:buChar char="§"/>
            </a:pPr>
            <a:r>
              <a:rPr lang="en-US" sz="2200" dirty="0" smtClean="0"/>
              <a:t>Coaching employees</a:t>
            </a:r>
          </a:p>
          <a:p>
            <a:pPr marL="287338" indent="-287338" eaLnBrk="1" hangingPunct="1">
              <a:buFont typeface="Wingdings" pitchFamily="2" charset="2"/>
              <a:buChar char="§"/>
            </a:pPr>
            <a:endParaRPr lang="en-US" sz="2000" dirty="0" smtClean="0"/>
          </a:p>
        </p:txBody>
      </p:sp>
      <p:pic>
        <p:nvPicPr>
          <p:cNvPr id="5" name="Picture 4" descr="iStock_000005153072XSmall.jpg"/>
          <p:cNvPicPr>
            <a:picLocks noChangeAspect="1"/>
          </p:cNvPicPr>
          <p:nvPr/>
        </p:nvPicPr>
        <p:blipFill>
          <a:blip r:embed="rId2"/>
          <a:srcRect/>
          <a:stretch>
            <a:fillRect/>
          </a:stretch>
        </p:blipFill>
        <p:spPr bwMode="auto">
          <a:xfrm>
            <a:off x="5431316" y="2552701"/>
            <a:ext cx="3407884" cy="24006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747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a:xfrm>
            <a:off x="182880" y="243840"/>
            <a:ext cx="7924800" cy="914400"/>
          </a:xfrm>
        </p:spPr>
        <p:txBody>
          <a:bodyPr anchor="ctr"/>
          <a:lstStyle/>
          <a:p>
            <a:pPr eaLnBrk="1" hangingPunct="1"/>
            <a:r>
              <a:rPr lang="en-US" sz="2800" dirty="0" smtClean="0"/>
              <a:t>Adjustments </a:t>
            </a:r>
            <a:r>
              <a:rPr lang="en-US" sz="2800" dirty="0"/>
              <a:t>W</a:t>
            </a:r>
            <a:r>
              <a:rPr lang="en-US" sz="2800" dirty="0" smtClean="0"/>
              <a:t>hen Managing </a:t>
            </a:r>
            <a:br>
              <a:rPr lang="en-US" sz="2800" dirty="0" smtClean="0"/>
            </a:br>
            <a:r>
              <a:rPr lang="en-US" sz="2800" dirty="0" smtClean="0"/>
              <a:t>Teleworkers</a:t>
            </a:r>
          </a:p>
        </p:txBody>
      </p:sp>
      <p:sp>
        <p:nvSpPr>
          <p:cNvPr id="88066" name="Rectangle 3"/>
          <p:cNvSpPr>
            <a:spLocks noGrp="1" noChangeArrowheads="1"/>
          </p:cNvSpPr>
          <p:nvPr>
            <p:ph type="body" idx="4294967295"/>
          </p:nvPr>
        </p:nvSpPr>
        <p:spPr>
          <a:xfrm>
            <a:off x="605791" y="1725930"/>
            <a:ext cx="4719792" cy="3913188"/>
          </a:xfrm>
        </p:spPr>
        <p:txBody>
          <a:bodyPr/>
          <a:lstStyle/>
          <a:p>
            <a:pPr eaLnBrk="1" hangingPunct="1">
              <a:spcBef>
                <a:spcPts val="1800"/>
              </a:spcBef>
              <a:buFont typeface="Wingdings" pitchFamily="2" charset="2"/>
              <a:buChar char="§"/>
            </a:pPr>
            <a:r>
              <a:rPr lang="en-US" dirty="0" smtClean="0"/>
              <a:t>Managing by results </a:t>
            </a:r>
          </a:p>
          <a:p>
            <a:pPr eaLnBrk="1" hangingPunct="1">
              <a:spcBef>
                <a:spcPts val="1800"/>
              </a:spcBef>
              <a:buFont typeface="Wingdings" pitchFamily="2" charset="2"/>
              <a:buChar char="§"/>
            </a:pPr>
            <a:r>
              <a:rPr lang="en-US" dirty="0" smtClean="0"/>
              <a:t>Trust</a:t>
            </a:r>
          </a:p>
          <a:p>
            <a:pPr eaLnBrk="1" hangingPunct="1">
              <a:spcBef>
                <a:spcPts val="1800"/>
              </a:spcBef>
              <a:buFont typeface="Wingdings" pitchFamily="2" charset="2"/>
              <a:buChar char="§"/>
            </a:pPr>
            <a:r>
              <a:rPr lang="en-US" dirty="0" smtClean="0"/>
              <a:t>Developing good communication and access procedures</a:t>
            </a:r>
          </a:p>
          <a:p>
            <a:pPr eaLnBrk="1" hangingPunct="1">
              <a:spcBef>
                <a:spcPts val="1800"/>
              </a:spcBef>
              <a:buFont typeface="Wingdings" pitchFamily="2" charset="2"/>
              <a:buChar char="§"/>
            </a:pPr>
            <a:r>
              <a:rPr lang="en-US" dirty="0" smtClean="0"/>
              <a:t>Maintaining team environment</a:t>
            </a:r>
          </a:p>
          <a:p>
            <a:pPr eaLnBrk="1" hangingPunct="1">
              <a:spcBef>
                <a:spcPts val="1800"/>
              </a:spcBef>
              <a:buFont typeface="Wingdings" pitchFamily="2" charset="2"/>
              <a:buChar char="§"/>
            </a:pPr>
            <a:r>
              <a:rPr lang="en-US" dirty="0" smtClean="0"/>
              <a:t>Concerns regarding loss of control</a:t>
            </a:r>
          </a:p>
          <a:p>
            <a:pPr eaLnBrk="1" hangingPunct="1">
              <a:buFont typeface="Wingdings" pitchFamily="2" charset="2"/>
              <a:buChar char="§"/>
            </a:pPr>
            <a:endParaRPr lang="en-US" dirty="0" smtClean="0"/>
          </a:p>
          <a:p>
            <a:pPr eaLnBrk="1" hangingPunct="1">
              <a:buFont typeface="Wingdings" pitchFamily="2" charset="2"/>
              <a:buChar char="§"/>
            </a:pPr>
            <a:endParaRPr lang="en-US" dirty="0" smtClean="0"/>
          </a:p>
        </p:txBody>
      </p:sp>
      <p:pic>
        <p:nvPicPr>
          <p:cNvPr id="4" name="Picture 11" descr="https://www.govloop.com/discussions/1-1000/364-telewo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342" y="2178474"/>
            <a:ext cx="3049248" cy="2416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720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a:xfrm>
            <a:off x="137160" y="128588"/>
            <a:ext cx="6547803" cy="1143000"/>
          </a:xfrm>
        </p:spPr>
        <p:txBody>
          <a:bodyPr anchor="ctr"/>
          <a:lstStyle/>
          <a:p>
            <a:pPr eaLnBrk="1" hangingPunct="1"/>
            <a:r>
              <a:rPr lang="en-US" sz="2800" dirty="0" smtClean="0"/>
              <a:t>Team-Building While Teleworking</a:t>
            </a:r>
          </a:p>
        </p:txBody>
      </p:sp>
      <p:sp>
        <p:nvSpPr>
          <p:cNvPr id="98306" name="Rectangle 3"/>
          <p:cNvSpPr>
            <a:spLocks noGrp="1" noChangeArrowheads="1"/>
          </p:cNvSpPr>
          <p:nvPr>
            <p:ph type="body" idx="4294967295"/>
          </p:nvPr>
        </p:nvSpPr>
        <p:spPr>
          <a:xfrm>
            <a:off x="537210" y="1908949"/>
            <a:ext cx="7564755" cy="3913188"/>
          </a:xfrm>
        </p:spPr>
        <p:txBody>
          <a:bodyPr/>
          <a:lstStyle/>
          <a:p>
            <a:pPr eaLnBrk="1" hangingPunct="1">
              <a:spcBef>
                <a:spcPts val="1800"/>
              </a:spcBef>
              <a:buFont typeface="Wingdings" pitchFamily="2" charset="2"/>
              <a:buChar char="§"/>
            </a:pPr>
            <a:r>
              <a:rPr lang="en-US" dirty="0" smtClean="0"/>
              <a:t>Keeping the team together </a:t>
            </a:r>
          </a:p>
          <a:p>
            <a:pPr eaLnBrk="1" hangingPunct="1">
              <a:spcBef>
                <a:spcPts val="1800"/>
              </a:spcBef>
              <a:buFont typeface="Wingdings" pitchFamily="2" charset="2"/>
              <a:buChar char="§"/>
            </a:pPr>
            <a:r>
              <a:rPr lang="en-US" dirty="0" smtClean="0"/>
              <a:t>In-office meetings</a:t>
            </a:r>
          </a:p>
          <a:p>
            <a:pPr eaLnBrk="1" hangingPunct="1">
              <a:spcBef>
                <a:spcPts val="1800"/>
              </a:spcBef>
              <a:buFont typeface="Wingdings" pitchFamily="2" charset="2"/>
              <a:buChar char="§"/>
            </a:pPr>
            <a:r>
              <a:rPr lang="en-US" dirty="0" smtClean="0"/>
              <a:t>Teleconferencing </a:t>
            </a:r>
          </a:p>
          <a:p>
            <a:pPr eaLnBrk="1" hangingPunct="1">
              <a:spcBef>
                <a:spcPts val="1800"/>
              </a:spcBef>
              <a:buFont typeface="Wingdings" pitchFamily="2" charset="2"/>
              <a:buChar char="§"/>
            </a:pPr>
            <a:r>
              <a:rPr lang="en-US" dirty="0" smtClean="0"/>
              <a:t>Social activities</a:t>
            </a:r>
          </a:p>
          <a:p>
            <a:pPr eaLnBrk="1" hangingPunct="1">
              <a:spcBef>
                <a:spcPts val="1800"/>
              </a:spcBef>
              <a:buFont typeface="Wingdings" pitchFamily="2" charset="2"/>
              <a:buChar char="§"/>
            </a:pPr>
            <a:r>
              <a:rPr lang="en-US" dirty="0" smtClean="0"/>
              <a:t>Lunches</a:t>
            </a:r>
          </a:p>
          <a:p>
            <a:pPr eaLnBrk="1" hangingPunct="1">
              <a:spcBef>
                <a:spcPts val="1800"/>
              </a:spcBef>
              <a:buFont typeface="Wingdings" pitchFamily="2" charset="2"/>
              <a:buChar char="§"/>
            </a:pPr>
            <a:endParaRPr lang="en-US" dirty="0" smtClean="0"/>
          </a:p>
        </p:txBody>
      </p:sp>
      <p:pic>
        <p:nvPicPr>
          <p:cNvPr id="4" name="Picture 2" descr="http://cdn2-b.examiner.com/sites/default/files/styles/image_content_width/hash/3c/32/1372547530_2490_leadership-crossword.jpg?itok=KWAVRBu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225" y="2321805"/>
            <a:ext cx="4119576" cy="308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897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a:xfrm>
            <a:off x="160020" y="128588"/>
            <a:ext cx="6524943" cy="1143000"/>
          </a:xfrm>
        </p:spPr>
        <p:txBody>
          <a:bodyPr anchor="ctr"/>
          <a:lstStyle/>
          <a:p>
            <a:pPr eaLnBrk="1" hangingPunct="1"/>
            <a:r>
              <a:rPr lang="en-US" sz="2800" dirty="0" smtClean="0"/>
              <a:t>Planning for Success</a:t>
            </a:r>
          </a:p>
        </p:txBody>
      </p:sp>
      <p:sp>
        <p:nvSpPr>
          <p:cNvPr id="101378" name="Rectangle 3"/>
          <p:cNvSpPr>
            <a:spLocks noGrp="1" noChangeArrowheads="1"/>
          </p:cNvSpPr>
          <p:nvPr>
            <p:ph type="body" idx="4294967295"/>
          </p:nvPr>
        </p:nvSpPr>
        <p:spPr>
          <a:xfrm>
            <a:off x="594361" y="1600200"/>
            <a:ext cx="4972050" cy="3913188"/>
          </a:xfrm>
        </p:spPr>
        <p:txBody>
          <a:bodyPr/>
          <a:lstStyle/>
          <a:p>
            <a:pPr eaLnBrk="1" hangingPunct="1">
              <a:spcBef>
                <a:spcPts val="1800"/>
              </a:spcBef>
              <a:buFont typeface="Wingdings" pitchFamily="2" charset="2"/>
              <a:buChar char="§"/>
            </a:pPr>
            <a:r>
              <a:rPr lang="en-US" dirty="0" smtClean="0"/>
              <a:t>Act on problems as they arise</a:t>
            </a:r>
          </a:p>
          <a:p>
            <a:pPr eaLnBrk="1" hangingPunct="1">
              <a:spcBef>
                <a:spcPts val="1800"/>
              </a:spcBef>
              <a:buFont typeface="Wingdings" pitchFamily="2" charset="2"/>
              <a:buChar char="§"/>
            </a:pPr>
            <a:r>
              <a:rPr lang="en-US" dirty="0" smtClean="0"/>
              <a:t>Be honest with teleworkers</a:t>
            </a:r>
          </a:p>
          <a:p>
            <a:pPr eaLnBrk="1" hangingPunct="1">
              <a:spcBef>
                <a:spcPts val="1800"/>
              </a:spcBef>
              <a:buFont typeface="Wingdings" pitchFamily="2" charset="2"/>
              <a:buChar char="§"/>
            </a:pPr>
            <a:r>
              <a:rPr lang="en-US" dirty="0" smtClean="0"/>
              <a:t>Ask for input from co-workers</a:t>
            </a:r>
          </a:p>
          <a:p>
            <a:pPr eaLnBrk="1" hangingPunct="1">
              <a:spcBef>
                <a:spcPts val="1800"/>
              </a:spcBef>
              <a:buFont typeface="Wingdings" pitchFamily="2" charset="2"/>
              <a:buChar char="§"/>
            </a:pPr>
            <a:r>
              <a:rPr lang="en-US" dirty="0" smtClean="0"/>
              <a:t>Respect the teleworking arrangement</a:t>
            </a:r>
          </a:p>
          <a:p>
            <a:pPr eaLnBrk="1" hangingPunct="1">
              <a:spcBef>
                <a:spcPts val="1800"/>
              </a:spcBef>
              <a:buFont typeface="Wingdings" pitchFamily="2" charset="2"/>
              <a:buChar char="§"/>
            </a:pPr>
            <a:r>
              <a:rPr lang="en-US" dirty="0" smtClean="0"/>
              <a:t>Maintain scheduled team and individual meetings</a:t>
            </a:r>
          </a:p>
          <a:p>
            <a:pPr eaLnBrk="1" hangingPunct="1">
              <a:spcBef>
                <a:spcPts val="1800"/>
              </a:spcBef>
              <a:buFont typeface="Wingdings" pitchFamily="2" charset="2"/>
              <a:buChar char="§"/>
            </a:pPr>
            <a:r>
              <a:rPr lang="en-US" dirty="0" smtClean="0"/>
              <a:t>Integrate a review process</a:t>
            </a:r>
          </a:p>
          <a:p>
            <a:pPr eaLnBrk="1" hangingPunct="1">
              <a:spcBef>
                <a:spcPts val="1800"/>
              </a:spcBef>
              <a:buFont typeface="Wingdings" pitchFamily="2" charset="2"/>
              <a:buChar char="§"/>
            </a:pPr>
            <a:r>
              <a:rPr lang="en-US" dirty="0" smtClean="0"/>
              <a:t>There is an adjustment period</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782" y="2138363"/>
            <a:ext cx="3282932" cy="2582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48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a:xfrm>
            <a:off x="160020" y="128588"/>
            <a:ext cx="6684963" cy="1143000"/>
          </a:xfrm>
        </p:spPr>
        <p:txBody>
          <a:bodyPr anchor="ctr"/>
          <a:lstStyle/>
          <a:p>
            <a:pPr eaLnBrk="1" hangingPunct="1"/>
            <a:r>
              <a:rPr lang="en-US" sz="2800" dirty="0" smtClean="0"/>
              <a:t>Roles and Responsibilities of Telemanagers</a:t>
            </a:r>
          </a:p>
        </p:txBody>
      </p:sp>
      <p:sp>
        <p:nvSpPr>
          <p:cNvPr id="95234" name="Rectangle 3"/>
          <p:cNvSpPr>
            <a:spLocks noGrp="1" noChangeArrowheads="1"/>
          </p:cNvSpPr>
          <p:nvPr>
            <p:ph type="body" sz="half" idx="4294967295"/>
          </p:nvPr>
        </p:nvSpPr>
        <p:spPr>
          <a:xfrm>
            <a:off x="373380" y="1531620"/>
            <a:ext cx="7875270" cy="4648200"/>
          </a:xfrm>
        </p:spPr>
        <p:txBody>
          <a:bodyPr/>
          <a:lstStyle/>
          <a:p>
            <a:pPr eaLnBrk="1" hangingPunct="1">
              <a:spcBef>
                <a:spcPts val="1800"/>
              </a:spcBef>
              <a:buFont typeface="Arial" pitchFamily="34" charset="0"/>
              <a:buChar char="•"/>
            </a:pPr>
            <a:r>
              <a:rPr lang="en-US" dirty="0" smtClean="0"/>
              <a:t>Assist employees in organizing work prior to teleworking for the first few times</a:t>
            </a:r>
          </a:p>
          <a:p>
            <a:pPr eaLnBrk="1" hangingPunct="1">
              <a:spcBef>
                <a:spcPts val="1800"/>
              </a:spcBef>
              <a:buFont typeface="Arial" pitchFamily="34" charset="0"/>
              <a:buChar char="•"/>
            </a:pPr>
            <a:r>
              <a:rPr lang="en-US" dirty="0" smtClean="0"/>
              <a:t>Establish communication protocols </a:t>
            </a:r>
          </a:p>
          <a:p>
            <a:pPr eaLnBrk="1" hangingPunct="1">
              <a:spcBef>
                <a:spcPts val="1800"/>
              </a:spcBef>
              <a:buFont typeface="Arial" pitchFamily="34" charset="0"/>
              <a:buChar char="•"/>
            </a:pPr>
            <a:r>
              <a:rPr lang="en-US" dirty="0" smtClean="0"/>
              <a:t>Define objectives and deliverables</a:t>
            </a:r>
          </a:p>
          <a:p>
            <a:pPr eaLnBrk="1" hangingPunct="1">
              <a:spcBef>
                <a:spcPts val="1800"/>
              </a:spcBef>
              <a:buFont typeface="Arial" pitchFamily="34" charset="0"/>
              <a:buChar char="•"/>
            </a:pPr>
            <a:r>
              <a:rPr lang="en-US" dirty="0" smtClean="0"/>
              <a:t>Establish expectations</a:t>
            </a:r>
          </a:p>
          <a:p>
            <a:pPr eaLnBrk="1" hangingPunct="1">
              <a:spcBef>
                <a:spcPts val="1800"/>
              </a:spcBef>
              <a:buFont typeface="Arial" pitchFamily="34" charset="0"/>
              <a:buChar char="•"/>
            </a:pPr>
            <a:r>
              <a:rPr lang="en-US" dirty="0" smtClean="0"/>
              <a:t>Monitor/recognize </a:t>
            </a:r>
            <a:r>
              <a:rPr lang="en-US" dirty="0"/>
              <a:t>p</a:t>
            </a:r>
            <a:r>
              <a:rPr lang="en-US" dirty="0" smtClean="0"/>
              <a:t>erformance</a:t>
            </a:r>
          </a:p>
          <a:p>
            <a:pPr eaLnBrk="1" hangingPunct="1">
              <a:spcBef>
                <a:spcPts val="1800"/>
              </a:spcBef>
              <a:buFont typeface="Arial" pitchFamily="34" charset="0"/>
              <a:buChar char="•"/>
            </a:pPr>
            <a:r>
              <a:rPr lang="en-US" dirty="0" smtClean="0"/>
              <a:t>Set timeframes</a:t>
            </a:r>
          </a:p>
          <a:p>
            <a:pPr eaLnBrk="1" hangingPunct="1">
              <a:spcBef>
                <a:spcPts val="1800"/>
              </a:spcBef>
              <a:buFont typeface="Arial" pitchFamily="34" charset="0"/>
              <a:buChar char="•"/>
            </a:pPr>
            <a:r>
              <a:rPr lang="en-US" dirty="0" smtClean="0"/>
              <a:t>Review status periodically</a:t>
            </a:r>
          </a:p>
          <a:p>
            <a:pPr marL="0" indent="0" eaLnBrk="1" hangingPunct="1">
              <a:buNone/>
            </a:pPr>
            <a:endParaRPr lang="en-US" sz="2000" dirty="0" smtClean="0"/>
          </a:p>
        </p:txBody>
      </p:sp>
      <p:pic>
        <p:nvPicPr>
          <p:cNvPr id="5" name="Picture 10" descr="MP900443265[1]"/>
          <p:cNvPicPr>
            <a:picLocks noChangeAspect="1" noChangeArrowheads="1"/>
          </p:cNvPicPr>
          <p:nvPr/>
        </p:nvPicPr>
        <p:blipFill>
          <a:blip r:embed="rId2"/>
          <a:srcRect/>
          <a:stretch>
            <a:fillRect/>
          </a:stretch>
        </p:blipFill>
        <p:spPr bwMode="auto">
          <a:xfrm>
            <a:off x="5857875" y="2971800"/>
            <a:ext cx="3038475" cy="2427288"/>
          </a:xfrm>
          <a:prstGeom prst="rect">
            <a:avLst/>
          </a:prstGeom>
          <a:noFill/>
          <a:ln w="9525">
            <a:noFill/>
            <a:miter lim="800000"/>
            <a:headEnd/>
            <a:tailEnd/>
          </a:ln>
        </p:spPr>
      </p:pic>
    </p:spTree>
    <p:extLst>
      <p:ext uri="{BB962C8B-B14F-4D97-AF65-F5344CB8AC3E}">
        <p14:creationId xmlns:p14="http://schemas.microsoft.com/office/powerpoint/2010/main" val="94031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a:xfrm>
            <a:off x="160020" y="128588"/>
            <a:ext cx="6524943" cy="1143000"/>
          </a:xfrm>
        </p:spPr>
        <p:txBody>
          <a:bodyPr anchor="ctr"/>
          <a:lstStyle/>
          <a:p>
            <a:pPr eaLnBrk="1" hangingPunct="1"/>
            <a:r>
              <a:rPr lang="en-US" sz="2800" dirty="0" smtClean="0"/>
              <a:t>Tools – Telework Agreement/Policy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583" y="2786061"/>
            <a:ext cx="2747907" cy="3548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96"/>
          <a:stretch/>
        </p:blipFill>
        <p:spPr bwMode="auto">
          <a:xfrm>
            <a:off x="160020" y="1433512"/>
            <a:ext cx="2824164" cy="38867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752" y="2305050"/>
            <a:ext cx="3177221"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7331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200" name="Picture 8" descr="http://www.ohio.edu/sigmas/images/question_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717" y="1698092"/>
            <a:ext cx="3652321" cy="2851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2960" y="4286250"/>
            <a:ext cx="5291833" cy="2585323"/>
          </a:xfrm>
          <a:prstGeom prst="rect">
            <a:avLst/>
          </a:prstGeom>
          <a:noFill/>
        </p:spPr>
        <p:txBody>
          <a:bodyPr wrap="none" rtlCol="0">
            <a:spAutoFit/>
          </a:bodyPr>
          <a:lstStyle/>
          <a:p>
            <a:pPr>
              <a:lnSpc>
                <a:spcPct val="150000"/>
              </a:lnSpc>
            </a:pPr>
            <a:endParaRPr lang="en-US" dirty="0" smtClean="0"/>
          </a:p>
          <a:p>
            <a:pPr>
              <a:lnSpc>
                <a:spcPct val="150000"/>
              </a:lnSpc>
            </a:pPr>
            <a:r>
              <a:rPr lang="en-US" dirty="0" smtClean="0"/>
              <a:t>Erin Clark – </a:t>
            </a:r>
            <a:r>
              <a:rPr lang="en-US" dirty="0" smtClean="0">
                <a:hlinkClick r:id="rId3"/>
              </a:rPr>
              <a:t>ErinC@gacommuteoptions.com</a:t>
            </a:r>
            <a:endParaRPr lang="en-US" dirty="0" smtClean="0"/>
          </a:p>
          <a:p>
            <a:pPr lvl="0">
              <a:lnSpc>
                <a:spcPct val="150000"/>
              </a:lnSpc>
            </a:pPr>
            <a:r>
              <a:rPr lang="en-US" dirty="0">
                <a:solidFill>
                  <a:prstClr val="black"/>
                </a:solidFill>
              </a:rPr>
              <a:t>Charlotte Weber – </a:t>
            </a:r>
            <a:r>
              <a:rPr lang="en-US" dirty="0" smtClean="0">
                <a:solidFill>
                  <a:prstClr val="black"/>
                </a:solidFill>
                <a:hlinkClick r:id="rId4"/>
              </a:rPr>
              <a:t>Telework@gacommuteoptions.com</a:t>
            </a:r>
            <a:endParaRPr lang="en-US" dirty="0" smtClean="0">
              <a:solidFill>
                <a:prstClr val="black"/>
              </a:solidFill>
            </a:endParaRPr>
          </a:p>
          <a:p>
            <a:pPr lvl="0">
              <a:lnSpc>
                <a:spcPct val="150000"/>
              </a:lnSpc>
            </a:pPr>
            <a:r>
              <a:rPr lang="en-US" dirty="0" smtClean="0">
                <a:solidFill>
                  <a:prstClr val="black"/>
                </a:solidFill>
              </a:rPr>
              <a:t>Jean Aaron-  </a:t>
            </a:r>
            <a:r>
              <a:rPr lang="en-US" dirty="0" smtClean="0">
                <a:solidFill>
                  <a:prstClr val="black"/>
                </a:solidFill>
                <a:hlinkClick r:id="rId5"/>
              </a:rPr>
              <a:t>JeanA@gacommuteoptions.com</a:t>
            </a:r>
            <a:endParaRPr lang="en-US" dirty="0" smtClean="0">
              <a:solidFill>
                <a:prstClr val="black"/>
              </a:solidFill>
            </a:endParaRPr>
          </a:p>
          <a:p>
            <a:pPr lvl="0">
              <a:lnSpc>
                <a:spcPct val="150000"/>
              </a:lnSpc>
            </a:pPr>
            <a:endParaRPr lang="en-US" dirty="0" smtClean="0">
              <a:solidFill>
                <a:prstClr val="black"/>
              </a:solidFill>
            </a:endParaRPr>
          </a:p>
          <a:p>
            <a:pPr>
              <a:lnSpc>
                <a:spcPct val="150000"/>
              </a:lnSpc>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152400"/>
            <a:ext cx="8915400" cy="1143000"/>
          </a:xfrm>
        </p:spPr>
        <p:txBody>
          <a:bodyPr/>
          <a:lstStyle/>
          <a:p>
            <a:pPr eaLnBrk="1" hangingPunct="1"/>
            <a:r>
              <a:rPr lang="en-US" dirty="0" smtClean="0">
                <a:latin typeface="Arial" charset="0"/>
                <a:cs typeface="Arial" charset="0"/>
              </a:rPr>
              <a:t>The Average Metro Atlanta Commute</a:t>
            </a:r>
          </a:p>
        </p:txBody>
      </p:sp>
      <p:sp>
        <p:nvSpPr>
          <p:cNvPr id="12291" name="Rectangle 3"/>
          <p:cNvSpPr>
            <a:spLocks noGrp="1" noChangeArrowheads="1"/>
          </p:cNvSpPr>
          <p:nvPr>
            <p:ph idx="1"/>
          </p:nvPr>
        </p:nvSpPr>
        <p:spPr>
          <a:xfrm>
            <a:off x="304800" y="1371600"/>
            <a:ext cx="8534400" cy="1914525"/>
          </a:xfrm>
        </p:spPr>
        <p:txBody>
          <a:bodyPr>
            <a:normAutofit fontScale="92500" lnSpcReduction="10000"/>
          </a:bodyPr>
          <a:lstStyle/>
          <a:p>
            <a:pPr>
              <a:lnSpc>
                <a:spcPct val="150000"/>
              </a:lnSpc>
              <a:buFont typeface="Arial" pitchFamily="34" charset="0"/>
              <a:buChar char="•"/>
            </a:pPr>
            <a:r>
              <a:rPr lang="en-US" sz="2000" dirty="0" smtClean="0">
                <a:latin typeface="+mn-lt"/>
                <a:cs typeface="Arial" charset="0"/>
              </a:rPr>
              <a:t>Average Commute is 35 miles; 60 minutes round-trip.</a:t>
            </a:r>
          </a:p>
          <a:p>
            <a:pPr>
              <a:lnSpc>
                <a:spcPct val="150000"/>
              </a:lnSpc>
              <a:buFont typeface="Arial" pitchFamily="34" charset="0"/>
              <a:buChar char="•"/>
            </a:pPr>
            <a:r>
              <a:rPr lang="en-US" sz="2000" dirty="0" smtClean="0">
                <a:latin typeface="+mn-lt"/>
                <a:cs typeface="Arial" charset="0"/>
              </a:rPr>
              <a:t>Over 38% of Georgia commuters live in one county and work in another.</a:t>
            </a:r>
          </a:p>
          <a:p>
            <a:pPr>
              <a:lnSpc>
                <a:spcPct val="150000"/>
              </a:lnSpc>
              <a:buFont typeface="Arial" pitchFamily="34" charset="0"/>
              <a:buChar char="•"/>
            </a:pPr>
            <a:r>
              <a:rPr lang="en-US" sz="2000" dirty="0" smtClean="0">
                <a:latin typeface="+mn-lt"/>
                <a:cs typeface="Arial" charset="0"/>
              </a:rPr>
              <a:t>18% of household income is spent on transportation costs.</a:t>
            </a:r>
          </a:p>
          <a:p>
            <a:pPr>
              <a:lnSpc>
                <a:spcPct val="150000"/>
              </a:lnSpc>
              <a:buFont typeface="Arial" pitchFamily="34" charset="0"/>
              <a:buChar char="•"/>
            </a:pPr>
            <a:r>
              <a:rPr lang="en-US" sz="2000" dirty="0" smtClean="0">
                <a:latin typeface="+mn-lt"/>
                <a:cs typeface="Arial" charset="0"/>
              </a:rPr>
              <a:t>The Braves stadium will add up to </a:t>
            </a:r>
            <a:r>
              <a:rPr lang="en-US" sz="2000" smtClean="0">
                <a:latin typeface="+mn-lt"/>
                <a:cs typeface="Arial" charset="0"/>
              </a:rPr>
              <a:t>20,000 additional cars </a:t>
            </a:r>
            <a:r>
              <a:rPr lang="en-US" sz="2000" dirty="0" smtClean="0">
                <a:latin typeface="+mn-lt"/>
                <a:cs typeface="Arial" charset="0"/>
              </a:rPr>
              <a:t>to Cobb County roads.</a:t>
            </a:r>
          </a:p>
        </p:txBody>
      </p:sp>
      <p:sp>
        <p:nvSpPr>
          <p:cNvPr id="2" name="Rectangle 1"/>
          <p:cNvSpPr/>
          <p:nvPr/>
        </p:nvSpPr>
        <p:spPr>
          <a:xfrm>
            <a:off x="6934200" y="5791200"/>
            <a:ext cx="1981200" cy="6715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pic>
        <p:nvPicPr>
          <p:cNvPr id="12293" name="Picture 5" descr="Productive_Traff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55988"/>
            <a:ext cx="91440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66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idx="4294967295"/>
          </p:nvPr>
        </p:nvSpPr>
        <p:spPr>
          <a:xfrm>
            <a:off x="410379" y="1498294"/>
            <a:ext cx="4778841" cy="4799635"/>
          </a:xfrm>
        </p:spPr>
        <p:txBody>
          <a:bodyPr>
            <a:normAutofit/>
          </a:bodyPr>
          <a:lstStyle/>
          <a:p>
            <a:pPr eaLnBrk="1" hangingPunct="1">
              <a:spcBef>
                <a:spcPts val="0"/>
              </a:spcBef>
              <a:spcAft>
                <a:spcPts val="1200"/>
              </a:spcAft>
            </a:pPr>
            <a:r>
              <a:rPr lang="en-US" dirty="0" smtClean="0">
                <a:latin typeface="+mn-lt"/>
                <a:cs typeface="Arial" charset="0"/>
              </a:rPr>
              <a:t>Extends the workplace beyond the traditional office</a:t>
            </a:r>
          </a:p>
          <a:p>
            <a:pPr>
              <a:spcBef>
                <a:spcPts val="0"/>
              </a:spcBef>
              <a:spcAft>
                <a:spcPts val="1200"/>
              </a:spcAft>
            </a:pPr>
            <a:r>
              <a:rPr lang="en-US" dirty="0">
                <a:latin typeface="+mn-lt"/>
              </a:rPr>
              <a:t>Is a voluntary arrangement, not a benefit or </a:t>
            </a:r>
            <a:r>
              <a:rPr lang="en-US" dirty="0" smtClean="0">
                <a:latin typeface="+mn-lt"/>
              </a:rPr>
              <a:t>entitlement</a:t>
            </a:r>
            <a:endParaRPr lang="en-US" dirty="0" smtClean="0">
              <a:latin typeface="+mn-lt"/>
              <a:cs typeface="Arial" charset="0"/>
            </a:endParaRPr>
          </a:p>
          <a:p>
            <a:pPr eaLnBrk="1" hangingPunct="1">
              <a:spcBef>
                <a:spcPts val="0"/>
              </a:spcBef>
              <a:spcAft>
                <a:spcPts val="1200"/>
              </a:spcAft>
            </a:pPr>
            <a:r>
              <a:rPr lang="en-US" dirty="0" smtClean="0">
                <a:latin typeface="+mn-lt"/>
                <a:cs typeface="Arial" charset="0"/>
              </a:rPr>
              <a:t>Only appropriate when job is right, employee is right, technology works, and manager/dean approves the work arrangement</a:t>
            </a:r>
          </a:p>
          <a:p>
            <a:pPr eaLnBrk="1" hangingPunct="1">
              <a:spcBef>
                <a:spcPts val="0"/>
              </a:spcBef>
              <a:spcAft>
                <a:spcPts val="1200"/>
              </a:spcAft>
            </a:pPr>
            <a:r>
              <a:rPr lang="en-US" dirty="0" smtClean="0">
                <a:latin typeface="+mn-lt"/>
                <a:cs typeface="Arial" charset="0"/>
              </a:rPr>
              <a:t>A vital component in business continuity</a:t>
            </a:r>
          </a:p>
          <a:p>
            <a:pPr eaLnBrk="1" hangingPunct="1">
              <a:lnSpc>
                <a:spcPct val="90000"/>
              </a:lnSpc>
            </a:pPr>
            <a:endParaRPr lang="en-US" dirty="0" smtClean="0">
              <a:latin typeface="Arial" charset="0"/>
              <a:cs typeface="Arial" charset="0"/>
            </a:endParaRPr>
          </a:p>
          <a:p>
            <a:pPr eaLnBrk="1" hangingPunct="1">
              <a:lnSpc>
                <a:spcPct val="90000"/>
              </a:lnSpc>
            </a:pPr>
            <a:endParaRPr lang="en-US" dirty="0" smtClean="0">
              <a:latin typeface="Arial" charset="0"/>
              <a:cs typeface="Arial" charset="0"/>
            </a:endParaRPr>
          </a:p>
          <a:p>
            <a:pPr eaLnBrk="1" hangingPunct="1">
              <a:lnSpc>
                <a:spcPct val="90000"/>
              </a:lnSpc>
            </a:pPr>
            <a:endParaRPr lang="en-US" sz="1800" dirty="0" smtClean="0">
              <a:latin typeface="Arial" charset="0"/>
              <a:cs typeface="Arial" charset="0"/>
            </a:endParaRPr>
          </a:p>
          <a:p>
            <a:pPr eaLnBrk="1" hangingPunct="1">
              <a:lnSpc>
                <a:spcPct val="90000"/>
              </a:lnSpc>
            </a:pPr>
            <a:endParaRPr lang="en-US" sz="1800" dirty="0" smtClean="0">
              <a:latin typeface="Arial" charset="0"/>
              <a:cs typeface="Arial" charset="0"/>
            </a:endParaRPr>
          </a:p>
        </p:txBody>
      </p:sp>
      <p:sp>
        <p:nvSpPr>
          <p:cNvPr id="36866" name="Text Box 3"/>
          <p:cNvSpPr txBox="1">
            <a:spLocks noChangeArrowheads="1"/>
          </p:cNvSpPr>
          <p:nvPr/>
        </p:nvSpPr>
        <p:spPr bwMode="auto">
          <a:xfrm>
            <a:off x="122518" y="464979"/>
            <a:ext cx="6858000" cy="480131"/>
          </a:xfrm>
          <a:prstGeom prst="rect">
            <a:avLst/>
          </a:prstGeom>
          <a:noFill/>
          <a:ln w="9525" algn="ctr">
            <a:noFill/>
            <a:miter lim="800000"/>
            <a:headEnd/>
            <a:tailEnd/>
          </a:ln>
        </p:spPr>
        <p:txBody>
          <a:bodyPr>
            <a:spAutoFit/>
          </a:bodyPr>
          <a:lstStyle/>
          <a:p>
            <a:pPr>
              <a:lnSpc>
                <a:spcPct val="90000"/>
              </a:lnSpc>
              <a:spcBef>
                <a:spcPct val="20000"/>
              </a:spcBef>
              <a:buFont typeface="Wingdings" pitchFamily="2" charset="2"/>
              <a:buNone/>
            </a:pPr>
            <a:r>
              <a:rPr lang="en-US" sz="2800" b="1" dirty="0">
                <a:solidFill>
                  <a:schemeClr val="bg1"/>
                </a:solidFill>
                <a:latin typeface="Arial" pitchFamily="34" charset="0"/>
                <a:cs typeface="Arial" pitchFamily="34" charset="0"/>
              </a:rPr>
              <a:t>What is Telework?</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120" y="1922987"/>
            <a:ext cx="3207055" cy="337612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66135" y="1553655"/>
            <a:ext cx="2063322" cy="369332"/>
          </a:xfrm>
          <a:prstGeom prst="rect">
            <a:avLst/>
          </a:prstGeom>
          <a:noFill/>
        </p:spPr>
        <p:txBody>
          <a:bodyPr wrap="none" rtlCol="0">
            <a:spAutoFit/>
          </a:bodyPr>
          <a:lstStyle/>
          <a:p>
            <a:r>
              <a:rPr lang="en-US" b="1" cap="small" dirty="0" smtClean="0">
                <a:solidFill>
                  <a:schemeClr val="tx2"/>
                </a:solidFill>
              </a:rPr>
              <a:t>Your New Commute</a:t>
            </a:r>
            <a:endParaRPr lang="en-US" b="1" cap="small" dirty="0">
              <a:solidFill>
                <a:schemeClr val="tx2"/>
              </a:solidFill>
            </a:endParaRPr>
          </a:p>
        </p:txBody>
      </p:sp>
    </p:spTree>
    <p:extLst>
      <p:ext uri="{BB962C8B-B14F-4D97-AF65-F5344CB8AC3E}">
        <p14:creationId xmlns:p14="http://schemas.microsoft.com/office/powerpoint/2010/main" val="704916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125730" y="304800"/>
            <a:ext cx="8484870" cy="914400"/>
          </a:xfrm>
        </p:spPr>
        <p:txBody>
          <a:bodyPr/>
          <a:lstStyle/>
          <a:p>
            <a:r>
              <a:rPr lang="en-US" sz="2800" dirty="0" smtClean="0"/>
              <a:t>Telework is NOT…..</a:t>
            </a:r>
          </a:p>
        </p:txBody>
      </p:sp>
      <p:sp>
        <p:nvSpPr>
          <p:cNvPr id="86018" name="Rectangle 3"/>
          <p:cNvSpPr>
            <a:spLocks noGrp="1" noChangeArrowheads="1"/>
          </p:cNvSpPr>
          <p:nvPr>
            <p:ph idx="1"/>
          </p:nvPr>
        </p:nvSpPr>
        <p:spPr>
          <a:xfrm>
            <a:off x="394970" y="1552576"/>
            <a:ext cx="8215630" cy="4699636"/>
          </a:xfrm>
        </p:spPr>
        <p:txBody>
          <a:bodyPr anchor="ctr">
            <a:normAutofit/>
          </a:bodyPr>
          <a:lstStyle/>
          <a:p>
            <a:pPr>
              <a:spcBef>
                <a:spcPts val="0"/>
              </a:spcBef>
              <a:spcAft>
                <a:spcPts val="1200"/>
              </a:spcAft>
              <a:buFont typeface="Arial" pitchFamily="34" charset="0"/>
              <a:buChar char="•"/>
            </a:pPr>
            <a:endParaRPr lang="en-US" dirty="0" smtClean="0">
              <a:latin typeface="+mj-lt"/>
            </a:endParaRPr>
          </a:p>
          <a:p>
            <a:pPr>
              <a:spcBef>
                <a:spcPts val="0"/>
              </a:spcBef>
              <a:spcAft>
                <a:spcPts val="1200"/>
              </a:spcAft>
              <a:buFont typeface="Arial" pitchFamily="34" charset="0"/>
              <a:buChar char="•"/>
            </a:pPr>
            <a:r>
              <a:rPr lang="en-US" dirty="0" smtClean="0">
                <a:latin typeface="+mj-lt"/>
              </a:rPr>
              <a:t>For every employee or every job</a:t>
            </a:r>
          </a:p>
          <a:p>
            <a:pPr>
              <a:spcBef>
                <a:spcPts val="0"/>
              </a:spcBef>
              <a:spcAft>
                <a:spcPts val="1200"/>
              </a:spcAft>
              <a:buFont typeface="Arial" pitchFamily="34" charset="0"/>
              <a:buChar char="•"/>
            </a:pPr>
            <a:r>
              <a:rPr lang="en-US" dirty="0" smtClean="0">
                <a:latin typeface="+mj-lt"/>
              </a:rPr>
              <a:t>Always a full-time arrangement</a:t>
            </a:r>
          </a:p>
          <a:p>
            <a:pPr>
              <a:spcBef>
                <a:spcPts val="0"/>
              </a:spcBef>
              <a:spcAft>
                <a:spcPts val="1200"/>
              </a:spcAft>
              <a:buFont typeface="Arial" pitchFamily="34" charset="0"/>
              <a:buChar char="•"/>
            </a:pPr>
            <a:r>
              <a:rPr lang="en-US" dirty="0" smtClean="0">
                <a:latin typeface="+mj-lt"/>
              </a:rPr>
              <a:t>A replacement for child care or dependent care</a:t>
            </a:r>
          </a:p>
          <a:p>
            <a:pPr>
              <a:spcBef>
                <a:spcPts val="0"/>
              </a:spcBef>
              <a:spcAft>
                <a:spcPts val="1200"/>
              </a:spcAft>
              <a:buFont typeface="Arial" pitchFamily="34" charset="0"/>
              <a:buChar char="•"/>
            </a:pPr>
            <a:r>
              <a:rPr lang="en-US" dirty="0" smtClean="0">
                <a:latin typeface="+mj-lt"/>
              </a:rPr>
              <a:t>Sending people home and never seeing or hearing from them again</a:t>
            </a:r>
          </a:p>
          <a:p>
            <a:pPr>
              <a:spcBef>
                <a:spcPts val="0"/>
              </a:spcBef>
              <a:spcAft>
                <a:spcPts val="1200"/>
              </a:spcAft>
              <a:buFont typeface="Arial" pitchFamily="34" charset="0"/>
              <a:buChar char="•"/>
            </a:pPr>
            <a:r>
              <a:rPr lang="en-US" dirty="0" smtClean="0">
                <a:latin typeface="+mj-lt"/>
              </a:rPr>
              <a:t>A substitute for managing personal or other activities</a:t>
            </a:r>
          </a:p>
          <a:p>
            <a:pPr>
              <a:lnSpc>
                <a:spcPct val="90000"/>
              </a:lnSpc>
              <a:buFont typeface="Wingdings" pitchFamily="2" charset="2"/>
              <a:buChar char="§"/>
            </a:pPr>
            <a:endParaRPr lang="en-US" dirty="0" smtClean="0"/>
          </a:p>
          <a:p>
            <a:pPr>
              <a:lnSpc>
                <a:spcPct val="90000"/>
              </a:lnSpc>
            </a:pPr>
            <a:endParaRPr lang="en-US" sz="18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197" y="1450029"/>
            <a:ext cx="2160453" cy="1774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Image result for no transparent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no transparent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clker.com/cliparts/u/1/R/3/S/V/no-symbol-skinny-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723" y="1219200"/>
            <a:ext cx="2819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237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and Growth of Telework</a:t>
            </a:r>
            <a:endParaRPr lang="en-US" dirty="0"/>
          </a:p>
        </p:txBody>
      </p:sp>
      <p:sp>
        <p:nvSpPr>
          <p:cNvPr id="3" name="Content Placeholder 2"/>
          <p:cNvSpPr>
            <a:spLocks noGrp="1"/>
          </p:cNvSpPr>
          <p:nvPr>
            <p:ph idx="1"/>
          </p:nvPr>
        </p:nvSpPr>
        <p:spPr>
          <a:xfrm>
            <a:off x="307975" y="1405891"/>
            <a:ext cx="8467725" cy="4648200"/>
          </a:xfrm>
        </p:spPr>
        <p:txBody>
          <a:bodyPr>
            <a:normAutofit/>
          </a:bodyPr>
          <a:lstStyle/>
          <a:p>
            <a:pPr marL="228600" indent="-228600" defTabSz="914400">
              <a:buFontTx/>
              <a:buChar char="•"/>
            </a:pPr>
            <a:endParaRPr lang="en-US" dirty="0">
              <a:latin typeface="+mn-lt"/>
            </a:endParaRPr>
          </a:p>
          <a:p>
            <a:pPr marL="228600" indent="-228600" defTabSz="914400">
              <a:buFontTx/>
              <a:buChar char="•"/>
            </a:pPr>
            <a:r>
              <a:rPr lang="en-US" dirty="0">
                <a:latin typeface="+mn-lt"/>
              </a:rPr>
              <a:t>Regular work-at-home, among the non-self-employed population, has </a:t>
            </a:r>
            <a:r>
              <a:rPr lang="en-US" b="1" dirty="0">
                <a:latin typeface="+mn-lt"/>
              </a:rPr>
              <a:t>grown by 103% </a:t>
            </a:r>
            <a:r>
              <a:rPr lang="en-US" dirty="0">
                <a:latin typeface="+mn-lt"/>
              </a:rPr>
              <a:t>since 2005 and 6.5% in 2014</a:t>
            </a:r>
            <a:r>
              <a:rPr lang="en-US" dirty="0" smtClean="0">
                <a:latin typeface="+mn-lt"/>
              </a:rPr>
              <a:t>.</a:t>
            </a:r>
          </a:p>
          <a:p>
            <a:pPr marL="228600" indent="-228600" defTabSz="914400">
              <a:buFontTx/>
              <a:buChar char="•"/>
            </a:pPr>
            <a:endParaRPr lang="en-US" dirty="0">
              <a:latin typeface="+mn-lt"/>
            </a:endParaRPr>
          </a:p>
          <a:p>
            <a:pPr marL="228600" indent="-228600" defTabSz="914400">
              <a:buFontTx/>
              <a:buChar char="•"/>
            </a:pPr>
            <a:r>
              <a:rPr lang="en-US" dirty="0" smtClean="0">
                <a:latin typeface="+mn-lt"/>
              </a:rPr>
              <a:t>80</a:t>
            </a:r>
            <a:r>
              <a:rPr lang="en-US" dirty="0">
                <a:latin typeface="+mn-lt"/>
              </a:rPr>
              <a:t>% to 90% of the </a:t>
            </a:r>
            <a:r>
              <a:rPr lang="en-US" dirty="0" smtClean="0">
                <a:latin typeface="+mn-lt"/>
              </a:rPr>
              <a:t>U.S. </a:t>
            </a:r>
            <a:r>
              <a:rPr lang="en-US" dirty="0">
                <a:latin typeface="+mn-lt"/>
              </a:rPr>
              <a:t>workforce says they would like to telework at least part time</a:t>
            </a:r>
            <a:r>
              <a:rPr lang="en-US" dirty="0" smtClean="0">
                <a:latin typeface="+mn-lt"/>
              </a:rPr>
              <a:t>.</a:t>
            </a:r>
          </a:p>
          <a:p>
            <a:pPr marL="228600" indent="-228600" defTabSz="914400">
              <a:buFontTx/>
              <a:buChar char="•"/>
            </a:pPr>
            <a:endParaRPr lang="en-US" dirty="0">
              <a:latin typeface="+mn-lt"/>
            </a:endParaRPr>
          </a:p>
          <a:p>
            <a:pPr marL="228600" indent="-228600" defTabSz="914400">
              <a:buFontTx/>
              <a:buChar char="•"/>
            </a:pPr>
            <a:r>
              <a:rPr lang="en-US" dirty="0" smtClean="0">
                <a:latin typeface="+mn-lt"/>
              </a:rPr>
              <a:t>Industries recruiting the most telework jobs in the first part of 2016 were Healthcare, Technology and Education.</a:t>
            </a:r>
            <a:endParaRPr lang="en-US" dirty="0" smtClean="0">
              <a:latin typeface="+mn-lt"/>
            </a:endParaRPr>
          </a:p>
          <a:p>
            <a:pPr marL="228600" indent="-228600" defTabSz="914400">
              <a:buFontTx/>
              <a:buChar char="•"/>
            </a:pPr>
            <a:endParaRPr lang="en-US" dirty="0">
              <a:latin typeface="+mn-lt"/>
            </a:endParaRPr>
          </a:p>
          <a:p>
            <a:pPr marL="0" indent="0" defTabSz="914400">
              <a:buNone/>
            </a:pPr>
            <a:endParaRPr lang="en-US" dirty="0">
              <a:latin typeface="+mn-lt"/>
            </a:endParaRPr>
          </a:p>
          <a:p>
            <a:pPr marL="228600" indent="-228600" defTabSz="914400">
              <a:buFontTx/>
              <a:buChar char="•"/>
            </a:pPr>
            <a:endParaRPr lang="en-US" dirty="0">
              <a:latin typeface="+mn-lt"/>
            </a:endParaRPr>
          </a:p>
          <a:p>
            <a:pPr marL="228600" indent="-228600" defTabSz="914400">
              <a:buFontTx/>
              <a:buChar char="•"/>
            </a:pPr>
            <a:endParaRPr lang="en-US" dirty="0">
              <a:latin typeface="+mn-lt"/>
            </a:endParaRPr>
          </a:p>
          <a:p>
            <a:endParaRPr lang="en-US" dirty="0"/>
          </a:p>
        </p:txBody>
      </p:sp>
      <p:sp>
        <p:nvSpPr>
          <p:cNvPr id="4" name="Rectangle 3"/>
          <p:cNvSpPr/>
          <p:nvPr/>
        </p:nvSpPr>
        <p:spPr>
          <a:xfrm>
            <a:off x="307974" y="5915026"/>
            <a:ext cx="6904355" cy="646331"/>
          </a:xfrm>
          <a:prstGeom prst="rect">
            <a:avLst/>
          </a:prstGeom>
        </p:spPr>
        <p:txBody>
          <a:bodyPr wrap="square">
            <a:spAutoFit/>
          </a:bodyPr>
          <a:lstStyle/>
          <a:p>
            <a:endParaRPr lang="en-US" sz="1200" i="1" dirty="0" smtClean="0"/>
          </a:p>
          <a:p>
            <a:r>
              <a:rPr lang="en-US" sz="1200" i="1" dirty="0" smtClean="0"/>
              <a:t>Source: Global </a:t>
            </a:r>
            <a:r>
              <a:rPr lang="en-US" sz="1200" i="1" dirty="0"/>
              <a:t>Workplace Analytics’ research finds based on stats from the American Community </a:t>
            </a:r>
            <a:r>
              <a:rPr lang="en-US" sz="1200" i="1" dirty="0" smtClean="0"/>
              <a:t>Survey, FlexJobs.com</a:t>
            </a:r>
            <a:endParaRPr lang="en-US" sz="1200" i="1" dirty="0"/>
          </a:p>
        </p:txBody>
      </p:sp>
    </p:spTree>
    <p:extLst>
      <p:ext uri="{BB962C8B-B14F-4D97-AF65-F5344CB8AC3E}">
        <p14:creationId xmlns:p14="http://schemas.microsoft.com/office/powerpoint/2010/main" val="1082745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15200" cy="1154097"/>
          </a:xfrm>
        </p:spPr>
        <p:txBody>
          <a:bodyPr/>
          <a:lstStyle/>
          <a:p>
            <a:r>
              <a:rPr lang="en-US" sz="2800" dirty="0" smtClean="0"/>
              <a:t>Telework in Atlanta</a:t>
            </a:r>
            <a:endParaRPr lang="en-US" sz="2800" dirty="0"/>
          </a:p>
        </p:txBody>
      </p:sp>
      <p:sp>
        <p:nvSpPr>
          <p:cNvPr id="3" name="Content Placeholder 2"/>
          <p:cNvSpPr>
            <a:spLocks noGrp="1"/>
          </p:cNvSpPr>
          <p:nvPr>
            <p:ph idx="1"/>
          </p:nvPr>
        </p:nvSpPr>
        <p:spPr>
          <a:xfrm>
            <a:off x="249936" y="1593316"/>
            <a:ext cx="5541264" cy="4209952"/>
          </a:xfrm>
        </p:spPr>
        <p:txBody>
          <a:bodyPr>
            <a:normAutofit/>
          </a:bodyPr>
          <a:lstStyle/>
          <a:p>
            <a:pPr>
              <a:spcBef>
                <a:spcPts val="1200"/>
              </a:spcBef>
            </a:pPr>
            <a:r>
              <a:rPr lang="en-US" dirty="0" smtClean="0">
                <a:latin typeface="+mn-lt"/>
              </a:rPr>
              <a:t>33% of metro </a:t>
            </a:r>
            <a:r>
              <a:rPr lang="en-US" dirty="0" err="1" smtClean="0">
                <a:latin typeface="+mn-lt"/>
              </a:rPr>
              <a:t>Atlantans</a:t>
            </a:r>
            <a:r>
              <a:rPr lang="en-US" dirty="0" smtClean="0">
                <a:latin typeface="+mn-lt"/>
              </a:rPr>
              <a:t> telework at least occasionally</a:t>
            </a:r>
            <a:endParaRPr lang="en-US" dirty="0">
              <a:latin typeface="+mn-lt"/>
            </a:endParaRPr>
          </a:p>
          <a:p>
            <a:pPr>
              <a:spcBef>
                <a:spcPts val="1200"/>
              </a:spcBef>
            </a:pPr>
            <a:r>
              <a:rPr lang="en-US" dirty="0" smtClean="0">
                <a:latin typeface="+mn-lt"/>
              </a:rPr>
              <a:t>Our region has seen a 22</a:t>
            </a:r>
            <a:r>
              <a:rPr lang="en-US" dirty="0">
                <a:latin typeface="+mn-lt"/>
              </a:rPr>
              <a:t>% increase in telework usage over the past four </a:t>
            </a:r>
            <a:r>
              <a:rPr lang="en-US" dirty="0" smtClean="0">
                <a:latin typeface="+mn-lt"/>
              </a:rPr>
              <a:t>years </a:t>
            </a:r>
          </a:p>
          <a:p>
            <a:pPr>
              <a:spcBef>
                <a:spcPts val="1200"/>
              </a:spcBef>
            </a:pPr>
            <a:r>
              <a:rPr lang="en-US" dirty="0" smtClean="0">
                <a:latin typeface="+mn-lt"/>
              </a:rPr>
              <a:t>The Atlanta region is #2 in the country for a workforce that teleworks</a:t>
            </a:r>
            <a:endParaRPr lang="en-US" dirty="0">
              <a:latin typeface="+mn-lt"/>
            </a:endParaRPr>
          </a:p>
          <a:p>
            <a:pPr>
              <a:spcBef>
                <a:spcPts val="1200"/>
              </a:spcBef>
            </a:pPr>
            <a:r>
              <a:rPr lang="en-US" dirty="0">
                <a:latin typeface="+mn-lt"/>
              </a:rPr>
              <a:t>Telework </a:t>
            </a:r>
            <a:r>
              <a:rPr lang="en-US" dirty="0" smtClean="0">
                <a:latin typeface="+mn-lt"/>
              </a:rPr>
              <a:t>is the </a:t>
            </a:r>
            <a:r>
              <a:rPr lang="en-US" dirty="0">
                <a:latin typeface="+mn-lt"/>
              </a:rPr>
              <a:t>#1 commute alternative </a:t>
            </a:r>
            <a:r>
              <a:rPr lang="en-US" dirty="0" smtClean="0">
                <a:latin typeface="+mn-lt"/>
              </a:rPr>
              <a:t>to </a:t>
            </a:r>
            <a:r>
              <a:rPr lang="en-US" dirty="0">
                <a:latin typeface="+mn-lt"/>
              </a:rPr>
              <a:t>driving alone </a:t>
            </a:r>
          </a:p>
          <a:p>
            <a:pPr marL="0" indent="0">
              <a:spcBef>
                <a:spcPts val="1200"/>
              </a:spcBef>
              <a:buNone/>
            </a:pPr>
            <a:endParaRPr lang="en-US" dirty="0" smtClean="0">
              <a:latin typeface="+mn-lt"/>
            </a:endParaRPr>
          </a:p>
        </p:txBody>
      </p:sp>
      <p:sp>
        <p:nvSpPr>
          <p:cNvPr id="4" name="TextBox 3"/>
          <p:cNvSpPr txBox="1"/>
          <p:nvPr/>
        </p:nvSpPr>
        <p:spPr>
          <a:xfrm>
            <a:off x="473724" y="5803268"/>
            <a:ext cx="4293996" cy="307777"/>
          </a:xfrm>
          <a:prstGeom prst="rect">
            <a:avLst/>
          </a:prstGeom>
          <a:noFill/>
        </p:spPr>
        <p:txBody>
          <a:bodyPr wrap="none" rtlCol="0">
            <a:spAutoFit/>
          </a:bodyPr>
          <a:lstStyle/>
          <a:p>
            <a:r>
              <a:rPr lang="en-US" sz="1400" i="1" dirty="0" smtClean="0"/>
              <a:t>*2014 Commuter Survey, Microsoft Work Without Walls </a:t>
            </a:r>
            <a:endParaRPr lang="en-US" sz="1400" i="1" dirty="0"/>
          </a:p>
        </p:txBody>
      </p:sp>
      <p:pic>
        <p:nvPicPr>
          <p:cNvPr id="8" name="Picture 4" descr="ANd9GcSSUCurn9JIkIgXs4UXHbp7eR2I5ZG5UwtIPVRs9ICXaXjeX7fzaw"/>
          <p:cNvPicPr>
            <a:picLocks noChangeAspect="1" noChangeArrowheads="1"/>
          </p:cNvPicPr>
          <p:nvPr/>
        </p:nvPicPr>
        <p:blipFill rotWithShape="1">
          <a:blip r:embed="rId3"/>
          <a:srcRect t="33011" b="27209"/>
          <a:stretch/>
        </p:blipFill>
        <p:spPr bwMode="auto">
          <a:xfrm>
            <a:off x="5486400" y="1593316"/>
            <a:ext cx="2743200" cy="717392"/>
          </a:xfrm>
          <a:prstGeom prst="rect">
            <a:avLst/>
          </a:prstGeom>
          <a:noFill/>
          <a:ln w="9525">
            <a:noFill/>
            <a:miter lim="800000"/>
            <a:headEnd/>
            <a:tailEnd/>
          </a:ln>
        </p:spPr>
      </p:pic>
      <p:pic>
        <p:nvPicPr>
          <p:cNvPr id="9" name="Picture 5" descr="ups_logo"/>
          <p:cNvPicPr>
            <a:picLocks noChangeAspect="1" noChangeArrowheads="1"/>
          </p:cNvPicPr>
          <p:nvPr/>
        </p:nvPicPr>
        <p:blipFill>
          <a:blip r:embed="rId4"/>
          <a:srcRect/>
          <a:stretch>
            <a:fillRect/>
          </a:stretch>
        </p:blipFill>
        <p:spPr bwMode="auto">
          <a:xfrm>
            <a:off x="7981866" y="2310708"/>
            <a:ext cx="987522" cy="1179442"/>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154007"/>
            <a:ext cx="798340" cy="80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625" y="2379166"/>
            <a:ext cx="1834227" cy="69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0951" y="3375850"/>
            <a:ext cx="2597574" cy="87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9738" y="5555581"/>
            <a:ext cx="2348462" cy="87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8830" y="4466213"/>
            <a:ext cx="1543051"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322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idx="4294967295"/>
          </p:nvPr>
        </p:nvSpPr>
        <p:spPr>
          <a:xfrm>
            <a:off x="152400" y="0"/>
            <a:ext cx="8305800" cy="1143000"/>
          </a:xfrm>
        </p:spPr>
        <p:txBody>
          <a:bodyPr>
            <a:normAutofit/>
          </a:bodyPr>
          <a:lstStyle/>
          <a:p>
            <a:pPr eaLnBrk="1" hangingPunct="1">
              <a:defRPr/>
            </a:pPr>
            <a:r>
              <a:rPr lang="en-US" dirty="0" smtClean="0"/>
              <a:t>The Majority of Employers Offer Telework</a:t>
            </a:r>
          </a:p>
        </p:txBody>
      </p:sp>
      <p:graphicFrame>
        <p:nvGraphicFramePr>
          <p:cNvPr id="2" name="Content Placeholder 7"/>
          <p:cNvGraphicFramePr>
            <a:graphicFrameLocks noGrp="1"/>
          </p:cNvGraphicFramePr>
          <p:nvPr>
            <p:extLst>
              <p:ext uri="{D42A27DB-BD31-4B8C-83A1-F6EECF244321}">
                <p14:modId xmlns:p14="http://schemas.microsoft.com/office/powerpoint/2010/main" val="1427823383"/>
              </p:ext>
            </p:extLst>
          </p:nvPr>
        </p:nvGraphicFramePr>
        <p:xfrm>
          <a:off x="9841230" y="1552575"/>
          <a:ext cx="4331970" cy="446151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p:cNvSpPr txBox="1">
            <a:spLocks/>
          </p:cNvSpPr>
          <p:nvPr/>
        </p:nvSpPr>
        <p:spPr>
          <a:xfrm>
            <a:off x="152400" y="1447800"/>
            <a:ext cx="4267200" cy="5334000"/>
          </a:xfrm>
          <a:prstGeom prst="rect">
            <a:avLst/>
          </a:prstGeom>
        </p:spPr>
        <p:txBody>
          <a:bodyPr>
            <a:normAutofit fontScale="85000" lnSpcReduction="10000"/>
          </a:bodyPr>
          <a:lstStyle/>
          <a:p>
            <a:pPr defTabSz="457200" fontAlgn="auto">
              <a:lnSpc>
                <a:spcPct val="120000"/>
              </a:lnSpc>
              <a:spcBef>
                <a:spcPct val="20000"/>
              </a:spcBef>
              <a:spcAft>
                <a:spcPts val="0"/>
              </a:spcAft>
              <a:buFont typeface="Arial"/>
              <a:buNone/>
              <a:defRPr/>
            </a:pPr>
            <a:r>
              <a:rPr lang="en-US" sz="2400" kern="0" dirty="0">
                <a:latin typeface="+mn-lt"/>
              </a:rPr>
              <a:t>% of Employers allowing the following frequencies of Telework</a:t>
            </a:r>
          </a:p>
          <a:p>
            <a:pPr marL="742950" lvl="1" indent="-285750" defTabSz="457200" fontAlgn="auto">
              <a:lnSpc>
                <a:spcPct val="120000"/>
              </a:lnSpc>
              <a:spcBef>
                <a:spcPct val="20000"/>
              </a:spcBef>
              <a:spcAft>
                <a:spcPts val="0"/>
              </a:spcAft>
              <a:buClr>
                <a:schemeClr val="tx1"/>
              </a:buClr>
              <a:buFont typeface="Arial"/>
              <a:buChar char="–"/>
              <a:defRPr/>
            </a:pPr>
            <a:r>
              <a:rPr lang="en-US" sz="2000" u="sng" kern="0" dirty="0" smtClean="0">
                <a:solidFill>
                  <a:srgbClr val="C00000"/>
                </a:solidFill>
                <a:latin typeface="+mn-lt"/>
              </a:rPr>
              <a:t>Ad </a:t>
            </a:r>
            <a:r>
              <a:rPr lang="en-US" sz="2000" u="sng" kern="0" dirty="0">
                <a:solidFill>
                  <a:srgbClr val="C00000"/>
                </a:solidFill>
                <a:latin typeface="+mn-lt"/>
              </a:rPr>
              <a:t>hoc </a:t>
            </a:r>
            <a:r>
              <a:rPr lang="en-US" sz="2000" kern="0" dirty="0">
                <a:latin typeface="+mn-lt"/>
              </a:rPr>
              <a:t>telework (e.g. to meet a repair person, care for a sick child</a:t>
            </a:r>
            <a:r>
              <a:rPr lang="en-US" sz="2000" kern="0" dirty="0" smtClean="0">
                <a:latin typeface="+mn-lt"/>
              </a:rPr>
              <a:t>): </a:t>
            </a:r>
            <a:r>
              <a:rPr lang="en-US" sz="2000" b="1" kern="0" dirty="0" smtClean="0">
                <a:latin typeface="+mn-lt"/>
              </a:rPr>
              <a:t>85%</a:t>
            </a:r>
            <a:endParaRPr lang="en-US" sz="2000" b="1" kern="0" dirty="0">
              <a:latin typeface="+mn-lt"/>
            </a:endParaRPr>
          </a:p>
          <a:p>
            <a:pPr marL="742950" lvl="1" indent="-285750" defTabSz="457200" fontAlgn="auto">
              <a:lnSpc>
                <a:spcPct val="120000"/>
              </a:lnSpc>
              <a:spcBef>
                <a:spcPct val="20000"/>
              </a:spcBef>
              <a:spcAft>
                <a:spcPts val="0"/>
              </a:spcAft>
              <a:buFont typeface="Arial"/>
              <a:buChar char="–"/>
              <a:defRPr/>
            </a:pPr>
            <a:r>
              <a:rPr lang="en-US" sz="2000" kern="0" dirty="0">
                <a:solidFill>
                  <a:schemeClr val="tx1">
                    <a:lumMod val="75000"/>
                    <a:lumOff val="25000"/>
                  </a:schemeClr>
                </a:solidFill>
                <a:latin typeface="+mn-lt"/>
              </a:rPr>
              <a:t> </a:t>
            </a:r>
            <a:r>
              <a:rPr lang="en-US" sz="2000" kern="0" dirty="0">
                <a:latin typeface="+mn-lt"/>
              </a:rPr>
              <a:t>Telework on a </a:t>
            </a:r>
            <a:r>
              <a:rPr lang="en-US" sz="2000" kern="0" dirty="0">
                <a:solidFill>
                  <a:schemeClr val="accent1"/>
                </a:solidFill>
                <a:latin typeface="+mn-lt"/>
              </a:rPr>
              <a:t>regular </a:t>
            </a:r>
            <a:r>
              <a:rPr lang="en-US" sz="2000" u="sng" kern="0" dirty="0">
                <a:solidFill>
                  <a:schemeClr val="accent1"/>
                </a:solidFill>
                <a:latin typeface="+mn-lt"/>
              </a:rPr>
              <a:t>monthly</a:t>
            </a:r>
            <a:r>
              <a:rPr lang="en-US" sz="2000" kern="0" dirty="0">
                <a:solidFill>
                  <a:schemeClr val="accent1"/>
                </a:solidFill>
                <a:latin typeface="+mn-lt"/>
              </a:rPr>
              <a:t> basis </a:t>
            </a:r>
            <a:r>
              <a:rPr lang="en-US" sz="2000" kern="0" dirty="0">
                <a:latin typeface="+mn-lt"/>
              </a:rPr>
              <a:t>(at least one day per month, but not full time</a:t>
            </a:r>
            <a:r>
              <a:rPr lang="en-US" sz="2000" kern="0" dirty="0" smtClean="0">
                <a:latin typeface="+mn-lt"/>
              </a:rPr>
              <a:t>): </a:t>
            </a:r>
            <a:r>
              <a:rPr lang="en-US" sz="2000" b="1" kern="0" dirty="0" smtClean="0">
                <a:latin typeface="+mn-lt"/>
              </a:rPr>
              <a:t>56%</a:t>
            </a:r>
            <a:endParaRPr lang="en-US" sz="2000" b="1" kern="0" dirty="0">
              <a:latin typeface="+mn-lt"/>
            </a:endParaRPr>
          </a:p>
          <a:p>
            <a:pPr marL="742950" lvl="1" indent="-285750" defTabSz="457200" fontAlgn="auto">
              <a:lnSpc>
                <a:spcPct val="120000"/>
              </a:lnSpc>
              <a:spcBef>
                <a:spcPct val="20000"/>
              </a:spcBef>
              <a:spcAft>
                <a:spcPts val="0"/>
              </a:spcAft>
              <a:buFont typeface="Arial"/>
              <a:buChar char="–"/>
              <a:defRPr/>
            </a:pPr>
            <a:r>
              <a:rPr lang="en-US" sz="2000" kern="0" dirty="0">
                <a:solidFill>
                  <a:schemeClr val="tx1">
                    <a:lumMod val="75000"/>
                    <a:lumOff val="25000"/>
                  </a:schemeClr>
                </a:solidFill>
                <a:latin typeface="+mn-lt"/>
              </a:rPr>
              <a:t> </a:t>
            </a:r>
            <a:r>
              <a:rPr lang="en-US" sz="2000" kern="0" dirty="0">
                <a:latin typeface="+mn-lt"/>
              </a:rPr>
              <a:t>Telework on a </a:t>
            </a:r>
            <a:r>
              <a:rPr lang="en-US" sz="2000" kern="0" dirty="0">
                <a:solidFill>
                  <a:srgbClr val="00B050"/>
                </a:solidFill>
                <a:latin typeface="+mn-lt"/>
              </a:rPr>
              <a:t>regular </a:t>
            </a:r>
            <a:r>
              <a:rPr lang="en-US" sz="2000" u="sng" kern="0" dirty="0">
                <a:solidFill>
                  <a:srgbClr val="00B050"/>
                </a:solidFill>
                <a:latin typeface="+mn-lt"/>
              </a:rPr>
              <a:t>weekly</a:t>
            </a:r>
            <a:r>
              <a:rPr lang="en-US" sz="2000" kern="0" dirty="0">
                <a:solidFill>
                  <a:srgbClr val="00B050"/>
                </a:solidFill>
                <a:latin typeface="+mn-lt"/>
              </a:rPr>
              <a:t> basis </a:t>
            </a:r>
            <a:r>
              <a:rPr lang="en-US" sz="2000" kern="0" dirty="0">
                <a:latin typeface="+mn-lt"/>
              </a:rPr>
              <a:t>(at least one day per week, but not full time</a:t>
            </a:r>
            <a:r>
              <a:rPr lang="en-US" sz="2000" kern="0" dirty="0" smtClean="0">
                <a:latin typeface="+mn-lt"/>
              </a:rPr>
              <a:t>): </a:t>
            </a:r>
            <a:r>
              <a:rPr lang="en-US" sz="2000" b="1" kern="0" dirty="0" smtClean="0">
                <a:latin typeface="+mn-lt"/>
              </a:rPr>
              <a:t>53%</a:t>
            </a:r>
            <a:endParaRPr lang="en-US" sz="2000" b="1" kern="0" dirty="0">
              <a:latin typeface="+mn-lt"/>
            </a:endParaRPr>
          </a:p>
          <a:p>
            <a:pPr marL="742950" lvl="1" indent="-285750" defTabSz="457200" fontAlgn="auto">
              <a:lnSpc>
                <a:spcPct val="120000"/>
              </a:lnSpc>
              <a:spcBef>
                <a:spcPct val="20000"/>
              </a:spcBef>
              <a:spcAft>
                <a:spcPts val="0"/>
              </a:spcAft>
              <a:buFont typeface="Arial"/>
              <a:buChar char="–"/>
              <a:defRPr/>
            </a:pPr>
            <a:r>
              <a:rPr lang="en-US" sz="2000" kern="0" dirty="0">
                <a:solidFill>
                  <a:schemeClr val="tx1">
                    <a:lumMod val="75000"/>
                    <a:lumOff val="25000"/>
                  </a:schemeClr>
                </a:solidFill>
                <a:latin typeface="+mn-lt"/>
              </a:rPr>
              <a:t> </a:t>
            </a:r>
            <a:r>
              <a:rPr lang="en-US" sz="2000" u="sng" kern="0" dirty="0">
                <a:solidFill>
                  <a:srgbClr val="7030A0"/>
                </a:solidFill>
                <a:latin typeface="+mn-lt"/>
              </a:rPr>
              <a:t>Full-time</a:t>
            </a:r>
            <a:r>
              <a:rPr lang="en-US" sz="2000" kern="0" dirty="0">
                <a:solidFill>
                  <a:srgbClr val="7030A0"/>
                </a:solidFill>
                <a:latin typeface="+mn-lt"/>
              </a:rPr>
              <a:t> </a:t>
            </a:r>
            <a:r>
              <a:rPr lang="en-US" sz="2000" kern="0" dirty="0">
                <a:latin typeface="+mn-lt"/>
              </a:rPr>
              <a:t>telework (every regularly scheduled work day</a:t>
            </a:r>
            <a:r>
              <a:rPr lang="en-US" sz="2000" kern="0" dirty="0" smtClean="0">
                <a:latin typeface="+mn-lt"/>
              </a:rPr>
              <a:t>): </a:t>
            </a:r>
            <a:r>
              <a:rPr lang="en-US" sz="2000" b="1" kern="0" dirty="0" smtClean="0">
                <a:latin typeface="+mn-lt"/>
              </a:rPr>
              <a:t>34%</a:t>
            </a:r>
          </a:p>
          <a:p>
            <a:pPr marL="742950" lvl="1" indent="-285750" defTabSz="457200" fontAlgn="auto">
              <a:lnSpc>
                <a:spcPct val="120000"/>
              </a:lnSpc>
              <a:spcBef>
                <a:spcPct val="20000"/>
              </a:spcBef>
              <a:spcAft>
                <a:spcPts val="0"/>
              </a:spcAft>
              <a:buFont typeface="Arial"/>
              <a:buChar char="–"/>
              <a:defRPr/>
            </a:pPr>
            <a:endParaRPr lang="en-US" sz="2000" kern="0" dirty="0"/>
          </a:p>
          <a:p>
            <a:pPr lvl="1" defTabSz="457200" fontAlgn="auto">
              <a:lnSpc>
                <a:spcPct val="120000"/>
              </a:lnSpc>
              <a:spcBef>
                <a:spcPct val="20000"/>
              </a:spcBef>
              <a:spcAft>
                <a:spcPts val="0"/>
              </a:spcAft>
              <a:defRPr/>
            </a:pPr>
            <a:endParaRPr lang="en-US" sz="2000" kern="0" dirty="0" smtClean="0">
              <a:latin typeface="+mn-lt"/>
            </a:endParaRPr>
          </a:p>
          <a:p>
            <a:pPr lvl="1" defTabSz="457200" fontAlgn="auto">
              <a:lnSpc>
                <a:spcPct val="120000"/>
              </a:lnSpc>
              <a:spcBef>
                <a:spcPct val="20000"/>
              </a:spcBef>
              <a:spcAft>
                <a:spcPts val="0"/>
              </a:spcAft>
              <a:defRPr/>
            </a:pPr>
            <a:r>
              <a:rPr lang="en-US" sz="1400" kern="0" dirty="0" smtClean="0">
                <a:latin typeface="+mn-lt"/>
              </a:rPr>
              <a:t>*2015 Trends in Workplace Flexibility, World at Work</a:t>
            </a:r>
            <a:endParaRPr lang="en-US" sz="1400" kern="0" dirty="0">
              <a:latin typeface="+mn-lt"/>
            </a:endParaRPr>
          </a:p>
        </p:txBody>
      </p:sp>
      <p:graphicFrame>
        <p:nvGraphicFramePr>
          <p:cNvPr id="5" name="Chart 4"/>
          <p:cNvGraphicFramePr>
            <a:graphicFrameLocks/>
          </p:cNvGraphicFramePr>
          <p:nvPr>
            <p:extLst>
              <p:ext uri="{D42A27DB-BD31-4B8C-83A1-F6EECF244321}">
                <p14:modId xmlns:p14="http://schemas.microsoft.com/office/powerpoint/2010/main" val="2487279443"/>
              </p:ext>
            </p:extLst>
          </p:nvPr>
        </p:nvGraphicFramePr>
        <p:xfrm>
          <a:off x="4410075" y="1447800"/>
          <a:ext cx="4572000" cy="3952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8451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04800"/>
            <a:ext cx="8077200" cy="914400"/>
          </a:xfrm>
        </p:spPr>
        <p:txBody>
          <a:bodyPr/>
          <a:lstStyle/>
          <a:p>
            <a:pPr eaLnBrk="1" hangingPunct="1"/>
            <a:r>
              <a:rPr lang="en-US" sz="2400" dirty="0" smtClean="0"/>
              <a:t>Advantages/ROI of Telework Programs</a:t>
            </a:r>
          </a:p>
        </p:txBody>
      </p:sp>
      <p:sp>
        <p:nvSpPr>
          <p:cNvPr id="7171" name="Rectangle 3"/>
          <p:cNvSpPr>
            <a:spLocks noGrp="1" noChangeArrowheads="1"/>
          </p:cNvSpPr>
          <p:nvPr>
            <p:ph type="body" idx="1"/>
          </p:nvPr>
        </p:nvSpPr>
        <p:spPr>
          <a:xfrm>
            <a:off x="2057400" y="1476104"/>
            <a:ext cx="7086600" cy="2037805"/>
          </a:xfrm>
          <a:solidFill>
            <a:schemeClr val="accent3">
              <a:lumMod val="40000"/>
              <a:lumOff val="60000"/>
            </a:schemeClr>
          </a:solidFill>
        </p:spPr>
        <p:txBody>
          <a:bodyPr anchor="ctr">
            <a:noAutofit/>
          </a:bodyPr>
          <a:lstStyle/>
          <a:p>
            <a:pPr marL="228600" indent="-228600" eaLnBrk="1" hangingPunct="1">
              <a:lnSpc>
                <a:spcPct val="80000"/>
              </a:lnSpc>
              <a:spcBef>
                <a:spcPct val="50000"/>
              </a:spcBef>
              <a:buFont typeface="Wingdings" pitchFamily="2" charset="2"/>
              <a:buChar char="§"/>
            </a:pPr>
            <a:endParaRPr lang="en-US" sz="2000" dirty="0" smtClean="0">
              <a:latin typeface="+mn-lt"/>
            </a:endParaRPr>
          </a:p>
          <a:p>
            <a:pPr marL="228600" indent="-228600" algn="just" eaLnBrk="1" hangingPunct="1">
              <a:lnSpc>
                <a:spcPct val="80000"/>
              </a:lnSpc>
              <a:spcBef>
                <a:spcPct val="50000"/>
              </a:spcBef>
              <a:buFont typeface="Wingdings" pitchFamily="2" charset="2"/>
              <a:buChar char="§"/>
            </a:pPr>
            <a:r>
              <a:rPr lang="en-US" sz="2000" dirty="0" smtClean="0">
                <a:latin typeface="+mn-lt"/>
              </a:rPr>
              <a:t>Reduced absenteeism (2-4 days)</a:t>
            </a:r>
          </a:p>
          <a:p>
            <a:pPr marL="228600" indent="-228600" algn="just" eaLnBrk="1" hangingPunct="1">
              <a:lnSpc>
                <a:spcPct val="80000"/>
              </a:lnSpc>
              <a:spcBef>
                <a:spcPct val="50000"/>
              </a:spcBef>
              <a:buFont typeface="Wingdings" pitchFamily="2" charset="2"/>
              <a:buChar char="§"/>
            </a:pPr>
            <a:r>
              <a:rPr lang="en-US" sz="2000" dirty="0" smtClean="0">
                <a:latin typeface="+mn-lt"/>
              </a:rPr>
              <a:t>Lowered overhead and real estate costs (10-90%)</a:t>
            </a:r>
          </a:p>
          <a:p>
            <a:pPr marL="228600" indent="-228600" algn="just" eaLnBrk="1" hangingPunct="1">
              <a:lnSpc>
                <a:spcPct val="80000"/>
              </a:lnSpc>
              <a:spcBef>
                <a:spcPct val="50000"/>
              </a:spcBef>
              <a:buFont typeface="Wingdings" pitchFamily="2" charset="2"/>
              <a:buChar char="§"/>
            </a:pPr>
            <a:r>
              <a:rPr lang="en-US" sz="2000" dirty="0" smtClean="0">
                <a:latin typeface="+mn-lt"/>
              </a:rPr>
              <a:t>Expands coverage </a:t>
            </a:r>
          </a:p>
          <a:p>
            <a:pPr marL="228600" indent="-228600" algn="just" eaLnBrk="1" hangingPunct="1">
              <a:lnSpc>
                <a:spcPct val="80000"/>
              </a:lnSpc>
              <a:spcBef>
                <a:spcPct val="50000"/>
              </a:spcBef>
              <a:buFont typeface="Wingdings" pitchFamily="2" charset="2"/>
              <a:buChar char="§"/>
            </a:pPr>
            <a:r>
              <a:rPr lang="en-US" sz="2000" dirty="0" smtClean="0">
                <a:latin typeface="+mn-lt"/>
              </a:rPr>
              <a:t>Provides workplace flexibility/work-life balance</a:t>
            </a:r>
          </a:p>
          <a:p>
            <a:pPr marL="228600" indent="-228600" algn="just" eaLnBrk="1" hangingPunct="1">
              <a:lnSpc>
                <a:spcPct val="80000"/>
              </a:lnSpc>
              <a:spcBef>
                <a:spcPct val="50000"/>
              </a:spcBef>
              <a:buFont typeface="Wingdings" pitchFamily="2" charset="2"/>
              <a:buChar char="§"/>
            </a:pPr>
            <a:r>
              <a:rPr lang="en-US" sz="2000" dirty="0" smtClean="0">
                <a:latin typeface="+mn-lt"/>
              </a:rPr>
              <a:t>Vital component to a Business Continuity Plan</a:t>
            </a:r>
          </a:p>
          <a:p>
            <a:pPr marL="228600" indent="-228600" eaLnBrk="1" hangingPunct="1">
              <a:lnSpc>
                <a:spcPct val="80000"/>
              </a:lnSpc>
              <a:spcBef>
                <a:spcPct val="50000"/>
              </a:spcBef>
              <a:buFontTx/>
              <a:buChar char="•"/>
            </a:pPr>
            <a:endParaRPr lang="en-US" sz="2000" dirty="0" smtClean="0">
              <a:latin typeface="+mn-lt"/>
            </a:endParaRPr>
          </a:p>
        </p:txBody>
      </p:sp>
      <p:sp>
        <p:nvSpPr>
          <p:cNvPr id="7172" name="Text Box 4"/>
          <p:cNvSpPr txBox="1">
            <a:spLocks noChangeArrowheads="1"/>
          </p:cNvSpPr>
          <p:nvPr/>
        </p:nvSpPr>
        <p:spPr bwMode="auto">
          <a:xfrm>
            <a:off x="2057400" y="3629298"/>
            <a:ext cx="7086600" cy="1987730"/>
          </a:xfrm>
          <a:prstGeom prst="rect">
            <a:avLst/>
          </a:prstGeom>
          <a:solidFill>
            <a:schemeClr val="accent3">
              <a:lumMod val="40000"/>
              <a:lumOff val="60000"/>
            </a:schemeClr>
          </a:solidFill>
          <a:ln>
            <a:noFill/>
          </a:ln>
          <a:effectLs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0000"/>
              </a:lnSpc>
              <a:spcBef>
                <a:spcPct val="50000"/>
              </a:spcBef>
              <a:buFont typeface="Wingdings" pitchFamily="2" charset="2"/>
              <a:buChar char="§"/>
            </a:pPr>
            <a:r>
              <a:rPr lang="en-US" sz="2000" dirty="0" smtClean="0">
                <a:latin typeface="+mn-lt"/>
              </a:rPr>
              <a:t>  Increased </a:t>
            </a:r>
            <a:r>
              <a:rPr lang="en-US" sz="2000" dirty="0">
                <a:latin typeface="+mn-lt"/>
              </a:rPr>
              <a:t>job satisfaction, loyalty &amp; engagement</a:t>
            </a:r>
          </a:p>
          <a:p>
            <a:pPr algn="just" eaLnBrk="1" hangingPunct="1">
              <a:lnSpc>
                <a:spcPct val="80000"/>
              </a:lnSpc>
              <a:spcBef>
                <a:spcPct val="50000"/>
              </a:spcBef>
              <a:buFont typeface="Wingdings" pitchFamily="2" charset="2"/>
              <a:buChar char="§"/>
            </a:pPr>
            <a:r>
              <a:rPr lang="en-US" sz="2000" dirty="0">
                <a:latin typeface="+mn-lt"/>
              </a:rPr>
              <a:t>  Improved morale and productivity (3-20%)</a:t>
            </a:r>
          </a:p>
          <a:p>
            <a:pPr algn="just" eaLnBrk="1" hangingPunct="1">
              <a:lnSpc>
                <a:spcPct val="80000"/>
              </a:lnSpc>
              <a:spcBef>
                <a:spcPct val="50000"/>
              </a:spcBef>
              <a:buFont typeface="Wingdings" pitchFamily="2" charset="2"/>
              <a:buChar char="§"/>
            </a:pPr>
            <a:r>
              <a:rPr lang="en-US" sz="2000" dirty="0">
                <a:latin typeface="+mn-lt"/>
              </a:rPr>
              <a:t>  Increased morale, recruitment &amp; retention (50-65%)</a:t>
            </a:r>
          </a:p>
          <a:p>
            <a:pPr algn="just" eaLnBrk="1" hangingPunct="1">
              <a:lnSpc>
                <a:spcPct val="80000"/>
              </a:lnSpc>
              <a:spcBef>
                <a:spcPct val="50000"/>
              </a:spcBef>
              <a:buFont typeface="Wingdings" pitchFamily="2" charset="2"/>
              <a:buChar char="§"/>
            </a:pPr>
            <a:r>
              <a:rPr lang="en-US" sz="2000" dirty="0">
                <a:latin typeface="+mn-lt"/>
              </a:rPr>
              <a:t>  Lowered stress and health care expenses</a:t>
            </a:r>
          </a:p>
          <a:p>
            <a:pPr algn="just" eaLnBrk="1" hangingPunct="1">
              <a:lnSpc>
                <a:spcPct val="80000"/>
              </a:lnSpc>
              <a:spcBef>
                <a:spcPct val="50000"/>
              </a:spcBef>
              <a:buFont typeface="Wingdings" pitchFamily="2" charset="2"/>
              <a:buChar char="§"/>
            </a:pPr>
            <a:r>
              <a:rPr lang="en-US" sz="2000" dirty="0">
                <a:latin typeface="+mn-lt"/>
              </a:rPr>
              <a:t>  Environmentally friendly “green” program</a:t>
            </a:r>
          </a:p>
        </p:txBody>
      </p:sp>
      <p:sp>
        <p:nvSpPr>
          <p:cNvPr id="7173" name="Text Box 5"/>
          <p:cNvSpPr txBox="1">
            <a:spLocks noChangeArrowheads="1"/>
          </p:cNvSpPr>
          <p:nvPr/>
        </p:nvSpPr>
        <p:spPr bwMode="auto">
          <a:xfrm>
            <a:off x="0" y="1476104"/>
            <a:ext cx="2057400" cy="2037806"/>
          </a:xfrm>
          <a:prstGeom prst="rect">
            <a:avLst/>
          </a:prstGeom>
          <a:solidFill>
            <a:schemeClr val="accent3">
              <a:lumMod val="60000"/>
              <a:lumOff val="40000"/>
            </a:schemeClr>
          </a:solidFill>
          <a:ln>
            <a:noFill/>
          </a:ln>
          <a:effectLs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Font typeface="Wingdings" pitchFamily="2" charset="2"/>
              <a:buNone/>
            </a:pPr>
            <a:r>
              <a:rPr lang="en-US" sz="2000" b="1" dirty="0" smtClean="0">
                <a:latin typeface="+mn-lt"/>
              </a:rPr>
              <a:t>KSU Advantages</a:t>
            </a:r>
            <a:endParaRPr lang="en-US" sz="2000" b="1" dirty="0">
              <a:latin typeface="+mn-lt"/>
            </a:endParaRPr>
          </a:p>
        </p:txBody>
      </p:sp>
      <p:sp>
        <p:nvSpPr>
          <p:cNvPr id="7174" name="Text Box 6"/>
          <p:cNvSpPr txBox="1">
            <a:spLocks noChangeArrowheads="1"/>
          </p:cNvSpPr>
          <p:nvPr/>
        </p:nvSpPr>
        <p:spPr bwMode="auto">
          <a:xfrm>
            <a:off x="0" y="3629298"/>
            <a:ext cx="2057400" cy="1987730"/>
          </a:xfrm>
          <a:prstGeom prst="rect">
            <a:avLst/>
          </a:prstGeom>
          <a:solidFill>
            <a:schemeClr val="accent3">
              <a:lumMod val="60000"/>
              <a:lumOff val="40000"/>
            </a:schemeClr>
          </a:solidFill>
          <a:ln>
            <a:noFill/>
          </a:ln>
          <a:effectLs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Font typeface="Wingdings" pitchFamily="2" charset="2"/>
              <a:buNone/>
            </a:pPr>
            <a:r>
              <a:rPr lang="en-US" sz="2000" b="1" dirty="0" smtClean="0">
                <a:latin typeface="+mn-lt"/>
              </a:rPr>
              <a:t>KSU + Faculty and Staff </a:t>
            </a:r>
            <a:r>
              <a:rPr lang="en-US" sz="2000" b="1" dirty="0">
                <a:latin typeface="+mn-lt"/>
              </a:rPr>
              <a:t>Advantages</a:t>
            </a:r>
          </a:p>
        </p:txBody>
      </p:sp>
      <p:sp>
        <p:nvSpPr>
          <p:cNvPr id="2" name="TextBox 1"/>
          <p:cNvSpPr txBox="1"/>
          <p:nvPr/>
        </p:nvSpPr>
        <p:spPr>
          <a:xfrm>
            <a:off x="232734" y="5930384"/>
            <a:ext cx="4274503" cy="276999"/>
          </a:xfrm>
          <a:prstGeom prst="rect">
            <a:avLst/>
          </a:prstGeom>
          <a:noFill/>
        </p:spPr>
        <p:txBody>
          <a:bodyPr wrap="none" rtlCol="0">
            <a:spAutoFit/>
          </a:bodyPr>
          <a:lstStyle/>
          <a:p>
            <a:r>
              <a:rPr lang="en-US" sz="1200" dirty="0" smtClean="0"/>
              <a:t>Source: Global Workplace Analytics, World at Work, FlexJobs.com</a:t>
            </a:r>
          </a:p>
        </p:txBody>
      </p:sp>
    </p:spTree>
    <p:extLst>
      <p:ext uri="{BB962C8B-B14F-4D97-AF65-F5344CB8AC3E}">
        <p14:creationId xmlns:p14="http://schemas.microsoft.com/office/powerpoint/2010/main" val="3061034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680460"/>
            <a:ext cx="7772400" cy="2088515"/>
          </a:xfrm>
        </p:spPr>
        <p:txBody>
          <a:bodyPr/>
          <a:lstStyle/>
          <a:p>
            <a:r>
              <a:rPr lang="en-US" b="0" dirty="0" smtClean="0">
                <a:solidFill>
                  <a:schemeClr val="tx1"/>
                </a:solidFill>
              </a:rPr>
              <a:t>Selecting and Training Teleworkers</a:t>
            </a:r>
            <a:endParaRPr lang="en-US" b="0" dirty="0">
              <a:solidFill>
                <a:schemeClr val="tx1"/>
              </a:solidFill>
            </a:endParaRPr>
          </a:p>
        </p:txBody>
      </p:sp>
      <p:sp>
        <p:nvSpPr>
          <p:cNvPr id="3" name="Text Placeholder 2"/>
          <p:cNvSpPr>
            <a:spLocks noGrp="1"/>
          </p:cNvSpPr>
          <p:nvPr>
            <p:ph type="body" idx="1"/>
          </p:nvPr>
        </p:nvSpPr>
        <p:spPr>
          <a:xfrm>
            <a:off x="722313" y="2240281"/>
            <a:ext cx="7772400" cy="1348739"/>
          </a:xfrm>
        </p:spPr>
        <p:txBody>
          <a:bodyPr/>
          <a:lstStyle/>
          <a:p>
            <a:r>
              <a:rPr lang="en-US" dirty="0" smtClean="0"/>
              <a:t>How to select the right employees and train them to be successful teleworkers…</a:t>
            </a:r>
            <a:endParaRPr lang="en-US" dirty="0"/>
          </a:p>
        </p:txBody>
      </p:sp>
    </p:spTree>
    <p:extLst>
      <p:ext uri="{BB962C8B-B14F-4D97-AF65-F5344CB8AC3E}">
        <p14:creationId xmlns:p14="http://schemas.microsoft.com/office/powerpoint/2010/main" val="1518364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GCO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Georgia Commute Options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GCOTheme1</Template>
  <TotalTime>4288</TotalTime>
  <Words>2559</Words>
  <Application>Microsoft Office PowerPoint</Application>
  <PresentationFormat>On-screen Show (4:3)</PresentationFormat>
  <Paragraphs>274</Paragraphs>
  <Slides>17</Slides>
  <Notes>8</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GCOTheme1</vt:lpstr>
      <vt:lpstr>1_Georgia Commute Options PPT Template</vt:lpstr>
      <vt:lpstr>A Telework Introduction and Training for Managers at  Kennesaw State University  </vt:lpstr>
      <vt:lpstr>The Average Metro Atlanta Commute</vt:lpstr>
      <vt:lpstr>PowerPoint Presentation</vt:lpstr>
      <vt:lpstr>Telework is NOT…..</vt:lpstr>
      <vt:lpstr>Prevalence and Growth of Telework</vt:lpstr>
      <vt:lpstr>Telework in Atlanta</vt:lpstr>
      <vt:lpstr>The Majority of Employers Offer Telework</vt:lpstr>
      <vt:lpstr>Advantages/ROI of Telework Programs</vt:lpstr>
      <vt:lpstr>Selecting and Training Teleworkers</vt:lpstr>
      <vt:lpstr>Characteristics for Ideal Teleworkers </vt:lpstr>
      <vt:lpstr>Telemanaging through Goal-Setting with Employees</vt:lpstr>
      <vt:lpstr>Adjustments When Managing  Teleworkers</vt:lpstr>
      <vt:lpstr>Team-Building While Teleworking</vt:lpstr>
      <vt:lpstr>Planning for Success</vt:lpstr>
      <vt:lpstr>Roles and Responsibilities of Telemanagers</vt:lpstr>
      <vt:lpstr>Tools – Telework Agreement/Policy </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Cubicle Nineteen</dc:creator>
  <cp:lastModifiedBy>Erin Clark</cp:lastModifiedBy>
  <cp:revision>60</cp:revision>
  <cp:lastPrinted>2015-02-17T15:55:22Z</cp:lastPrinted>
  <dcterms:created xsi:type="dcterms:W3CDTF">2012-12-04T12:33:48Z</dcterms:created>
  <dcterms:modified xsi:type="dcterms:W3CDTF">2016-06-13T21:12:36Z</dcterms:modified>
</cp:coreProperties>
</file>