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1" r:id="rId5"/>
    <p:sldId id="265" r:id="rId6"/>
    <p:sldId id="262" r:id="rId7"/>
    <p:sldId id="263" r:id="rId8"/>
    <p:sldId id="267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80" r:id="rId20"/>
    <p:sldId id="279" r:id="rId21"/>
    <p:sldId id="281" r:id="rId22"/>
    <p:sldId id="283" r:id="rId23"/>
    <p:sldId id="284" r:id="rId24"/>
    <p:sldId id="286" r:id="rId25"/>
    <p:sldId id="289" r:id="rId26"/>
    <p:sldId id="290" r:id="rId27"/>
    <p:sldId id="291" r:id="rId28"/>
    <p:sldId id="292" r:id="rId29"/>
    <p:sldId id="293" r:id="rId30"/>
    <p:sldId id="294" r:id="rId31"/>
    <p:sldId id="29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F3A27C3-D584-4505-AD09-7718959ADFB3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946B270-73AD-4B78-ACD2-47AB3A263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A27C3-D584-4505-AD09-7718959ADFB3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46B270-73AD-4B78-ACD2-47AB3A263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A27C3-D584-4505-AD09-7718959ADFB3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46B270-73AD-4B78-ACD2-47AB3A263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A27C3-D584-4505-AD09-7718959ADFB3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46B270-73AD-4B78-ACD2-47AB3A2633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A27C3-D584-4505-AD09-7718959ADFB3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46B270-73AD-4B78-ACD2-47AB3A2633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A27C3-D584-4505-AD09-7718959ADFB3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46B270-73AD-4B78-ACD2-47AB3A2633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A27C3-D584-4505-AD09-7718959ADFB3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46B270-73AD-4B78-ACD2-47AB3A263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A27C3-D584-4505-AD09-7718959ADFB3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46B270-73AD-4B78-ACD2-47AB3A2633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A27C3-D584-4505-AD09-7718959ADFB3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46B270-73AD-4B78-ACD2-47AB3A263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F3A27C3-D584-4505-AD09-7718959ADFB3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46B270-73AD-4B78-ACD2-47AB3A263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F3A27C3-D584-4505-AD09-7718959ADFB3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946B270-73AD-4B78-ACD2-47AB3A2633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F3A27C3-D584-4505-AD09-7718959ADFB3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946B270-73AD-4B78-ACD2-47AB3A263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500" dirty="0" smtClean="0"/>
              <a:t>The Influence of Family Business on the Entrepreneurial Orientation to Performance Relationship</a:t>
            </a:r>
            <a:endParaRPr lang="en-US" sz="3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/>
              <a:t>M</a:t>
            </a:r>
            <a:r>
              <a:rPr lang="en-US" u="sng" baseline="30000" dirty="0" smtClean="0"/>
              <a:t>c</a:t>
            </a:r>
            <a:r>
              <a:rPr lang="en-US" dirty="0" smtClean="0"/>
              <a:t>Kenny, Short, Payne, &amp; Mitchell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Presented by Aaron M</a:t>
            </a:r>
            <a:r>
              <a:rPr lang="en-US" u="sng" baseline="30000" dirty="0" smtClean="0"/>
              <a:t>c</a:t>
            </a:r>
            <a:r>
              <a:rPr lang="en-US" dirty="0" smtClean="0"/>
              <a:t>Kenny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</a:t>
            </a:r>
          </a:p>
          <a:p>
            <a:pPr lvl="1"/>
            <a:r>
              <a:rPr lang="en-US" dirty="0" smtClean="0"/>
              <a:t>S&amp;P 500 over the years 2001-2003</a:t>
            </a:r>
          </a:p>
          <a:p>
            <a:pPr lvl="2"/>
            <a:r>
              <a:rPr lang="en-US" dirty="0" smtClean="0"/>
              <a:t>75% of the US publicly traded equity </a:t>
            </a:r>
            <a:r>
              <a:rPr lang="en-US" sz="2000" dirty="0" smtClean="0"/>
              <a:t>(Standard &amp; Poor’s, 2009)</a:t>
            </a:r>
          </a:p>
          <a:p>
            <a:pPr lvl="2"/>
            <a:r>
              <a:rPr lang="en-US" dirty="0" smtClean="0"/>
              <a:t>33% are family businesses</a:t>
            </a:r>
            <a:r>
              <a:rPr lang="en-US" sz="2000" dirty="0" smtClean="0"/>
              <a:t> (Anderson &amp; </a:t>
            </a:r>
            <a:r>
              <a:rPr lang="en-US" sz="2000" dirty="0" err="1" smtClean="0"/>
              <a:t>Reeb</a:t>
            </a:r>
            <a:r>
              <a:rPr lang="en-US" sz="2000" dirty="0" smtClean="0"/>
              <a:t>, 2003)</a:t>
            </a:r>
          </a:p>
          <a:p>
            <a:r>
              <a:rPr lang="en-US" dirty="0" smtClean="0"/>
              <a:t>Unit of analysis</a:t>
            </a:r>
          </a:p>
          <a:p>
            <a:pPr lvl="1"/>
            <a:r>
              <a:rPr lang="en-US" dirty="0" smtClean="0"/>
              <a:t>Shareholder letters</a:t>
            </a:r>
          </a:p>
          <a:p>
            <a:r>
              <a:rPr lang="en-US" dirty="0" smtClean="0"/>
              <a:t>Took three-year averages</a:t>
            </a:r>
          </a:p>
          <a:p>
            <a:pPr lvl="1"/>
            <a:r>
              <a:rPr lang="en-US" dirty="0" smtClean="0"/>
              <a:t>Control for year-specific </a:t>
            </a:r>
            <a:r>
              <a:rPr lang="en-US" dirty="0" smtClean="0"/>
              <a:t>idiosyncrasies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Method</a:t>
            </a:r>
            <a:endParaRPr lang="en-US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Firm Performance</a:t>
            </a:r>
          </a:p>
          <a:p>
            <a:pPr lvl="1"/>
            <a:r>
              <a:rPr lang="en-US" dirty="0" smtClean="0"/>
              <a:t>Approximation of Tobin’s Q </a:t>
            </a:r>
            <a:r>
              <a:rPr lang="en-US" sz="2000" dirty="0" smtClean="0"/>
              <a:t>(Chung &amp; Pruitt, 1994)</a:t>
            </a:r>
          </a:p>
          <a:p>
            <a:pPr lvl="1"/>
            <a:r>
              <a:rPr lang="en-US" dirty="0" smtClean="0"/>
              <a:t>Ratio of the market value of the firm to the replacement cost of its assets</a:t>
            </a:r>
          </a:p>
          <a:p>
            <a:endParaRPr lang="en-US" dirty="0" smtClean="0"/>
          </a:p>
          <a:p>
            <a:r>
              <a:rPr lang="en-US" dirty="0" smtClean="0"/>
              <a:t>Entrepreneurial Orientation</a:t>
            </a:r>
          </a:p>
          <a:p>
            <a:pPr lvl="1"/>
            <a:r>
              <a:rPr lang="en-US" dirty="0" smtClean="0"/>
              <a:t>Content analysis using DICTION 5.0 </a:t>
            </a:r>
            <a:r>
              <a:rPr lang="en-US" sz="2000" dirty="0" smtClean="0"/>
              <a:t>(Hart, 1990)</a:t>
            </a:r>
          </a:p>
          <a:p>
            <a:pPr lvl="1"/>
            <a:r>
              <a:rPr lang="en-US" dirty="0" smtClean="0"/>
              <a:t>Use dictionaries validated to measure EO </a:t>
            </a:r>
            <a:r>
              <a:rPr lang="en-US" sz="2000" dirty="0" smtClean="0"/>
              <a:t>(Short, Broberg, </a:t>
            </a:r>
            <a:r>
              <a:rPr lang="en-US" sz="2000" dirty="0" err="1" smtClean="0"/>
              <a:t>Cogliser</a:t>
            </a:r>
            <a:r>
              <a:rPr lang="en-US" sz="2000" dirty="0" smtClean="0"/>
              <a:t>, &amp; Brigham, 2010)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Measurement</a:t>
            </a:r>
            <a:endParaRPr lang="en-US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Family Business Status</a:t>
            </a:r>
          </a:p>
          <a:p>
            <a:pPr lvl="1"/>
            <a:r>
              <a:rPr lang="en-US" dirty="0" smtClean="0"/>
              <a:t>If any member of senior management or the board of directors was also a member of the founding family, the company was classified as a family business </a:t>
            </a:r>
            <a:r>
              <a:rPr lang="en-US" sz="2000" dirty="0" smtClean="0"/>
              <a:t>(cf., Dyer &amp; </a:t>
            </a:r>
            <a:r>
              <a:rPr lang="en-US" sz="2000" dirty="0" err="1" smtClean="0"/>
              <a:t>Whetten</a:t>
            </a:r>
            <a:r>
              <a:rPr lang="en-US" sz="2000" dirty="0" smtClean="0"/>
              <a:t>, 2006; Short et al., 2009)</a:t>
            </a:r>
          </a:p>
          <a:p>
            <a:endParaRPr lang="en-US" dirty="0" smtClean="0"/>
          </a:p>
          <a:p>
            <a:r>
              <a:rPr lang="en-US" dirty="0" smtClean="0"/>
              <a:t>Control Variables</a:t>
            </a:r>
          </a:p>
          <a:p>
            <a:pPr lvl="1"/>
            <a:r>
              <a:rPr lang="en-US" dirty="0" smtClean="0"/>
              <a:t>Firm size, in number of employees </a:t>
            </a:r>
            <a:r>
              <a:rPr lang="en-US" sz="2000" dirty="0" smtClean="0"/>
              <a:t>(cf. </a:t>
            </a:r>
            <a:r>
              <a:rPr lang="en-US" sz="2000" dirty="0" err="1" smtClean="0"/>
              <a:t>Stam</a:t>
            </a:r>
            <a:r>
              <a:rPr lang="en-US" sz="2000" dirty="0" smtClean="0"/>
              <a:t> &amp; </a:t>
            </a:r>
            <a:r>
              <a:rPr lang="en-US" sz="2000" dirty="0" err="1" smtClean="0"/>
              <a:t>Elfring</a:t>
            </a:r>
            <a:r>
              <a:rPr lang="en-US" sz="2000" dirty="0" smtClean="0"/>
              <a:t>, 2008)</a:t>
            </a:r>
          </a:p>
          <a:p>
            <a:pPr lvl="1"/>
            <a:r>
              <a:rPr lang="en-US" dirty="0" smtClean="0"/>
              <a:t>Industry sectors (SIC Divisions A-J) </a:t>
            </a:r>
            <a:r>
              <a:rPr lang="en-US" sz="2000" dirty="0" smtClean="0"/>
              <a:t>(cf. De </a:t>
            </a:r>
            <a:r>
              <a:rPr lang="en-US" sz="2000" dirty="0" err="1" smtClean="0"/>
              <a:t>Clerq</a:t>
            </a:r>
            <a:r>
              <a:rPr lang="en-US" sz="2000" dirty="0" smtClean="0"/>
              <a:t>, </a:t>
            </a:r>
            <a:r>
              <a:rPr lang="en-US" sz="2000" dirty="0" err="1" smtClean="0"/>
              <a:t>Sapienza</a:t>
            </a:r>
            <a:r>
              <a:rPr lang="en-US" sz="2000" dirty="0" smtClean="0"/>
              <a:t>, &amp; </a:t>
            </a:r>
            <a:r>
              <a:rPr lang="en-US" sz="2000" dirty="0" err="1" smtClean="0"/>
              <a:t>Crijns</a:t>
            </a:r>
            <a:r>
              <a:rPr lang="en-US" sz="2000" dirty="0" smtClean="0"/>
              <a:t>, 2005)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Measurement</a:t>
            </a:r>
            <a:endParaRPr lang="en-US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EO dimensions were related to performance</a:t>
            </a:r>
          </a:p>
          <a:p>
            <a:pPr lvl="1"/>
            <a:r>
              <a:rPr lang="en-US" dirty="0" smtClean="0"/>
              <a:t>Competitive Aggressiveness (</a:t>
            </a:r>
            <a:r>
              <a:rPr lang="el-GR" dirty="0" smtClean="0"/>
              <a:t>β</a:t>
            </a:r>
            <a:r>
              <a:rPr lang="en-US" dirty="0" smtClean="0"/>
              <a:t>=-0.14, p&lt;0.05)</a:t>
            </a:r>
          </a:p>
          <a:p>
            <a:pPr lvl="1"/>
            <a:r>
              <a:rPr lang="en-US" dirty="0" smtClean="0"/>
              <a:t>Innovativeness (</a:t>
            </a:r>
            <a:r>
              <a:rPr lang="el-GR" dirty="0" smtClean="0"/>
              <a:t>β</a:t>
            </a:r>
            <a:r>
              <a:rPr lang="en-US" dirty="0" smtClean="0"/>
              <a:t>=0.13, p&lt;0.01)</a:t>
            </a:r>
          </a:p>
          <a:p>
            <a:r>
              <a:rPr lang="en-US" dirty="0" smtClean="0"/>
              <a:t>Family business status was related to performance (</a:t>
            </a:r>
            <a:r>
              <a:rPr lang="el-GR" dirty="0" smtClean="0"/>
              <a:t>β</a:t>
            </a:r>
            <a:r>
              <a:rPr lang="en-US" dirty="0" smtClean="0"/>
              <a:t>=0.25, p&lt;0.01)</a:t>
            </a:r>
          </a:p>
          <a:p>
            <a:r>
              <a:rPr lang="en-US" dirty="0" smtClean="0"/>
              <a:t>Family business status did not moderate the EO-Performance relationship</a:t>
            </a:r>
          </a:p>
          <a:p>
            <a:r>
              <a:rPr lang="en-US" dirty="0" smtClean="0"/>
              <a:t>Hypothesis 1 was not supported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Results</a:t>
            </a:r>
            <a:endParaRPr lang="en-US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Study 2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Patterns of Entrepreneurial Orientation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Strategy and Entrepreneurship Literatures</a:t>
            </a:r>
          </a:p>
          <a:p>
            <a:pPr lvl="1"/>
            <a:r>
              <a:rPr lang="en-US" dirty="0" smtClean="0"/>
              <a:t>Strategic groups </a:t>
            </a:r>
            <a:r>
              <a:rPr lang="en-US" sz="1600" dirty="0" smtClean="0"/>
              <a:t>(Cool &amp; </a:t>
            </a:r>
            <a:r>
              <a:rPr lang="en-US" sz="1600" dirty="0" err="1" smtClean="0"/>
              <a:t>Schendel</a:t>
            </a:r>
            <a:r>
              <a:rPr lang="en-US" sz="1600" dirty="0" smtClean="0"/>
              <a:t>, 1987)</a:t>
            </a:r>
          </a:p>
          <a:p>
            <a:pPr lvl="1"/>
            <a:r>
              <a:rPr lang="en-US" dirty="0" smtClean="0"/>
              <a:t>Generic strategies </a:t>
            </a:r>
            <a:r>
              <a:rPr lang="en-US" sz="1600" dirty="0" smtClean="0"/>
              <a:t>(Dess &amp; Davis, 1984)</a:t>
            </a:r>
          </a:p>
          <a:p>
            <a:pPr lvl="1"/>
            <a:r>
              <a:rPr lang="en-US" dirty="0" smtClean="0"/>
              <a:t>VC investment criteria </a:t>
            </a:r>
            <a:r>
              <a:rPr lang="en-US" sz="1600" dirty="0" smtClean="0"/>
              <a:t>(MacMillan, Siegel, &amp; </a:t>
            </a:r>
            <a:r>
              <a:rPr lang="en-US" sz="1600" dirty="0" err="1" smtClean="0"/>
              <a:t>Narasimha</a:t>
            </a:r>
            <a:r>
              <a:rPr lang="en-US" sz="1600" dirty="0" smtClean="0"/>
              <a:t>, 1985)</a:t>
            </a:r>
          </a:p>
          <a:p>
            <a:pPr lvl="1"/>
            <a:r>
              <a:rPr lang="en-US" dirty="0" smtClean="0"/>
              <a:t>Entrepreneurial strategy making </a:t>
            </a:r>
            <a:r>
              <a:rPr lang="en-US" sz="1600" dirty="0" smtClean="0"/>
              <a:t>(Dess, Lumpkin &amp; </a:t>
            </a:r>
            <a:r>
              <a:rPr lang="en-US" sz="1600" dirty="0" err="1" smtClean="0"/>
              <a:t>Covin</a:t>
            </a:r>
            <a:r>
              <a:rPr lang="en-US" sz="1600" dirty="0" smtClean="0"/>
              <a:t>, 1997)</a:t>
            </a:r>
          </a:p>
          <a:p>
            <a:pPr lvl="1"/>
            <a:r>
              <a:rPr lang="en-US" dirty="0" smtClean="0"/>
              <a:t>EO, access to capital and dynamism </a:t>
            </a:r>
            <a:r>
              <a:rPr lang="en-US" sz="1600" dirty="0" smtClean="0"/>
              <a:t>(</a:t>
            </a:r>
            <a:r>
              <a:rPr lang="en-US" sz="1600" dirty="0" err="1" smtClean="0"/>
              <a:t>Wiklund</a:t>
            </a:r>
            <a:r>
              <a:rPr lang="en-US" sz="1600" dirty="0" smtClean="0"/>
              <a:t> &amp; Shepherd, 2005)</a:t>
            </a:r>
          </a:p>
          <a:p>
            <a:r>
              <a:rPr lang="en-US" dirty="0" smtClean="0"/>
              <a:t>New possibility: Dimensions of EO</a:t>
            </a:r>
          </a:p>
          <a:p>
            <a:pPr lvl="1"/>
            <a:r>
              <a:rPr lang="en-US" dirty="0" smtClean="0"/>
              <a:t>Related to, but vary independently </a:t>
            </a:r>
            <a:r>
              <a:rPr lang="en-US" sz="2000" dirty="0" smtClean="0"/>
              <a:t>(Lumpkin &amp; Dess, 1996)</a:t>
            </a:r>
          </a:p>
          <a:p>
            <a:pPr lvl="1"/>
            <a:r>
              <a:rPr lang="en-US" dirty="0" smtClean="0"/>
              <a:t>Different relationships with performance </a:t>
            </a:r>
            <a:r>
              <a:rPr lang="en-US" sz="2000" dirty="0" smtClean="0"/>
              <a:t>(Rauch et al., 2009)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Uses of the configuration approach</a:t>
            </a:r>
            <a:endParaRPr lang="en-US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Family business scholars are interested in family business performance relative to that of non-family businesses</a:t>
            </a:r>
          </a:p>
          <a:p>
            <a:endParaRPr lang="en-US" dirty="0" smtClean="0"/>
          </a:p>
          <a:p>
            <a:r>
              <a:rPr lang="en-US" dirty="0" smtClean="0"/>
              <a:t>EO influences firm performance</a:t>
            </a:r>
          </a:p>
          <a:p>
            <a:pPr lvl="1"/>
            <a:r>
              <a:rPr lang="en-US" dirty="0" smtClean="0"/>
              <a:t>Patterns of EO may influence firm performance</a:t>
            </a:r>
          </a:p>
          <a:p>
            <a:pPr lvl="1"/>
            <a:r>
              <a:rPr lang="en-US" dirty="0" smtClean="0"/>
              <a:t>If family businesses espouse some patterns over others, this may influence family business performance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Patterns of EO in Family Business</a:t>
            </a:r>
            <a:endParaRPr lang="en-US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Hypothesis 2:</a:t>
            </a:r>
            <a:r>
              <a:rPr lang="en-US" dirty="0" smtClean="0"/>
              <a:t> Patterns of entrepreneurial orientation can be detected in large, publicly-traded firms.</a:t>
            </a:r>
          </a:p>
          <a:p>
            <a:endParaRPr lang="en-US" dirty="0" smtClean="0"/>
          </a:p>
          <a:p>
            <a:r>
              <a:rPr lang="en-US" b="1" dirty="0" smtClean="0"/>
              <a:t>Hypothesis 3:</a:t>
            </a:r>
            <a:r>
              <a:rPr lang="en-US" dirty="0" smtClean="0"/>
              <a:t> Family businesses exhibit different patterns of entrepreneurial orientation than non-family businesses.</a:t>
            </a:r>
          </a:p>
          <a:p>
            <a:endParaRPr lang="en-US" dirty="0" smtClean="0"/>
          </a:p>
          <a:p>
            <a:r>
              <a:rPr lang="en-US" b="1" dirty="0" smtClean="0"/>
              <a:t>Hypothesis 4:</a:t>
            </a:r>
            <a:r>
              <a:rPr lang="en-US" dirty="0" smtClean="0"/>
              <a:t> Performance differences exist among the patterns of entrepreneurial orientation.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Hypotheses 2-4</a:t>
            </a:r>
            <a:endParaRPr lang="en-US" sz="3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sample and unit of analysis as study 1</a:t>
            </a:r>
          </a:p>
          <a:p>
            <a:r>
              <a:rPr lang="en-US" dirty="0" smtClean="0"/>
              <a:t>Cluster analysis</a:t>
            </a:r>
          </a:p>
          <a:p>
            <a:pPr lvl="1"/>
            <a:r>
              <a:rPr lang="en-US" dirty="0" smtClean="0"/>
              <a:t>5 dimensions of EO (Lumpkin &amp; Dess, 1996)</a:t>
            </a:r>
          </a:p>
          <a:p>
            <a:pPr lvl="2"/>
            <a:r>
              <a:rPr lang="en-US" dirty="0" smtClean="0"/>
              <a:t>Standardized (Z-Score) (cf., </a:t>
            </a:r>
            <a:r>
              <a:rPr lang="en-US" dirty="0" err="1" smtClean="0"/>
              <a:t>Ketchen</a:t>
            </a:r>
            <a:r>
              <a:rPr lang="en-US" dirty="0" smtClean="0"/>
              <a:t> &amp; Shook, 1996)</a:t>
            </a:r>
          </a:p>
          <a:p>
            <a:pPr lvl="1"/>
            <a:r>
              <a:rPr lang="en-US" dirty="0" smtClean="0"/>
              <a:t>Two-stage clustering procedure (</a:t>
            </a:r>
            <a:r>
              <a:rPr lang="en-US" dirty="0" err="1" smtClean="0"/>
              <a:t>Ketchen</a:t>
            </a:r>
            <a:r>
              <a:rPr lang="en-US" dirty="0" smtClean="0"/>
              <a:t> &amp; Shook, 1996)</a:t>
            </a:r>
          </a:p>
          <a:p>
            <a:pPr lvl="2"/>
            <a:r>
              <a:rPr lang="en-US" dirty="0" smtClean="0"/>
              <a:t>1. Hierarchical Agglomerative Clustering</a:t>
            </a:r>
          </a:p>
          <a:p>
            <a:pPr lvl="3"/>
            <a:r>
              <a:rPr lang="en-US" dirty="0" smtClean="0"/>
              <a:t>Percentage Change in Heterogeneity stopping rule (Hair, Black, </a:t>
            </a:r>
            <a:r>
              <a:rPr lang="en-US" dirty="0" err="1" smtClean="0"/>
              <a:t>Babin</a:t>
            </a:r>
            <a:r>
              <a:rPr lang="en-US" dirty="0" smtClean="0"/>
              <a:t>, &amp; Anderson, 2010).</a:t>
            </a:r>
          </a:p>
          <a:p>
            <a:pPr lvl="3"/>
            <a:r>
              <a:rPr lang="en-US" dirty="0" smtClean="0"/>
              <a:t>Ward’s Method combination procedure</a:t>
            </a:r>
          </a:p>
          <a:p>
            <a:pPr lvl="2"/>
            <a:r>
              <a:rPr lang="en-US" dirty="0" smtClean="0"/>
              <a:t>2. K-Means Clustering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Method</a:t>
            </a:r>
            <a:endParaRPr lang="en-US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clusters found:</a:t>
            </a:r>
          </a:p>
          <a:p>
            <a:pPr lvl="1"/>
            <a:r>
              <a:rPr lang="en-US" dirty="0" smtClean="0"/>
              <a:t>First, higher on Competitive Aggressiveness, Innovativeness, and Proactiveness</a:t>
            </a:r>
          </a:p>
          <a:p>
            <a:pPr lvl="1"/>
            <a:r>
              <a:rPr lang="en-US" dirty="0" smtClean="0"/>
              <a:t>Second, higher on Risk Taking and Autonomy</a:t>
            </a:r>
          </a:p>
          <a:p>
            <a:pPr lvl="1"/>
            <a:r>
              <a:rPr lang="en-US" dirty="0" smtClean="0"/>
              <a:t>Hypothesis 2 supported</a:t>
            </a:r>
          </a:p>
          <a:p>
            <a:r>
              <a:rPr lang="en-US" dirty="0" smtClean="0"/>
              <a:t>Higher percentage of family businesses in first cluster</a:t>
            </a:r>
          </a:p>
          <a:p>
            <a:pPr lvl="1"/>
            <a:r>
              <a:rPr lang="en-US" dirty="0" smtClean="0"/>
              <a:t>Hypothesis 3 supported</a:t>
            </a:r>
          </a:p>
          <a:p>
            <a:r>
              <a:rPr lang="en-US" dirty="0" smtClean="0"/>
              <a:t>First cluster outperforms second cluster</a:t>
            </a:r>
          </a:p>
          <a:p>
            <a:pPr lvl="1"/>
            <a:r>
              <a:rPr lang="en-US" dirty="0" smtClean="0"/>
              <a:t>Hypothesis 4 supported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Results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Processes, practices, and decision-making styles of entrepreneurial firms. </a:t>
            </a:r>
            <a:r>
              <a:rPr lang="en-US" sz="2000" dirty="0" smtClean="0"/>
              <a:t>(Lumpkin &amp; Dess, 1996)</a:t>
            </a:r>
          </a:p>
          <a:p>
            <a:pPr lvl="1"/>
            <a:r>
              <a:rPr lang="en-US" dirty="0" smtClean="0"/>
              <a:t>Autonomy</a:t>
            </a:r>
          </a:p>
          <a:p>
            <a:pPr lvl="1"/>
            <a:r>
              <a:rPr lang="en-US" dirty="0" smtClean="0"/>
              <a:t>Competitive Aggressiveness</a:t>
            </a:r>
          </a:p>
          <a:p>
            <a:pPr lvl="1"/>
            <a:r>
              <a:rPr lang="en-US" dirty="0" smtClean="0"/>
              <a:t>Innovativeness</a:t>
            </a:r>
          </a:p>
          <a:p>
            <a:pPr lvl="1"/>
            <a:r>
              <a:rPr lang="en-US" dirty="0" smtClean="0"/>
              <a:t>Proactiveness</a:t>
            </a:r>
          </a:p>
          <a:p>
            <a:pPr lvl="1"/>
            <a:r>
              <a:rPr lang="en-US" dirty="0" smtClean="0"/>
              <a:t>Risk </a:t>
            </a:r>
            <a:r>
              <a:rPr lang="en-US" dirty="0" smtClean="0"/>
              <a:t>Taking</a:t>
            </a:r>
          </a:p>
          <a:p>
            <a:r>
              <a:rPr lang="en-US" dirty="0" smtClean="0"/>
              <a:t>Positive relationship with firm performance </a:t>
            </a:r>
            <a:r>
              <a:rPr lang="en-US" sz="2000" dirty="0" smtClean="0"/>
              <a:t>(Rauch, </a:t>
            </a:r>
            <a:r>
              <a:rPr lang="en-US" sz="2000" dirty="0" err="1" smtClean="0"/>
              <a:t>Wiklund</a:t>
            </a:r>
            <a:r>
              <a:rPr lang="en-US" sz="2000" dirty="0" smtClean="0"/>
              <a:t>, Lumpkin, &amp; </a:t>
            </a:r>
            <a:r>
              <a:rPr lang="en-US" sz="2000" dirty="0" err="1" smtClean="0"/>
              <a:t>Frese</a:t>
            </a:r>
            <a:r>
              <a:rPr lang="en-US" sz="2000" dirty="0" smtClean="0"/>
              <a:t>, 2009)</a:t>
            </a:r>
          </a:p>
          <a:p>
            <a:pPr lvl="1"/>
            <a:r>
              <a:rPr lang="en-US" dirty="0" smtClean="0"/>
              <a:t>Moderately strong </a:t>
            </a:r>
            <a:r>
              <a:rPr lang="en-US" dirty="0" smtClean="0"/>
              <a:t>relationship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What is Entrepreneurial Orientation (EO)?</a:t>
            </a:r>
            <a:endParaRPr lang="en-US" sz="3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Results</a:t>
            </a:r>
            <a:endParaRPr lang="en-US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868" y="1752600"/>
            <a:ext cx="8623557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Multiple definitions of ‘Family Business’</a:t>
            </a:r>
          </a:p>
          <a:p>
            <a:pPr lvl="1"/>
            <a:r>
              <a:rPr lang="en-US" dirty="0" smtClean="0"/>
              <a:t>Not all of them classify the same firms the same way </a:t>
            </a:r>
            <a:r>
              <a:rPr lang="en-US" sz="2000" dirty="0" smtClean="0"/>
              <a:t>(Chrisman, Chua, &amp; Sharma, 2005)</a:t>
            </a:r>
          </a:p>
          <a:p>
            <a:pPr lvl="1"/>
            <a:r>
              <a:rPr lang="en-US" dirty="0" smtClean="0"/>
              <a:t>Future </a:t>
            </a:r>
            <a:r>
              <a:rPr lang="en-US" dirty="0" smtClean="0"/>
              <a:t>research should replicate using other measures of family </a:t>
            </a:r>
            <a:r>
              <a:rPr lang="en-US" dirty="0" smtClean="0"/>
              <a:t>business</a:t>
            </a:r>
          </a:p>
          <a:p>
            <a:r>
              <a:rPr lang="en-US" dirty="0" smtClean="0"/>
              <a:t>Shareholder letters contain impression management rhetoric </a:t>
            </a:r>
            <a:r>
              <a:rPr lang="en-US" sz="2000" dirty="0" smtClean="0"/>
              <a:t>(</a:t>
            </a:r>
            <a:r>
              <a:rPr lang="en-US" sz="2000" dirty="0" err="1" smtClean="0"/>
              <a:t>D’Aveni</a:t>
            </a:r>
            <a:r>
              <a:rPr lang="en-US" sz="2000" dirty="0" smtClean="0"/>
              <a:t> &amp; MacMillan, 1990)</a:t>
            </a:r>
          </a:p>
          <a:p>
            <a:pPr lvl="1"/>
            <a:r>
              <a:rPr lang="en-US" dirty="0" smtClean="0"/>
              <a:t>Most firms engage in impression management</a:t>
            </a:r>
          </a:p>
          <a:p>
            <a:pPr lvl="1"/>
            <a:r>
              <a:rPr lang="en-US" dirty="0" smtClean="0"/>
              <a:t>Future studies should try using other data sources (e.g., </a:t>
            </a:r>
            <a:r>
              <a:rPr lang="en-US" dirty="0" err="1" smtClean="0"/>
              <a:t>intracompany</a:t>
            </a:r>
            <a:r>
              <a:rPr lang="en-US" dirty="0" smtClean="0"/>
              <a:t> email, training </a:t>
            </a:r>
            <a:r>
              <a:rPr lang="en-US" dirty="0" err="1" smtClean="0"/>
              <a:t>matierials</a:t>
            </a:r>
            <a:r>
              <a:rPr lang="en-US" dirty="0" smtClean="0"/>
              <a:t>, meeting transcripts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Limitations</a:t>
            </a:r>
            <a:endParaRPr lang="en-US" sz="3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of organizational identity is contested</a:t>
            </a:r>
          </a:p>
          <a:p>
            <a:pPr lvl="1"/>
            <a:r>
              <a:rPr lang="en-US" dirty="0" smtClean="0"/>
              <a:t>Albert and </a:t>
            </a:r>
            <a:r>
              <a:rPr lang="en-US" dirty="0" err="1" smtClean="0"/>
              <a:t>Whetten</a:t>
            </a:r>
            <a:r>
              <a:rPr lang="en-US" dirty="0" smtClean="0"/>
              <a:t> </a:t>
            </a:r>
            <a:r>
              <a:rPr lang="en-US" sz="2000" dirty="0" smtClean="0"/>
              <a:t>(1985) </a:t>
            </a:r>
            <a:r>
              <a:rPr lang="en-US" dirty="0" smtClean="0"/>
              <a:t>include an ‘enduring’ aspect</a:t>
            </a:r>
          </a:p>
          <a:p>
            <a:pPr lvl="1"/>
            <a:r>
              <a:rPr lang="en-US" dirty="0" smtClean="0"/>
              <a:t>Other studies have offered that an identity can change over time </a:t>
            </a:r>
            <a:r>
              <a:rPr lang="en-US" sz="2000" dirty="0" smtClean="0"/>
              <a:t>(e.g., Fox-</a:t>
            </a:r>
            <a:r>
              <a:rPr lang="en-US" sz="2000" dirty="0" err="1" smtClean="0"/>
              <a:t>Wolfgramm</a:t>
            </a:r>
            <a:r>
              <a:rPr lang="en-US" sz="2000" dirty="0" smtClean="0"/>
              <a:t>, </a:t>
            </a:r>
            <a:r>
              <a:rPr lang="en-US" sz="2000" dirty="0" err="1" smtClean="0"/>
              <a:t>Boal</a:t>
            </a:r>
            <a:r>
              <a:rPr lang="en-US" sz="2000" dirty="0" smtClean="0"/>
              <a:t>, &amp; Hunt, 1999; </a:t>
            </a:r>
            <a:r>
              <a:rPr lang="en-US" sz="2000" dirty="0" err="1" smtClean="0"/>
              <a:t>Gioia</a:t>
            </a:r>
            <a:r>
              <a:rPr lang="en-US" sz="2000" dirty="0" smtClean="0"/>
              <a:t>, Schultz, &amp; Corley, 2000; </a:t>
            </a:r>
            <a:r>
              <a:rPr lang="en-US" sz="2000" dirty="0" err="1" smtClean="0"/>
              <a:t>Gioia</a:t>
            </a:r>
            <a:r>
              <a:rPr lang="en-US" sz="2000" dirty="0" smtClean="0"/>
              <a:t> &amp; Thomas, 1996)</a:t>
            </a:r>
          </a:p>
          <a:p>
            <a:pPr lvl="1"/>
            <a:r>
              <a:rPr lang="en-US" dirty="0" smtClean="0"/>
              <a:t>Future research should look at the extent to which identity reflected in EO is persistent through time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Limitations</a:t>
            </a:r>
            <a:endParaRPr lang="en-US" sz="32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1467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Generalization and extension of previous EO studies in family business </a:t>
            </a:r>
            <a:r>
              <a:rPr lang="en-US" sz="2000" dirty="0" smtClean="0"/>
              <a:t>(Tsang &amp; Kwan, 1999)</a:t>
            </a:r>
          </a:p>
          <a:p>
            <a:pPr lvl="1"/>
            <a:r>
              <a:rPr lang="en-US" dirty="0" err="1" smtClean="0"/>
              <a:t>Casillas</a:t>
            </a:r>
            <a:r>
              <a:rPr lang="en-US" dirty="0" smtClean="0"/>
              <a:t> and Moreno </a:t>
            </a:r>
            <a:r>
              <a:rPr lang="en-US" sz="2000" dirty="0" smtClean="0"/>
              <a:t>(in press) </a:t>
            </a:r>
            <a:r>
              <a:rPr lang="en-US" dirty="0" smtClean="0"/>
              <a:t>Family Involvement moderated link between EO and firm growth in small-med companies</a:t>
            </a:r>
          </a:p>
          <a:p>
            <a:pPr lvl="1"/>
            <a:r>
              <a:rPr lang="en-US" dirty="0" smtClean="0"/>
              <a:t>We found that this did not hold in large, publicly-traded companies</a:t>
            </a:r>
          </a:p>
          <a:p>
            <a:r>
              <a:rPr lang="en-US" dirty="0" smtClean="0"/>
              <a:t>Does the EO-performance relationship behave differently between large and small family businesses? </a:t>
            </a:r>
          </a:p>
          <a:p>
            <a:r>
              <a:rPr lang="en-US" dirty="0" smtClean="0"/>
              <a:t>Do the family identities of family businesses from certain cultures influence the EO-performance relationship differently? </a:t>
            </a:r>
          </a:p>
          <a:p>
            <a:r>
              <a:rPr lang="en-US" dirty="0" smtClean="0"/>
              <a:t>What role does industry play when understanding the dynamics of family influence?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Implications</a:t>
            </a:r>
            <a:endParaRPr lang="en-US" sz="32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/>
          </a:bodyPr>
          <a:lstStyle/>
          <a:p>
            <a:r>
              <a:rPr lang="en-US" dirty="0" smtClean="0"/>
              <a:t>Two patterns of EO dimensions emerged in large, publicly traded firms</a:t>
            </a:r>
          </a:p>
          <a:p>
            <a:pPr lvl="1"/>
            <a:r>
              <a:rPr lang="en-US" dirty="0" smtClean="0"/>
              <a:t>Family businesses were present in both groups</a:t>
            </a:r>
          </a:p>
          <a:p>
            <a:pPr lvl="1"/>
            <a:r>
              <a:rPr lang="en-US" dirty="0" smtClean="0"/>
              <a:t>Family businesses made up a greater percentage of firms in the group with higher competitive aggressiveness, innovativeness, and proactiveness</a:t>
            </a:r>
          </a:p>
          <a:p>
            <a:pPr lvl="1"/>
            <a:r>
              <a:rPr lang="en-US" dirty="0" smtClean="0"/>
              <a:t>Consistent with previous studies</a:t>
            </a:r>
          </a:p>
          <a:p>
            <a:pPr lvl="2"/>
            <a:r>
              <a:rPr lang="en-US" dirty="0" smtClean="0"/>
              <a:t>Family firms lower on autonomy </a:t>
            </a:r>
            <a:r>
              <a:rPr lang="en-US" sz="2000" dirty="0" smtClean="0"/>
              <a:t>(Short et al., 2009)</a:t>
            </a:r>
          </a:p>
          <a:p>
            <a:pPr lvl="2"/>
            <a:r>
              <a:rPr lang="en-US" dirty="0" smtClean="0"/>
              <a:t>Family firms lower on risk taking </a:t>
            </a:r>
            <a:r>
              <a:rPr lang="en-US" sz="2000" dirty="0" smtClean="0"/>
              <a:t>(</a:t>
            </a:r>
            <a:r>
              <a:rPr lang="en-US" sz="2000" dirty="0" err="1" smtClean="0"/>
              <a:t>Naldi</a:t>
            </a:r>
            <a:r>
              <a:rPr lang="en-US" sz="2000" dirty="0" smtClean="0"/>
              <a:t> et al., 2007; Short et al., 2009)</a:t>
            </a:r>
          </a:p>
          <a:p>
            <a:pPr lvl="1"/>
            <a:r>
              <a:rPr lang="en-US" dirty="0" smtClean="0"/>
              <a:t>Future studies should look at why certain firms espouse some elements of EO over others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Implications</a:t>
            </a:r>
            <a:endParaRPr lang="en-US" sz="32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just begun to look at EO in family business</a:t>
            </a:r>
          </a:p>
          <a:p>
            <a:r>
              <a:rPr lang="en-US" dirty="0" smtClean="0"/>
              <a:t>Three key contributions</a:t>
            </a:r>
          </a:p>
          <a:p>
            <a:pPr lvl="1"/>
            <a:r>
              <a:rPr lang="en-US" dirty="0" smtClean="0"/>
              <a:t>Illustrate the importance of looking at large, publicly-traded businesses in family business research</a:t>
            </a:r>
          </a:p>
          <a:p>
            <a:pPr lvl="1"/>
            <a:r>
              <a:rPr lang="en-US" dirty="0" smtClean="0"/>
              <a:t>Identify common patterns of EO espoused by these businesses</a:t>
            </a:r>
          </a:p>
          <a:p>
            <a:pPr lvl="1"/>
            <a:r>
              <a:rPr lang="en-US" dirty="0" smtClean="0"/>
              <a:t>Explore the performance consequences of each pattern.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Conclusion</a:t>
            </a:r>
            <a:endParaRPr lang="en-US" sz="32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 smtClean="0"/>
              <a:t>Albert, S. &amp; </a:t>
            </a:r>
            <a:r>
              <a:rPr lang="en-US" dirty="0" err="1" smtClean="0"/>
              <a:t>Whetten</a:t>
            </a:r>
            <a:r>
              <a:rPr lang="en-US" dirty="0" smtClean="0"/>
              <a:t>, D. (1985). Organizational identity. In B.M. </a:t>
            </a:r>
            <a:r>
              <a:rPr lang="en-US" dirty="0" err="1" smtClean="0"/>
              <a:t>Staw</a:t>
            </a:r>
            <a:r>
              <a:rPr lang="en-US" dirty="0" smtClean="0"/>
              <a:t> &amp; L.L. Cummings (Eds.), </a:t>
            </a:r>
            <a:r>
              <a:rPr lang="en-US" i="1" dirty="0" smtClean="0"/>
              <a:t>Research in Organizational Behavior </a:t>
            </a:r>
            <a:r>
              <a:rPr lang="en-US" dirty="0" smtClean="0"/>
              <a:t>(Vol. 7, pp. 263-295). Greenwich, CT: JAI Press.</a:t>
            </a:r>
          </a:p>
          <a:p>
            <a:r>
              <a:rPr lang="en-US" dirty="0" smtClean="0"/>
              <a:t>Anderson, R. C., &amp; </a:t>
            </a:r>
            <a:r>
              <a:rPr lang="en-US" dirty="0" err="1" smtClean="0"/>
              <a:t>Reeb</a:t>
            </a:r>
            <a:r>
              <a:rPr lang="en-US" dirty="0" smtClean="0"/>
              <a:t>, D. M. (2003). Founding-family ownership and firm performance: Evidence from the S&amp;P 500. </a:t>
            </a:r>
            <a:r>
              <a:rPr lang="en-US" i="1" dirty="0" smtClean="0"/>
              <a:t>The Journal of Finance, 58</a:t>
            </a:r>
            <a:r>
              <a:rPr lang="en-US" dirty="0" smtClean="0"/>
              <a:t>, 1301-1328.</a:t>
            </a:r>
          </a:p>
          <a:p>
            <a:r>
              <a:rPr lang="en-US" dirty="0" smtClean="0"/>
              <a:t>Anderson, R. C., &amp; </a:t>
            </a:r>
            <a:r>
              <a:rPr lang="en-US" dirty="0" err="1" smtClean="0"/>
              <a:t>Reeb</a:t>
            </a:r>
            <a:r>
              <a:rPr lang="en-US" dirty="0" smtClean="0"/>
              <a:t>, D. M. (2004). Board composition: Balancing family influence in S&amp;P 500 firms. </a:t>
            </a:r>
            <a:r>
              <a:rPr lang="en-US" i="1" dirty="0" smtClean="0"/>
              <a:t>Administrative Science Quarterly, 49, </a:t>
            </a:r>
            <a:r>
              <a:rPr lang="en-US" dirty="0" smtClean="0"/>
              <a:t>209-237</a:t>
            </a:r>
          </a:p>
          <a:p>
            <a:r>
              <a:rPr lang="en-US" dirty="0" err="1" smtClean="0"/>
              <a:t>Arregle</a:t>
            </a:r>
            <a:r>
              <a:rPr lang="en-US" dirty="0" smtClean="0"/>
              <a:t>, J.-L., </a:t>
            </a:r>
            <a:r>
              <a:rPr lang="en-US" dirty="0" err="1" smtClean="0"/>
              <a:t>Hitt</a:t>
            </a:r>
            <a:r>
              <a:rPr lang="en-US" dirty="0" smtClean="0"/>
              <a:t>, M. A., </a:t>
            </a:r>
            <a:r>
              <a:rPr lang="en-US" dirty="0" err="1" smtClean="0"/>
              <a:t>Sirmon</a:t>
            </a:r>
            <a:r>
              <a:rPr lang="en-US" dirty="0" smtClean="0"/>
              <a:t>, D. G., &amp; Very, P. (2007). The development of organizational social capital: Attributes of family firms. </a:t>
            </a:r>
            <a:r>
              <a:rPr lang="en-US" i="1" dirty="0" smtClean="0"/>
              <a:t>Journal of Management Studies, 44</a:t>
            </a:r>
            <a:r>
              <a:rPr lang="en-US" dirty="0" smtClean="0"/>
              <a:t>, 73-95.</a:t>
            </a:r>
          </a:p>
          <a:p>
            <a:r>
              <a:rPr lang="en-US" dirty="0" err="1" smtClean="0"/>
              <a:t>Astrachan</a:t>
            </a:r>
            <a:r>
              <a:rPr lang="en-US" dirty="0" smtClean="0"/>
              <a:t>, J. H. (2003). Commentary on the special issue: The emergence of a field. </a:t>
            </a:r>
            <a:r>
              <a:rPr lang="en-US" i="1" dirty="0" smtClean="0"/>
              <a:t>Journal of Business Venturing, 18</a:t>
            </a:r>
            <a:r>
              <a:rPr lang="en-US" dirty="0" smtClean="0"/>
              <a:t>, 567-573.</a:t>
            </a:r>
          </a:p>
          <a:p>
            <a:r>
              <a:rPr lang="en-US" dirty="0" err="1" smtClean="0"/>
              <a:t>Astrachan</a:t>
            </a:r>
            <a:r>
              <a:rPr lang="en-US" dirty="0" smtClean="0"/>
              <a:t>, J. H., &amp; </a:t>
            </a:r>
            <a:r>
              <a:rPr lang="en-US" dirty="0" err="1" smtClean="0"/>
              <a:t>Shanker</a:t>
            </a:r>
            <a:r>
              <a:rPr lang="en-US" dirty="0" smtClean="0"/>
              <a:t>, M. C. (2002). </a:t>
            </a:r>
            <a:r>
              <a:rPr lang="en-US" i="1" dirty="0" smtClean="0"/>
              <a:t>Family Businesses Contribution to the US Economy: A Closer Look</a:t>
            </a:r>
            <a:r>
              <a:rPr lang="en-US" dirty="0" smtClean="0"/>
              <a:t>. Alfred, NY: The George and Robin Raymond Family Business Institute.</a:t>
            </a:r>
          </a:p>
          <a:p>
            <a:r>
              <a:rPr lang="en-US" dirty="0" err="1" smtClean="0"/>
              <a:t>Birley</a:t>
            </a:r>
            <a:r>
              <a:rPr lang="en-US" dirty="0" smtClean="0"/>
              <a:t>, S. (2001). Owner-manager attitudes to family and business issues: A 16 country study. </a:t>
            </a:r>
            <a:r>
              <a:rPr lang="en-US" i="1" dirty="0" smtClean="0"/>
              <a:t>Entrepreneurship: Theory &amp; Practice, 26</a:t>
            </a:r>
            <a:r>
              <a:rPr lang="en-US" dirty="0" smtClean="0"/>
              <a:t>, 63-76.</a:t>
            </a:r>
          </a:p>
          <a:p>
            <a:r>
              <a:rPr lang="en-US" dirty="0" smtClean="0"/>
              <a:t>Brush, C., </a:t>
            </a:r>
            <a:r>
              <a:rPr lang="en-US" dirty="0" err="1" smtClean="0"/>
              <a:t>Bromiley</a:t>
            </a:r>
            <a:r>
              <a:rPr lang="en-US" dirty="0" smtClean="0"/>
              <a:t>, P., &amp; </a:t>
            </a:r>
            <a:r>
              <a:rPr lang="en-US" dirty="0" err="1" smtClean="0"/>
              <a:t>Hendrickx</a:t>
            </a:r>
            <a:r>
              <a:rPr lang="en-US" dirty="0" smtClean="0"/>
              <a:t>, M. (2000). The free cash flow hypothesis for sales growth and firm performance. </a:t>
            </a:r>
            <a:r>
              <a:rPr lang="en-US" i="1" dirty="0" smtClean="0"/>
              <a:t>Strategic Management Journal, 21</a:t>
            </a:r>
            <a:r>
              <a:rPr lang="en-US" dirty="0" smtClean="0"/>
              <a:t>, 455-472.</a:t>
            </a:r>
          </a:p>
          <a:p>
            <a:r>
              <a:rPr lang="en-US" dirty="0" err="1" smtClean="0"/>
              <a:t>Burgelman</a:t>
            </a:r>
            <a:r>
              <a:rPr lang="en-US" dirty="0" smtClean="0"/>
              <a:t>, R. A. (1983). A process model of internal corporate venturing in the diversified major firm. </a:t>
            </a:r>
            <a:r>
              <a:rPr lang="en-US" i="1" dirty="0" smtClean="0"/>
              <a:t>Administrative Science Quarterly, 28</a:t>
            </a:r>
            <a:r>
              <a:rPr lang="en-US" dirty="0" smtClean="0"/>
              <a:t>, 223-244.</a:t>
            </a:r>
          </a:p>
          <a:p>
            <a:r>
              <a:rPr lang="en-US" dirty="0" err="1" smtClean="0"/>
              <a:t>Cantillon</a:t>
            </a:r>
            <a:r>
              <a:rPr lang="en-US" dirty="0" smtClean="0"/>
              <a:t>, R. (1734). </a:t>
            </a:r>
            <a:r>
              <a:rPr lang="en-US" i="1" dirty="0" err="1" smtClean="0"/>
              <a:t>Essai</a:t>
            </a:r>
            <a:r>
              <a:rPr lang="en-US" i="1" dirty="0" smtClean="0"/>
              <a:t> </a:t>
            </a:r>
            <a:r>
              <a:rPr lang="en-US" i="1" dirty="0" err="1" smtClean="0"/>
              <a:t>sur</a:t>
            </a:r>
            <a:r>
              <a:rPr lang="en-US" i="1" dirty="0" smtClean="0"/>
              <a:t> la nature du commerce en general</a:t>
            </a:r>
            <a:r>
              <a:rPr lang="en-US" dirty="0" smtClean="0"/>
              <a:t> [Essay on the nature of trade in general] (H. Higgs, Ed. and Trans.). London: MacMillan.</a:t>
            </a:r>
          </a:p>
          <a:p>
            <a:r>
              <a:rPr lang="en-US" dirty="0" smtClean="0"/>
              <a:t>Carney, M. (2005). Corporate governance and competitive advantage in family-controlled firms. </a:t>
            </a:r>
            <a:r>
              <a:rPr lang="en-US" i="1" dirty="0" smtClean="0"/>
              <a:t>Entrepreneurship: Theory &amp; Practice, 29</a:t>
            </a:r>
            <a:r>
              <a:rPr lang="en-US" dirty="0" smtClean="0"/>
              <a:t>, 249-265.</a:t>
            </a:r>
          </a:p>
          <a:p>
            <a:r>
              <a:rPr lang="en-US" dirty="0" smtClean="0"/>
              <a:t>Carton, R. B., &amp; Hofer, C. W. (2006). </a:t>
            </a:r>
            <a:r>
              <a:rPr lang="en-US" i="1" dirty="0" smtClean="0"/>
              <a:t>Measuring organizational performance: Metrics for entrepreneurship and strategic management research. </a:t>
            </a:r>
            <a:r>
              <a:rPr lang="en-US" dirty="0" smtClean="0"/>
              <a:t>Cheltenham, UK: Edward Elgar.</a:t>
            </a:r>
          </a:p>
          <a:p>
            <a:r>
              <a:rPr lang="en-US" dirty="0" err="1" smtClean="0"/>
              <a:t>Casillas</a:t>
            </a:r>
            <a:r>
              <a:rPr lang="en-US" dirty="0" smtClean="0"/>
              <a:t>, J. C., &amp; Moreno, A. M. (in press). The relationship between entrepreneurial orientation and growth: The moderating role of family involvement. </a:t>
            </a:r>
            <a:r>
              <a:rPr lang="en-US" i="1" dirty="0" smtClean="0"/>
              <a:t>Entrepreneurship and Regional Development.</a:t>
            </a:r>
            <a:endParaRPr lang="en-US" dirty="0" smtClean="0"/>
          </a:p>
          <a:p>
            <a:r>
              <a:rPr lang="en-US" dirty="0" err="1" smtClean="0"/>
              <a:t>Casillas</a:t>
            </a:r>
            <a:r>
              <a:rPr lang="en-US" dirty="0" smtClean="0"/>
              <a:t>, J. C., Moreno, A. M., &amp; </a:t>
            </a:r>
            <a:r>
              <a:rPr lang="en-US" dirty="0" err="1" smtClean="0"/>
              <a:t>Barbero</a:t>
            </a:r>
            <a:r>
              <a:rPr lang="en-US" dirty="0" smtClean="0"/>
              <a:t>, J. L. (2010). A configurational approach to the relationship between entrepreneurial orientation and growth of family firms. </a:t>
            </a:r>
            <a:r>
              <a:rPr lang="en-US" i="1" dirty="0" smtClean="0"/>
              <a:t>Family Business Review, 23</a:t>
            </a:r>
            <a:r>
              <a:rPr lang="en-US" dirty="0" smtClean="0"/>
              <a:t>, 27-44.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References</a:t>
            </a:r>
            <a:endParaRPr lang="en-US" sz="32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14672"/>
          </a:xfrm>
        </p:spPr>
        <p:txBody>
          <a:bodyPr>
            <a:normAutofit fontScale="40000" lnSpcReduction="20000"/>
          </a:bodyPr>
          <a:lstStyle/>
          <a:p>
            <a:r>
              <a:rPr lang="en-US" dirty="0" smtClean="0"/>
              <a:t>Chrisman, J. J., Chua, J. H., &amp; </a:t>
            </a:r>
            <a:r>
              <a:rPr lang="en-US" dirty="0" err="1" smtClean="0"/>
              <a:t>Litz</a:t>
            </a:r>
            <a:r>
              <a:rPr lang="en-US" dirty="0" smtClean="0"/>
              <a:t>, R. A. (2004). Comparing the agency costs of family and non-family firms: Conceptual issues and exploratory evidence. </a:t>
            </a:r>
            <a:r>
              <a:rPr lang="en-US" i="1" dirty="0" smtClean="0"/>
              <a:t>Entrepreneurship: Theory &amp; Practice, 28</a:t>
            </a:r>
            <a:r>
              <a:rPr lang="en-US" dirty="0" smtClean="0"/>
              <a:t>, 335-354.</a:t>
            </a:r>
          </a:p>
          <a:p>
            <a:r>
              <a:rPr lang="en-US" dirty="0" smtClean="0"/>
              <a:t>Chrisman, J. J., Chua, J. H., &amp; Sharma, P. (2005). Trends and directions in the development of a strategic management theory of the family firm. </a:t>
            </a:r>
            <a:r>
              <a:rPr lang="en-US" i="1" dirty="0" smtClean="0"/>
              <a:t>Entrepreneurship: Theory &amp; Practice, 29</a:t>
            </a:r>
            <a:r>
              <a:rPr lang="en-US" dirty="0" smtClean="0"/>
              <a:t>, 555-576.</a:t>
            </a:r>
          </a:p>
          <a:p>
            <a:r>
              <a:rPr lang="en-US" dirty="0" smtClean="0"/>
              <a:t>Chua, J. H., Chrisman, J. J., &amp; Sharma, P. (1999). Defining the family business by behavior. </a:t>
            </a:r>
            <a:r>
              <a:rPr lang="en-US" i="1" dirty="0" smtClean="0"/>
              <a:t>Entrepreneurship: Theory &amp; Practice, 23, </a:t>
            </a:r>
            <a:r>
              <a:rPr lang="en-US" dirty="0" smtClean="0"/>
              <a:t>19-39.</a:t>
            </a:r>
          </a:p>
          <a:p>
            <a:r>
              <a:rPr lang="en-US" dirty="0" smtClean="0"/>
              <a:t>Chua, J. H., Chrisman, J. J., &amp; </a:t>
            </a:r>
            <a:r>
              <a:rPr lang="en-US" dirty="0" err="1" smtClean="0"/>
              <a:t>Steier</a:t>
            </a:r>
            <a:r>
              <a:rPr lang="en-US" dirty="0" smtClean="0"/>
              <a:t>, L. P. (2003). Extending the theoretical horizons of family business research. </a:t>
            </a:r>
            <a:r>
              <a:rPr lang="en-US" i="1" dirty="0" smtClean="0"/>
              <a:t>Entrepreneurship: Theory &amp; Practice, 27</a:t>
            </a:r>
            <a:r>
              <a:rPr lang="en-US" dirty="0" smtClean="0"/>
              <a:t>, 331-338.</a:t>
            </a:r>
          </a:p>
          <a:p>
            <a:r>
              <a:rPr lang="en-US" dirty="0" smtClean="0"/>
              <a:t>Chung, K. H., &amp; Pruitt, S. W. (1994). A simple approximation of Tobin’s Q. </a:t>
            </a:r>
            <a:r>
              <a:rPr lang="en-US" i="1" dirty="0" smtClean="0"/>
              <a:t>Financial Management, 23</a:t>
            </a:r>
            <a:r>
              <a:rPr lang="en-US" dirty="0" smtClean="0"/>
              <a:t>, 70-74.</a:t>
            </a:r>
          </a:p>
          <a:p>
            <a:r>
              <a:rPr lang="en-US" dirty="0" smtClean="0"/>
              <a:t>Cool, K. O., &amp; </a:t>
            </a:r>
            <a:r>
              <a:rPr lang="en-US" dirty="0" err="1" smtClean="0"/>
              <a:t>Schendel</a:t>
            </a:r>
            <a:r>
              <a:rPr lang="en-US" dirty="0" smtClean="0"/>
              <a:t>, D. (1987). Strategic group formation and performance: The case of the U.S. pharmaceutical industry, 1963-1982. </a:t>
            </a:r>
            <a:r>
              <a:rPr lang="en-US" i="1" dirty="0" smtClean="0"/>
              <a:t>Management Science, 33</a:t>
            </a:r>
            <a:r>
              <a:rPr lang="en-US" dirty="0" smtClean="0"/>
              <a:t>, 1102-1124.</a:t>
            </a:r>
          </a:p>
          <a:p>
            <a:r>
              <a:rPr lang="en-US" dirty="0" err="1" smtClean="0"/>
              <a:t>Courtis</a:t>
            </a:r>
            <a:r>
              <a:rPr lang="en-US" dirty="0" smtClean="0"/>
              <a:t>, J. K. (1982). Private shareholder response to corporate annual reports. </a:t>
            </a:r>
            <a:r>
              <a:rPr lang="en-US" i="1" dirty="0" smtClean="0"/>
              <a:t>Accounting and Finance, 22</a:t>
            </a:r>
            <a:r>
              <a:rPr lang="en-US" dirty="0" smtClean="0"/>
              <a:t>, 53-72.</a:t>
            </a:r>
          </a:p>
          <a:p>
            <a:r>
              <a:rPr lang="en-US" dirty="0" err="1" smtClean="0"/>
              <a:t>Covin</a:t>
            </a:r>
            <a:r>
              <a:rPr lang="en-US" dirty="0" smtClean="0"/>
              <a:t>, J. G., &amp; </a:t>
            </a:r>
            <a:r>
              <a:rPr lang="en-US" dirty="0" err="1" smtClean="0"/>
              <a:t>Covin</a:t>
            </a:r>
            <a:r>
              <a:rPr lang="en-US" dirty="0" smtClean="0"/>
              <a:t>, T. J. (1990). Competitive aggressiveness, environmental context, and small firm performance. </a:t>
            </a:r>
            <a:r>
              <a:rPr lang="en-US" i="1" dirty="0" smtClean="0"/>
              <a:t>Entrepreneurship: Theory &amp; Practice, 14</a:t>
            </a:r>
            <a:r>
              <a:rPr lang="en-US" dirty="0" smtClean="0"/>
              <a:t>, 35-50.</a:t>
            </a:r>
          </a:p>
          <a:p>
            <a:r>
              <a:rPr lang="en-US" dirty="0" err="1" smtClean="0"/>
              <a:t>D’Aveni</a:t>
            </a:r>
            <a:r>
              <a:rPr lang="en-US" dirty="0" smtClean="0"/>
              <a:t>, R. (1994). </a:t>
            </a:r>
            <a:r>
              <a:rPr lang="en-US" i="1" dirty="0" err="1" smtClean="0"/>
              <a:t>Hypercompetition</a:t>
            </a:r>
            <a:r>
              <a:rPr lang="en-US" dirty="0" smtClean="0"/>
              <a:t>. New York: Free Press.</a:t>
            </a:r>
          </a:p>
          <a:p>
            <a:r>
              <a:rPr lang="en-US" dirty="0" err="1" smtClean="0"/>
              <a:t>D’Aveni</a:t>
            </a:r>
            <a:r>
              <a:rPr lang="en-US" dirty="0" smtClean="0"/>
              <a:t>, R.A., &amp; MacMillan, I. C. (1990). Crisis and the content of managerial communications: A study of the focus of attention of top managers in surviving and failing firms. </a:t>
            </a:r>
            <a:r>
              <a:rPr lang="en-US" i="1" dirty="0" smtClean="0"/>
              <a:t>Administrative Science Quarterly, 35, </a:t>
            </a:r>
            <a:r>
              <a:rPr lang="en-US" dirty="0" smtClean="0"/>
              <a:t>634-657.</a:t>
            </a:r>
          </a:p>
          <a:p>
            <a:r>
              <a:rPr lang="en-US" dirty="0" smtClean="0"/>
              <a:t>De </a:t>
            </a:r>
            <a:r>
              <a:rPr lang="en-US" dirty="0" err="1" smtClean="0"/>
              <a:t>Clerq</a:t>
            </a:r>
            <a:r>
              <a:rPr lang="en-US" dirty="0" smtClean="0"/>
              <a:t>, D., </a:t>
            </a:r>
            <a:r>
              <a:rPr lang="en-US" dirty="0" err="1" smtClean="0"/>
              <a:t>Sapienza</a:t>
            </a:r>
            <a:r>
              <a:rPr lang="en-US" dirty="0" smtClean="0"/>
              <a:t>, H. J., &amp; </a:t>
            </a:r>
            <a:r>
              <a:rPr lang="en-US" dirty="0" err="1" smtClean="0"/>
              <a:t>Crijns</a:t>
            </a:r>
            <a:r>
              <a:rPr lang="en-US" dirty="0" smtClean="0"/>
              <a:t>, H. (2005). The internationalization  of small and medium-sized firms. </a:t>
            </a:r>
            <a:r>
              <a:rPr lang="en-US" i="1" dirty="0" smtClean="0"/>
              <a:t>Small Business Economics,24,</a:t>
            </a:r>
            <a:r>
              <a:rPr lang="en-US" dirty="0" smtClean="0"/>
              <a:t> 409-419.</a:t>
            </a:r>
            <a:r>
              <a:rPr lang="en-US" i="1" dirty="0" smtClean="0"/>
              <a:t> </a:t>
            </a:r>
            <a:endParaRPr lang="en-US" dirty="0" smtClean="0"/>
          </a:p>
          <a:p>
            <a:r>
              <a:rPr lang="en-US" dirty="0" smtClean="0"/>
              <a:t>Dess, G. G., &amp; Davis, P. S. (1984). Porter’s (1980) generic strategies as determinants of strategic group membership and organizational performance. </a:t>
            </a:r>
            <a:r>
              <a:rPr lang="en-US" i="1" dirty="0" smtClean="0"/>
              <a:t>Academy of Management Journal, 27</a:t>
            </a:r>
            <a:r>
              <a:rPr lang="en-US" dirty="0" smtClean="0"/>
              <a:t>, 467-488.</a:t>
            </a:r>
          </a:p>
          <a:p>
            <a:r>
              <a:rPr lang="en-US" dirty="0" smtClean="0"/>
              <a:t>Dess, G. G., Lumpkin, G. T., &amp; </a:t>
            </a:r>
            <a:r>
              <a:rPr lang="en-US" dirty="0" err="1" smtClean="0"/>
              <a:t>Covin</a:t>
            </a:r>
            <a:r>
              <a:rPr lang="en-US" dirty="0" smtClean="0"/>
              <a:t>, J. G. (1997). Entrepreneurial strategy making and firm performance: Tests of contingency and configurational models. </a:t>
            </a:r>
            <a:r>
              <a:rPr lang="en-US" i="1" dirty="0" smtClean="0"/>
              <a:t>Strategic Management Journal</a:t>
            </a:r>
            <a:r>
              <a:rPr lang="en-US" dirty="0" smtClean="0"/>
              <a:t>, </a:t>
            </a:r>
            <a:r>
              <a:rPr lang="en-US" i="1" dirty="0" smtClean="0"/>
              <a:t>18,</a:t>
            </a:r>
            <a:r>
              <a:rPr lang="en-US" dirty="0" smtClean="0"/>
              <a:t> 677-695.</a:t>
            </a:r>
          </a:p>
          <a:p>
            <a:r>
              <a:rPr lang="en-US" dirty="0" smtClean="0"/>
              <a:t>Dutton, J. E., &amp; </a:t>
            </a:r>
            <a:r>
              <a:rPr lang="en-US" dirty="0" err="1" smtClean="0"/>
              <a:t>Dukerich</a:t>
            </a:r>
            <a:r>
              <a:rPr lang="en-US" dirty="0" smtClean="0"/>
              <a:t>, J. M. (1991). Keeping an eye on the mirror: Image and identity in organizational adaptation. </a:t>
            </a:r>
            <a:r>
              <a:rPr lang="en-US" i="1" dirty="0" smtClean="0"/>
              <a:t>Academy of Management Journal, 34</a:t>
            </a:r>
            <a:r>
              <a:rPr lang="en-US" dirty="0" smtClean="0"/>
              <a:t>, 517-554.</a:t>
            </a:r>
          </a:p>
          <a:p>
            <a:r>
              <a:rPr lang="en-US" dirty="0" smtClean="0"/>
              <a:t>Dyer, Jr., W.G., &amp; </a:t>
            </a:r>
            <a:r>
              <a:rPr lang="en-US" dirty="0" err="1" smtClean="0"/>
              <a:t>Whetten</a:t>
            </a:r>
            <a:r>
              <a:rPr lang="en-US" dirty="0" smtClean="0"/>
              <a:t>, D.A. (2006). Family firms and social responsibility: Preliminary evidence from the S&amp;P 500. </a:t>
            </a:r>
            <a:r>
              <a:rPr lang="en-US" i="1" dirty="0" smtClean="0"/>
              <a:t>Entrepreneurship: Theory &amp; Practice, 30</a:t>
            </a:r>
            <a:r>
              <a:rPr lang="en-US" dirty="0" smtClean="0"/>
              <a:t>, 785-802.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References</a:t>
            </a:r>
            <a:endParaRPr lang="en-US" sz="32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76528"/>
            <a:ext cx="8229600" cy="4919472"/>
          </a:xfrm>
        </p:spPr>
        <p:txBody>
          <a:bodyPr>
            <a:normAutofit fontScale="40000" lnSpcReduction="20000"/>
          </a:bodyPr>
          <a:lstStyle/>
          <a:p>
            <a:r>
              <a:rPr lang="en-US" dirty="0" smtClean="0"/>
              <a:t>Ellis, L. (1994). </a:t>
            </a:r>
            <a:r>
              <a:rPr lang="en-US" i="1" dirty="0" smtClean="0"/>
              <a:t>Research methods in the social sciences</a:t>
            </a:r>
            <a:r>
              <a:rPr lang="en-US" dirty="0" smtClean="0"/>
              <a:t>. Madison, WI: WCB Brown &amp; Benchmark.</a:t>
            </a:r>
          </a:p>
          <a:p>
            <a:r>
              <a:rPr lang="en-US" dirty="0" err="1" smtClean="0"/>
              <a:t>Emrich</a:t>
            </a:r>
            <a:r>
              <a:rPr lang="en-US" dirty="0" smtClean="0"/>
              <a:t> C. G., Brower H. H., Feldman J. M., &amp; Garland H. (2001). Images in words: Presidential rhetoric, charisma, and greatness. </a:t>
            </a:r>
            <a:r>
              <a:rPr lang="en-US" i="1" dirty="0" smtClean="0"/>
              <a:t>Administrative Science Quarterly, 46</a:t>
            </a:r>
            <a:r>
              <a:rPr lang="en-US" dirty="0" smtClean="0"/>
              <a:t>, 527-557.</a:t>
            </a:r>
          </a:p>
          <a:p>
            <a:r>
              <a:rPr lang="en-US" dirty="0" err="1" smtClean="0"/>
              <a:t>Etzioni</a:t>
            </a:r>
            <a:r>
              <a:rPr lang="en-US" dirty="0" smtClean="0"/>
              <a:t>, A. (1964). </a:t>
            </a:r>
            <a:r>
              <a:rPr lang="en-US" i="1" dirty="0" smtClean="0"/>
              <a:t>Modern organizations</a:t>
            </a:r>
            <a:r>
              <a:rPr lang="en-US" dirty="0" smtClean="0"/>
              <a:t>. Englewood Cliffs, NJ: Prentice-Hall.</a:t>
            </a:r>
          </a:p>
          <a:p>
            <a:r>
              <a:rPr lang="en-US" dirty="0" smtClean="0"/>
              <a:t>Foreman, P., &amp; </a:t>
            </a:r>
            <a:r>
              <a:rPr lang="en-US" dirty="0" err="1" smtClean="0"/>
              <a:t>Whetten</a:t>
            </a:r>
            <a:r>
              <a:rPr lang="en-US" dirty="0" smtClean="0"/>
              <a:t>, D. A. (2002). Members’ identification with multiple-identity organizations. </a:t>
            </a:r>
            <a:r>
              <a:rPr lang="en-US" i="1" dirty="0" smtClean="0"/>
              <a:t>Organization Science, 13</a:t>
            </a:r>
            <a:r>
              <a:rPr lang="en-US" dirty="0" smtClean="0"/>
              <a:t>, 618-635.</a:t>
            </a:r>
          </a:p>
          <a:p>
            <a:r>
              <a:rPr lang="en-US" dirty="0" smtClean="0"/>
              <a:t>Fox-</a:t>
            </a:r>
            <a:r>
              <a:rPr lang="en-US" dirty="0" err="1" smtClean="0"/>
              <a:t>Wolfgramm</a:t>
            </a:r>
            <a:r>
              <a:rPr lang="en-US" dirty="0" smtClean="0"/>
              <a:t>, S. J., </a:t>
            </a:r>
            <a:r>
              <a:rPr lang="en-US" dirty="0" err="1" smtClean="0"/>
              <a:t>Boal</a:t>
            </a:r>
            <a:r>
              <a:rPr lang="en-US" dirty="0" smtClean="0"/>
              <a:t>, K. B., &amp; Hunt, J. G. (1998). Organizational adaptation to institutional change: A comparative study of first-order change in prospector and defender banks. </a:t>
            </a:r>
            <a:r>
              <a:rPr lang="en-US" i="1" dirty="0" smtClean="0"/>
              <a:t>Administrative Science Quarterly, 43</a:t>
            </a:r>
            <a:r>
              <a:rPr lang="en-US" dirty="0" smtClean="0"/>
              <a:t>, 87-126.</a:t>
            </a:r>
          </a:p>
          <a:p>
            <a:r>
              <a:rPr lang="en-US" dirty="0" err="1" smtClean="0"/>
              <a:t>Gioia</a:t>
            </a:r>
            <a:r>
              <a:rPr lang="en-US" dirty="0" smtClean="0"/>
              <a:t>, D. A., &amp; Thomas, J. B. (1996). Identity, image, and issue interpretation: </a:t>
            </a:r>
            <a:r>
              <a:rPr lang="en-US" dirty="0" err="1" smtClean="0"/>
              <a:t>Sensemaking</a:t>
            </a:r>
            <a:r>
              <a:rPr lang="en-US" dirty="0" smtClean="0"/>
              <a:t> during strategic change in academia. </a:t>
            </a:r>
            <a:r>
              <a:rPr lang="en-US" i="1" dirty="0" smtClean="0"/>
              <a:t>Administrative Science Quarterly, 41</a:t>
            </a:r>
            <a:r>
              <a:rPr lang="en-US" dirty="0" smtClean="0"/>
              <a:t>, 370-403.</a:t>
            </a:r>
          </a:p>
          <a:p>
            <a:r>
              <a:rPr lang="en-US" dirty="0" err="1" smtClean="0"/>
              <a:t>Gioia</a:t>
            </a:r>
            <a:r>
              <a:rPr lang="en-US" dirty="0" smtClean="0"/>
              <a:t>, D. A., Schultz, M., &amp; Corley, K. G. (2000). Organizational identity, image, and adaptive instability. </a:t>
            </a:r>
            <a:r>
              <a:rPr lang="en-US" i="1" dirty="0" smtClean="0"/>
              <a:t>Academy of Management Review, 25,</a:t>
            </a:r>
            <a:r>
              <a:rPr lang="en-US" dirty="0" smtClean="0"/>
              <a:t> 63-81.</a:t>
            </a:r>
          </a:p>
          <a:p>
            <a:r>
              <a:rPr lang="en-US" dirty="0" smtClean="0"/>
              <a:t>Gomez-Mejia, L. R., </a:t>
            </a:r>
            <a:r>
              <a:rPr lang="en-US" dirty="0" err="1" smtClean="0"/>
              <a:t>Larraza</a:t>
            </a:r>
            <a:r>
              <a:rPr lang="en-US" dirty="0" smtClean="0"/>
              <a:t>, M., &amp; </a:t>
            </a:r>
            <a:r>
              <a:rPr lang="en-US" dirty="0" err="1" smtClean="0"/>
              <a:t>Makri</a:t>
            </a:r>
            <a:r>
              <a:rPr lang="en-US" dirty="0" smtClean="0"/>
              <a:t>, M. (2003). The determinants of executive compensation in family controlled public corporations. </a:t>
            </a:r>
            <a:r>
              <a:rPr lang="en-US" i="1" dirty="0" smtClean="0"/>
              <a:t>Academy of Management Journal, 46</a:t>
            </a:r>
            <a:r>
              <a:rPr lang="en-US" dirty="0" smtClean="0"/>
              <a:t>, 226-239.</a:t>
            </a:r>
          </a:p>
          <a:p>
            <a:r>
              <a:rPr lang="en-US" dirty="0" smtClean="0"/>
              <a:t>Hair, Jr., J. F., Black, W. C., </a:t>
            </a:r>
            <a:r>
              <a:rPr lang="en-US" dirty="0" err="1" smtClean="0"/>
              <a:t>Babin</a:t>
            </a:r>
            <a:r>
              <a:rPr lang="en-US" dirty="0" smtClean="0"/>
              <a:t>, B. J., &amp; Anderson, R. E. (2010). </a:t>
            </a:r>
            <a:r>
              <a:rPr lang="en-US" i="1" dirty="0" smtClean="0"/>
              <a:t>Multivariate data analysis</a:t>
            </a:r>
            <a:r>
              <a:rPr lang="en-US" dirty="0" smtClean="0"/>
              <a:t> (7</a:t>
            </a:r>
            <a:r>
              <a:rPr lang="en-US" baseline="30000" dirty="0" smtClean="0"/>
              <a:t>th</a:t>
            </a:r>
            <a:r>
              <a:rPr lang="en-US" dirty="0" smtClean="0"/>
              <a:t> ed.). Upper Saddle River, NJ: Prentice Hall.</a:t>
            </a:r>
          </a:p>
          <a:p>
            <a:r>
              <a:rPr lang="en-US" dirty="0" smtClean="0"/>
              <a:t>Harris, D., Martinez, J. L., &amp; Ward, J. L. (1994). Is strategy different for the family owned business? </a:t>
            </a:r>
            <a:r>
              <a:rPr lang="en-US" i="1" dirty="0" smtClean="0"/>
              <a:t>Family Business Review, 7</a:t>
            </a:r>
            <a:r>
              <a:rPr lang="en-US" dirty="0" smtClean="0"/>
              <a:t>, 159-174.</a:t>
            </a:r>
          </a:p>
          <a:p>
            <a:r>
              <a:rPr lang="en-US" dirty="0" smtClean="0"/>
              <a:t>Hart, R. P. (2000). </a:t>
            </a:r>
            <a:r>
              <a:rPr lang="en-US" i="1" dirty="0" smtClean="0"/>
              <a:t>DICTION 5.0: The text-analysis program</a:t>
            </a:r>
            <a:r>
              <a:rPr lang="en-US" dirty="0" smtClean="0"/>
              <a:t>. Thousand Oaks, CA: Sage.</a:t>
            </a:r>
          </a:p>
          <a:p>
            <a:r>
              <a:rPr lang="en-US" dirty="0" smtClean="0"/>
              <a:t>James, H. S. (1999). Owner as manager, extended horizons and the family firm. </a:t>
            </a:r>
            <a:r>
              <a:rPr lang="en-US" i="1" dirty="0" smtClean="0"/>
              <a:t>International Journal of the Economics of Business, 6</a:t>
            </a:r>
            <a:r>
              <a:rPr lang="en-US" dirty="0" smtClean="0"/>
              <a:t>, 55-69.</a:t>
            </a:r>
          </a:p>
          <a:p>
            <a:r>
              <a:rPr lang="en-US" dirty="0" err="1" smtClean="0"/>
              <a:t>Ketchen</a:t>
            </a:r>
            <a:r>
              <a:rPr lang="en-US" dirty="0" smtClean="0"/>
              <a:t>, D. J., &amp; Shook, C. L. (1996). The application of cluster analysis in strategic management research: An analysis and critique. </a:t>
            </a:r>
            <a:r>
              <a:rPr lang="en-US" i="1" dirty="0" smtClean="0"/>
              <a:t>Strategic Management Journal, 17</a:t>
            </a:r>
            <a:r>
              <a:rPr lang="en-US" dirty="0" smtClean="0"/>
              <a:t>, 441-458.</a:t>
            </a:r>
          </a:p>
          <a:p>
            <a:r>
              <a:rPr lang="en-US" dirty="0" smtClean="0"/>
              <a:t>Knight, F. H. (1921). </a:t>
            </a:r>
            <a:r>
              <a:rPr lang="en-US" i="1" dirty="0" smtClean="0"/>
              <a:t>Risk, uncertainty, and profit.</a:t>
            </a:r>
            <a:r>
              <a:rPr lang="en-US" dirty="0" smtClean="0"/>
              <a:t> New York: Kelley and </a:t>
            </a:r>
            <a:r>
              <a:rPr lang="en-US" dirty="0" err="1" smtClean="0"/>
              <a:t>Millman</a:t>
            </a:r>
            <a:r>
              <a:rPr lang="en-US" dirty="0" smtClean="0"/>
              <a:t>, Inc.</a:t>
            </a:r>
          </a:p>
          <a:p>
            <a:r>
              <a:rPr lang="en-US" dirty="0" smtClean="0"/>
              <a:t>Li, Y., </a:t>
            </a:r>
            <a:r>
              <a:rPr lang="en-US" dirty="0" err="1" smtClean="0"/>
              <a:t>Guo</a:t>
            </a:r>
            <a:r>
              <a:rPr lang="en-US" dirty="0" smtClean="0"/>
              <a:t>, H., Liu, Y., Li, M. (2008). Incentive mechanisms, entrepreneurial orientation, and technology commercialization: Evidence from China’s transitional economy. </a:t>
            </a:r>
            <a:r>
              <a:rPr lang="en-US" i="1" dirty="0" smtClean="0"/>
              <a:t>The Journal of Product Innovation Management, 25</a:t>
            </a:r>
            <a:r>
              <a:rPr lang="en-US" dirty="0" smtClean="0"/>
              <a:t>, 63-78.</a:t>
            </a:r>
          </a:p>
          <a:p>
            <a:r>
              <a:rPr lang="en-US" dirty="0" smtClean="0"/>
              <a:t>Lumpkin, G. T., &amp; Dess, G. G. (1996). Clarifying the entrepreneurial orientation construct and linking it to performance. </a:t>
            </a:r>
            <a:r>
              <a:rPr lang="en-US" i="1" dirty="0" smtClean="0"/>
              <a:t>Academy of Management Review, 21</a:t>
            </a:r>
            <a:r>
              <a:rPr lang="en-US" dirty="0" smtClean="0"/>
              <a:t>, 135-172.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References</a:t>
            </a:r>
            <a:endParaRPr lang="en-US" sz="32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 smtClean="0"/>
              <a:t>Lumpkin, G. T., &amp; Dess, G. G. (2001). Linking two dimensions of entrepreneurial orientation to firm performance: The moderating role of environment and industry life cycle. </a:t>
            </a:r>
            <a:r>
              <a:rPr lang="en-US" i="1" dirty="0" smtClean="0"/>
              <a:t>Journal of Business Venturing, 16</a:t>
            </a:r>
            <a:r>
              <a:rPr lang="en-US" dirty="0" smtClean="0"/>
              <a:t>, 429-451. </a:t>
            </a:r>
          </a:p>
          <a:p>
            <a:r>
              <a:rPr lang="en-US" dirty="0" smtClean="0"/>
              <a:t>MacMillan, I. C. (1982). Seizing competitive initiative.</a:t>
            </a:r>
            <a:r>
              <a:rPr lang="en-US" i="1" dirty="0" smtClean="0"/>
              <a:t> Journal of Business Strategy, 2</a:t>
            </a:r>
            <a:r>
              <a:rPr lang="en-US" dirty="0" smtClean="0"/>
              <a:t>, 43-57.</a:t>
            </a:r>
          </a:p>
          <a:p>
            <a:r>
              <a:rPr lang="en-US" dirty="0" smtClean="0"/>
              <a:t>MacMillan, I. C. (1983). Preemptive strategies. </a:t>
            </a:r>
            <a:r>
              <a:rPr lang="en-US" i="1" dirty="0" smtClean="0"/>
              <a:t>Journal of Business Strategy, 4</a:t>
            </a:r>
            <a:r>
              <a:rPr lang="en-US" dirty="0" smtClean="0"/>
              <a:t>, 16-26.</a:t>
            </a:r>
          </a:p>
          <a:p>
            <a:r>
              <a:rPr lang="en-US" dirty="0" smtClean="0"/>
              <a:t>MacMillan, I. C., Siegel, R., &amp; </a:t>
            </a:r>
            <a:r>
              <a:rPr lang="en-US" dirty="0" err="1" smtClean="0"/>
              <a:t>Narasimha</a:t>
            </a:r>
            <a:r>
              <a:rPr lang="en-US" dirty="0" smtClean="0"/>
              <a:t>, P. N. S. (1985). Criteria used by venture capitalists to evaluate new venture proposals. </a:t>
            </a:r>
            <a:r>
              <a:rPr lang="en-US" i="1" dirty="0" smtClean="0"/>
              <a:t>Journal of Business Venturing, 1</a:t>
            </a:r>
            <a:r>
              <a:rPr lang="en-US" dirty="0" smtClean="0"/>
              <a:t>, 119-128.</a:t>
            </a:r>
          </a:p>
          <a:p>
            <a:r>
              <a:rPr lang="en-US" dirty="0" smtClean="0"/>
              <a:t>Marino, L., </a:t>
            </a:r>
            <a:r>
              <a:rPr lang="en-US" dirty="0" err="1" smtClean="0"/>
              <a:t>Strandholm</a:t>
            </a:r>
            <a:r>
              <a:rPr lang="en-US" dirty="0" smtClean="0"/>
              <a:t>, K., </a:t>
            </a:r>
            <a:r>
              <a:rPr lang="en-US" dirty="0" err="1" smtClean="0"/>
              <a:t>Steensma</a:t>
            </a:r>
            <a:r>
              <a:rPr lang="en-US" dirty="0" smtClean="0"/>
              <a:t>, H. K., &amp; Weaver, K. M. (2002). The moderating effect of culture on the relationship between entrepreneurial orientation and strategic alliance portfolio extensiveness. </a:t>
            </a:r>
            <a:r>
              <a:rPr lang="en-US" i="1" dirty="0" smtClean="0"/>
              <a:t>Entrepreneurship: Theory &amp; Practice, 26</a:t>
            </a:r>
            <a:r>
              <a:rPr lang="en-US" dirty="0" smtClean="0"/>
              <a:t>, 145-160.</a:t>
            </a:r>
          </a:p>
          <a:p>
            <a:r>
              <a:rPr lang="en-US" dirty="0" smtClean="0"/>
              <a:t>Maury, B. (2006). Family ownership and firm performance: Empirical evidence from Western European corporations. </a:t>
            </a:r>
            <a:r>
              <a:rPr lang="en-US" i="1" dirty="0" smtClean="0"/>
              <a:t>Journal of Business Venturing, 12, </a:t>
            </a:r>
            <a:r>
              <a:rPr lang="en-US" dirty="0" smtClean="0"/>
              <a:t>321-341.</a:t>
            </a:r>
          </a:p>
          <a:p>
            <a:r>
              <a:rPr lang="en-US" dirty="0" smtClean="0"/>
              <a:t>Miller, D., &amp; Friesen, P. H. (1978). Archetypes of strategy formulation. </a:t>
            </a:r>
            <a:r>
              <a:rPr lang="en-US" i="1" dirty="0" smtClean="0"/>
              <a:t>Management Science, 24</a:t>
            </a:r>
            <a:r>
              <a:rPr lang="en-US" dirty="0" smtClean="0"/>
              <a:t>, 921-933.</a:t>
            </a:r>
          </a:p>
          <a:p>
            <a:r>
              <a:rPr lang="en-US" dirty="0" smtClean="0"/>
              <a:t>Miller, D., &amp; Le Breton-Miller, I. (2005). </a:t>
            </a:r>
            <a:r>
              <a:rPr lang="en-US" i="1" dirty="0" smtClean="0"/>
              <a:t>Managing for the long run: Lessons in competitive advantage from great family businesses</a:t>
            </a:r>
            <a:r>
              <a:rPr lang="en-US" dirty="0" smtClean="0"/>
              <a:t>. Boston: Harvard Business School Press.</a:t>
            </a:r>
          </a:p>
          <a:p>
            <a:r>
              <a:rPr lang="en-US" dirty="0" smtClean="0"/>
              <a:t>Miller, D., </a:t>
            </a:r>
            <a:r>
              <a:rPr lang="en-US" dirty="0" err="1" smtClean="0"/>
              <a:t>Steier</a:t>
            </a:r>
            <a:r>
              <a:rPr lang="en-US" dirty="0" smtClean="0"/>
              <a:t>, L., &amp; Le Breton-Miller, I. (2003). Lost in time: Intergenerational succession, change, and failure in family business. </a:t>
            </a:r>
            <a:r>
              <a:rPr lang="en-US" i="1" dirty="0" smtClean="0"/>
              <a:t>Journal of Business Venturing, 18</a:t>
            </a:r>
            <a:r>
              <a:rPr lang="en-US" dirty="0" smtClean="0"/>
              <a:t>, 513-531.</a:t>
            </a:r>
          </a:p>
          <a:p>
            <a:r>
              <a:rPr lang="en-US" dirty="0" smtClean="0"/>
              <a:t>Mitchell, R. K., </a:t>
            </a:r>
            <a:r>
              <a:rPr lang="en-US" dirty="0" err="1" smtClean="0"/>
              <a:t>Agle</a:t>
            </a:r>
            <a:r>
              <a:rPr lang="en-US" dirty="0" smtClean="0"/>
              <a:t>, B. R., &amp; Wood, D. J. (1997). Toward a theory of stakeholder identification and salience: Defining the principle of who and what really counts. </a:t>
            </a:r>
            <a:r>
              <a:rPr lang="en-US" i="1" dirty="0" smtClean="0"/>
              <a:t>Academy of Management Review, 22</a:t>
            </a:r>
            <a:r>
              <a:rPr lang="en-US" dirty="0" smtClean="0"/>
              <a:t>, 853-886.</a:t>
            </a:r>
          </a:p>
          <a:p>
            <a:r>
              <a:rPr lang="en-US" dirty="0" smtClean="0"/>
              <a:t>Mitchell, R. K., Morse, E. A., &amp; Sharma, P. (2003). The transacting cognitions of non-family employees in the family business setting. </a:t>
            </a:r>
            <a:r>
              <a:rPr lang="en-US" i="1" dirty="0" smtClean="0"/>
              <a:t>Journal of Business Venturing, 18</a:t>
            </a:r>
            <a:r>
              <a:rPr lang="en-US" dirty="0" smtClean="0"/>
              <a:t>, 533-551.</a:t>
            </a:r>
          </a:p>
          <a:p>
            <a:r>
              <a:rPr lang="en-US" dirty="0" err="1" smtClean="0"/>
              <a:t>Morck</a:t>
            </a:r>
            <a:r>
              <a:rPr lang="en-US" dirty="0" smtClean="0"/>
              <a:t>, R., </a:t>
            </a:r>
            <a:r>
              <a:rPr lang="en-US" dirty="0" err="1" smtClean="0"/>
              <a:t>Shleifer</a:t>
            </a:r>
            <a:r>
              <a:rPr lang="en-US" dirty="0" smtClean="0"/>
              <a:t>, A., &amp; </a:t>
            </a:r>
            <a:r>
              <a:rPr lang="en-US" dirty="0" err="1" smtClean="0"/>
              <a:t>Vishny</a:t>
            </a:r>
            <a:r>
              <a:rPr lang="en-US" dirty="0" smtClean="0"/>
              <a:t>, R. W. (1988). Management ownership and market valuation: An empirical analysis. </a:t>
            </a:r>
            <a:r>
              <a:rPr lang="en-US" i="1" dirty="0" smtClean="0"/>
              <a:t>Journal of Financial Economics, 20</a:t>
            </a:r>
            <a:r>
              <a:rPr lang="en-US" dirty="0" smtClean="0"/>
              <a:t>, 293-315.</a:t>
            </a:r>
          </a:p>
          <a:p>
            <a:r>
              <a:rPr lang="en-US" dirty="0" err="1" smtClean="0"/>
              <a:t>Naldi</a:t>
            </a:r>
            <a:r>
              <a:rPr lang="en-US" dirty="0" smtClean="0"/>
              <a:t>, L., </a:t>
            </a:r>
            <a:r>
              <a:rPr lang="en-US" dirty="0" err="1" smtClean="0"/>
              <a:t>Nordqvist</a:t>
            </a:r>
            <a:r>
              <a:rPr lang="en-US" dirty="0" smtClean="0"/>
              <a:t>, M., </a:t>
            </a:r>
            <a:r>
              <a:rPr lang="en-US" dirty="0" err="1" smtClean="0"/>
              <a:t>Sjöberg</a:t>
            </a:r>
            <a:r>
              <a:rPr lang="en-US" dirty="0" smtClean="0"/>
              <a:t>, K., &amp; </a:t>
            </a:r>
            <a:r>
              <a:rPr lang="en-US" dirty="0" err="1" smtClean="0"/>
              <a:t>Wiklund</a:t>
            </a:r>
            <a:r>
              <a:rPr lang="en-US" dirty="0" smtClean="0"/>
              <a:t>, J. (2007). Entrepreneurial orientation, risk taking, and performance in family businesses. </a:t>
            </a:r>
            <a:r>
              <a:rPr lang="en-US" i="1" dirty="0" smtClean="0"/>
              <a:t>Family Business Review, 20</a:t>
            </a:r>
            <a:r>
              <a:rPr lang="en-US" dirty="0" smtClean="0"/>
              <a:t>, 33-47.</a:t>
            </a:r>
          </a:p>
          <a:p>
            <a:r>
              <a:rPr lang="en-US" dirty="0" smtClean="0"/>
              <a:t>Porter, M. E. (1980). </a:t>
            </a:r>
            <a:r>
              <a:rPr lang="en-US" i="1" dirty="0" smtClean="0"/>
              <a:t>Competitive strategy: Techniques for analyzing industries and competitors</a:t>
            </a:r>
            <a:r>
              <a:rPr lang="en-US" dirty="0" smtClean="0"/>
              <a:t>. New York: Free Press.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References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Increasing research on EO in small family businesses</a:t>
            </a:r>
          </a:p>
          <a:p>
            <a:pPr lvl="1"/>
            <a:r>
              <a:rPr lang="en-US" dirty="0" smtClean="0"/>
              <a:t>EO </a:t>
            </a:r>
            <a:r>
              <a:rPr lang="en-US" dirty="0" err="1" smtClean="0"/>
              <a:t>Dimensions</a:t>
            </a:r>
            <a:r>
              <a:rPr lang="en-US" dirty="0" err="1" smtClean="0">
                <a:sym typeface="Wingdings" pitchFamily="2" charset="2"/>
              </a:rPr>
              <a:t>Performance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Wingdings" pitchFamily="2" charset="2"/>
              </a:rPr>
              <a:t>(e.g., </a:t>
            </a:r>
            <a:r>
              <a:rPr lang="en-US" sz="2000" dirty="0" err="1" smtClean="0">
                <a:sym typeface="Wingdings" pitchFamily="2" charset="2"/>
              </a:rPr>
              <a:t>Naldi</a:t>
            </a:r>
            <a:r>
              <a:rPr lang="en-US" sz="2000" dirty="0" smtClean="0">
                <a:sym typeface="Wingdings" pitchFamily="2" charset="2"/>
              </a:rPr>
              <a:t> et al., 2007)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Moderation in small businesses </a:t>
            </a:r>
            <a:r>
              <a:rPr lang="en-US" sz="2000" dirty="0" smtClean="0">
                <a:sym typeface="Wingdings" pitchFamily="2" charset="2"/>
              </a:rPr>
              <a:t>(e.g., </a:t>
            </a:r>
            <a:r>
              <a:rPr lang="en-US" sz="2000" dirty="0" err="1" smtClean="0">
                <a:sym typeface="Wingdings" pitchFamily="2" charset="2"/>
              </a:rPr>
              <a:t>Casillas</a:t>
            </a:r>
            <a:r>
              <a:rPr lang="en-US" sz="2000" dirty="0" smtClean="0">
                <a:sym typeface="Wingdings" pitchFamily="2" charset="2"/>
              </a:rPr>
              <a:t>, Moreno, &amp; </a:t>
            </a:r>
            <a:r>
              <a:rPr lang="en-US" sz="2000" dirty="0" err="1" smtClean="0">
                <a:sym typeface="Wingdings" pitchFamily="2" charset="2"/>
              </a:rPr>
              <a:t>Barbero</a:t>
            </a:r>
            <a:r>
              <a:rPr lang="en-US" sz="2000" dirty="0" smtClean="0">
                <a:sym typeface="Wingdings" pitchFamily="2" charset="2"/>
              </a:rPr>
              <a:t>, 2010; </a:t>
            </a:r>
            <a:r>
              <a:rPr lang="en-US" sz="2000" dirty="0" err="1" smtClean="0">
                <a:sym typeface="Wingdings" pitchFamily="2" charset="2"/>
              </a:rPr>
              <a:t>Casillas</a:t>
            </a:r>
            <a:r>
              <a:rPr lang="en-US" sz="2000" dirty="0" smtClean="0">
                <a:sym typeface="Wingdings" pitchFamily="2" charset="2"/>
              </a:rPr>
              <a:t> &amp; Moreno, in press)</a:t>
            </a:r>
            <a:endParaRPr lang="en-US" sz="2000" dirty="0" smtClean="0"/>
          </a:p>
          <a:p>
            <a:endParaRPr lang="en-US" dirty="0" smtClean="0"/>
          </a:p>
          <a:p>
            <a:r>
              <a:rPr lang="en-US" dirty="0" smtClean="0"/>
              <a:t>Little focus on large family businesses</a:t>
            </a:r>
          </a:p>
          <a:p>
            <a:pPr lvl="1"/>
            <a:r>
              <a:rPr lang="en-US" dirty="0" smtClean="0"/>
              <a:t>E.g., Ford, </a:t>
            </a:r>
            <a:r>
              <a:rPr lang="en-US" dirty="0" err="1" smtClean="0"/>
              <a:t>WalMart</a:t>
            </a:r>
            <a:r>
              <a:rPr lang="en-US" dirty="0" smtClean="0"/>
              <a:t>, Disney, S.C. Johnson</a:t>
            </a:r>
          </a:p>
          <a:p>
            <a:pPr lvl="1"/>
            <a:r>
              <a:rPr lang="en-US" dirty="0" smtClean="0"/>
              <a:t>Levels of EO </a:t>
            </a:r>
            <a:r>
              <a:rPr lang="en-US" sz="2000" dirty="0" smtClean="0"/>
              <a:t>(e.g., Short, Payne, Brigham, Lumpkin, &amp; Broberg, 2009)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EO Research in Family Business Context</a:t>
            </a:r>
            <a:endParaRPr lang="en-US" sz="32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462272"/>
          </a:xfrm>
        </p:spPr>
        <p:txBody>
          <a:bodyPr>
            <a:normAutofit fontScale="40000" lnSpcReduction="20000"/>
          </a:bodyPr>
          <a:lstStyle/>
          <a:p>
            <a:r>
              <a:rPr lang="en-US" dirty="0" smtClean="0"/>
              <a:t>Rauch, A., </a:t>
            </a:r>
            <a:r>
              <a:rPr lang="en-US" dirty="0" err="1" smtClean="0"/>
              <a:t>Wiklund</a:t>
            </a:r>
            <a:r>
              <a:rPr lang="en-US" dirty="0" smtClean="0"/>
              <a:t>, J., Lumpkin, G. T., &amp; </a:t>
            </a:r>
            <a:r>
              <a:rPr lang="en-US" dirty="0" err="1" smtClean="0"/>
              <a:t>Frese</a:t>
            </a:r>
            <a:r>
              <a:rPr lang="en-US" dirty="0" smtClean="0"/>
              <a:t>, M. (2009). Entrepreneurial orientation and business performance: An assessment of past research and suggestions for the future. </a:t>
            </a:r>
            <a:r>
              <a:rPr lang="en-US" i="1" dirty="0" smtClean="0"/>
              <a:t>Entrepreneurship: Theory &amp; Practice, 33, </a:t>
            </a:r>
            <a:r>
              <a:rPr lang="en-US" dirty="0" smtClean="0"/>
              <a:t>761-787.</a:t>
            </a:r>
          </a:p>
          <a:p>
            <a:r>
              <a:rPr lang="en-US" dirty="0" smtClean="0"/>
              <a:t>Scott, S. G., &amp; Lane, V. R. (2000). A stakeholder approach to organizational identity. </a:t>
            </a:r>
            <a:r>
              <a:rPr lang="en-US" i="1" dirty="0" smtClean="0"/>
              <a:t>Academy of Management Review, 25</a:t>
            </a:r>
            <a:r>
              <a:rPr lang="en-US" dirty="0" smtClean="0"/>
              <a:t>, 43-62.</a:t>
            </a:r>
          </a:p>
          <a:p>
            <a:r>
              <a:rPr lang="en-US" dirty="0" err="1" smtClean="0"/>
              <a:t>Shanker</a:t>
            </a:r>
            <a:r>
              <a:rPr lang="en-US" dirty="0" smtClean="0"/>
              <a:t>, M., &amp; </a:t>
            </a:r>
            <a:r>
              <a:rPr lang="en-US" dirty="0" err="1" smtClean="0"/>
              <a:t>Astrachan</a:t>
            </a:r>
            <a:r>
              <a:rPr lang="en-US" dirty="0" smtClean="0"/>
              <a:t>, J. (1996). Myths and realities: Family </a:t>
            </a:r>
            <a:r>
              <a:rPr lang="en-US" dirty="0" err="1" smtClean="0"/>
              <a:t>busnesses</a:t>
            </a:r>
            <a:r>
              <a:rPr lang="en-US" dirty="0" smtClean="0"/>
              <a:t>’ contribution to the U.S. economy. </a:t>
            </a:r>
            <a:r>
              <a:rPr lang="en-US" i="1" dirty="0" smtClean="0"/>
              <a:t>Family Business Review, 9</a:t>
            </a:r>
            <a:r>
              <a:rPr lang="en-US" dirty="0" smtClean="0"/>
              <a:t>, 107-123.</a:t>
            </a:r>
          </a:p>
          <a:p>
            <a:r>
              <a:rPr lang="en-US" dirty="0" err="1" smtClean="0"/>
              <a:t>Shleifer</a:t>
            </a:r>
            <a:r>
              <a:rPr lang="en-US" dirty="0" smtClean="0"/>
              <a:t>, A., &amp; </a:t>
            </a:r>
            <a:r>
              <a:rPr lang="en-US" dirty="0" err="1" smtClean="0"/>
              <a:t>Vishny</a:t>
            </a:r>
            <a:r>
              <a:rPr lang="en-US" dirty="0" smtClean="0"/>
              <a:t>, R. W. (1986). Large shareholders and corporate control. </a:t>
            </a:r>
            <a:r>
              <a:rPr lang="en-US" i="1" dirty="0" smtClean="0"/>
              <a:t>Journal of Political Economy, 94</a:t>
            </a:r>
            <a:r>
              <a:rPr lang="en-US" dirty="0" smtClean="0"/>
              <a:t>, 737-783.</a:t>
            </a:r>
          </a:p>
          <a:p>
            <a:r>
              <a:rPr lang="en-US" dirty="0" smtClean="0"/>
              <a:t>Short, J. C., Broberg, J. C., </a:t>
            </a:r>
            <a:r>
              <a:rPr lang="en-US" dirty="0" err="1" smtClean="0"/>
              <a:t>Cogliser</a:t>
            </a:r>
            <a:r>
              <a:rPr lang="en-US" dirty="0" smtClean="0"/>
              <a:t>, C. C., &amp; Brigham, K. H. (2010). Construct validation using computer-aided text analysis (CATA): An illustration using entrepreneurial orientation. </a:t>
            </a:r>
            <a:r>
              <a:rPr lang="en-US" i="1" dirty="0" smtClean="0"/>
              <a:t>Organizational Research Methods, 13</a:t>
            </a:r>
            <a:r>
              <a:rPr lang="en-US" dirty="0" smtClean="0"/>
              <a:t>, 320-347. </a:t>
            </a:r>
          </a:p>
          <a:p>
            <a:r>
              <a:rPr lang="en-US" dirty="0" smtClean="0"/>
              <a:t>Short, J. C., </a:t>
            </a:r>
            <a:r>
              <a:rPr lang="en-US" dirty="0" err="1" smtClean="0"/>
              <a:t>Ketchen</a:t>
            </a:r>
            <a:r>
              <a:rPr lang="en-US" dirty="0" smtClean="0"/>
              <a:t>, D. J., &amp; Palmer, T. B. (2002). The role of sampling in strategic management research on performance: A two-study analysis. </a:t>
            </a:r>
            <a:r>
              <a:rPr lang="en-US" i="1" dirty="0" smtClean="0"/>
              <a:t>Journal of Management, 28,</a:t>
            </a:r>
            <a:r>
              <a:rPr lang="en-US" dirty="0" smtClean="0"/>
              <a:t> 363-385.</a:t>
            </a:r>
          </a:p>
          <a:p>
            <a:r>
              <a:rPr lang="en-US" dirty="0" smtClean="0"/>
              <a:t>Short, J. C., &amp; Palmer, T. B. (2008). The application of DICTION to content analysis research in strategic management. </a:t>
            </a:r>
            <a:r>
              <a:rPr lang="en-US" i="1" dirty="0" smtClean="0"/>
              <a:t>Organizational Research Methods, 11</a:t>
            </a:r>
            <a:r>
              <a:rPr lang="en-US" dirty="0" smtClean="0"/>
              <a:t>, 727-752.</a:t>
            </a:r>
          </a:p>
          <a:p>
            <a:r>
              <a:rPr lang="en-US" dirty="0" smtClean="0"/>
              <a:t>Short, J. C., Payne, G. T., Brigham, K. H., Lumpkin, G. T., &amp; Broberg, J. C. (2009). Family businesses and entrepreneurial orientation in publicly-traded businesses: A comparative analysis of the S&amp;P 500. </a:t>
            </a:r>
            <a:r>
              <a:rPr lang="en-US" i="1" dirty="0" smtClean="0"/>
              <a:t>Family Business Review, 22</a:t>
            </a:r>
            <a:r>
              <a:rPr lang="en-US" dirty="0" smtClean="0"/>
              <a:t>, 9-24.</a:t>
            </a:r>
          </a:p>
          <a:p>
            <a:r>
              <a:rPr lang="en-US" dirty="0" smtClean="0"/>
              <a:t>Short, J. C., Payne, G. T., &amp; </a:t>
            </a:r>
            <a:r>
              <a:rPr lang="en-US" dirty="0" err="1" smtClean="0"/>
              <a:t>Ketchen</a:t>
            </a:r>
            <a:r>
              <a:rPr lang="en-US" dirty="0" smtClean="0"/>
              <a:t>, D. J. (2008). Research on organizational configurations: Past accomplishments and future challenges. </a:t>
            </a:r>
            <a:r>
              <a:rPr lang="en-US" i="1" dirty="0" smtClean="0"/>
              <a:t>Journal of Management, 34</a:t>
            </a:r>
            <a:r>
              <a:rPr lang="en-US" dirty="0" smtClean="0"/>
              <a:t>, 1053-1079.</a:t>
            </a:r>
          </a:p>
          <a:p>
            <a:r>
              <a:rPr lang="en-US" dirty="0" smtClean="0"/>
              <a:t>Smart, D. T., &amp; Conant, J. S. (1994). Entrepreneurial orientation, distinctive marketing competencies and organizational performance. </a:t>
            </a:r>
            <a:r>
              <a:rPr lang="en-US" i="1" dirty="0" smtClean="0"/>
              <a:t>Journal of Applied Business Research, 10</a:t>
            </a:r>
            <a:r>
              <a:rPr lang="en-US" dirty="0" smtClean="0"/>
              <a:t>, 28-39.</a:t>
            </a:r>
          </a:p>
          <a:p>
            <a:r>
              <a:rPr lang="en-US" dirty="0" smtClean="0"/>
              <a:t>Smith, K., Ferrier, W., &amp; Grimm, C. (2001). King of the hill: Dethroning the industry leader. </a:t>
            </a:r>
            <a:r>
              <a:rPr lang="en-US" i="1" dirty="0" smtClean="0"/>
              <a:t>Academy of Management Executive, 15</a:t>
            </a:r>
            <a:r>
              <a:rPr lang="en-US" dirty="0" smtClean="0"/>
              <a:t>, 59-70.</a:t>
            </a:r>
          </a:p>
          <a:p>
            <a:r>
              <a:rPr lang="en-US" dirty="0" err="1" smtClean="0"/>
              <a:t>Stam</a:t>
            </a:r>
            <a:r>
              <a:rPr lang="en-US" dirty="0" smtClean="0"/>
              <a:t>, W., &amp; </a:t>
            </a:r>
            <a:r>
              <a:rPr lang="en-US" dirty="0" err="1" smtClean="0"/>
              <a:t>Elfring</a:t>
            </a:r>
            <a:r>
              <a:rPr lang="en-US" dirty="0" smtClean="0"/>
              <a:t>, T. (2008). Entrepreneurial orientation and new venture performance: The moderating role of intra- and </a:t>
            </a:r>
            <a:r>
              <a:rPr lang="en-US" dirty="0" err="1" smtClean="0"/>
              <a:t>extraindustry</a:t>
            </a:r>
            <a:r>
              <a:rPr lang="en-US" dirty="0" smtClean="0"/>
              <a:t> social capital. </a:t>
            </a:r>
            <a:r>
              <a:rPr lang="en-US" i="1" dirty="0" smtClean="0"/>
              <a:t>Academy of Management Journal, 51</a:t>
            </a:r>
            <a:r>
              <a:rPr lang="en-US" dirty="0" smtClean="0"/>
              <a:t>, 97-111.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References</a:t>
            </a:r>
            <a:endParaRPr lang="en-US" sz="32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000" dirty="0" smtClean="0"/>
              <a:t>Standard &amp; Poor’s. (2009). S&amp;P 500. Retrieved November 12, 2009, from http://www.standardandpoors.com/servlet/BlobServer?blobheadername3=MDT-Type&amp;blobcol=urldata&amp;blobtable=MungoBlobs&amp;blobheadervalue2=inline%3B+filename%3DSP_500_Factsheet.pdf&amp;blobheadername2=Content-Disposition&amp;blobheadervalue1=application%2Fpdf&amp;blobkey=id&amp;blobheadername1=content-type&amp;blobwhere=1243622927629&amp;blobheadervalue3=UTF-8.</a:t>
            </a:r>
          </a:p>
          <a:p>
            <a:r>
              <a:rPr lang="en-US" sz="2000" dirty="0" err="1" smtClean="0"/>
              <a:t>Tagiuri</a:t>
            </a:r>
            <a:r>
              <a:rPr lang="en-US" sz="2000" dirty="0" smtClean="0"/>
              <a:t>, R., &amp; Davis, J. A. (1992). On the goals of successful family companies. Family Business Review, 5, 43-62.</a:t>
            </a:r>
          </a:p>
          <a:p>
            <a:r>
              <a:rPr lang="en-US" sz="2000" dirty="0" smtClean="0"/>
              <a:t>Tsang, E. W. K., &amp; Kwan, K.-M. (1999). Replication and theory development in organizational science: A critical realist perspective. Academy of Management Review, 24, 759-780.</a:t>
            </a:r>
          </a:p>
          <a:p>
            <a:r>
              <a:rPr lang="en-US" sz="2000" dirty="0" err="1" smtClean="0"/>
              <a:t>Villalonga</a:t>
            </a:r>
            <a:r>
              <a:rPr lang="en-US" sz="2000" dirty="0" smtClean="0"/>
              <a:t>, B., &amp; </a:t>
            </a:r>
            <a:r>
              <a:rPr lang="en-US" sz="2000" dirty="0" err="1" smtClean="0"/>
              <a:t>Amit</a:t>
            </a:r>
            <a:r>
              <a:rPr lang="en-US" sz="2000" dirty="0" smtClean="0"/>
              <a:t>, R. (2006). How do family ownership, control and management affect firm value? Journal of Financial Economics, 80, 385-417.</a:t>
            </a:r>
          </a:p>
          <a:p>
            <a:r>
              <a:rPr lang="en-US" sz="2000" dirty="0" err="1" smtClean="0"/>
              <a:t>Weick</a:t>
            </a:r>
            <a:r>
              <a:rPr lang="en-US" sz="2000" dirty="0" smtClean="0"/>
              <a:t>, K. E. (1979). The social psychology of organizing. New York: Random House.</a:t>
            </a:r>
          </a:p>
          <a:p>
            <a:r>
              <a:rPr lang="en-US" sz="2000" dirty="0" err="1" smtClean="0"/>
              <a:t>Weick</a:t>
            </a:r>
            <a:r>
              <a:rPr lang="en-US" sz="2000" dirty="0" smtClean="0"/>
              <a:t>, K. E., Sutcliffe, K. M., &amp; </a:t>
            </a:r>
            <a:r>
              <a:rPr lang="en-US" sz="2000" dirty="0" err="1" smtClean="0"/>
              <a:t>Obstfeld</a:t>
            </a:r>
            <a:r>
              <a:rPr lang="en-US" sz="2000" dirty="0" smtClean="0"/>
              <a:t>, D. (2005). Organizing and the process of </a:t>
            </a:r>
            <a:r>
              <a:rPr lang="en-US" sz="2000" dirty="0" err="1" smtClean="0"/>
              <a:t>sensemaking</a:t>
            </a:r>
            <a:r>
              <a:rPr lang="en-US" sz="2000" dirty="0" smtClean="0"/>
              <a:t>. Organization Science, 16, 409-421.</a:t>
            </a:r>
          </a:p>
          <a:p>
            <a:r>
              <a:rPr lang="en-US" sz="2000" dirty="0" err="1" smtClean="0"/>
              <a:t>Wiklund</a:t>
            </a:r>
            <a:r>
              <a:rPr lang="en-US" sz="2000" dirty="0" smtClean="0"/>
              <a:t>, J., &amp; Shepherd, D. (2005). Entrepreneurial orientation and small business performance: A configurational approach. Journal of Business Venturing, 20, 71-91.</a:t>
            </a:r>
          </a:p>
          <a:p>
            <a:r>
              <a:rPr lang="en-US" sz="2000" dirty="0" smtClean="0"/>
              <a:t>Zahra, S. A. (2005). Entrepreneurial risk taking in family firms. Family Business Review, 18, 23-40.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References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Studies</a:t>
            </a:r>
          </a:p>
          <a:p>
            <a:pPr lvl="1"/>
            <a:r>
              <a:rPr lang="en-US" dirty="0" smtClean="0"/>
              <a:t>Study 1 – </a:t>
            </a:r>
            <a:r>
              <a:rPr lang="en-US" dirty="0" err="1" smtClean="0"/>
              <a:t>EO</a:t>
            </a:r>
            <a:r>
              <a:rPr lang="en-US" dirty="0" err="1" smtClean="0">
                <a:sym typeface="Wingdings" pitchFamily="2" charset="2"/>
              </a:rPr>
              <a:t>Performance</a:t>
            </a:r>
            <a:r>
              <a:rPr lang="en-US" dirty="0" smtClean="0">
                <a:sym typeface="Wingdings" pitchFamily="2" charset="2"/>
              </a:rPr>
              <a:t> relationship in large, publicly-traded businesses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Does family business status moderate?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Study 2 – Configurations perspective to look for patterns of EO dimensions</a:t>
            </a:r>
          </a:p>
          <a:p>
            <a:pPr lvl="2"/>
            <a:r>
              <a:rPr lang="en-US" dirty="0" smtClean="0"/>
              <a:t>First study to look at patterns of EO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Compare family/non-family businesses use of patterns</a:t>
            </a:r>
          </a:p>
          <a:p>
            <a:pPr lvl="2"/>
            <a:r>
              <a:rPr lang="en-US" dirty="0" smtClean="0"/>
              <a:t>Look at performance consequences of pattern use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Paper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Study 1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moderating role of family business status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characteristics of a firm that are central to the character of the organization, distinguish the organization from others, and endure through time </a:t>
            </a:r>
            <a:r>
              <a:rPr lang="en-US" sz="2000" dirty="0" smtClean="0"/>
              <a:t>(Albert &amp; </a:t>
            </a:r>
            <a:r>
              <a:rPr lang="en-US" sz="2000" dirty="0" err="1" smtClean="0"/>
              <a:t>Whetten</a:t>
            </a:r>
            <a:r>
              <a:rPr lang="en-US" sz="2000" dirty="0" smtClean="0"/>
              <a:t>, 1985)</a:t>
            </a:r>
          </a:p>
          <a:p>
            <a:r>
              <a:rPr lang="en-US" dirty="0" smtClean="0"/>
              <a:t>Two, sometimes competing, identities in family businesses</a:t>
            </a:r>
          </a:p>
          <a:p>
            <a:pPr lvl="1"/>
            <a:r>
              <a:rPr lang="en-US" dirty="0" smtClean="0"/>
              <a:t>Utilitarian Identity: Business</a:t>
            </a:r>
          </a:p>
          <a:p>
            <a:pPr lvl="2"/>
            <a:r>
              <a:rPr lang="en-US" dirty="0" smtClean="0"/>
              <a:t>Economic goals of business </a:t>
            </a:r>
            <a:r>
              <a:rPr lang="en-US" sz="2000" dirty="0" smtClean="0"/>
              <a:t>(Albert &amp; </a:t>
            </a:r>
            <a:r>
              <a:rPr lang="en-US" sz="2000" dirty="0" err="1" smtClean="0"/>
              <a:t>Whetten</a:t>
            </a:r>
            <a:r>
              <a:rPr lang="en-US" sz="2000" dirty="0" smtClean="0"/>
              <a:t>, 1985)</a:t>
            </a:r>
          </a:p>
          <a:p>
            <a:pPr lvl="1"/>
            <a:r>
              <a:rPr lang="en-US" dirty="0" smtClean="0"/>
              <a:t>Normative Identity: Family</a:t>
            </a:r>
          </a:p>
          <a:p>
            <a:pPr lvl="2"/>
            <a:r>
              <a:rPr lang="en-US" dirty="0" smtClean="0"/>
              <a:t>Idiosyncratic goals to family </a:t>
            </a:r>
            <a:r>
              <a:rPr lang="en-US" sz="2000" dirty="0" smtClean="0"/>
              <a:t>(</a:t>
            </a:r>
            <a:r>
              <a:rPr lang="en-US" sz="2000" dirty="0" err="1" smtClean="0"/>
              <a:t>Tagiuri</a:t>
            </a:r>
            <a:r>
              <a:rPr lang="en-US" sz="2000" dirty="0" smtClean="0"/>
              <a:t> &amp; Davis, 1992)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Identities of Family Businesses</a:t>
            </a:r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Family has significant, ongoing influence on normative identity </a:t>
            </a:r>
            <a:r>
              <a:rPr lang="en-US" sz="2000" dirty="0" smtClean="0"/>
              <a:t>(</a:t>
            </a:r>
            <a:r>
              <a:rPr lang="en-US" sz="2000" dirty="0" err="1" smtClean="0"/>
              <a:t>Arregle</a:t>
            </a:r>
            <a:r>
              <a:rPr lang="en-US" sz="2000" dirty="0" smtClean="0"/>
              <a:t>, </a:t>
            </a:r>
            <a:r>
              <a:rPr lang="en-US" sz="2000" dirty="0" err="1" smtClean="0"/>
              <a:t>Hitt</a:t>
            </a:r>
            <a:r>
              <a:rPr lang="en-US" sz="2000" dirty="0" smtClean="0"/>
              <a:t>, </a:t>
            </a:r>
            <a:r>
              <a:rPr lang="en-US" sz="2000" dirty="0" err="1" smtClean="0"/>
              <a:t>Sirmon</a:t>
            </a:r>
            <a:r>
              <a:rPr lang="en-US" sz="2000" dirty="0" smtClean="0"/>
              <a:t>, &amp; Very, 2007)</a:t>
            </a:r>
          </a:p>
          <a:p>
            <a:endParaRPr lang="en-US" dirty="0" smtClean="0"/>
          </a:p>
          <a:p>
            <a:r>
              <a:rPr lang="en-US" dirty="0" smtClean="0"/>
              <a:t>Identity emerges from management’s interactions with most salient stakeholders </a:t>
            </a:r>
            <a:r>
              <a:rPr lang="en-US" sz="2000" dirty="0" smtClean="0"/>
              <a:t>(Scott &amp; Lane, 2000; Mitchell, </a:t>
            </a:r>
            <a:r>
              <a:rPr lang="en-US" sz="2000" dirty="0" err="1" smtClean="0"/>
              <a:t>Agle</a:t>
            </a:r>
            <a:r>
              <a:rPr lang="en-US" sz="2000" dirty="0" smtClean="0"/>
              <a:t>, &amp; Wood, 1997)</a:t>
            </a:r>
          </a:p>
          <a:p>
            <a:pPr lvl="1"/>
            <a:r>
              <a:rPr lang="en-US" dirty="0" smtClean="0"/>
              <a:t>Families have urgency, legitimacy, and power</a:t>
            </a:r>
          </a:p>
          <a:p>
            <a:pPr lvl="1"/>
            <a:r>
              <a:rPr lang="en-US" dirty="0" smtClean="0"/>
              <a:t>Family may be represented in management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Family’s Influence on Identity</a:t>
            </a:r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Competitive Aggressiveness</a:t>
            </a:r>
          </a:p>
          <a:p>
            <a:pPr lvl="1"/>
            <a:r>
              <a:rPr lang="en-US" dirty="0" smtClean="0"/>
              <a:t>Aggressive organizational positioning or responses to defend against competitors, unfavorable industry trends, and other external threats </a:t>
            </a:r>
            <a:r>
              <a:rPr lang="en-US" sz="2000" dirty="0" smtClean="0"/>
              <a:t>(</a:t>
            </a:r>
            <a:r>
              <a:rPr lang="en-US" sz="2000" dirty="0" err="1" smtClean="0"/>
              <a:t>D’Aveni</a:t>
            </a:r>
            <a:r>
              <a:rPr lang="en-US" sz="2000" dirty="0" smtClean="0"/>
              <a:t>, 1994; Lumpkin &amp; Dess, 2001; Smith, Ferrier, &amp; Grimm, 2001)</a:t>
            </a:r>
            <a:r>
              <a:rPr lang="en-US" dirty="0" smtClean="0"/>
              <a:t> </a:t>
            </a:r>
          </a:p>
          <a:p>
            <a:r>
              <a:rPr lang="en-US" dirty="0" smtClean="0"/>
              <a:t>Family businesses are likely to respond in a way that minimizes the total impact on both financial and non-financial goals. </a:t>
            </a:r>
          </a:p>
          <a:p>
            <a:r>
              <a:rPr lang="en-US" dirty="0" smtClean="0"/>
              <a:t>Non-family businesses would primarily minimize the impact on the financial performance of the company.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Moderation of Competitive Aggressiveness </a:t>
            </a:r>
            <a:r>
              <a:rPr lang="en-US" sz="3000" dirty="0" smtClean="0">
                <a:sym typeface="Wingdings" pitchFamily="2" charset="2"/>
              </a:rPr>
              <a:t> Performance</a:t>
            </a:r>
            <a:endParaRPr lang="en-US" sz="3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Family business status moderates the entrepreneurial orientation-performance relationship among large, publicly-traded companies.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Hypothesis 1</a:t>
            </a:r>
            <a:endParaRPr lang="en-US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199</TotalTime>
  <Words>3801</Words>
  <Application>Microsoft Office PowerPoint</Application>
  <PresentationFormat>On-screen Show (4:3)</PresentationFormat>
  <Paragraphs>245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Concourse</vt:lpstr>
      <vt:lpstr>The Influence of Family Business on the Entrepreneurial Orientation to Performance Relationship</vt:lpstr>
      <vt:lpstr>What is Entrepreneurial Orientation (EO)?</vt:lpstr>
      <vt:lpstr>EO Research in Family Business Context</vt:lpstr>
      <vt:lpstr>Our Paper</vt:lpstr>
      <vt:lpstr>Study 1</vt:lpstr>
      <vt:lpstr>The Identities of Family Businesses</vt:lpstr>
      <vt:lpstr>Family’s Influence on Identity</vt:lpstr>
      <vt:lpstr>Moderation of Competitive Aggressiveness  Performance</vt:lpstr>
      <vt:lpstr>Hypothesis 1</vt:lpstr>
      <vt:lpstr>Method</vt:lpstr>
      <vt:lpstr>Measurement</vt:lpstr>
      <vt:lpstr>Measurement</vt:lpstr>
      <vt:lpstr>Results</vt:lpstr>
      <vt:lpstr>Study 2</vt:lpstr>
      <vt:lpstr>Uses of the configuration approach</vt:lpstr>
      <vt:lpstr>Patterns of EO in Family Business</vt:lpstr>
      <vt:lpstr>Hypotheses 2-4</vt:lpstr>
      <vt:lpstr>Method</vt:lpstr>
      <vt:lpstr>Results</vt:lpstr>
      <vt:lpstr>Results</vt:lpstr>
      <vt:lpstr>Limitations</vt:lpstr>
      <vt:lpstr>Limitations</vt:lpstr>
      <vt:lpstr>Implications</vt:lpstr>
      <vt:lpstr>Implications</vt:lpstr>
      <vt:lpstr>Conclusion</vt:lpstr>
      <vt:lpstr>References</vt:lpstr>
      <vt:lpstr>References</vt:lpstr>
      <vt:lpstr>References</vt:lpstr>
      <vt:lpstr>References</vt:lpstr>
      <vt:lpstr>References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Influence of Family Business on the Entrepreneurial Orientation to Performance Relationship</dc:title>
  <dc:creator>Aaron F McKenny</dc:creator>
  <cp:lastModifiedBy>Aaron F McKenny</cp:lastModifiedBy>
  <cp:revision>21</cp:revision>
  <dcterms:created xsi:type="dcterms:W3CDTF">2010-04-27T18:58:26Z</dcterms:created>
  <dcterms:modified xsi:type="dcterms:W3CDTF">2010-05-04T17:42:28Z</dcterms:modified>
</cp:coreProperties>
</file>