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60" r:id="rId3"/>
    <p:sldId id="284" r:id="rId4"/>
    <p:sldId id="263" r:id="rId5"/>
    <p:sldId id="264" r:id="rId6"/>
    <p:sldId id="265" r:id="rId7"/>
    <p:sldId id="266" r:id="rId8"/>
    <p:sldId id="267" r:id="rId9"/>
    <p:sldId id="285" r:id="rId10"/>
    <p:sldId id="268" r:id="rId11"/>
    <p:sldId id="269" r:id="rId12"/>
    <p:sldId id="270" r:id="rId13"/>
    <p:sldId id="286" r:id="rId14"/>
    <p:sldId id="271" r:id="rId15"/>
    <p:sldId id="287" r:id="rId16"/>
    <p:sldId id="272" r:id="rId17"/>
    <p:sldId id="273" r:id="rId18"/>
    <p:sldId id="288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B10DF405-023A-4393-A8B1-127001A90CE1}">
          <p14:sldIdLst>
            <p14:sldId id="259"/>
            <p14:sldId id="260"/>
            <p14:sldId id="284"/>
            <p14:sldId id="263"/>
            <p14:sldId id="264"/>
            <p14:sldId id="265"/>
            <p14:sldId id="266"/>
            <p14:sldId id="267"/>
            <p14:sldId id="285"/>
            <p14:sldId id="268"/>
            <p14:sldId id="269"/>
            <p14:sldId id="270"/>
            <p14:sldId id="286"/>
            <p14:sldId id="271"/>
            <p14:sldId id="287"/>
            <p14:sldId id="272"/>
            <p14:sldId id="273"/>
            <p14:sldId id="288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99"/>
    <a:srgbClr val="FFFF99"/>
    <a:srgbClr val="497B76"/>
    <a:srgbClr val="4D837D"/>
    <a:srgbClr val="498781"/>
    <a:srgbClr val="497287"/>
    <a:srgbClr val="57854B"/>
    <a:srgbClr val="567A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1D4E-7733-4EE0-A3DD-F5946818A9BA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EE0C1-B772-45F8-A3A5-18C4DC298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0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963-67EF-4812-B58A-67768BAC29F1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5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DCAD-D349-4949-81A7-2269643FE950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E600-B0DE-4C3A-9CF2-9AAC0B343A85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0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F0FC-F901-417C-9D18-42BA829A397E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18F9-3D13-4AA0-9B24-74B69C7B87EA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D0C0-AF98-4D47-B8A6-11505FCDED50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7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1D-3DDE-4C7E-8DA7-F76F8C30063E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4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13DD-1BBB-4162-A735-92BB58A2D05E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9A97-7933-4F24-BAB5-A121618F2FFD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3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7EC-233D-40D2-91AF-E95FAFE850B1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224-AD52-435D-BCB0-ED7026CEEA00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2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D2066-4C35-4DB2-B19E-97547B1F7F5E}" type="datetime1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3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44958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69180" y="762000"/>
            <a:ext cx="5486400" cy="5486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endParaRPr lang="en-US" sz="2000" i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lvl="0"/>
            <a:r>
              <a:rPr lang="en-US" sz="2000" i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24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en-US" sz="2400" b="1" i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Decision Making Process</a:t>
            </a:r>
            <a:endParaRPr lang="en-US" sz="24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05171" y="1143000"/>
            <a:ext cx="7005429" cy="3276600"/>
          </a:xfrm>
          <a:prstGeom prst="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Ethical </a:t>
            </a:r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Decision Making and Ethical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65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Business Ethics Evaluations and Intentions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Ethical dilemmas involve situations where rules are vague or in conflict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Critical thinking skills and ability to take responsibility are important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The final step is deciding what action to take based on a person’s intentions 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Guilt or uneasiness is the first sign that an unethical decision has occurred</a:t>
            </a:r>
          </a:p>
          <a:p>
            <a:pPr marL="457200" indent="-457200" algn="l"/>
            <a:r>
              <a:rPr lang="en-US" sz="3000" dirty="0" smtClean="0">
                <a:solidFill>
                  <a:schemeClr val="tx1"/>
                </a:solidFill>
              </a:rPr>
              <a:t>	</a:t>
            </a:r>
            <a:r>
              <a:rPr lang="en-US" sz="3000" i="1" dirty="0" smtClean="0">
                <a:solidFill>
                  <a:schemeClr val="tx1"/>
                </a:solidFill>
              </a:rPr>
              <a:t>Most businesspeople will make ethical mistakes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10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017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Using the Framework to Improve Ethical Decisions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Impossible to objectively determine if a business decision is right or wrong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Understanding how ethical decisions are made will not solve ethical problems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Business ethics involves value judgments and collective agreement about acceptable patterns of behavior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Ethical decision making in business does not rely on personal values and morals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Organizations take on cultures of their own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Informal relationships enforce an ethical culture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11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303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Leadership in Corporate Culture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Leadership</a:t>
            </a:r>
            <a:r>
              <a:rPr lang="en-US" sz="2800" dirty="0" smtClean="0">
                <a:solidFill>
                  <a:schemeClr val="tx1"/>
                </a:solidFill>
              </a:rPr>
              <a:t>: The ability or authority to guide and direct others toward achievement of a goal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Leaders provide a blueprint for an organization’s corporate culture and ethics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Leadership styles influence organizational behavior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Including employee’s acceptance of/adherence to organizational norms and values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A challenge for leaders is gaining trust and commitment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12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730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Managerial Role in Developing Ethics Program Leadership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4" cstate="print">
            <a:lum contras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3" t="33188" r="17690" b="20254"/>
          <a:stretch/>
        </p:blipFill>
        <p:spPr bwMode="auto">
          <a:xfrm>
            <a:off x="1882416" y="2140508"/>
            <a:ext cx="6306820" cy="2500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135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Leadership Styles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</a:rPr>
              <a:t>Coercive leader</a:t>
            </a:r>
            <a:r>
              <a:rPr lang="en-US" sz="2800" dirty="0" smtClean="0">
                <a:solidFill>
                  <a:schemeClr val="tx1"/>
                </a:solidFill>
              </a:rPr>
              <a:t>: Demands instant obedience and focuses on achievement, initiative, and self-control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</a:rPr>
              <a:t>Authoritative leader</a:t>
            </a:r>
            <a:r>
              <a:rPr lang="en-US" sz="2800" dirty="0" smtClean="0">
                <a:solidFill>
                  <a:schemeClr val="tx1"/>
                </a:solidFill>
              </a:rPr>
              <a:t>: Inspires employees to follow a vision, facilitates change, and creates a strongly positive performance climate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i="1" dirty="0" err="1" smtClean="0">
                <a:solidFill>
                  <a:schemeClr val="tx1"/>
                </a:solidFill>
              </a:rPr>
              <a:t>Affiliative</a:t>
            </a:r>
            <a:r>
              <a:rPr lang="en-US" sz="2800" i="1" dirty="0" smtClean="0">
                <a:solidFill>
                  <a:schemeClr val="tx1"/>
                </a:solidFill>
              </a:rPr>
              <a:t> leader</a:t>
            </a:r>
            <a:r>
              <a:rPr lang="en-US" sz="2800" dirty="0" smtClean="0">
                <a:solidFill>
                  <a:schemeClr val="tx1"/>
                </a:solidFill>
              </a:rPr>
              <a:t>: Values people, their emotions and needs, and relies on friendship and trust to promote flexibility, innovation, and risk taking </a:t>
            </a:r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14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712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Leadership Styles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(continued)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</a:rPr>
              <a:t>Democratic leader</a:t>
            </a:r>
            <a:r>
              <a:rPr lang="en-US" sz="2800" dirty="0" smtClean="0">
                <a:solidFill>
                  <a:schemeClr val="tx1"/>
                </a:solidFill>
              </a:rPr>
              <a:t>: Relies on participation and teamwork to reach collaborative decisions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</a:rPr>
              <a:t>Pacesetting leader</a:t>
            </a:r>
            <a:r>
              <a:rPr lang="en-US" sz="2800" dirty="0" smtClean="0">
                <a:solidFill>
                  <a:schemeClr val="tx1"/>
                </a:solidFill>
              </a:rPr>
              <a:t>: Can create a negative climate because of the high standards that he/she sets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</a:rPr>
              <a:t>Coaching leader</a:t>
            </a:r>
            <a:r>
              <a:rPr lang="en-US" sz="2800" dirty="0" smtClean="0">
                <a:solidFill>
                  <a:schemeClr val="tx1"/>
                </a:solidFill>
              </a:rPr>
              <a:t>: Builds a positive climate by developing skills to foster long-term success, delegating responsibility, and issuing challenging assignments</a:t>
            </a:r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15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3381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Leadership Styles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(continued)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Transactional Leaders</a:t>
            </a:r>
            <a:r>
              <a:rPr lang="en-US" sz="2800" dirty="0" smtClean="0">
                <a:solidFill>
                  <a:schemeClr val="tx1"/>
                </a:solidFill>
              </a:rPr>
              <a:t>: Create employee satisfaction through bartering for desired behaviors/performance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Best-suited for rapidly changing situations, including those requiring responses to ethical problems or issues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Transformational leaders</a:t>
            </a:r>
            <a:r>
              <a:rPr lang="en-US" sz="2800" dirty="0" smtClean="0">
                <a:solidFill>
                  <a:schemeClr val="tx1"/>
                </a:solidFill>
              </a:rPr>
              <a:t>: Raise employees’ commitment and foster trust and motivation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Is best for organizations with high ethical commitment and strong stakeholder support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16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6579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Habits of Strong Ethical Leaders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Developed by Archie Carroll; based on Stephen Covey’s </a:t>
            </a:r>
            <a:r>
              <a:rPr lang="en-US" i="1" dirty="0" smtClean="0">
                <a:solidFill>
                  <a:schemeClr val="tx1"/>
                </a:solidFill>
              </a:rPr>
              <a:t>The 7 Habits of Highly Effective People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Ethical leadership is based on holistic thinking that embraces the complex issues that companies face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17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70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18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Habits of Strong Ethical Leaders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16294"/>
              </p:ext>
            </p:extLst>
          </p:nvPr>
        </p:nvGraphicFramePr>
        <p:xfrm>
          <a:off x="1676401" y="1823720"/>
          <a:ext cx="6705600" cy="313436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19100"/>
                <a:gridCol w="628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Ethical leaders</a:t>
                      </a:r>
                      <a:r>
                        <a:rPr lang="en-US" b="0" baseline="0" dirty="0" smtClean="0"/>
                        <a:t> have strong personal character.</a:t>
                      </a:r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leaders have a passion to do right.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</a:t>
                      </a:r>
                      <a:r>
                        <a:rPr lang="en-US" baseline="0" dirty="0" smtClean="0"/>
                        <a:t> leaders are proactive.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leaders consider stakeholders’ interests.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6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leaders are role models</a:t>
                      </a:r>
                      <a:r>
                        <a:rPr lang="en-US" baseline="0" dirty="0" smtClean="0"/>
                        <a:t> for the organization’s values.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</a:t>
                      </a:r>
                      <a:r>
                        <a:rPr lang="en-US" baseline="0" dirty="0" smtClean="0"/>
                        <a:t> leaders are transparent and actively involved in organizational decision making.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Ethical leaders are competent managers who take a holistic view of the firm’s</a:t>
                      </a:r>
                      <a:r>
                        <a:rPr lang="en-US" baseline="0" dirty="0" smtClean="0"/>
                        <a:t> ethical culture.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7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Understanding Ethical Decision Making and the Role of Leadership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000" i="1" dirty="0" smtClean="0">
                <a:solidFill>
                  <a:schemeClr val="tx1"/>
                </a:solidFill>
              </a:rPr>
              <a:t>Ethical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i="1" dirty="0" smtClean="0">
                <a:solidFill>
                  <a:schemeClr val="tx1"/>
                </a:solidFill>
              </a:rPr>
              <a:t>issue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i="1" dirty="0" smtClean="0">
                <a:solidFill>
                  <a:schemeClr val="tx1"/>
                </a:solidFill>
              </a:rPr>
              <a:t>intensity</a:t>
            </a:r>
            <a:r>
              <a:rPr lang="en-US" sz="3000" dirty="0" smtClean="0">
                <a:solidFill>
                  <a:schemeClr val="tx1"/>
                </a:solidFill>
              </a:rPr>
              <a:t>, </a:t>
            </a:r>
            <a:r>
              <a:rPr lang="en-US" sz="3000" i="1" dirty="0" smtClean="0">
                <a:solidFill>
                  <a:schemeClr val="tx1"/>
                </a:solidFill>
              </a:rPr>
              <a:t>individual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i="1" dirty="0" smtClean="0">
                <a:solidFill>
                  <a:schemeClr val="tx1"/>
                </a:solidFill>
              </a:rPr>
              <a:t>factors</a:t>
            </a:r>
            <a:r>
              <a:rPr lang="en-US" sz="3000" dirty="0" smtClean="0">
                <a:solidFill>
                  <a:schemeClr val="tx1"/>
                </a:solidFill>
              </a:rPr>
              <a:t>, and </a:t>
            </a:r>
            <a:r>
              <a:rPr lang="en-US" sz="3000" i="1" dirty="0" smtClean="0">
                <a:solidFill>
                  <a:schemeClr val="tx1"/>
                </a:solidFill>
              </a:rPr>
              <a:t>opportunity</a:t>
            </a:r>
            <a:r>
              <a:rPr lang="en-US" sz="3000" dirty="0" smtClean="0">
                <a:solidFill>
                  <a:schemeClr val="tx1"/>
                </a:solidFill>
              </a:rPr>
              <a:t> result in business ethics evaluations and decisions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An organizational ethical culture is shaped by effective leadership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Top level support is required for ethical behavior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An ethical corporate culture needs shared values and proper oversight</a:t>
            </a:r>
          </a:p>
          <a:p>
            <a:pPr marL="457200" indent="-457200" algn="l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</a:rPr>
              <a:t>The more you know about ethical decision making, the more likely you will be to make good decisions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19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5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Ethical Decision Making Process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In business, people make decisions differently than at home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Organizational pressures have a strong influence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The ethical decision making process includes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Ethical issue intensity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Individual factors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Organizational factors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The framework for ethical decision making does not describe how to make ethical decisions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Outlines the factors and processes related to ethical decision making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209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Framework for Understanding Ethical Decision Making in Business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720" y="1837899"/>
            <a:ext cx="7674962" cy="383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74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Ethical Issue Intensity 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perceived relevance or importance of an ethical issue to the individual, work group, and/or organization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Reflects the ethical sensitivity of the individual and/or work group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Triggers the ethical decision making process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600" dirty="0" smtClean="0">
                <a:solidFill>
                  <a:schemeClr val="tx1"/>
                </a:solidFill>
              </a:rPr>
              <a:t>Individuals are subject to six spheres of influence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	Workplace		Legal system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	Family			Community</a:t>
            </a:r>
          </a:p>
          <a:p>
            <a:pPr lvl="1" algn="l"/>
            <a:r>
              <a:rPr lang="en-US" sz="2400" dirty="0" smtClean="0">
                <a:solidFill>
                  <a:schemeClr val="tx1"/>
                </a:solidFill>
              </a:rPr>
              <a:t>	Religion			Profession</a:t>
            </a:r>
          </a:p>
          <a:p>
            <a:pPr marL="457200" indent="-457200" algn="l"/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en-US" sz="2800" b="1" i="1" dirty="0" smtClean="0">
                <a:solidFill>
                  <a:schemeClr val="tx1"/>
                </a:solidFill>
              </a:rPr>
              <a:t>Moral intensity</a:t>
            </a:r>
            <a:r>
              <a:rPr lang="en-US" sz="2800" i="1" dirty="0" smtClean="0">
                <a:solidFill>
                  <a:schemeClr val="tx1"/>
                </a:solidFill>
              </a:rPr>
              <a:t>: Relates to a person’s perception of social pressure and the harm his/her decision will have on others</a:t>
            </a:r>
            <a:endParaRPr lang="en-US" sz="2800" b="1" i="1" dirty="0" smtClean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4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138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Individual Factors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People base their ethical decisions on their own values and principles of right or wrong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Values are learned through socialization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Good personal values decrease unethical behavior and increase positive work behavior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Values are subjective; vary across cultures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An organization may intend to do right, but organizational or social forces can alter this intent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Research shows that various factors influence ethical behavior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Gender–women are more ethical than males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Education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</a:rPr>
              <a:t>work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</a:rPr>
              <a:t>experience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i="1" dirty="0" smtClean="0">
                <a:solidFill>
                  <a:schemeClr val="tx1"/>
                </a:solidFill>
              </a:rPr>
              <a:t>nationality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i="1" dirty="0" smtClean="0">
                <a:solidFill>
                  <a:schemeClr val="tx1"/>
                </a:solidFill>
              </a:rPr>
              <a:t>age</a:t>
            </a:r>
            <a:r>
              <a:rPr lang="en-US" sz="2400" dirty="0" smtClean="0">
                <a:solidFill>
                  <a:schemeClr val="tx1"/>
                </a:solidFill>
              </a:rPr>
              <a:t> affect ethical decision making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5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63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Locus of Control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Relates to individual differences in relation to a general belief about how one is affected by internal versus external events or reinforcements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Managers with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External locus of control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go with the flow because that’s all they can do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Internal locus of control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believe they can control events; are masters of their destinies and trust in their capacity to influence their environment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i="1" dirty="0" smtClean="0">
                <a:solidFill>
                  <a:schemeClr val="tx1"/>
                </a:solidFill>
              </a:rPr>
              <a:t>Unclear relationship between locus of control and ethical decision making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6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481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Organizational Factors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Organizational culture has a stronger influence on employees than individual values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Corporate culture</a:t>
            </a:r>
            <a:r>
              <a:rPr lang="en-US" sz="2800" dirty="0" smtClean="0">
                <a:solidFill>
                  <a:schemeClr val="tx1"/>
                </a:solidFill>
              </a:rPr>
              <a:t>: A set of values, norms, and artifacts that members of an organization share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tx1"/>
                </a:solidFill>
              </a:rPr>
              <a:t>Ethical culture</a:t>
            </a:r>
            <a:r>
              <a:rPr lang="en-US" sz="2400" dirty="0" smtClean="0">
                <a:solidFill>
                  <a:schemeClr val="tx1"/>
                </a:solidFill>
              </a:rPr>
              <a:t>: Reflects whether the firm has an ethical conscience; is a function of many factors</a:t>
            </a:r>
            <a:endParaRPr lang="en-US" sz="2400" b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Significant others</a:t>
            </a:r>
            <a:r>
              <a:rPr lang="en-US" sz="2800" dirty="0" smtClean="0">
                <a:solidFill>
                  <a:schemeClr val="tx1"/>
                </a:solidFill>
              </a:rPr>
              <a:t>: Those who have influence in a work group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Obedience to authority</a:t>
            </a:r>
            <a:r>
              <a:rPr lang="en-US" sz="2800" dirty="0" smtClean="0">
                <a:solidFill>
                  <a:schemeClr val="tx1"/>
                </a:solidFill>
              </a:rPr>
              <a:t>: Helps to explain why many employees unquestioningly follow superior’s orders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7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6296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Opportunity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conditions in an organization that limit/permit ethical/unethical behavior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Immediate job context</a:t>
            </a:r>
            <a:r>
              <a:rPr lang="en-US" sz="2800" dirty="0" smtClean="0">
                <a:solidFill>
                  <a:schemeClr val="tx1"/>
                </a:solidFill>
              </a:rPr>
              <a:t>: Where employees work, with whom they work, and the nature of the work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Opportunities for misconduct can be reduced by establishing formal codes, policies, and rules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</a:rPr>
              <a:t>Aggressive enforcement is required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800" i="1" dirty="0" smtClean="0">
                <a:solidFill>
                  <a:schemeClr val="tx1"/>
                </a:solidFill>
              </a:rPr>
              <a:t>Knowledge can sometimes lead to unethical behavior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i="1" dirty="0" smtClean="0">
                <a:solidFill>
                  <a:schemeClr val="tx1"/>
                </a:solidFill>
              </a:rPr>
              <a:t>A person who has an information base, expertise, or information about competition has an </a:t>
            </a:r>
            <a:r>
              <a:rPr lang="en-US" sz="2400" b="1" i="1" dirty="0" smtClean="0">
                <a:solidFill>
                  <a:schemeClr val="tx1"/>
                </a:solidFill>
              </a:rPr>
              <a:t>opportunity</a:t>
            </a:r>
            <a:r>
              <a:rPr lang="en-US" sz="2400" i="1" dirty="0" smtClean="0">
                <a:solidFill>
                  <a:schemeClr val="tx1"/>
                </a:solidFill>
              </a:rPr>
              <a:t> to exploit knowledge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8</a:t>
            </a:fld>
            <a:endParaRPr lang="en-US" sz="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6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636" y="6626945"/>
            <a:ext cx="8118764" cy="249385"/>
          </a:xfrm>
        </p:spPr>
        <p:txBody>
          <a:bodyPr/>
          <a:lstStyle/>
          <a:p>
            <a:pPr algn="l"/>
            <a:r>
              <a:rPr lang="en-US" sz="800" b="1" dirty="0" smtClean="0">
                <a:solidFill>
                  <a:schemeClr val="bg1"/>
                </a:solidFill>
              </a:rPr>
              <a:t>© 2013 </a:t>
            </a:r>
            <a:r>
              <a:rPr lang="en-US" sz="800" b="1" dirty="0" err="1" smtClean="0">
                <a:solidFill>
                  <a:schemeClr val="bg1"/>
                </a:solidFill>
              </a:rPr>
              <a:t>Cengage</a:t>
            </a:r>
            <a:r>
              <a:rPr lang="en-US" sz="800" b="1" dirty="0" smtClean="0">
                <a:solidFill>
                  <a:schemeClr val="bg1"/>
                </a:solidFill>
              </a:rPr>
              <a:t> Learning. All Rights Reserved.  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9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Office Supplies Reported Missing Most Often</a:t>
            </a:r>
            <a:endParaRPr lang="en-US" sz="40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4" cstate="print">
            <a:lum contras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68" t="20000" r="17805" b="2025"/>
          <a:stretch/>
        </p:blipFill>
        <p:spPr bwMode="auto">
          <a:xfrm>
            <a:off x="1911626" y="1669473"/>
            <a:ext cx="6248400" cy="3657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8116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1129</Words>
  <Application>Microsoft Office PowerPoint</Application>
  <PresentationFormat>On-screen Show (4:3)</PresentationFormat>
  <Paragraphs>180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Georgia</vt:lpstr>
      <vt:lpstr>Wingdings</vt:lpstr>
      <vt:lpstr>Office Theme</vt:lpstr>
      <vt:lpstr>PowerPoint Presentation</vt:lpstr>
      <vt:lpstr>The Ethical Decision Making Process</vt:lpstr>
      <vt:lpstr>  </vt:lpstr>
      <vt:lpstr>Ethical Issue Intensity </vt:lpstr>
      <vt:lpstr>Individual Factors</vt:lpstr>
      <vt:lpstr>Locus of Control</vt:lpstr>
      <vt:lpstr>Organizational Factors</vt:lpstr>
      <vt:lpstr>Opportunity</vt:lpstr>
      <vt:lpstr>  </vt:lpstr>
      <vt:lpstr>Business Ethics Evaluations and Intentions</vt:lpstr>
      <vt:lpstr>Using the Framework to Improve Ethical Decisions</vt:lpstr>
      <vt:lpstr>Leadership in Corporate Culture</vt:lpstr>
      <vt:lpstr>  </vt:lpstr>
      <vt:lpstr>Leadership Styles</vt:lpstr>
      <vt:lpstr>Leadership Styles (continued)</vt:lpstr>
      <vt:lpstr>Leadership Styles (continued)</vt:lpstr>
      <vt:lpstr>Habits of Strong Ethical Leaders</vt:lpstr>
      <vt:lpstr>  </vt:lpstr>
      <vt:lpstr>Understanding Ethical Decision Making and the Role of Leadership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M'Lynn</dc:creator>
  <cp:lastModifiedBy>8p</cp:lastModifiedBy>
  <cp:revision>58</cp:revision>
  <dcterms:created xsi:type="dcterms:W3CDTF">2011-08-11T18:31:05Z</dcterms:created>
  <dcterms:modified xsi:type="dcterms:W3CDTF">2017-03-07T10:28:18Z</dcterms:modified>
</cp:coreProperties>
</file>