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زمینه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تفاوتهای احتمالی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روش شناسی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داده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دسترس </a:t>
            </a:r>
            <a:r>
              <a:rPr lang="fa-IR" sz="2800" b="1" u="sng" dirty="0" smtClean="0">
                <a:cs typeface="B Nazanin" panose="00000400000000000000" pitchFamily="2" charset="-78"/>
              </a:rPr>
              <a:t>پذیری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همانطور که پیشنهاد شده بود، تفاوت مهمی بین درصد </a:t>
            </a:r>
            <a:r>
              <a:rPr lang="fa-IR" sz="2800" dirty="0" smtClean="0">
                <a:cs typeface="B Nazanin" panose="00000400000000000000" pitchFamily="2" charset="-78"/>
              </a:rPr>
              <a:t>پرسنل</a:t>
            </a:r>
            <a:r>
              <a:rPr lang="en-US" sz="2800" dirty="0" smtClean="0">
                <a:cs typeface="B Nazanin" panose="00000400000000000000" pitchFamily="2" charset="-78"/>
              </a:rPr>
              <a:t>IT </a:t>
            </a:r>
            <a:r>
              <a:rPr lang="en-US" sz="2800" dirty="0">
                <a:cs typeface="B Nazanin" panose="00000400000000000000" pitchFamily="2" charset="-78"/>
              </a:rPr>
              <a:t>DoD </a:t>
            </a:r>
            <a:r>
              <a:rPr lang="fa-IR" sz="2800" dirty="0">
                <a:cs typeface="B Nazanin" panose="00000400000000000000" pitchFamily="2" charset="-78"/>
              </a:rPr>
              <a:t>وجود دارد که دسترس پذیری را بعنوان یک مسئله مهم در مقایسه با درصد </a:t>
            </a:r>
            <a:r>
              <a:rPr lang="fa-IR" sz="2800" dirty="0" smtClean="0">
                <a:cs typeface="B Nazanin" panose="00000400000000000000" pitchFamily="2" charset="-78"/>
              </a:rPr>
              <a:t>پرسنل</a:t>
            </a:r>
            <a:r>
              <a:rPr lang="en-US" sz="2800" dirty="0" smtClean="0">
                <a:cs typeface="B Nazanin" panose="00000400000000000000" pitchFamily="2" charset="-78"/>
              </a:rPr>
              <a:t>IDC </a:t>
            </a:r>
            <a:r>
              <a:rPr lang="fa-IR" sz="2800" dirty="0" smtClean="0">
                <a:cs typeface="B Nazanin" panose="00000400000000000000" pitchFamily="2" charset="-78"/>
              </a:rPr>
              <a:t> رتبه </a:t>
            </a:r>
            <a:r>
              <a:rPr lang="fa-IR" sz="2800" dirty="0">
                <a:cs typeface="B Nazanin" panose="00000400000000000000" pitchFamily="2" charset="-78"/>
              </a:rPr>
              <a:t>بندی می کرد. یعنی اینکه، افراد حرفه </a:t>
            </a:r>
            <a:r>
              <a:rPr lang="fa-IR" sz="2800" dirty="0" smtClean="0">
                <a:cs typeface="B Nazanin" panose="00000400000000000000" pitchFamily="2" charset="-78"/>
              </a:rPr>
              <a:t>ای</a:t>
            </a:r>
            <a:r>
              <a:rPr lang="en-US" sz="2800" dirty="0" smtClean="0">
                <a:cs typeface="B Nazanin" panose="00000400000000000000" pitchFamily="2" charset="-78"/>
              </a:rPr>
              <a:t>IT </a:t>
            </a:r>
            <a:r>
              <a:rPr lang="fa-IR" sz="2800" dirty="0" smtClean="0">
                <a:cs typeface="B Nazanin" panose="00000400000000000000" pitchFamily="2" charset="-78"/>
              </a:rPr>
              <a:t> بخش </a:t>
            </a:r>
            <a:r>
              <a:rPr lang="fa-IR" sz="2800" dirty="0">
                <a:cs typeface="B Nazanin" panose="00000400000000000000" pitchFamily="2" charset="-78"/>
              </a:rPr>
              <a:t>عمومی مشکلات درباره دسترس پذیری خدمات محاسبه ابری را در اهمیت بیشتری نسبت به بخش خصوصی رتبه بندی کردند.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28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9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زمینه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تفاوتهای احتمالی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روش شناسی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داده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کارایی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همانطور که پیشنهاد شد، تفاوت مهمی بین درصد </a:t>
            </a:r>
            <a:r>
              <a:rPr lang="fa-IR" sz="2800" dirty="0" smtClean="0">
                <a:cs typeface="B Nazanin" panose="00000400000000000000" pitchFamily="2" charset="-78"/>
              </a:rPr>
              <a:t>پرسنل</a:t>
            </a:r>
            <a:r>
              <a:rPr lang="en-US" sz="2800" dirty="0" smtClean="0">
                <a:cs typeface="B Nazanin" panose="00000400000000000000" pitchFamily="2" charset="-78"/>
              </a:rPr>
              <a:t>IT </a:t>
            </a:r>
            <a:r>
              <a:rPr lang="en-US" sz="2800" dirty="0">
                <a:cs typeface="B Nazanin" panose="00000400000000000000" pitchFamily="2" charset="-78"/>
              </a:rPr>
              <a:t>DoD </a:t>
            </a:r>
            <a:r>
              <a:rPr lang="fa-IR" sz="2800" dirty="0" smtClean="0">
                <a:cs typeface="B Nazanin" panose="00000400000000000000" pitchFamily="2" charset="-78"/>
              </a:rPr>
              <a:t> وجود </a:t>
            </a:r>
            <a:r>
              <a:rPr lang="fa-IR" sz="2800" dirty="0">
                <a:cs typeface="B Nazanin" panose="00000400000000000000" pitchFamily="2" charset="-78"/>
              </a:rPr>
              <a:t>داشت که کارایی را بعنوان یک مسئله مهم در مقایسه با درصد پرسنل </a:t>
            </a:r>
            <a:r>
              <a:rPr lang="en-US" sz="2800" dirty="0">
                <a:cs typeface="B Nazanin" panose="00000400000000000000" pitchFamily="2" charset="-78"/>
              </a:rPr>
              <a:t>IDC </a:t>
            </a:r>
            <a:r>
              <a:rPr lang="fa-IR" sz="2800" dirty="0" smtClean="0">
                <a:cs typeface="B Nazanin" panose="00000400000000000000" pitchFamily="2" charset="-78"/>
              </a:rPr>
              <a:t> رتبه </a:t>
            </a:r>
            <a:r>
              <a:rPr lang="fa-IR" sz="2800" dirty="0">
                <a:cs typeface="B Nazanin" panose="00000400000000000000" pitchFamily="2" charset="-78"/>
              </a:rPr>
              <a:t>بندی می کرد. یعنی اینکه، افراد حرفه </a:t>
            </a:r>
            <a:r>
              <a:rPr lang="fa-IR" sz="2800" dirty="0" smtClean="0">
                <a:cs typeface="B Nazanin" panose="00000400000000000000" pitchFamily="2" charset="-78"/>
              </a:rPr>
              <a:t>ای</a:t>
            </a:r>
            <a:r>
              <a:rPr lang="en-US" sz="2800" dirty="0" smtClean="0">
                <a:cs typeface="B Nazanin" panose="00000400000000000000" pitchFamily="2" charset="-78"/>
              </a:rPr>
              <a:t>IT </a:t>
            </a:r>
            <a:r>
              <a:rPr lang="fa-IR" sz="2800" dirty="0" smtClean="0">
                <a:cs typeface="B Nazanin" panose="00000400000000000000" pitchFamily="2" charset="-78"/>
              </a:rPr>
              <a:t> بخش </a:t>
            </a:r>
            <a:r>
              <a:rPr lang="fa-IR" sz="2800" dirty="0">
                <a:cs typeface="B Nazanin" panose="00000400000000000000" pitchFamily="2" charset="-78"/>
              </a:rPr>
              <a:t>عمومی مشکلات درباره کارایی محاسبه ابری را در اهمیت بالاتری نسبت به بخش خصوصی رتبه بندی کردند.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29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8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زمینه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تفاوتهای احتمالی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روش شناسی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داده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امنیت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 خلاف پیش بینی ها، تفاوت آماری مهمی بین درصد </a:t>
            </a:r>
            <a:r>
              <a:rPr lang="fa-IR" sz="2800" dirty="0" smtClean="0">
                <a:cs typeface="B Nazanin" panose="00000400000000000000" pitchFamily="2" charset="-78"/>
              </a:rPr>
              <a:t>پرسنل</a:t>
            </a:r>
            <a:r>
              <a:rPr lang="en-US" sz="2800" dirty="0" smtClean="0">
                <a:cs typeface="B Nazanin" panose="00000400000000000000" pitchFamily="2" charset="-78"/>
              </a:rPr>
              <a:t>IT </a:t>
            </a:r>
            <a:r>
              <a:rPr lang="en-US" sz="2800" dirty="0">
                <a:cs typeface="B Nazanin" panose="00000400000000000000" pitchFamily="2" charset="-78"/>
              </a:rPr>
              <a:t>DoD </a:t>
            </a:r>
            <a:r>
              <a:rPr lang="fa-IR" sz="2800" dirty="0">
                <a:cs typeface="B Nazanin" panose="00000400000000000000" pitchFamily="2" charset="-78"/>
              </a:rPr>
              <a:t>وجود نداشت که امنیت را بعنوان یک مسئله مهم در مقایسه با درصد پرسنل </a:t>
            </a:r>
            <a:r>
              <a:rPr lang="en-US" sz="2800" dirty="0">
                <a:cs typeface="B Nazanin" panose="00000400000000000000" pitchFamily="2" charset="-78"/>
              </a:rPr>
              <a:t>IDC </a:t>
            </a:r>
            <a:r>
              <a:rPr lang="fa-IR" sz="2800" dirty="0" smtClean="0">
                <a:cs typeface="B Nazanin" panose="00000400000000000000" pitchFamily="2" charset="-78"/>
              </a:rPr>
              <a:t> رتبه </a:t>
            </a:r>
            <a:r>
              <a:rPr lang="fa-IR" sz="2800" dirty="0">
                <a:cs typeface="B Nazanin" panose="00000400000000000000" pitchFamily="2" charset="-78"/>
              </a:rPr>
              <a:t>بندی می کرد.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مجتمع سازی با </a:t>
            </a:r>
            <a:r>
              <a:rPr lang="en-US" sz="2800" b="1" u="sng" dirty="0">
                <a:cs typeface="B Nazanin" panose="00000400000000000000" pitchFamily="2" charset="-78"/>
              </a:rPr>
              <a:t>IT </a:t>
            </a:r>
            <a:r>
              <a:rPr lang="fa-IR" sz="2800" b="1" u="sng" dirty="0" smtClean="0">
                <a:cs typeface="B Nazanin" panose="00000400000000000000" pitchFamily="2" charset="-78"/>
              </a:rPr>
              <a:t> داخلی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برخلاف پیش بینی ها، تفاوت آماری مهمی بین درصد </a:t>
            </a:r>
            <a:r>
              <a:rPr lang="fa-IR" sz="2800" dirty="0" smtClean="0">
                <a:cs typeface="B Nazanin" panose="00000400000000000000" pitchFamily="2" charset="-78"/>
              </a:rPr>
              <a:t>پرسنل</a:t>
            </a:r>
            <a:r>
              <a:rPr lang="en-US" sz="2800" dirty="0" smtClean="0">
                <a:cs typeface="B Nazanin" panose="00000400000000000000" pitchFamily="2" charset="-78"/>
              </a:rPr>
              <a:t>DOD </a:t>
            </a:r>
            <a:r>
              <a:rPr lang="fa-IR" sz="2800" dirty="0" smtClean="0">
                <a:cs typeface="B Nazanin" panose="00000400000000000000" pitchFamily="2" charset="-78"/>
              </a:rPr>
              <a:t> وجود </a:t>
            </a:r>
            <a:r>
              <a:rPr lang="fa-IR" sz="2800" dirty="0">
                <a:cs typeface="B Nazanin" panose="00000400000000000000" pitchFamily="2" charset="-78"/>
              </a:rPr>
              <a:t>نداشت که توانایی مجتمع سازی </a:t>
            </a:r>
            <a:r>
              <a:rPr lang="fa-IR" sz="2800" dirty="0" smtClean="0">
                <a:cs typeface="B Nazanin" panose="00000400000000000000" pitchFamily="2" charset="-78"/>
              </a:rPr>
              <a:t>با</a:t>
            </a:r>
            <a:r>
              <a:rPr lang="en-US" sz="2800" dirty="0" smtClean="0">
                <a:cs typeface="B Nazanin" panose="00000400000000000000" pitchFamily="2" charset="-78"/>
              </a:rPr>
              <a:t>IT </a:t>
            </a:r>
            <a:r>
              <a:rPr lang="fa-IR" sz="2800" dirty="0" smtClean="0">
                <a:cs typeface="B Nazanin" panose="00000400000000000000" pitchFamily="2" charset="-78"/>
              </a:rPr>
              <a:t> داخلی </a:t>
            </a:r>
            <a:r>
              <a:rPr lang="fa-IR" sz="2800" dirty="0">
                <a:cs typeface="B Nazanin" panose="00000400000000000000" pitchFamily="2" charset="-78"/>
              </a:rPr>
              <a:t>را در مقایسه با درصد پرسنل </a:t>
            </a:r>
            <a:r>
              <a:rPr lang="en-US" sz="2800" dirty="0">
                <a:cs typeface="B Nazanin" panose="00000400000000000000" pitchFamily="2" charset="-78"/>
              </a:rPr>
              <a:t>IDC </a:t>
            </a:r>
            <a:r>
              <a:rPr lang="fa-IR" sz="2800" dirty="0" smtClean="0">
                <a:cs typeface="B Nazanin" panose="00000400000000000000" pitchFamily="2" charset="-78"/>
              </a:rPr>
              <a:t> بعنوان </a:t>
            </a:r>
            <a:r>
              <a:rPr lang="fa-IR" sz="2800" dirty="0">
                <a:cs typeface="B Nazanin" panose="00000400000000000000" pitchFamily="2" charset="-78"/>
              </a:rPr>
              <a:t>یک مسئله مهم رتبه بندی کند.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30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0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زمینه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تفاوتهای احتمالی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روش شناسی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تحلیل داده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</a:t>
            </a:r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توانایی بالا بردن </a:t>
            </a:r>
            <a:r>
              <a:rPr lang="fa-IR" sz="2800" b="1" u="sng" dirty="0" smtClean="0">
                <a:cs typeface="B Nazanin" panose="00000400000000000000" pitchFamily="2" charset="-78"/>
              </a:rPr>
              <a:t>کارآیی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برخلاف پیش بینی ها، از لحاظ آماری تفاوت زیادی بین درصد </a:t>
            </a:r>
            <a:r>
              <a:rPr lang="fa-IR" sz="2800" dirty="0" smtClean="0">
                <a:cs typeface="B Nazanin" panose="00000400000000000000" pitchFamily="2" charset="-78"/>
              </a:rPr>
              <a:t>پرسنل</a:t>
            </a:r>
            <a:r>
              <a:rPr lang="en-US" sz="2800" dirty="0" smtClean="0">
                <a:cs typeface="B Nazanin" panose="00000400000000000000" pitchFamily="2" charset="-78"/>
              </a:rPr>
              <a:t>IT </a:t>
            </a:r>
            <a:r>
              <a:rPr lang="en-US" sz="2800" dirty="0">
                <a:cs typeface="B Nazanin" panose="00000400000000000000" pitchFamily="2" charset="-78"/>
              </a:rPr>
              <a:t>DoD </a:t>
            </a:r>
            <a:r>
              <a:rPr lang="fa-IR" sz="2800" dirty="0" smtClean="0">
                <a:cs typeface="B Nazanin" panose="00000400000000000000" pitchFamily="2" charset="-78"/>
              </a:rPr>
              <a:t> وجود </a:t>
            </a:r>
            <a:r>
              <a:rPr lang="fa-IR" sz="2800" dirty="0">
                <a:cs typeface="B Nazanin" panose="00000400000000000000" pitchFamily="2" charset="-78"/>
              </a:rPr>
              <a:t>نداشت که توانایی تنظیم خدمات محاسبه ابری را بعنوان یک مسئله مهم در مقایسه با درصد </a:t>
            </a:r>
            <a:r>
              <a:rPr lang="fa-IR" sz="2800" dirty="0" smtClean="0">
                <a:cs typeface="B Nazanin" panose="00000400000000000000" pitchFamily="2" charset="-78"/>
              </a:rPr>
              <a:t>پرسنل</a:t>
            </a:r>
            <a:r>
              <a:rPr lang="en-US" sz="2800" dirty="0" smtClean="0">
                <a:cs typeface="B Nazanin" panose="00000400000000000000" pitchFamily="2" charset="-78"/>
              </a:rPr>
              <a:t>IDC </a:t>
            </a:r>
            <a:r>
              <a:rPr lang="fa-IR" sz="2800" dirty="0" smtClean="0">
                <a:cs typeface="B Nazanin" panose="00000400000000000000" pitchFamily="2" charset="-78"/>
              </a:rPr>
              <a:t> رتبه </a:t>
            </a:r>
            <a:r>
              <a:rPr lang="fa-IR" sz="2800" dirty="0">
                <a:cs typeface="B Nazanin" panose="00000400000000000000" pitchFamily="2" charset="-78"/>
              </a:rPr>
              <a:t>بندی می کرد. یعنی اینکه، افراد حرفه </a:t>
            </a:r>
            <a:r>
              <a:rPr lang="fa-IR" sz="2800" dirty="0" smtClean="0">
                <a:cs typeface="B Nazanin" panose="00000400000000000000" pitchFamily="2" charset="-78"/>
              </a:rPr>
              <a:t>ای</a:t>
            </a:r>
            <a:r>
              <a:rPr lang="en-US" sz="2800" dirty="0" smtClean="0">
                <a:cs typeface="B Nazanin" panose="00000400000000000000" pitchFamily="2" charset="-78"/>
              </a:rPr>
              <a:t>IT </a:t>
            </a:r>
            <a:r>
              <a:rPr lang="fa-IR" sz="2800" dirty="0" smtClean="0">
                <a:cs typeface="B Nazanin" panose="00000400000000000000" pitchFamily="2" charset="-78"/>
              </a:rPr>
              <a:t> بخش </a:t>
            </a:r>
            <a:r>
              <a:rPr lang="fa-IR" sz="2800" dirty="0">
                <a:cs typeface="B Nazanin" panose="00000400000000000000" pitchFamily="2" charset="-78"/>
              </a:rPr>
              <a:t>عمومی مشکلات در مورد توانایی تنظیم خدمات محاسبه ابری را بعنوان اهمیت کمتری در مقایسه با بخش خصوصی رتبه بندی نکردند.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31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88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328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2017-03-14T08:20:39Z</dcterms:modified>
</cp:coreProperties>
</file>