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dar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مرور ادبیات 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طرح تحقیق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ar-SA" sz="5400" b="1" dirty="0" smtClean="0">
                <a:cs typeface="B Nazanin" panose="00000400000000000000" pitchFamily="2" charset="-78"/>
              </a:rPr>
              <a:t>طرح </a:t>
            </a:r>
            <a:r>
              <a:rPr lang="ar-SA" sz="5400" b="1" dirty="0">
                <a:cs typeface="B Nazanin" panose="00000400000000000000" pitchFamily="2" charset="-78"/>
              </a:rPr>
              <a:t>تحقیق و نمونه </a:t>
            </a:r>
            <a:endParaRPr lang="en-US" sz="54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r>
              <a:rPr lang="ar-SA" sz="2800" b="1" u="sng" dirty="0">
                <a:cs typeface="B Nazanin" panose="00000400000000000000" pitchFamily="2" charset="-78"/>
              </a:rPr>
              <a:t>طرح </a:t>
            </a:r>
            <a:r>
              <a:rPr lang="ar-SA" sz="2800" b="1" u="sng" dirty="0" smtClean="0">
                <a:cs typeface="B Nazanin" panose="00000400000000000000" pitchFamily="2" charset="-78"/>
              </a:rPr>
              <a:t>تحقیق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­"/>
            </a:pPr>
            <a:r>
              <a:rPr lang="ar-SA" sz="2800" dirty="0">
                <a:cs typeface="B Nazanin" panose="00000400000000000000" pitchFamily="2" charset="-78"/>
              </a:rPr>
              <a:t>به منظور تحقیق و پژوهش در مورد رابطه بین حاکمیت شرکتی و نمرات زیر شاخص منتشر شده توسط </a:t>
            </a:r>
            <a:r>
              <a:rPr lang="en-US" sz="2800" dirty="0">
                <a:cs typeface="B Nazanin" panose="00000400000000000000" pitchFamily="2" charset="-78"/>
              </a:rPr>
              <a:t>The Globe and Mail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ar-SA" sz="2800" dirty="0">
                <a:cs typeface="B Nazanin" panose="00000400000000000000" pitchFamily="2" charset="-78"/>
              </a:rPr>
              <a:t>عملکرد مالی شرکت ها، از ورژن مدل به کاررفته </a:t>
            </a:r>
            <a:r>
              <a:rPr lang="ar-SA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err="1" smtClean="0">
                <a:cs typeface="B Nazanin" panose="00000400000000000000" pitchFamily="2" charset="-78"/>
              </a:rPr>
              <a:t>Cazavan-Jeny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err="1">
                <a:cs typeface="B Nazanin" panose="00000400000000000000" pitchFamily="2" charset="-78"/>
              </a:rPr>
              <a:t>Jeanjean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ar-SA" sz="2800" dirty="0">
                <a:cs typeface="B Nazanin" panose="00000400000000000000" pitchFamily="2" charset="-78"/>
              </a:rPr>
              <a:t>در معادله (1) استفاده می کنیم: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 rtl="1"/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24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980369" y="4543438"/>
            <a:ext cx="6565896" cy="69230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516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مرور ادبیات 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طرح تحقیق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­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این </a:t>
            </a:r>
            <a:r>
              <a:rPr lang="fa-IR" sz="2800" dirty="0" smtClean="0">
                <a:cs typeface="B Nazanin" panose="00000400000000000000" pitchFamily="2" charset="-78"/>
              </a:rPr>
              <a:t>رابطه</a:t>
            </a:r>
            <a:r>
              <a:rPr lang="en-US" sz="2800" dirty="0" err="1" smtClean="0">
                <a:cs typeface="B Nazanin" panose="00000400000000000000" pitchFamily="2" charset="-78"/>
              </a:rPr>
              <a:t>Pjt+T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قیمت </a:t>
            </a:r>
            <a:r>
              <a:rPr lang="fa-IR" sz="2800" dirty="0">
                <a:cs typeface="B Nazanin" panose="00000400000000000000" pitchFamily="2" charset="-78"/>
              </a:rPr>
              <a:t>سهام </a:t>
            </a:r>
            <a:r>
              <a:rPr lang="fa-IR" sz="2800" dirty="0" smtClean="0">
                <a:cs typeface="B Nazanin" panose="00000400000000000000" pitchFamily="2" charset="-78"/>
              </a:rPr>
              <a:t>شرکت</a:t>
            </a:r>
            <a:r>
              <a:rPr lang="en-US" sz="2800" dirty="0" smtClean="0">
                <a:cs typeface="B Nazanin" panose="00000400000000000000" pitchFamily="2" charset="-78"/>
              </a:rPr>
              <a:t>j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زمان </a:t>
            </a:r>
            <a:r>
              <a:rPr lang="en-US" sz="2800" dirty="0" err="1">
                <a:cs typeface="B Nazanin" panose="00000400000000000000" pitchFamily="2" charset="-78"/>
              </a:rPr>
              <a:t>t+T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،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T  </a:t>
            </a:r>
            <a:r>
              <a:rPr lang="fa-IR" sz="2800" dirty="0" smtClean="0">
                <a:cs typeface="B Nazanin" panose="00000400000000000000" pitchFamily="2" charset="-78"/>
              </a:rPr>
              <a:t> زمان </a:t>
            </a:r>
            <a:r>
              <a:rPr lang="fa-IR" sz="2800" dirty="0">
                <a:cs typeface="B Nazanin" panose="00000400000000000000" pitchFamily="2" charset="-78"/>
              </a:rPr>
              <a:t>بین پایان آخرین دوره مالی و تاریخ چاپ نتایج مالی</a:t>
            </a:r>
            <a:r>
              <a:rPr lang="fa-IR" sz="2800" dirty="0" smtClean="0">
                <a:cs typeface="B Nazanin" panose="00000400000000000000" pitchFamily="2" charset="-78"/>
              </a:rPr>
              <a:t>، </a:t>
            </a:r>
            <a:r>
              <a:rPr lang="en-US" sz="2800" dirty="0" err="1" smtClean="0">
                <a:cs typeface="B Nazanin" panose="00000400000000000000" pitchFamily="2" charset="-78"/>
              </a:rPr>
              <a:t>BVEjt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ارزش </a:t>
            </a:r>
            <a:r>
              <a:rPr lang="fa-IR" sz="2800" dirty="0">
                <a:cs typeface="B Nazanin" panose="00000400000000000000" pitchFamily="2" charset="-78"/>
              </a:rPr>
              <a:t>دفتری سرمایه </a:t>
            </a:r>
            <a:r>
              <a:rPr lang="fa-IR" sz="2800" dirty="0" smtClean="0">
                <a:cs typeface="B Nazanin" panose="00000400000000000000" pitchFamily="2" charset="-78"/>
              </a:rPr>
              <a:t>شرکت</a:t>
            </a:r>
            <a:r>
              <a:rPr lang="en-US" sz="2800" dirty="0" smtClean="0">
                <a:cs typeface="B Nazanin" panose="00000400000000000000" pitchFamily="2" charset="-78"/>
              </a:rPr>
              <a:t>j </a:t>
            </a:r>
            <a:r>
              <a:rPr lang="fa-IR" sz="2800" dirty="0" smtClean="0">
                <a:cs typeface="B Nazanin" panose="00000400000000000000" pitchFamily="2" charset="-78"/>
              </a:rPr>
              <a:t> در زمان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تقسیم </a:t>
            </a:r>
            <a:r>
              <a:rPr lang="fa-IR" sz="2800" dirty="0">
                <a:cs typeface="B Nazanin" panose="00000400000000000000" pitchFamily="2" charset="-78"/>
              </a:rPr>
              <a:t>بر تعداد سهام در گردش درزمان </a:t>
            </a:r>
            <a:r>
              <a:rPr lang="en-US" sz="2800" dirty="0">
                <a:cs typeface="B Nazanin" panose="00000400000000000000" pitchFamily="2" charset="-78"/>
              </a:rPr>
              <a:t>t، </a:t>
            </a:r>
            <a:r>
              <a:rPr lang="en-US" sz="2800" dirty="0" err="1">
                <a:cs typeface="B Nazanin" panose="00000400000000000000" pitchFamily="2" charset="-78"/>
              </a:rPr>
              <a:t>NIjt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خالص </a:t>
            </a:r>
            <a:r>
              <a:rPr lang="fa-IR" sz="2800" dirty="0">
                <a:cs typeface="B Nazanin" panose="00000400000000000000" pitchFamily="2" charset="-78"/>
              </a:rPr>
              <a:t>سود شرکت </a:t>
            </a:r>
            <a:r>
              <a:rPr lang="en-US" sz="2800" dirty="0">
                <a:cs typeface="B Nazanin" panose="00000400000000000000" pitchFamily="2" charset="-78"/>
              </a:rPr>
              <a:t>j </a:t>
            </a:r>
            <a:r>
              <a:rPr lang="fa-IR" sz="2800" dirty="0" smtClean="0">
                <a:cs typeface="B Nazanin" panose="00000400000000000000" pitchFamily="2" charset="-78"/>
              </a:rPr>
              <a:t> در زمان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fa-IR" sz="2800" dirty="0" smtClean="0">
                <a:cs typeface="B Nazanin" panose="00000400000000000000" pitchFamily="2" charset="-78"/>
              </a:rPr>
              <a:t> تقسیم </a:t>
            </a:r>
            <a:r>
              <a:rPr lang="fa-IR" sz="2800" dirty="0">
                <a:cs typeface="B Nazanin" panose="00000400000000000000" pitchFamily="2" charset="-78"/>
              </a:rPr>
              <a:t>بر تعداد سهام در گردش در </a:t>
            </a:r>
            <a:r>
              <a:rPr lang="fa-IR" sz="2800" dirty="0" smtClean="0">
                <a:cs typeface="B Nazanin" panose="00000400000000000000" pitchFamily="2" charset="-78"/>
              </a:rPr>
              <a:t>زمان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en-US" sz="2800" dirty="0" err="1">
                <a:cs typeface="B Nazanin" panose="00000400000000000000" pitchFamily="2" charset="-78"/>
              </a:rPr>
              <a:t>CGSjt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نمرات </a:t>
            </a:r>
            <a:r>
              <a:rPr lang="fa-IR" sz="2800" dirty="0">
                <a:cs typeface="B Nazanin" panose="00000400000000000000" pitchFamily="2" charset="-78"/>
              </a:rPr>
              <a:t>و زیرنمرات مرکب حاکمیت شرکتی منتشر شده </a:t>
            </a:r>
            <a:r>
              <a:rPr lang="fa-IR" sz="2800" dirty="0" smtClean="0">
                <a:cs typeface="B Nazanin" panose="00000400000000000000" pitchFamily="2" charset="-78"/>
              </a:rPr>
              <a:t>توسط</a:t>
            </a:r>
            <a:r>
              <a:rPr lang="en-US" sz="2800" dirty="0" smtClean="0">
                <a:cs typeface="B Nazanin" panose="00000400000000000000" pitchFamily="2" charset="-78"/>
              </a:rPr>
              <a:t>The </a:t>
            </a:r>
            <a:r>
              <a:rPr lang="en-US" sz="2800" dirty="0">
                <a:cs typeface="B Nazanin" panose="00000400000000000000" pitchFamily="2" charset="-78"/>
              </a:rPr>
              <a:t>Globe and Mail, </a:t>
            </a:r>
            <a:r>
              <a:rPr lang="en-US" sz="2800" dirty="0" err="1">
                <a:cs typeface="B Nazanin" panose="00000400000000000000" pitchFamily="2" charset="-78"/>
              </a:rPr>
              <a:t>YEARjt</a:t>
            </a:r>
            <a:r>
              <a:rPr lang="en-US" sz="2800" dirty="0">
                <a:cs typeface="B Nazanin" panose="00000400000000000000" pitchFamily="2" charset="-78"/>
              </a:rPr>
              <a:t> (A2003jt, A2004jt, A2005jt} </a:t>
            </a:r>
            <a:r>
              <a:rPr lang="fa-IR" sz="2800" dirty="0" smtClean="0">
                <a:cs typeface="B Nazanin" panose="00000400000000000000" pitchFamily="2" charset="-78"/>
              </a:rPr>
              <a:t> متغیر </a:t>
            </a:r>
            <a:r>
              <a:rPr lang="fa-IR" sz="2800" dirty="0">
                <a:cs typeface="B Nazanin" panose="00000400000000000000" pitchFamily="2" charset="-78"/>
              </a:rPr>
              <a:t>ساختگی است که سالهای تحت پوشش مشاهدات را نشان داده و برابر با 1 می باشد و </a:t>
            </a:r>
            <a:r>
              <a:rPr lang="el-GR" sz="2800" dirty="0" smtClean="0">
                <a:cs typeface="B Nazanin" panose="00000400000000000000" pitchFamily="2" charset="-78"/>
              </a:rPr>
              <a:t>ε</a:t>
            </a:r>
            <a:r>
              <a:rPr lang="en-US" sz="2800" dirty="0" err="1" smtClean="0">
                <a:cs typeface="B Nazanin" panose="00000400000000000000" pitchFamily="2" charset="-78"/>
              </a:rPr>
              <a:t>jt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جمله </a:t>
            </a:r>
            <a:r>
              <a:rPr lang="fa-IR" sz="2800" dirty="0">
                <a:cs typeface="B Nazanin" panose="00000400000000000000" pitchFamily="2" charset="-78"/>
              </a:rPr>
              <a:t>خطا را نشان می دهد.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1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مرور ادبیات 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طرح تحقیق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fa-I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/>
            <a:r>
              <a:rPr lang="ar-SA" sz="2800" b="1" dirty="0" smtClean="0">
                <a:cs typeface="B Nazanin" panose="00000400000000000000" pitchFamily="2" charset="-78"/>
              </a:rPr>
              <a:t>نمونه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­"/>
            </a:pPr>
            <a:r>
              <a:rPr lang="ar-SA" sz="2800" dirty="0">
                <a:cs typeface="B Nazanin" panose="00000400000000000000" pitchFamily="2" charset="-78"/>
              </a:rPr>
              <a:t>نمونه بکاررفته در این مطالعه از کلیه شرکت های کانادایی تحت پوشش رتبه بندی و رتبه بندی حاکمیت شرکتی  </a:t>
            </a:r>
            <a:r>
              <a:rPr lang="en-US" sz="2800" dirty="0">
                <a:cs typeface="B Nazanin" panose="00000400000000000000" pitchFamily="2" charset="-78"/>
              </a:rPr>
              <a:t>Globe and Mail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در </a:t>
            </a:r>
            <a:r>
              <a:rPr lang="ar-SA" sz="2800" dirty="0">
                <a:cs typeface="B Nazanin" panose="00000400000000000000" pitchFamily="2" charset="-78"/>
              </a:rPr>
              <a:t>طول سالهای 2002 تا 2005 تشکیل شده است که صورت های مالی آنها در پایگاه داده </a:t>
            </a:r>
            <a:r>
              <a:rPr lang="en-US" sz="2800" u="sng" dirty="0">
                <a:cs typeface="B Nazanin" panose="00000400000000000000" pitchFamily="2" charset="-78"/>
                <a:hlinkClick r:id="rId2"/>
              </a:rPr>
              <a:t>www.sedar.com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و </a:t>
            </a:r>
            <a:r>
              <a:rPr lang="ar-SA" sz="2800" dirty="0">
                <a:cs typeface="B Nazanin" panose="00000400000000000000" pitchFamily="2" charset="-78"/>
              </a:rPr>
              <a:t>داده های مربوط به قیمت سهام در پایگاه داده </a:t>
            </a:r>
            <a:r>
              <a:rPr lang="en-US" sz="2800" dirty="0">
                <a:cs typeface="B Nazanin" panose="00000400000000000000" pitchFamily="2" charset="-78"/>
              </a:rPr>
              <a:t>TSX-CFMRC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ar-SA" sz="2800" dirty="0" smtClean="0">
                <a:cs typeface="B Nazanin" panose="00000400000000000000" pitchFamily="2" charset="-78"/>
              </a:rPr>
              <a:t>موجود </a:t>
            </a:r>
            <a:r>
              <a:rPr lang="ar-SA" sz="2800" dirty="0">
                <a:cs typeface="B Nazanin" panose="00000400000000000000" pitchFamily="2" charset="-78"/>
              </a:rPr>
              <a:t>می باشد.</a:t>
            </a:r>
            <a:endParaRPr lang="en-US" sz="2800" dirty="0">
              <a:cs typeface="B Nazanin" panose="00000400000000000000" pitchFamily="2" charset="-78"/>
            </a:endParaRPr>
          </a:p>
          <a:p>
            <a:pPr algn="just" rtl="1"/>
            <a:r>
              <a:rPr lang="ar-SA" sz="2800" b="1" dirty="0" smtClean="0">
                <a:cs typeface="B Nazanin" panose="00000400000000000000" pitchFamily="2" charset="-78"/>
              </a:rPr>
              <a:t> 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9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مرور ادبیات 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fa-IR" sz="2200" b="1" dirty="0">
                <a:solidFill>
                  <a:prstClr val="white"/>
                </a:solidFill>
                <a:cs typeface="B Nazanin" panose="00000400000000000000" pitchFamily="2" charset="-78"/>
              </a:rPr>
              <a:t>طرح تحقیق</a:t>
            </a:r>
            <a:endParaRPr lang="en-US" sz="2200" b="1" dirty="0">
              <a:solidFill>
                <a:prstClr val="white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fa-I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lvl="0" algn="ctr" rtl="1"/>
            <a:r>
              <a:rPr lang="fa-IR" sz="5400" b="1" dirty="0" smtClean="0">
                <a:cs typeface="B Nazanin" panose="00000400000000000000" pitchFamily="2" charset="-78"/>
              </a:rPr>
              <a:t>بحث</a:t>
            </a:r>
            <a:endParaRPr lang="en-US" sz="5400" dirty="0">
              <a:cs typeface="B Nazanin" panose="00000400000000000000" pitchFamily="2" charset="-78"/>
            </a:endParaRP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r" rtl="1"/>
            <a:r>
              <a:rPr lang="ar-SA" sz="2800" b="1" dirty="0">
                <a:cs typeface="B Nazanin" panose="00000400000000000000" pitchFamily="2" charset="-78"/>
              </a:rPr>
              <a:t>آنالیزهای توصیفی </a:t>
            </a:r>
            <a:endParaRPr lang="fa-IR" sz="2800" b="1" dirty="0" smtClean="0">
              <a:cs typeface="B Nazanin" panose="00000400000000000000" pitchFamily="2" charset="-78"/>
            </a:endParaRPr>
          </a:p>
          <a:p>
            <a:pPr algn="r" rtl="1"/>
            <a:endParaRPr lang="fa-IR" sz="1200" b="1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­"/>
            </a:pPr>
            <a:r>
              <a:rPr lang="ar-SA" sz="2800" dirty="0">
                <a:cs typeface="B Nazanin" panose="00000400000000000000" pitchFamily="2" charset="-78"/>
              </a:rPr>
              <a:t>نتایج بدست آمده نشان می دهد که شرکت های نمونه برداری شده، بازیگران نسبتاً بزرگی در بازارهای کانادایی به شمار می روند. به نظر می رسد نمرات حاکمیت مرکب ، از توزیع نسبتاً وسیع تری برخوردار باشند.</a:t>
            </a:r>
            <a:endParaRPr lang="en-US" sz="2800" dirty="0">
              <a:cs typeface="B Nazanin" panose="00000400000000000000" pitchFamily="2" charset="-78"/>
            </a:endParaRPr>
          </a:p>
          <a:p>
            <a:pPr algn="r" rtl="1"/>
            <a:endParaRPr lang="en-US" sz="2800" dirty="0"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76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311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2017-03-05T07:29:08Z</dcterms:modified>
</cp:coreProperties>
</file>