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7" r:id="rId3"/>
    <p:sldId id="303" r:id="rId4"/>
    <p:sldId id="304" r:id="rId5"/>
    <p:sldId id="294" r:id="rId6"/>
    <p:sldId id="295" r:id="rId7"/>
    <p:sldId id="274" r:id="rId8"/>
    <p:sldId id="296" r:id="rId9"/>
    <p:sldId id="277" r:id="rId10"/>
    <p:sldId id="278" r:id="rId11"/>
    <p:sldId id="279" r:id="rId12"/>
    <p:sldId id="280" r:id="rId13"/>
    <p:sldId id="297" r:id="rId14"/>
    <p:sldId id="258" r:id="rId15"/>
    <p:sldId id="261" r:id="rId16"/>
    <p:sldId id="262" r:id="rId17"/>
    <p:sldId id="263" r:id="rId18"/>
    <p:sldId id="298" r:id="rId19"/>
    <p:sldId id="299" r:id="rId20"/>
    <p:sldId id="300" r:id="rId21"/>
    <p:sldId id="264" r:id="rId22"/>
    <p:sldId id="265" r:id="rId23"/>
    <p:sldId id="269" r:id="rId24"/>
    <p:sldId id="270" r:id="rId25"/>
    <p:sldId id="271" r:id="rId26"/>
    <p:sldId id="272" r:id="rId27"/>
    <p:sldId id="301" r:id="rId28"/>
    <p:sldId id="305" r:id="rId29"/>
    <p:sldId id="306" r:id="rId30"/>
    <p:sldId id="282" r:id="rId3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1" d="100"/>
          <a:sy n="71" d="100"/>
        </p:scale>
        <p:origin x="-114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0E5647-F97A-4100-9005-E700953BA3BB}" type="datetimeFigureOut">
              <a:rPr lang="zh-CN" altLang="en-US" smtClean="0"/>
              <a:pPr/>
              <a:t>2010-11-16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674101-0ADB-44AC-8BDD-BDC79F73D231}"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err="1" smtClean="0"/>
              <a:t>Sincethen</a:t>
            </a:r>
            <a:r>
              <a:rPr lang="fr-FR" dirty="0" smtClean="0"/>
              <a:t>, </a:t>
            </a:r>
            <a:r>
              <a:rPr lang="fr-FR" dirty="0" err="1" smtClean="0"/>
              <a:t>there</a:t>
            </a:r>
            <a:r>
              <a:rPr lang="fr-FR" dirty="0" smtClean="0"/>
              <a:t> have been a large </a:t>
            </a:r>
            <a:r>
              <a:rPr lang="fr-FR" dirty="0" err="1" smtClean="0"/>
              <a:t>number</a:t>
            </a:r>
            <a:r>
              <a:rPr lang="fr-FR" dirty="0" smtClean="0"/>
              <a:t> of books and journal articles </a:t>
            </a:r>
            <a:r>
              <a:rPr lang="fr-FR" dirty="0" err="1" smtClean="0"/>
              <a:t>written</a:t>
            </a:r>
            <a:r>
              <a:rPr lang="fr-FR" dirty="0" smtClean="0"/>
              <a:t> on DEA or </a:t>
            </a:r>
            <a:r>
              <a:rPr lang="fr-FR" dirty="0" err="1" smtClean="0"/>
              <a:t>applying</a:t>
            </a:r>
            <a:r>
              <a:rPr lang="fr-FR" dirty="0" smtClean="0"/>
              <a:t> DEA on </a:t>
            </a:r>
            <a:r>
              <a:rPr lang="fr-FR" dirty="0" err="1" smtClean="0"/>
              <a:t>various</a:t>
            </a:r>
            <a:r>
              <a:rPr lang="fr-FR" dirty="0" smtClean="0"/>
              <a:t> sets of </a:t>
            </a:r>
            <a:r>
              <a:rPr lang="fr-FR" dirty="0" err="1" smtClean="0"/>
              <a:t>problems</a:t>
            </a:r>
            <a:r>
              <a:rPr lang="fr-FR" dirty="0" smtClean="0"/>
              <a:t>.DEA has </a:t>
            </a:r>
            <a:r>
              <a:rPr lang="fr-FR" dirty="0" err="1" smtClean="0"/>
              <a:t>also</a:t>
            </a:r>
            <a:r>
              <a:rPr lang="fr-FR" dirty="0" smtClean="0"/>
              <a:t> been </a:t>
            </a:r>
            <a:r>
              <a:rPr lang="fr-FR" dirty="0" err="1" smtClean="0"/>
              <a:t>used</a:t>
            </a:r>
            <a:r>
              <a:rPr lang="fr-FR" dirty="0" smtClean="0"/>
              <a:t> to compare </a:t>
            </a:r>
            <a:r>
              <a:rPr lang="fr-FR" dirty="0" err="1" smtClean="0"/>
              <a:t>efficiencyacrossfirms</a:t>
            </a:r>
            <a:r>
              <a:rPr lang="fr-FR" dirty="0" smtClean="0"/>
              <a:t>. There are </a:t>
            </a:r>
            <a:r>
              <a:rPr lang="fr-FR" dirty="0" err="1" smtClean="0"/>
              <a:t>several</a:t>
            </a:r>
            <a:r>
              <a:rPr lang="fr-FR" dirty="0" smtClean="0"/>
              <a:t> types of DEA </a:t>
            </a:r>
            <a:r>
              <a:rPr lang="fr-FR" dirty="0" err="1" smtClean="0"/>
              <a:t>with</a:t>
            </a:r>
            <a:r>
              <a:rPr lang="fr-FR" dirty="0" smtClean="0"/>
              <a:t> the </a:t>
            </a:r>
            <a:r>
              <a:rPr lang="fr-FR" dirty="0" err="1" smtClean="0"/>
              <a:t>most</a:t>
            </a:r>
            <a:r>
              <a:rPr lang="fr-FR" dirty="0" smtClean="0"/>
              <a:t> basic </a:t>
            </a:r>
            <a:r>
              <a:rPr lang="fr-FR" dirty="0" err="1" smtClean="0"/>
              <a:t>being</a:t>
            </a:r>
            <a:r>
              <a:rPr lang="fr-FR" dirty="0" smtClean="0"/>
              <a:t> CCR </a:t>
            </a:r>
            <a:r>
              <a:rPr lang="fr-FR" dirty="0" err="1" smtClean="0"/>
              <a:t>based</a:t>
            </a:r>
            <a:r>
              <a:rPr lang="fr-FR" dirty="0" smtClean="0"/>
              <a:t> on </a:t>
            </a:r>
            <a:r>
              <a:rPr lang="fr-FR" dirty="0" err="1" smtClean="0"/>
              <a:t>Charnes</a:t>
            </a:r>
            <a:r>
              <a:rPr lang="fr-FR" dirty="0" smtClean="0"/>
              <a:t>, Cooper &amp;</a:t>
            </a:r>
            <a:r>
              <a:rPr lang="fr-FR" dirty="0" err="1" smtClean="0"/>
              <a:t>Rhoades</a:t>
            </a:r>
            <a:r>
              <a:rPr lang="fr-FR" dirty="0" smtClean="0"/>
              <a:t>. The main </a:t>
            </a:r>
            <a:r>
              <a:rPr lang="fr-FR" dirty="0" err="1" smtClean="0"/>
              <a:t>developments</a:t>
            </a:r>
            <a:r>
              <a:rPr lang="fr-FR" dirty="0" smtClean="0"/>
              <a:t> of DEA in the 1970s and 1980s are </a:t>
            </a:r>
            <a:r>
              <a:rPr lang="fr-FR" dirty="0" err="1" smtClean="0"/>
              <a:t>documented</a:t>
            </a:r>
            <a:r>
              <a:rPr lang="fr-FR" dirty="0" smtClean="0"/>
              <a:t> by </a:t>
            </a:r>
            <a:r>
              <a:rPr lang="fr-FR" dirty="0" err="1" smtClean="0"/>
              <a:t>Seiford</a:t>
            </a:r>
            <a:r>
              <a:rPr lang="fr-FR" dirty="0" smtClean="0"/>
              <a:t>&amp;</a:t>
            </a:r>
            <a:r>
              <a:rPr lang="fr-FR" dirty="0" err="1" smtClean="0"/>
              <a:t>Thrall</a:t>
            </a:r>
            <a:r>
              <a:rPr lang="fr-FR" dirty="0" smtClean="0"/>
              <a:t> (1990).</a:t>
            </a:r>
            <a:endParaRPr lang="fr-FR" dirty="0"/>
          </a:p>
        </p:txBody>
      </p:sp>
      <p:sp>
        <p:nvSpPr>
          <p:cNvPr id="4" name="Slide Number Placeholder 3"/>
          <p:cNvSpPr>
            <a:spLocks noGrp="1"/>
          </p:cNvSpPr>
          <p:nvPr>
            <p:ph type="sldNum" sz="quarter" idx="10"/>
          </p:nvPr>
        </p:nvSpPr>
        <p:spPr/>
        <p:txBody>
          <a:bodyPr/>
          <a:lstStyle/>
          <a:p>
            <a:fld id="{47DB1C2E-786E-8C4F-AAA0-4D8CBB7AB507}" type="slidenum">
              <a:rPr lang="fr-FR" smtClean="0"/>
              <a:pPr/>
              <a:t>7</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47DB1C2E-786E-8C4F-AAA0-4D8CBB7AB507}" type="slidenum">
              <a:rPr lang="fr-FR" smtClean="0"/>
              <a:pPr/>
              <a:t>12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2">
        <a:schemeClr val="bg2"/>
      </p:bgRef>
    </p:bg>
    <p:spTree>
      <p:nvGrpSpPr>
        <p:cNvPr id="1" name=""/>
        <p:cNvGrpSpPr/>
        <p:nvPr/>
      </p:nvGrpSpPr>
      <p:grpSpPr>
        <a:xfrm>
          <a:off x="0" y="0"/>
          <a:ext cx="0" cy="0"/>
          <a:chOff x="0" y="0"/>
          <a:chExt cx="0" cy="0"/>
        </a:xfrm>
      </p:grpSpPr>
      <p:sp>
        <p:nvSpPr>
          <p:cNvPr id="9" name="标题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30" name="日期占位符 29"/>
          <p:cNvSpPr>
            <a:spLocks noGrp="1"/>
          </p:cNvSpPr>
          <p:nvPr>
            <p:ph type="dt" sz="half" idx="10"/>
          </p:nvPr>
        </p:nvSpPr>
        <p:spPr/>
        <p:txBody>
          <a:bodyPr/>
          <a:lstStyle/>
          <a:p>
            <a:fld id="{530820CF-B880-4189-942D-D702A7CBA730}" type="datetimeFigureOut">
              <a:rPr lang="zh-CN" altLang="en-US" smtClean="0"/>
              <a:pPr/>
              <a:t>2010-11-16</a:t>
            </a:fld>
            <a:endParaRPr lang="zh-CN" altLang="en-US"/>
          </a:p>
        </p:txBody>
      </p:sp>
      <p:sp>
        <p:nvSpPr>
          <p:cNvPr id="19" name="页脚占位符 18"/>
          <p:cNvSpPr>
            <a:spLocks noGrp="1"/>
          </p:cNvSpPr>
          <p:nvPr>
            <p:ph type="ftr" sz="quarter" idx="11"/>
          </p:nvPr>
        </p:nvSpPr>
        <p:spPr/>
        <p:txBody>
          <a:bodyPr/>
          <a:lstStyle/>
          <a:p>
            <a:endParaRPr lang="zh-CN" altLang="en-US"/>
          </a:p>
        </p:txBody>
      </p:sp>
      <p:sp>
        <p:nvSpPr>
          <p:cNvPr id="27" name="灯片编号占位符 2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2010-11-16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914401"/>
            <a:ext cx="2057400" cy="5211763"/>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914401"/>
            <a:ext cx="6019800" cy="5211763"/>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2010-11-16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2010-11-16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2010-11-16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2010-11-16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p:spPr>
        <p:txBody>
          <a:bodyPr tIns="45720" anchor="b"/>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2010-11-16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2010-11-16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2010-11-16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2010-11-16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单圆角矩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标题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2010-11-16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a:xfrm>
            <a:off x="8077200" y="6356350"/>
            <a:ext cx="609600" cy="365125"/>
          </a:xfrm>
        </p:spPr>
        <p:txBody>
          <a:bodyPr/>
          <a:lstStyle/>
          <a:p>
            <a:fld id="{0C913308-F349-4B6D-A68A-DD1791B4A57B}" type="slidenum">
              <a:rPr lang="zh-CN" altLang="en-US" smtClean="0"/>
              <a:pPr/>
              <a:t>‹#›</a:t>
            </a:fld>
            <a:endParaRPr lang="zh-CN" altLang="en-US"/>
          </a:p>
        </p:txBody>
      </p:sp>
      <p:sp>
        <p:nvSpPr>
          <p:cNvPr id="3" name="图片占位符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CN" altLang="en-US" smtClean="0"/>
              <a:t>单击图标添加图片</a:t>
            </a:r>
            <a:endParaRPr kumimoji="0" lang="en-US" dirty="0"/>
          </a:p>
        </p:txBody>
      </p:sp>
      <p:sp>
        <p:nvSpPr>
          <p:cNvPr id="10" name="任意多边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任意多边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任意多边形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任意多边形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标题占位符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30820CF-B880-4189-942D-D702A7CBA730}" type="datetimeFigureOut">
              <a:rPr lang="zh-CN" altLang="en-US" smtClean="0"/>
              <a:pPr/>
              <a:t>2010-11-16</a:t>
            </a:fld>
            <a:endParaRPr lang="zh-CN" altLang="en-US"/>
          </a:p>
        </p:txBody>
      </p:sp>
      <p:sp>
        <p:nvSpPr>
          <p:cNvPr id="22" name="页脚占位符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CN" altLang="en-US"/>
          </a:p>
        </p:txBody>
      </p:sp>
      <p:sp>
        <p:nvSpPr>
          <p:cNvPr id="18" name="灯片编号占位符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C913308-F349-4B6D-A68A-DD1791B4A57B}" type="slidenum">
              <a:rPr lang="zh-CN" altLang="en-US" smtClean="0"/>
              <a:pPr/>
              <a:t>‹#›</a:t>
            </a:fld>
            <a:endParaRPr lang="zh-CN" altLang="en-US"/>
          </a:p>
        </p:txBody>
      </p:sp>
      <p:grpSp>
        <p:nvGrpSpPr>
          <p:cNvPr id="2" name="组合 1"/>
          <p:cNvGrpSpPr/>
          <p:nvPr/>
        </p:nvGrpSpPr>
        <p:grpSpPr>
          <a:xfrm>
            <a:off x="-19017" y="202408"/>
            <a:ext cx="9180548" cy="649224"/>
            <a:chOff x="-19045" y="216550"/>
            <a:chExt cx="9180548" cy="649224"/>
          </a:xfrm>
        </p:grpSpPr>
        <p:sp>
          <p:nvSpPr>
            <p:cNvPr id="12" name="任意多边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任意多边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smtClean="0"/>
              <a:t>Data Envelopment Analysis</a:t>
            </a:r>
            <a:endParaRPr lang="zh-CN" altLang="en-US" dirty="0"/>
          </a:p>
        </p:txBody>
      </p:sp>
      <p:sp>
        <p:nvSpPr>
          <p:cNvPr id="3" name="副标题 2"/>
          <p:cNvSpPr>
            <a:spLocks noGrp="1"/>
          </p:cNvSpPr>
          <p:nvPr>
            <p:ph type="subTitle" idx="1"/>
          </p:nvPr>
        </p:nvSpPr>
        <p:spPr/>
        <p:txBody>
          <a:bodyPr/>
          <a:lstStyle/>
          <a:p>
            <a:r>
              <a:rPr lang="en-US" altLang="zh-CN" dirty="0" smtClean="0"/>
              <a:t>Jin </a:t>
            </a:r>
            <a:r>
              <a:rPr lang="en-US" altLang="zh-CN" dirty="0" err="1" smtClean="0"/>
              <a:t>Xiongnan</a:t>
            </a:r>
            <a:endParaRPr lang="en-US" altLang="zh-CN" dirty="0" smtClean="0"/>
          </a:p>
          <a:p>
            <a:r>
              <a:rPr lang="en-US" altLang="zh-CN" dirty="0" err="1" smtClean="0"/>
              <a:t>Herve</a:t>
            </a:r>
            <a:r>
              <a:rPr lang="en-US" altLang="zh-CN" dirty="0" smtClean="0"/>
              <a:t> </a:t>
            </a:r>
            <a:r>
              <a:rPr lang="en-US" altLang="zh-CN" dirty="0" err="1" smtClean="0"/>
              <a:t>Kusnik</a:t>
            </a:r>
            <a:endParaRPr lang="en-US" altLang="zh-CN" dirty="0" smtClean="0"/>
          </a:p>
          <a:p>
            <a:r>
              <a:rPr lang="en-US" altLang="zh-CN" dirty="0" err="1" smtClean="0"/>
              <a:t>Khalil</a:t>
            </a:r>
            <a:r>
              <a:rPr lang="en-US" altLang="zh-CN" dirty="0" smtClean="0"/>
              <a:t> </a:t>
            </a:r>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How it works?</a:t>
            </a:r>
            <a:endParaRPr lang="fr-FR" dirty="0"/>
          </a:p>
        </p:txBody>
      </p:sp>
      <p:sp>
        <p:nvSpPr>
          <p:cNvPr id="3" name="Content Placeholder 2"/>
          <p:cNvSpPr>
            <a:spLocks noGrp="1"/>
          </p:cNvSpPr>
          <p:nvPr>
            <p:ph idx="1"/>
          </p:nvPr>
        </p:nvSpPr>
        <p:spPr/>
        <p:txBody>
          <a:bodyPr/>
          <a:lstStyle/>
          <a:p>
            <a:pPr marL="514350" indent="-514350">
              <a:buAutoNum type="arabicPeriod"/>
            </a:pPr>
            <a:r>
              <a:rPr lang="fr-FR" dirty="0" err="1" smtClean="0"/>
              <a:t>Utilizingsome</a:t>
            </a:r>
            <a:r>
              <a:rPr lang="fr-FR" dirty="0" smtClean="0"/>
              <a:t> variable to </a:t>
            </a:r>
            <a:r>
              <a:rPr lang="fr-FR" dirty="0" err="1" smtClean="0"/>
              <a:t>establish</a:t>
            </a:r>
            <a:r>
              <a:rPr lang="fr-FR" dirty="0" smtClean="0"/>
              <a:t> the </a:t>
            </a:r>
            <a:r>
              <a:rPr lang="fr-FR" dirty="0" err="1" smtClean="0"/>
              <a:t>efficiencyfrontier</a:t>
            </a:r>
            <a:r>
              <a:rPr lang="fr-FR" dirty="0" smtClean="0"/>
              <a:t>:</a:t>
            </a:r>
          </a:p>
          <a:p>
            <a:pPr marL="1314450" lvl="2" indent="-514350">
              <a:buAutoNum type="arabicPeriod"/>
            </a:pPr>
            <a:r>
              <a:rPr lang="fr-FR" dirty="0" err="1" smtClean="0"/>
              <a:t>Number</a:t>
            </a:r>
            <a:r>
              <a:rPr lang="fr-FR" dirty="0" smtClean="0"/>
              <a:t> of </a:t>
            </a:r>
            <a:r>
              <a:rPr lang="fr-FR" dirty="0" err="1" smtClean="0"/>
              <a:t>employees</a:t>
            </a:r>
            <a:r>
              <a:rPr lang="fr-FR" dirty="0" smtClean="0"/>
              <a:t>.</a:t>
            </a:r>
          </a:p>
          <a:p>
            <a:pPr marL="1314450" lvl="2" indent="-514350">
              <a:buAutoNum type="arabicPeriod"/>
            </a:pPr>
            <a:r>
              <a:rPr lang="fr-FR" dirty="0" smtClean="0"/>
              <a:t>Service </a:t>
            </a:r>
            <a:r>
              <a:rPr lang="fr-FR" dirty="0" err="1" smtClean="0"/>
              <a:t>quality</a:t>
            </a:r>
            <a:r>
              <a:rPr lang="fr-FR" dirty="0" smtClean="0"/>
              <a:t>.</a:t>
            </a:r>
          </a:p>
          <a:p>
            <a:pPr marL="1314450" lvl="2" indent="-514350">
              <a:buAutoNum type="arabicPeriod"/>
            </a:pPr>
            <a:r>
              <a:rPr lang="fr-FR" dirty="0" err="1" smtClean="0"/>
              <a:t>Environmentalsafety</a:t>
            </a:r>
            <a:r>
              <a:rPr lang="fr-FR" dirty="0" smtClean="0"/>
              <a:t>.</a:t>
            </a:r>
          </a:p>
          <a:p>
            <a:pPr marL="1314450" lvl="2" indent="-514350">
              <a:buAutoNum type="arabicPeriod"/>
            </a:pPr>
            <a:r>
              <a:rPr lang="fr-FR" dirty="0" smtClean="0"/>
              <a:t>Fuel </a:t>
            </a:r>
            <a:r>
              <a:rPr lang="fr-FR" dirty="0" err="1" smtClean="0"/>
              <a:t>consumption</a:t>
            </a:r>
            <a:r>
              <a:rPr lang="fr-FR" dirty="0"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How it works?</a:t>
            </a:r>
            <a:endParaRPr lang="fr-FR" dirty="0"/>
          </a:p>
        </p:txBody>
      </p:sp>
      <p:sp>
        <p:nvSpPr>
          <p:cNvPr id="3" name="Content Placeholder 2"/>
          <p:cNvSpPr>
            <a:spLocks noGrp="1"/>
          </p:cNvSpPr>
          <p:nvPr>
            <p:ph idx="1"/>
          </p:nvPr>
        </p:nvSpPr>
        <p:spPr/>
        <p:txBody>
          <a:bodyPr/>
          <a:lstStyle/>
          <a:p>
            <a:pPr marL="514350" indent="-514350">
              <a:buAutoNum type="arabicPeriod"/>
            </a:pPr>
            <a:r>
              <a:rPr lang="fr-FR" dirty="0" err="1" smtClean="0"/>
              <a:t>Utilizingsome</a:t>
            </a:r>
            <a:r>
              <a:rPr lang="fr-FR" dirty="0" smtClean="0"/>
              <a:t> variable to </a:t>
            </a:r>
            <a:r>
              <a:rPr lang="fr-FR" dirty="0" err="1" smtClean="0"/>
              <a:t>establish</a:t>
            </a:r>
            <a:r>
              <a:rPr lang="fr-FR" dirty="0" smtClean="0"/>
              <a:t> the </a:t>
            </a:r>
            <a:r>
              <a:rPr lang="fr-FR" dirty="0" err="1" smtClean="0"/>
              <a:t>efficiencyfrontier</a:t>
            </a:r>
            <a:r>
              <a:rPr lang="fr-FR" dirty="0" smtClean="0"/>
              <a:t>:</a:t>
            </a:r>
          </a:p>
          <a:p>
            <a:pPr marL="1314450" lvl="2" indent="-514350">
              <a:buAutoNum type="arabicPeriod"/>
            </a:pPr>
            <a:r>
              <a:rPr lang="fr-FR" dirty="0" err="1" smtClean="0"/>
              <a:t>Number</a:t>
            </a:r>
            <a:r>
              <a:rPr lang="fr-FR" dirty="0" smtClean="0"/>
              <a:t> of </a:t>
            </a:r>
            <a:r>
              <a:rPr lang="fr-FR" dirty="0" err="1" smtClean="0"/>
              <a:t>employees</a:t>
            </a:r>
            <a:r>
              <a:rPr lang="fr-FR" dirty="0" smtClean="0"/>
              <a:t>.</a:t>
            </a:r>
          </a:p>
          <a:p>
            <a:pPr marL="1314450" lvl="2" indent="-514350">
              <a:buAutoNum type="arabicPeriod"/>
            </a:pPr>
            <a:r>
              <a:rPr lang="fr-FR" dirty="0" smtClean="0"/>
              <a:t>Service </a:t>
            </a:r>
            <a:r>
              <a:rPr lang="fr-FR" dirty="0" err="1" smtClean="0"/>
              <a:t>quality</a:t>
            </a:r>
            <a:r>
              <a:rPr lang="fr-FR" dirty="0" smtClean="0"/>
              <a:t>.</a:t>
            </a:r>
          </a:p>
          <a:p>
            <a:pPr marL="1314450" lvl="2" indent="-514350">
              <a:buAutoNum type="arabicPeriod"/>
            </a:pPr>
            <a:r>
              <a:rPr lang="fr-FR" dirty="0" err="1" smtClean="0"/>
              <a:t>Environmentalsafety</a:t>
            </a:r>
            <a:r>
              <a:rPr lang="fr-FR" dirty="0" smtClean="0"/>
              <a:t>.</a:t>
            </a:r>
          </a:p>
          <a:p>
            <a:pPr marL="1314450" lvl="2" indent="-514350">
              <a:buAutoNum type="arabicPeriod"/>
            </a:pPr>
            <a:r>
              <a:rPr lang="fr-FR" dirty="0" smtClean="0"/>
              <a:t>Fuel </a:t>
            </a:r>
            <a:r>
              <a:rPr lang="fr-FR" dirty="0" err="1" smtClean="0"/>
              <a:t>consumption</a:t>
            </a:r>
            <a:r>
              <a:rPr lang="fr-FR" dirty="0" smtClean="0"/>
              <a:t>.</a:t>
            </a:r>
          </a:p>
          <a:p>
            <a:pPr marL="514350" indent="-514350">
              <a:buAutoNum type="arabicPeriod"/>
            </a:pPr>
            <a:r>
              <a:rPr lang="fr-FR" dirty="0" err="1" smtClean="0"/>
              <a:t>Define</a:t>
            </a:r>
            <a:r>
              <a:rPr lang="fr-FR" dirty="0" smtClean="0"/>
              <a:t> the </a:t>
            </a:r>
            <a:r>
              <a:rPr lang="fr-FR" dirty="0" err="1" smtClean="0"/>
              <a:t>efficiencyfrontier</a:t>
            </a:r>
            <a:r>
              <a:rPr lang="fr-FR" dirty="0" smtClean="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How it works?</a:t>
            </a:r>
            <a:endParaRPr lang="fr-FR" dirty="0"/>
          </a:p>
        </p:txBody>
      </p:sp>
      <p:sp>
        <p:nvSpPr>
          <p:cNvPr id="3" name="Content Placeholder 2"/>
          <p:cNvSpPr>
            <a:spLocks noGrp="1"/>
          </p:cNvSpPr>
          <p:nvPr>
            <p:ph idx="1"/>
          </p:nvPr>
        </p:nvSpPr>
        <p:spPr/>
        <p:txBody>
          <a:bodyPr>
            <a:normAutofit/>
          </a:bodyPr>
          <a:lstStyle/>
          <a:p>
            <a:pPr marL="514350" indent="-514350">
              <a:buAutoNum type="arabicPeriod"/>
            </a:pPr>
            <a:r>
              <a:rPr lang="fr-FR" dirty="0" err="1" smtClean="0"/>
              <a:t>Utilizingsome</a:t>
            </a:r>
            <a:r>
              <a:rPr lang="fr-FR" dirty="0" smtClean="0"/>
              <a:t> variable to </a:t>
            </a:r>
            <a:r>
              <a:rPr lang="fr-FR" dirty="0" err="1" smtClean="0"/>
              <a:t>establish</a:t>
            </a:r>
            <a:r>
              <a:rPr lang="fr-FR" dirty="0" smtClean="0"/>
              <a:t> the </a:t>
            </a:r>
            <a:r>
              <a:rPr lang="fr-FR" dirty="0" err="1" smtClean="0"/>
              <a:t>efficiencyfrontier</a:t>
            </a:r>
            <a:r>
              <a:rPr lang="fr-FR" dirty="0" smtClean="0"/>
              <a:t>:</a:t>
            </a:r>
          </a:p>
          <a:p>
            <a:pPr marL="1314450" lvl="2" indent="-514350">
              <a:buAutoNum type="arabicPeriod"/>
            </a:pPr>
            <a:r>
              <a:rPr lang="fr-FR" dirty="0" err="1" smtClean="0"/>
              <a:t>Number</a:t>
            </a:r>
            <a:r>
              <a:rPr lang="fr-FR" dirty="0" smtClean="0"/>
              <a:t> of </a:t>
            </a:r>
            <a:r>
              <a:rPr lang="fr-FR" dirty="0" err="1" smtClean="0"/>
              <a:t>employees</a:t>
            </a:r>
            <a:r>
              <a:rPr lang="fr-FR" dirty="0" smtClean="0"/>
              <a:t>.</a:t>
            </a:r>
          </a:p>
          <a:p>
            <a:pPr marL="1314450" lvl="2" indent="-514350">
              <a:buAutoNum type="arabicPeriod"/>
            </a:pPr>
            <a:r>
              <a:rPr lang="fr-FR" dirty="0" smtClean="0"/>
              <a:t>Service </a:t>
            </a:r>
            <a:r>
              <a:rPr lang="fr-FR" dirty="0" err="1" smtClean="0"/>
              <a:t>quality</a:t>
            </a:r>
            <a:r>
              <a:rPr lang="fr-FR" dirty="0" smtClean="0"/>
              <a:t>.</a:t>
            </a:r>
          </a:p>
          <a:p>
            <a:pPr marL="1314450" lvl="2" indent="-514350">
              <a:buAutoNum type="arabicPeriod"/>
            </a:pPr>
            <a:r>
              <a:rPr lang="fr-FR" dirty="0" err="1" smtClean="0"/>
              <a:t>Environmentalsafety</a:t>
            </a:r>
            <a:r>
              <a:rPr lang="fr-FR" dirty="0" smtClean="0"/>
              <a:t>.</a:t>
            </a:r>
          </a:p>
          <a:p>
            <a:pPr marL="1314450" lvl="2" indent="-514350">
              <a:buAutoNum type="arabicPeriod"/>
            </a:pPr>
            <a:r>
              <a:rPr lang="fr-FR" dirty="0" smtClean="0"/>
              <a:t>Fuel </a:t>
            </a:r>
            <a:r>
              <a:rPr lang="fr-FR" dirty="0" err="1" smtClean="0"/>
              <a:t>consumption</a:t>
            </a:r>
            <a:r>
              <a:rPr lang="fr-FR" dirty="0" smtClean="0"/>
              <a:t>.</a:t>
            </a:r>
          </a:p>
          <a:p>
            <a:pPr marL="514350" indent="-514350">
              <a:buAutoNum type="arabicPeriod"/>
            </a:pPr>
            <a:r>
              <a:rPr lang="fr-FR" dirty="0" err="1" smtClean="0"/>
              <a:t>Define</a:t>
            </a:r>
            <a:r>
              <a:rPr lang="fr-FR" dirty="0" smtClean="0"/>
              <a:t> the </a:t>
            </a:r>
            <a:r>
              <a:rPr lang="fr-FR" dirty="0" err="1" smtClean="0"/>
              <a:t>efficiencyfrontier</a:t>
            </a:r>
            <a:r>
              <a:rPr lang="fr-FR" dirty="0" smtClean="0"/>
              <a:t>.</a:t>
            </a:r>
          </a:p>
          <a:p>
            <a:pPr marL="514350" indent="-514350">
              <a:buAutoNum type="arabicPeriod"/>
            </a:pPr>
            <a:r>
              <a:rPr lang="fr-FR" dirty="0" smtClean="0"/>
              <a:t>A </a:t>
            </a:r>
            <a:r>
              <a:rPr lang="fr-FR" dirty="0" err="1" smtClean="0"/>
              <a:t>numerical</a:t>
            </a:r>
            <a:r>
              <a:rPr lang="fr-FR" dirty="0" smtClean="0"/>
              <a:t> coefficient </a:t>
            </a:r>
            <a:r>
              <a:rPr lang="fr-FR" dirty="0" err="1" smtClean="0"/>
              <a:t>isgiven</a:t>
            </a:r>
            <a:r>
              <a:rPr lang="fr-FR" dirty="0" smtClean="0"/>
              <a:t> to </a:t>
            </a:r>
            <a:r>
              <a:rPr lang="fr-FR" dirty="0" err="1" smtClean="0"/>
              <a:t>eachfirm</a:t>
            </a:r>
            <a:r>
              <a:rPr lang="fr-FR" dirty="0" smtClean="0"/>
              <a:t>, </a:t>
            </a:r>
            <a:r>
              <a:rPr lang="fr-FR" dirty="0" err="1" smtClean="0"/>
              <a:t>definingits</a:t>
            </a:r>
            <a:r>
              <a:rPr lang="fr-FR" dirty="0" smtClean="0"/>
              <a:t> relative </a:t>
            </a:r>
            <a:r>
              <a:rPr lang="fr-FR" dirty="0" err="1" smtClean="0"/>
              <a:t>efficiency</a:t>
            </a:r>
            <a:r>
              <a:rPr lang="fr-FR" dirty="0" smtClean="0"/>
              <a:t>.	 </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dirty="0" smtClean="0"/>
              <a:t>CONTENT</a:t>
            </a:r>
            <a:endParaRPr lang="zh-CN" altLang="en-US" dirty="0"/>
          </a:p>
        </p:txBody>
      </p:sp>
      <p:sp>
        <p:nvSpPr>
          <p:cNvPr id="3" name="内容占位符 2"/>
          <p:cNvSpPr>
            <a:spLocks noGrp="1"/>
          </p:cNvSpPr>
          <p:nvPr>
            <p:ph idx="1"/>
          </p:nvPr>
        </p:nvSpPr>
        <p:spPr>
          <a:xfrm>
            <a:off x="2928926" y="1928802"/>
            <a:ext cx="3757610" cy="4389120"/>
          </a:xfrm>
        </p:spPr>
        <p:txBody>
          <a:bodyPr/>
          <a:lstStyle/>
          <a:p>
            <a:pPr>
              <a:lnSpc>
                <a:spcPct val="200000"/>
              </a:lnSpc>
            </a:pPr>
            <a:r>
              <a:rPr lang="en-US" altLang="zh-CN" b="1" dirty="0" smtClean="0"/>
              <a:t>What DEA is</a:t>
            </a:r>
          </a:p>
          <a:p>
            <a:pPr>
              <a:lnSpc>
                <a:spcPct val="200000"/>
              </a:lnSpc>
            </a:pPr>
            <a:r>
              <a:rPr lang="en-US" altLang="zh-CN" b="1" dirty="0" smtClean="0"/>
              <a:t>History of DEA</a:t>
            </a:r>
          </a:p>
          <a:p>
            <a:pPr>
              <a:lnSpc>
                <a:spcPct val="200000"/>
              </a:lnSpc>
            </a:pPr>
            <a:r>
              <a:rPr lang="en-US" altLang="zh-CN" b="1" dirty="0" smtClean="0"/>
              <a:t>How DEA works</a:t>
            </a:r>
          </a:p>
          <a:p>
            <a:pPr>
              <a:lnSpc>
                <a:spcPct val="200000"/>
              </a:lnSpc>
            </a:pPr>
            <a:r>
              <a:rPr lang="en-US" altLang="zh-CN" b="1" dirty="0" smtClean="0">
                <a:solidFill>
                  <a:srgbClr val="002060"/>
                </a:solidFill>
              </a:rPr>
              <a:t>Case Study</a:t>
            </a:r>
          </a:p>
          <a:p>
            <a:pPr>
              <a:lnSpc>
                <a:spcPct val="200000"/>
              </a:lnSpc>
            </a:pPr>
            <a:r>
              <a:rPr lang="en-US" altLang="zh-CN" b="1" dirty="0" smtClean="0"/>
              <a:t>Conclusion</a:t>
            </a:r>
          </a:p>
          <a:p>
            <a:pPr>
              <a:buNone/>
            </a:pPr>
            <a:endParaRPr lang="en-US" altLang="zh-CN" dirty="0" smtClean="0"/>
          </a:p>
          <a:p>
            <a:endParaRPr lang="zh-CN" altLang="en-US" dirty="0"/>
          </a:p>
        </p:txBody>
      </p:sp>
      <p:sp>
        <p:nvSpPr>
          <p:cNvPr id="5" name="虚尾箭头 4"/>
          <p:cNvSpPr/>
          <p:nvPr/>
        </p:nvSpPr>
        <p:spPr>
          <a:xfrm>
            <a:off x="2500298" y="4643446"/>
            <a:ext cx="714380" cy="928694"/>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DEA Case</a:t>
            </a:r>
            <a:endParaRPr lang="zh-CN" altLang="en-US" dirty="0"/>
          </a:p>
        </p:txBody>
      </p:sp>
      <p:sp>
        <p:nvSpPr>
          <p:cNvPr id="4" name="矩形 3"/>
          <p:cNvSpPr/>
          <p:nvPr/>
        </p:nvSpPr>
        <p:spPr>
          <a:xfrm>
            <a:off x="357158" y="2000240"/>
            <a:ext cx="4140814" cy="923330"/>
          </a:xfrm>
          <a:prstGeom prst="rect">
            <a:avLst/>
          </a:prstGeom>
          <a:noFill/>
        </p:spPr>
        <p:txBody>
          <a:bodyPr wrap="none" lIns="91440" tIns="45720" rIns="91440" bIns="45720">
            <a:spAutoFit/>
          </a:bodyPr>
          <a:lstStyle/>
          <a:p>
            <a:pPr algn="ctr"/>
            <a:r>
              <a:rPr lang="en-US" altLang="zh-CN"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COMPUTER</a:t>
            </a:r>
            <a:endParaRPr lang="zh-CN" alt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5" name="矩形 4"/>
          <p:cNvSpPr/>
          <p:nvPr/>
        </p:nvSpPr>
        <p:spPr>
          <a:xfrm>
            <a:off x="500034" y="3429000"/>
            <a:ext cx="3948132" cy="923330"/>
          </a:xfrm>
          <a:prstGeom prst="rect">
            <a:avLst/>
          </a:prstGeom>
          <a:noFill/>
        </p:spPr>
        <p:txBody>
          <a:bodyPr wrap="none" lIns="91440" tIns="45720" rIns="91440" bIns="45720">
            <a:spAutoFit/>
          </a:bodyPr>
          <a:lstStyle/>
          <a:p>
            <a:pPr algn="ctr"/>
            <a:r>
              <a:rPr lang="en-US" altLang="zh-CN"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SOFTWARE</a:t>
            </a:r>
            <a:endParaRPr lang="zh-CN" alt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6" name="矩形 5"/>
          <p:cNvSpPr/>
          <p:nvPr/>
        </p:nvSpPr>
        <p:spPr>
          <a:xfrm>
            <a:off x="428596" y="5000636"/>
            <a:ext cx="6497549" cy="923330"/>
          </a:xfrm>
          <a:prstGeom prst="rect">
            <a:avLst/>
          </a:prstGeom>
          <a:noFill/>
        </p:spPr>
        <p:txBody>
          <a:bodyPr wrap="none" lIns="91440" tIns="45720" rIns="91440" bIns="45720">
            <a:spAutoFit/>
          </a:bodyPr>
          <a:lstStyle/>
          <a:p>
            <a:pPr algn="ctr"/>
            <a:r>
              <a:rPr lang="en-US" altLang="zh-CN"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COMMUNICATION</a:t>
            </a:r>
            <a:endParaRPr lang="zh-CN" alt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8" name="TextBox 7"/>
          <p:cNvSpPr txBox="1"/>
          <p:nvPr/>
        </p:nvSpPr>
        <p:spPr>
          <a:xfrm>
            <a:off x="4714876" y="1500174"/>
            <a:ext cx="4071966" cy="3416320"/>
          </a:xfrm>
          <a:prstGeom prst="rect">
            <a:avLst/>
          </a:prstGeom>
          <a:noFill/>
        </p:spPr>
        <p:txBody>
          <a:bodyPr wrap="square" rtlCol="0">
            <a:spAutoFit/>
          </a:bodyPr>
          <a:lstStyle/>
          <a:p>
            <a:r>
              <a:rPr lang="en-US" altLang="zh-CN" b="1" dirty="0" smtClean="0"/>
              <a:t>During the 1980’s the Electronic industry is the most activity department among the economics. And the competition is very serious. Hence the innovation strategies of  computer, communication and software company are very important. Hence it makes lots of sense of evaluating the company’s or department’s performance with the strategy.</a:t>
            </a:r>
          </a:p>
          <a:p>
            <a:endParaRPr lang="zh-CN" altLang="en-US"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The Efficiency Of U.S. Electronic Company</a:t>
            </a:r>
            <a:endParaRPr lang="zh-CN" altLang="en-US" dirty="0"/>
          </a:p>
        </p:txBody>
      </p:sp>
      <p:sp>
        <p:nvSpPr>
          <p:cNvPr id="3" name="内容占位符 2"/>
          <p:cNvSpPr>
            <a:spLocks noGrp="1"/>
          </p:cNvSpPr>
          <p:nvPr>
            <p:ph idx="1"/>
          </p:nvPr>
        </p:nvSpPr>
        <p:spPr>
          <a:xfrm>
            <a:off x="285720" y="2214554"/>
            <a:ext cx="4857784" cy="3071834"/>
          </a:xfrm>
        </p:spPr>
        <p:txBody>
          <a:bodyPr/>
          <a:lstStyle/>
          <a:p>
            <a:r>
              <a:rPr lang="en-US" altLang="zh-CN" dirty="0" smtClean="0"/>
              <a:t>Data</a:t>
            </a:r>
            <a:endParaRPr lang="en-US" altLang="zh-CN" dirty="0" smtClean="0"/>
          </a:p>
          <a:p>
            <a:pPr>
              <a:buNone/>
            </a:pPr>
            <a:r>
              <a:rPr lang="en-US" altLang="zh-CN" dirty="0" smtClean="0"/>
              <a:t>The data is from the database in CD of COMPUSTAT running on IBM’s PC which is offered by Lotus.</a:t>
            </a:r>
            <a:endParaRPr lang="zh-CN" altLang="en-US" dirty="0"/>
          </a:p>
        </p:txBody>
      </p:sp>
      <p:pic>
        <p:nvPicPr>
          <p:cNvPr id="5" name="图片 4" descr="vbf2580080.gif"/>
          <p:cNvPicPr>
            <a:picLocks noChangeAspect="1"/>
          </p:cNvPicPr>
          <p:nvPr/>
        </p:nvPicPr>
        <p:blipFill>
          <a:blip r:embed="rId2"/>
          <a:stretch>
            <a:fillRect/>
          </a:stretch>
        </p:blipFill>
        <p:spPr>
          <a:xfrm>
            <a:off x="5572132" y="1500174"/>
            <a:ext cx="2840907" cy="2714644"/>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The Efficiency Of U.S. Electronic Company</a:t>
            </a:r>
            <a:endParaRPr lang="zh-CN" altLang="en-US" dirty="0"/>
          </a:p>
        </p:txBody>
      </p:sp>
      <p:sp>
        <p:nvSpPr>
          <p:cNvPr id="3" name="内容占位符 2"/>
          <p:cNvSpPr>
            <a:spLocks noGrp="1"/>
          </p:cNvSpPr>
          <p:nvPr>
            <p:ph idx="1"/>
          </p:nvPr>
        </p:nvSpPr>
        <p:spPr/>
        <p:txBody>
          <a:bodyPr/>
          <a:lstStyle/>
          <a:p>
            <a:r>
              <a:rPr lang="en-US" altLang="zh-CN" dirty="0" smtClean="0"/>
              <a:t>The first groups are the most 8 profitable companies in three departments.(based on NI from 1980-1988)</a:t>
            </a:r>
          </a:p>
          <a:p>
            <a:r>
              <a:rPr lang="en-US" altLang="zh-CN" dirty="0" smtClean="0"/>
              <a:t>The second groups are the least 6 profitable companies in three departments.</a:t>
            </a:r>
          </a:p>
          <a:p>
            <a:r>
              <a:rPr lang="en-US" altLang="zh-CN" dirty="0" smtClean="0"/>
              <a:t>The third groups are consisted with the first seven companies from group 1 and last 4 from group 2.</a:t>
            </a:r>
          </a:p>
          <a:p>
            <a:endParaRPr lang="en-US" altLang="zh-CN"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714348" y="1428736"/>
            <a:ext cx="2000264" cy="27860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t>IBM,DEC,</a:t>
            </a:r>
          </a:p>
          <a:p>
            <a:pPr algn="ctr"/>
            <a:r>
              <a:rPr lang="en-US" altLang="zh-CN" sz="2800" b="1" dirty="0" smtClean="0"/>
              <a:t>HWP,HIT</a:t>
            </a:r>
          </a:p>
          <a:p>
            <a:pPr algn="ctr"/>
            <a:r>
              <a:rPr lang="en-US" altLang="zh-CN" sz="2800" b="1" dirty="0" smtClean="0"/>
              <a:t>APPL,AMH</a:t>
            </a:r>
          </a:p>
          <a:p>
            <a:pPr algn="ctr"/>
            <a:r>
              <a:rPr lang="en-US" altLang="zh-CN" sz="2800" b="1" dirty="0" smtClean="0"/>
              <a:t>CYR,TAN</a:t>
            </a:r>
            <a:endParaRPr lang="zh-CN" altLang="en-US" sz="2800" b="1" dirty="0"/>
          </a:p>
        </p:txBody>
      </p:sp>
      <p:sp>
        <p:nvSpPr>
          <p:cNvPr id="7" name="矩形 6"/>
          <p:cNvSpPr/>
          <p:nvPr/>
        </p:nvSpPr>
        <p:spPr>
          <a:xfrm>
            <a:off x="357158" y="285728"/>
            <a:ext cx="2805255" cy="923330"/>
          </a:xfrm>
          <a:prstGeom prst="rect">
            <a:avLst/>
          </a:prstGeom>
          <a:noFill/>
        </p:spPr>
        <p:txBody>
          <a:bodyPr wrap="none" lIns="91440" tIns="45720" rIns="91440" bIns="45720">
            <a:spAutoFit/>
          </a:bodyPr>
          <a:lstStyle/>
          <a:p>
            <a:pPr algn="ctr"/>
            <a:r>
              <a:rPr lang="en-US" altLang="zh-CN"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GROUP 1</a:t>
            </a:r>
            <a:endParaRPr lang="zh-CN" alt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714348" y="1428736"/>
            <a:ext cx="2000264" cy="27860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t>IBM,DEC,</a:t>
            </a:r>
          </a:p>
          <a:p>
            <a:pPr algn="ctr"/>
            <a:r>
              <a:rPr lang="en-US" altLang="zh-CN" sz="2800" b="1" dirty="0" smtClean="0"/>
              <a:t>HWP,HIT</a:t>
            </a:r>
          </a:p>
          <a:p>
            <a:pPr algn="ctr"/>
            <a:r>
              <a:rPr lang="en-US" altLang="zh-CN" sz="2800" b="1" dirty="0" smtClean="0"/>
              <a:t>APPL,AMH</a:t>
            </a:r>
          </a:p>
          <a:p>
            <a:pPr algn="ctr"/>
            <a:r>
              <a:rPr lang="en-US" altLang="zh-CN" sz="2800" b="1" dirty="0" smtClean="0"/>
              <a:t>CYR,TAN</a:t>
            </a:r>
            <a:endParaRPr lang="zh-CN" altLang="en-US" sz="2800" b="1" dirty="0"/>
          </a:p>
        </p:txBody>
      </p:sp>
      <p:sp>
        <p:nvSpPr>
          <p:cNvPr id="5" name="圆角矩形 4"/>
          <p:cNvSpPr/>
          <p:nvPr/>
        </p:nvSpPr>
        <p:spPr>
          <a:xfrm>
            <a:off x="6286512" y="1357298"/>
            <a:ext cx="2000264" cy="27146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t>BEEV,GES,</a:t>
            </a:r>
          </a:p>
          <a:p>
            <a:pPr algn="ctr"/>
            <a:r>
              <a:rPr lang="en-US" altLang="zh-CN" sz="2800" b="1" dirty="0" smtClean="0"/>
              <a:t>DGN,EEC,</a:t>
            </a:r>
          </a:p>
          <a:p>
            <a:pPr algn="ctr"/>
            <a:r>
              <a:rPr lang="en-US" altLang="zh-CN" sz="2800" b="1" dirty="0" smtClean="0"/>
              <a:t>FLP,MEM</a:t>
            </a:r>
            <a:endParaRPr lang="zh-CN" altLang="en-US" sz="2800" b="1" dirty="0"/>
          </a:p>
        </p:txBody>
      </p:sp>
      <p:sp>
        <p:nvSpPr>
          <p:cNvPr id="7" name="矩形 6"/>
          <p:cNvSpPr/>
          <p:nvPr/>
        </p:nvSpPr>
        <p:spPr>
          <a:xfrm>
            <a:off x="357158" y="285728"/>
            <a:ext cx="2805255" cy="923330"/>
          </a:xfrm>
          <a:prstGeom prst="rect">
            <a:avLst/>
          </a:prstGeom>
          <a:noFill/>
        </p:spPr>
        <p:txBody>
          <a:bodyPr wrap="none" lIns="91440" tIns="45720" rIns="91440" bIns="45720">
            <a:spAutoFit/>
          </a:bodyPr>
          <a:lstStyle/>
          <a:p>
            <a:pPr algn="ctr"/>
            <a:r>
              <a:rPr lang="en-US" altLang="zh-CN"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GROUP 1</a:t>
            </a:r>
            <a:endParaRPr lang="zh-CN" alt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8" name="矩形 7"/>
          <p:cNvSpPr/>
          <p:nvPr/>
        </p:nvSpPr>
        <p:spPr>
          <a:xfrm>
            <a:off x="5786446" y="285728"/>
            <a:ext cx="2805255" cy="923330"/>
          </a:xfrm>
          <a:prstGeom prst="rect">
            <a:avLst/>
          </a:prstGeom>
          <a:noFill/>
        </p:spPr>
        <p:txBody>
          <a:bodyPr wrap="none" lIns="91440" tIns="45720" rIns="91440" bIns="45720">
            <a:spAutoFit/>
          </a:bodyPr>
          <a:lstStyle/>
          <a:p>
            <a:pPr algn="ctr"/>
            <a:r>
              <a:rPr lang="en-US" altLang="zh-CN"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GROUP 2</a:t>
            </a:r>
            <a:endParaRPr lang="zh-CN" alt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714348" y="1428736"/>
            <a:ext cx="2000264" cy="27860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t>IBM,DEC,</a:t>
            </a:r>
          </a:p>
          <a:p>
            <a:pPr algn="ctr"/>
            <a:r>
              <a:rPr lang="en-US" altLang="zh-CN" sz="2800" b="1" dirty="0" smtClean="0"/>
              <a:t>HWP,HIT</a:t>
            </a:r>
          </a:p>
          <a:p>
            <a:pPr algn="ctr"/>
            <a:r>
              <a:rPr lang="en-US" altLang="zh-CN" sz="2800" b="1" dirty="0" smtClean="0"/>
              <a:t>APPL,AMH</a:t>
            </a:r>
          </a:p>
          <a:p>
            <a:pPr algn="ctr"/>
            <a:r>
              <a:rPr lang="en-US" altLang="zh-CN" sz="2800" b="1" dirty="0" smtClean="0"/>
              <a:t>CYR,TAN</a:t>
            </a:r>
            <a:endParaRPr lang="zh-CN" altLang="en-US" sz="2800" b="1" dirty="0"/>
          </a:p>
        </p:txBody>
      </p:sp>
      <p:sp>
        <p:nvSpPr>
          <p:cNvPr id="5" name="圆角矩形 4"/>
          <p:cNvSpPr/>
          <p:nvPr/>
        </p:nvSpPr>
        <p:spPr>
          <a:xfrm>
            <a:off x="6286512" y="1357298"/>
            <a:ext cx="2000264" cy="27146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t>BEEV,GES,</a:t>
            </a:r>
          </a:p>
          <a:p>
            <a:pPr algn="ctr"/>
            <a:r>
              <a:rPr lang="en-US" altLang="zh-CN" sz="2800" b="1" dirty="0" smtClean="0"/>
              <a:t>DGN,EEC,</a:t>
            </a:r>
          </a:p>
          <a:p>
            <a:pPr algn="ctr"/>
            <a:r>
              <a:rPr lang="en-US" altLang="zh-CN" sz="2800" b="1" dirty="0" smtClean="0"/>
              <a:t>FLP,MEM</a:t>
            </a:r>
            <a:endParaRPr lang="zh-CN" altLang="en-US" sz="2800" b="1" dirty="0"/>
          </a:p>
        </p:txBody>
      </p:sp>
      <p:sp>
        <p:nvSpPr>
          <p:cNvPr id="7" name="矩形 6"/>
          <p:cNvSpPr/>
          <p:nvPr/>
        </p:nvSpPr>
        <p:spPr>
          <a:xfrm>
            <a:off x="357158" y="285728"/>
            <a:ext cx="2805255" cy="923330"/>
          </a:xfrm>
          <a:prstGeom prst="rect">
            <a:avLst/>
          </a:prstGeom>
          <a:noFill/>
        </p:spPr>
        <p:txBody>
          <a:bodyPr wrap="none" lIns="91440" tIns="45720" rIns="91440" bIns="45720">
            <a:spAutoFit/>
          </a:bodyPr>
          <a:lstStyle/>
          <a:p>
            <a:pPr algn="ctr"/>
            <a:r>
              <a:rPr lang="en-US" altLang="zh-CN"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GROUP 1</a:t>
            </a:r>
            <a:endParaRPr lang="zh-CN" alt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8" name="矩形 7"/>
          <p:cNvSpPr/>
          <p:nvPr/>
        </p:nvSpPr>
        <p:spPr>
          <a:xfrm>
            <a:off x="5786446" y="285728"/>
            <a:ext cx="2805255" cy="923330"/>
          </a:xfrm>
          <a:prstGeom prst="rect">
            <a:avLst/>
          </a:prstGeom>
          <a:noFill/>
        </p:spPr>
        <p:txBody>
          <a:bodyPr wrap="none" lIns="91440" tIns="45720" rIns="91440" bIns="45720">
            <a:spAutoFit/>
          </a:bodyPr>
          <a:lstStyle/>
          <a:p>
            <a:pPr algn="ctr"/>
            <a:r>
              <a:rPr lang="en-US" altLang="zh-CN"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GROUP 2</a:t>
            </a:r>
            <a:endParaRPr lang="zh-CN" alt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9" name="虚尾箭头 8"/>
          <p:cNvSpPr/>
          <p:nvPr/>
        </p:nvSpPr>
        <p:spPr>
          <a:xfrm rot="2511461">
            <a:off x="1664880" y="4386155"/>
            <a:ext cx="1324258" cy="10001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0"/>
          <p:cNvSpPr/>
          <p:nvPr/>
        </p:nvSpPr>
        <p:spPr>
          <a:xfrm>
            <a:off x="3143240" y="4572008"/>
            <a:ext cx="3000396" cy="18573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solidFill>
                  <a:schemeClr val="tx1"/>
                </a:solidFill>
              </a:rPr>
              <a:t>IBM,DEC,HWP,APPL,AMH,CYR,TAN</a:t>
            </a:r>
            <a:r>
              <a:rPr lang="en-US" altLang="zh-CN" sz="2400" b="1" dirty="0" smtClean="0">
                <a:solidFill>
                  <a:srgbClr val="0070C0"/>
                </a:solidFill>
              </a:rPr>
              <a:t>,BEEV,DGN,FLP,MEM</a:t>
            </a:r>
            <a:endParaRPr lang="zh-CN" altLang="en-US" sz="2400" b="1" dirty="0">
              <a:solidFill>
                <a:srgbClr val="0070C0"/>
              </a:solidFill>
            </a:endParaRPr>
          </a:p>
        </p:txBody>
      </p:sp>
      <p:sp>
        <p:nvSpPr>
          <p:cNvPr id="12" name="矩形 11"/>
          <p:cNvSpPr/>
          <p:nvPr/>
        </p:nvSpPr>
        <p:spPr>
          <a:xfrm>
            <a:off x="3286116" y="3357562"/>
            <a:ext cx="2805255" cy="923330"/>
          </a:xfrm>
          <a:prstGeom prst="rect">
            <a:avLst/>
          </a:prstGeom>
          <a:noFill/>
        </p:spPr>
        <p:txBody>
          <a:bodyPr wrap="none" lIns="91440" tIns="45720" rIns="91440" bIns="45720">
            <a:spAutoFit/>
          </a:bodyPr>
          <a:lstStyle/>
          <a:p>
            <a:pPr algn="ctr"/>
            <a:r>
              <a:rPr lang="en-US" altLang="zh-CN"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GROUP 3</a:t>
            </a:r>
            <a:endParaRPr lang="zh-CN" alt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dirty="0" smtClean="0"/>
              <a:t>CONTENT</a:t>
            </a:r>
            <a:endParaRPr lang="zh-CN" altLang="en-US" dirty="0"/>
          </a:p>
        </p:txBody>
      </p:sp>
      <p:sp>
        <p:nvSpPr>
          <p:cNvPr id="3" name="内容占位符 2"/>
          <p:cNvSpPr>
            <a:spLocks noGrp="1"/>
          </p:cNvSpPr>
          <p:nvPr>
            <p:ph idx="1"/>
          </p:nvPr>
        </p:nvSpPr>
        <p:spPr>
          <a:xfrm>
            <a:off x="2928926" y="1928802"/>
            <a:ext cx="3757610" cy="4389120"/>
          </a:xfrm>
        </p:spPr>
        <p:txBody>
          <a:bodyPr/>
          <a:lstStyle/>
          <a:p>
            <a:pPr>
              <a:lnSpc>
                <a:spcPct val="200000"/>
              </a:lnSpc>
            </a:pPr>
            <a:r>
              <a:rPr lang="en-US" altLang="zh-CN" b="1" dirty="0" smtClean="0">
                <a:solidFill>
                  <a:srgbClr val="002060"/>
                </a:solidFill>
              </a:rPr>
              <a:t>What DEA is</a:t>
            </a:r>
          </a:p>
          <a:p>
            <a:pPr>
              <a:lnSpc>
                <a:spcPct val="200000"/>
              </a:lnSpc>
            </a:pPr>
            <a:r>
              <a:rPr lang="en-US" altLang="zh-CN" b="1" dirty="0" smtClean="0"/>
              <a:t>History of DEA</a:t>
            </a:r>
          </a:p>
          <a:p>
            <a:pPr>
              <a:lnSpc>
                <a:spcPct val="200000"/>
              </a:lnSpc>
            </a:pPr>
            <a:r>
              <a:rPr lang="en-US" altLang="zh-CN" b="1" dirty="0" smtClean="0"/>
              <a:t>How DEA works</a:t>
            </a:r>
          </a:p>
          <a:p>
            <a:pPr>
              <a:lnSpc>
                <a:spcPct val="200000"/>
              </a:lnSpc>
            </a:pPr>
            <a:r>
              <a:rPr lang="en-US" altLang="zh-CN" b="1" dirty="0" smtClean="0"/>
              <a:t>Case Study</a:t>
            </a:r>
          </a:p>
          <a:p>
            <a:pPr>
              <a:lnSpc>
                <a:spcPct val="200000"/>
              </a:lnSpc>
            </a:pPr>
            <a:r>
              <a:rPr lang="en-US" altLang="zh-CN" b="1" dirty="0" smtClean="0"/>
              <a:t>Conclusion</a:t>
            </a:r>
          </a:p>
          <a:p>
            <a:pPr>
              <a:buNone/>
            </a:pPr>
            <a:endParaRPr lang="en-US" altLang="zh-CN" dirty="0" smtClean="0"/>
          </a:p>
          <a:p>
            <a:endParaRPr lang="zh-CN" altLang="en-US" dirty="0"/>
          </a:p>
        </p:txBody>
      </p:sp>
      <p:sp>
        <p:nvSpPr>
          <p:cNvPr id="5" name="虚尾箭头 4"/>
          <p:cNvSpPr/>
          <p:nvPr/>
        </p:nvSpPr>
        <p:spPr>
          <a:xfrm>
            <a:off x="2500298" y="2000240"/>
            <a:ext cx="714380" cy="928694"/>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714348" y="1428736"/>
            <a:ext cx="2000264" cy="27860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t>IBM,DEC,</a:t>
            </a:r>
          </a:p>
          <a:p>
            <a:pPr algn="ctr"/>
            <a:r>
              <a:rPr lang="en-US" altLang="zh-CN" sz="2800" b="1" dirty="0" smtClean="0"/>
              <a:t>HWP,HIT</a:t>
            </a:r>
          </a:p>
          <a:p>
            <a:pPr algn="ctr"/>
            <a:r>
              <a:rPr lang="en-US" altLang="zh-CN" sz="2800" b="1" dirty="0" smtClean="0"/>
              <a:t>APPL,AMH</a:t>
            </a:r>
          </a:p>
          <a:p>
            <a:pPr algn="ctr"/>
            <a:r>
              <a:rPr lang="en-US" altLang="zh-CN" sz="2800" b="1" dirty="0" smtClean="0"/>
              <a:t>CYR,TAN</a:t>
            </a:r>
            <a:endParaRPr lang="zh-CN" altLang="en-US" sz="2800" b="1" dirty="0"/>
          </a:p>
        </p:txBody>
      </p:sp>
      <p:sp>
        <p:nvSpPr>
          <p:cNvPr id="5" name="圆角矩形 4"/>
          <p:cNvSpPr/>
          <p:nvPr/>
        </p:nvSpPr>
        <p:spPr>
          <a:xfrm>
            <a:off x="6286512" y="1357298"/>
            <a:ext cx="2000264" cy="27146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t>BEEV,GES,</a:t>
            </a:r>
          </a:p>
          <a:p>
            <a:pPr algn="ctr"/>
            <a:r>
              <a:rPr lang="en-US" altLang="zh-CN" sz="2800" b="1" dirty="0" smtClean="0"/>
              <a:t>DGN,EEC,</a:t>
            </a:r>
          </a:p>
          <a:p>
            <a:pPr algn="ctr"/>
            <a:r>
              <a:rPr lang="en-US" altLang="zh-CN" sz="2800" b="1" dirty="0" smtClean="0"/>
              <a:t>FLP,MEM</a:t>
            </a:r>
            <a:endParaRPr lang="zh-CN" altLang="en-US" sz="2800" b="1" dirty="0"/>
          </a:p>
        </p:txBody>
      </p:sp>
      <p:sp>
        <p:nvSpPr>
          <p:cNvPr id="7" name="矩形 6"/>
          <p:cNvSpPr/>
          <p:nvPr/>
        </p:nvSpPr>
        <p:spPr>
          <a:xfrm>
            <a:off x="357158" y="285728"/>
            <a:ext cx="2805255" cy="923330"/>
          </a:xfrm>
          <a:prstGeom prst="rect">
            <a:avLst/>
          </a:prstGeom>
          <a:noFill/>
        </p:spPr>
        <p:txBody>
          <a:bodyPr wrap="none" lIns="91440" tIns="45720" rIns="91440" bIns="45720">
            <a:spAutoFit/>
          </a:bodyPr>
          <a:lstStyle/>
          <a:p>
            <a:pPr algn="ctr"/>
            <a:r>
              <a:rPr lang="en-US" altLang="zh-CN"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GROUP 1</a:t>
            </a:r>
            <a:endParaRPr lang="zh-CN" alt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8" name="矩形 7"/>
          <p:cNvSpPr/>
          <p:nvPr/>
        </p:nvSpPr>
        <p:spPr>
          <a:xfrm>
            <a:off x="5786446" y="285728"/>
            <a:ext cx="2805255" cy="923330"/>
          </a:xfrm>
          <a:prstGeom prst="rect">
            <a:avLst/>
          </a:prstGeom>
          <a:noFill/>
        </p:spPr>
        <p:txBody>
          <a:bodyPr wrap="none" lIns="91440" tIns="45720" rIns="91440" bIns="45720">
            <a:spAutoFit/>
          </a:bodyPr>
          <a:lstStyle/>
          <a:p>
            <a:pPr algn="ctr"/>
            <a:r>
              <a:rPr lang="en-US" altLang="zh-CN"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GROUP 2</a:t>
            </a:r>
            <a:endParaRPr lang="zh-CN" alt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9" name="虚尾箭头 8"/>
          <p:cNvSpPr/>
          <p:nvPr/>
        </p:nvSpPr>
        <p:spPr>
          <a:xfrm rot="2511461">
            <a:off x="1664880" y="4386155"/>
            <a:ext cx="1324258" cy="10001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虚尾箭头 9"/>
          <p:cNvSpPr/>
          <p:nvPr/>
        </p:nvSpPr>
        <p:spPr>
          <a:xfrm rot="7658040">
            <a:off x="6210391" y="4258706"/>
            <a:ext cx="1324258" cy="10001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0"/>
          <p:cNvSpPr/>
          <p:nvPr/>
        </p:nvSpPr>
        <p:spPr>
          <a:xfrm>
            <a:off x="3143240" y="4572008"/>
            <a:ext cx="3000396" cy="18573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solidFill>
                  <a:schemeClr val="tx1"/>
                </a:solidFill>
              </a:rPr>
              <a:t>IBM,DEC,HWP,APPL,AMH,CYR,TAN</a:t>
            </a:r>
            <a:r>
              <a:rPr lang="en-US" altLang="zh-CN" sz="2400" b="1" dirty="0" smtClean="0"/>
              <a:t>,BEEV,DGN,FLP,MEM</a:t>
            </a:r>
            <a:endParaRPr lang="zh-CN" altLang="en-US" sz="2400" b="1" dirty="0"/>
          </a:p>
        </p:txBody>
      </p:sp>
      <p:sp>
        <p:nvSpPr>
          <p:cNvPr id="12" name="矩形 11"/>
          <p:cNvSpPr/>
          <p:nvPr/>
        </p:nvSpPr>
        <p:spPr>
          <a:xfrm>
            <a:off x="3286116" y="3357562"/>
            <a:ext cx="2805255" cy="923330"/>
          </a:xfrm>
          <a:prstGeom prst="rect">
            <a:avLst/>
          </a:prstGeom>
          <a:noFill/>
        </p:spPr>
        <p:txBody>
          <a:bodyPr wrap="none" lIns="91440" tIns="45720" rIns="91440" bIns="45720">
            <a:spAutoFit/>
          </a:bodyPr>
          <a:lstStyle/>
          <a:p>
            <a:pPr algn="ctr"/>
            <a:r>
              <a:rPr lang="en-US" altLang="zh-CN"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GROUP 3</a:t>
            </a:r>
            <a:endParaRPr lang="zh-CN" alt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The Efficiency Of U.S. Electronic Company</a:t>
            </a:r>
            <a:endParaRPr lang="zh-CN" altLang="en-US" dirty="0"/>
          </a:p>
        </p:txBody>
      </p:sp>
      <p:sp>
        <p:nvSpPr>
          <p:cNvPr id="4" name="圆角矩形 3"/>
          <p:cNvSpPr/>
          <p:nvPr/>
        </p:nvSpPr>
        <p:spPr>
          <a:xfrm>
            <a:off x="3357554" y="1928802"/>
            <a:ext cx="2214578" cy="38576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dirty="0" smtClean="0"/>
              <a:t>company</a:t>
            </a:r>
            <a:endParaRPr lang="zh-CN" altLang="en-US" sz="3600" b="1" dirty="0"/>
          </a:p>
        </p:txBody>
      </p:sp>
      <p:sp>
        <p:nvSpPr>
          <p:cNvPr id="5" name="燕尾形箭头 4"/>
          <p:cNvSpPr/>
          <p:nvPr/>
        </p:nvSpPr>
        <p:spPr>
          <a:xfrm>
            <a:off x="2285984" y="4214818"/>
            <a:ext cx="1000132" cy="71438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燕尾形箭头 5"/>
          <p:cNvSpPr/>
          <p:nvPr/>
        </p:nvSpPr>
        <p:spPr>
          <a:xfrm>
            <a:off x="5500694" y="4143380"/>
            <a:ext cx="928694" cy="71438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圆角矩形 6"/>
          <p:cNvSpPr/>
          <p:nvPr/>
        </p:nvSpPr>
        <p:spPr>
          <a:xfrm>
            <a:off x="214282" y="2786058"/>
            <a:ext cx="2071702" cy="26432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buFont typeface="Arial" pitchFamily="34" charset="0"/>
              <a:buChar char="•"/>
            </a:pPr>
            <a:r>
              <a:rPr lang="en-US" altLang="zh-CN" sz="2500" b="1" dirty="0" smtClean="0"/>
              <a:t>EMPLOYEE</a:t>
            </a:r>
          </a:p>
          <a:p>
            <a:pPr>
              <a:lnSpc>
                <a:spcPct val="150000"/>
              </a:lnSpc>
              <a:buFont typeface="Arial" pitchFamily="34" charset="0"/>
              <a:buChar char="•"/>
            </a:pPr>
            <a:r>
              <a:rPr lang="en-US" altLang="zh-CN" sz="2500" b="1" dirty="0" smtClean="0"/>
              <a:t> CAPITAL</a:t>
            </a:r>
          </a:p>
          <a:p>
            <a:pPr>
              <a:lnSpc>
                <a:spcPct val="150000"/>
              </a:lnSpc>
              <a:buFont typeface="Arial" pitchFamily="34" charset="0"/>
              <a:buChar char="•"/>
            </a:pPr>
            <a:r>
              <a:rPr lang="en-US" altLang="zh-CN" sz="2500" b="1" dirty="0" smtClean="0"/>
              <a:t>COST</a:t>
            </a:r>
            <a:endParaRPr lang="zh-CN" altLang="en-US" sz="2500" b="1" dirty="0"/>
          </a:p>
        </p:txBody>
      </p:sp>
      <p:sp>
        <p:nvSpPr>
          <p:cNvPr id="8" name="圆角矩形 7"/>
          <p:cNvSpPr/>
          <p:nvPr/>
        </p:nvSpPr>
        <p:spPr>
          <a:xfrm>
            <a:off x="6429388" y="2500306"/>
            <a:ext cx="2500330" cy="33575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buFont typeface="Arial" pitchFamily="34" charset="0"/>
              <a:buChar char="•"/>
            </a:pPr>
            <a:r>
              <a:rPr lang="en-US" altLang="zh-CN" sz="2000" b="1" dirty="0" smtClean="0"/>
              <a:t>SALES VOLUME</a:t>
            </a:r>
          </a:p>
          <a:p>
            <a:pPr>
              <a:lnSpc>
                <a:spcPct val="150000"/>
              </a:lnSpc>
              <a:buFont typeface="Arial" pitchFamily="34" charset="0"/>
              <a:buChar char="•"/>
            </a:pPr>
            <a:r>
              <a:rPr lang="en-US" altLang="zh-CN" sz="2000" b="1" dirty="0" smtClean="0"/>
              <a:t> NET INCOME</a:t>
            </a:r>
          </a:p>
          <a:p>
            <a:pPr>
              <a:lnSpc>
                <a:spcPct val="150000"/>
              </a:lnSpc>
              <a:buFont typeface="Arial" pitchFamily="34" charset="0"/>
              <a:buChar char="•"/>
            </a:pPr>
            <a:r>
              <a:rPr lang="en-US" altLang="zh-CN" sz="2000" b="1" dirty="0" smtClean="0"/>
              <a:t>CAPITAL MARGIN&amp;STOCK MARGIN</a:t>
            </a:r>
            <a:endParaRPr lang="zh-CN" altLang="en-US" sz="2000" b="1" dirty="0"/>
          </a:p>
        </p:txBody>
      </p:sp>
      <p:sp>
        <p:nvSpPr>
          <p:cNvPr id="9" name="矩形 8"/>
          <p:cNvSpPr/>
          <p:nvPr/>
        </p:nvSpPr>
        <p:spPr>
          <a:xfrm>
            <a:off x="214282" y="1571612"/>
            <a:ext cx="1989647" cy="923330"/>
          </a:xfrm>
          <a:prstGeom prst="rect">
            <a:avLst/>
          </a:prstGeom>
          <a:noFill/>
        </p:spPr>
        <p:txBody>
          <a:bodyPr wrap="none" lIns="91440" tIns="45720" rIns="91440" bIns="45720">
            <a:spAutoFit/>
          </a:bodyPr>
          <a:lstStyle/>
          <a:p>
            <a:pPr algn="ctr"/>
            <a:r>
              <a:rPr lang="en-US" altLang="zh-CN"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INPUT</a:t>
            </a:r>
            <a:endParaRPr lang="zh-CN" alt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0" name="矩形 9"/>
          <p:cNvSpPr/>
          <p:nvPr/>
        </p:nvSpPr>
        <p:spPr>
          <a:xfrm>
            <a:off x="6286512" y="1500174"/>
            <a:ext cx="2611612" cy="923330"/>
          </a:xfrm>
          <a:prstGeom prst="rect">
            <a:avLst/>
          </a:prstGeom>
          <a:noFill/>
        </p:spPr>
        <p:txBody>
          <a:bodyPr wrap="none" lIns="91440" tIns="45720" rIns="91440" bIns="45720">
            <a:spAutoFit/>
          </a:bodyPr>
          <a:lstStyle/>
          <a:p>
            <a:pPr algn="ctr"/>
            <a:r>
              <a:rPr lang="en-US" altLang="zh-CN"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OUT</a:t>
            </a:r>
            <a:r>
              <a:rPr lang="en-US" altLang="zh-CN"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PUT</a:t>
            </a:r>
            <a:endParaRPr lang="zh-CN" alt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descr="data1.bmp"/>
          <p:cNvPicPr>
            <a:picLocks noGrp="1" noChangeAspect="1"/>
          </p:cNvPicPr>
          <p:nvPr>
            <p:ph idx="1"/>
          </p:nvPr>
        </p:nvPicPr>
        <p:blipFill>
          <a:blip r:embed="rId2"/>
          <a:srcRect r="10763"/>
          <a:stretch>
            <a:fillRect/>
          </a:stretch>
        </p:blipFill>
        <p:spPr>
          <a:xfrm>
            <a:off x="1500166" y="642918"/>
            <a:ext cx="7143800" cy="5801641"/>
          </a:xfrm>
        </p:spPr>
      </p:pic>
      <p:cxnSp>
        <p:nvCxnSpPr>
          <p:cNvPr id="4" name="直接连接符 3"/>
          <p:cNvCxnSpPr/>
          <p:nvPr/>
        </p:nvCxnSpPr>
        <p:spPr>
          <a:xfrm flipV="1">
            <a:off x="1214414" y="928670"/>
            <a:ext cx="1071570" cy="357190"/>
          </a:xfrm>
          <a:prstGeom prst="line">
            <a:avLst/>
          </a:prstGeom>
          <a:ln>
            <a:solidFill>
              <a:srgbClr val="FF0000"/>
            </a:solidFill>
          </a:ln>
          <a:effectLst>
            <a:innerShdw blurRad="63500" dist="50800">
              <a:prstClr val="black">
                <a:alpha val="50000"/>
              </a:prstClr>
            </a:innerShdw>
          </a:effectLst>
        </p:spPr>
        <p:style>
          <a:lnRef idx="2">
            <a:schemeClr val="dk1"/>
          </a:lnRef>
          <a:fillRef idx="0">
            <a:schemeClr val="dk1"/>
          </a:fillRef>
          <a:effectRef idx="1">
            <a:schemeClr val="dk1"/>
          </a:effectRef>
          <a:fontRef idx="minor">
            <a:schemeClr val="tx1"/>
          </a:fontRef>
        </p:style>
      </p:cxnSp>
      <p:sp>
        <p:nvSpPr>
          <p:cNvPr id="7" name="TextBox 6"/>
          <p:cNvSpPr txBox="1"/>
          <p:nvPr/>
        </p:nvSpPr>
        <p:spPr>
          <a:xfrm>
            <a:off x="0" y="1214422"/>
            <a:ext cx="1500198" cy="338554"/>
          </a:xfrm>
          <a:prstGeom prst="rect">
            <a:avLst/>
          </a:prstGeom>
          <a:noFill/>
        </p:spPr>
        <p:txBody>
          <a:bodyPr wrap="square" rtlCol="0">
            <a:spAutoFit/>
          </a:bodyPr>
          <a:lstStyle/>
          <a:p>
            <a:r>
              <a:rPr lang="en-US" altLang="zh-CN" sz="1600" b="1" dirty="0" smtClean="0">
                <a:solidFill>
                  <a:srgbClr val="002060"/>
                </a:solidFill>
              </a:rPr>
              <a:t>EFFICIENCY</a:t>
            </a:r>
            <a:endParaRPr lang="zh-CN" altLang="en-US" sz="1600" b="1" dirty="0">
              <a:solidFill>
                <a:srgbClr val="002060"/>
              </a:solidFill>
            </a:endParaRPr>
          </a:p>
        </p:txBody>
      </p:sp>
      <p:cxnSp>
        <p:nvCxnSpPr>
          <p:cNvPr id="8" name="直接连接符 7"/>
          <p:cNvCxnSpPr/>
          <p:nvPr/>
        </p:nvCxnSpPr>
        <p:spPr>
          <a:xfrm flipV="1">
            <a:off x="1000100" y="1071546"/>
            <a:ext cx="1214446" cy="1000132"/>
          </a:xfrm>
          <a:prstGeom prst="line">
            <a:avLst/>
          </a:prstGeom>
          <a:ln>
            <a:solidFill>
              <a:srgbClr val="FF0000"/>
            </a:solidFill>
          </a:ln>
          <a:effectLst>
            <a:innerShdw blurRad="63500" dist="50800">
              <a:prstClr val="black">
                <a:alpha val="50000"/>
              </a:prstClr>
            </a:innerShdw>
          </a:effectLst>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214282" y="2000240"/>
            <a:ext cx="1500198" cy="338554"/>
          </a:xfrm>
          <a:prstGeom prst="rect">
            <a:avLst/>
          </a:prstGeom>
          <a:noFill/>
        </p:spPr>
        <p:txBody>
          <a:bodyPr wrap="square" rtlCol="0">
            <a:spAutoFit/>
          </a:bodyPr>
          <a:lstStyle/>
          <a:p>
            <a:r>
              <a:rPr lang="en-US" altLang="zh-CN" sz="1600" b="1" dirty="0" smtClean="0">
                <a:solidFill>
                  <a:srgbClr val="002060"/>
                </a:solidFill>
              </a:rPr>
              <a:t>SALES</a:t>
            </a:r>
            <a:endParaRPr lang="zh-CN" altLang="en-US" sz="1600" b="1" dirty="0">
              <a:solidFill>
                <a:srgbClr val="002060"/>
              </a:solidFill>
            </a:endParaRPr>
          </a:p>
        </p:txBody>
      </p:sp>
      <p:cxnSp>
        <p:nvCxnSpPr>
          <p:cNvPr id="11" name="直接连接符 10"/>
          <p:cNvCxnSpPr/>
          <p:nvPr/>
        </p:nvCxnSpPr>
        <p:spPr>
          <a:xfrm rot="5400000" flipH="1" flipV="1">
            <a:off x="714348" y="1428736"/>
            <a:ext cx="1785950" cy="1357322"/>
          </a:xfrm>
          <a:prstGeom prst="line">
            <a:avLst/>
          </a:prstGeom>
          <a:ln>
            <a:solidFill>
              <a:srgbClr val="FF0000"/>
            </a:solidFill>
          </a:ln>
          <a:effectLst>
            <a:innerShdw blurRad="63500" dist="50800">
              <a:prstClr val="black">
                <a:alpha val="50000"/>
              </a:prstClr>
            </a:innerShdw>
          </a:effectLst>
        </p:spPr>
        <p:style>
          <a:lnRef idx="2">
            <a:schemeClr val="dk1"/>
          </a:lnRef>
          <a:fillRef idx="0">
            <a:schemeClr val="dk1"/>
          </a:fillRef>
          <a:effectRef idx="1">
            <a:schemeClr val="dk1"/>
          </a:effectRef>
          <a:fontRef idx="minor">
            <a:schemeClr val="tx1"/>
          </a:fontRef>
        </p:style>
      </p:cxnSp>
      <p:sp>
        <p:nvSpPr>
          <p:cNvPr id="13" name="TextBox 12"/>
          <p:cNvSpPr txBox="1"/>
          <p:nvPr/>
        </p:nvSpPr>
        <p:spPr>
          <a:xfrm>
            <a:off x="214282" y="3000372"/>
            <a:ext cx="1071570" cy="369332"/>
          </a:xfrm>
          <a:prstGeom prst="rect">
            <a:avLst/>
          </a:prstGeom>
          <a:noFill/>
        </p:spPr>
        <p:txBody>
          <a:bodyPr wrap="square" rtlCol="0">
            <a:spAutoFit/>
          </a:bodyPr>
          <a:lstStyle/>
          <a:p>
            <a:r>
              <a:rPr lang="en-US" altLang="zh-CN" b="1" dirty="0" smtClean="0">
                <a:solidFill>
                  <a:srgbClr val="002060"/>
                </a:solidFill>
              </a:rPr>
              <a:t>PROFIT</a:t>
            </a:r>
            <a:endParaRPr lang="zh-CN" altLang="en-US" b="1" dirty="0">
              <a:solidFill>
                <a:srgbClr val="002060"/>
              </a:solidFill>
            </a:endParaRPr>
          </a:p>
        </p:txBody>
      </p:sp>
      <p:cxnSp>
        <p:nvCxnSpPr>
          <p:cNvPr id="14" name="直接连接符 13"/>
          <p:cNvCxnSpPr/>
          <p:nvPr/>
        </p:nvCxnSpPr>
        <p:spPr>
          <a:xfrm rot="5400000" flipH="1" flipV="1">
            <a:off x="250001" y="2178835"/>
            <a:ext cx="2786082" cy="1143008"/>
          </a:xfrm>
          <a:prstGeom prst="line">
            <a:avLst/>
          </a:prstGeom>
          <a:ln>
            <a:solidFill>
              <a:srgbClr val="FF0000"/>
            </a:solidFill>
          </a:ln>
          <a:effectLst>
            <a:innerShdw blurRad="63500" dist="50800">
              <a:prstClr val="black">
                <a:alpha val="50000"/>
              </a:prstClr>
            </a:innerShdw>
          </a:effectLst>
        </p:spPr>
        <p:style>
          <a:lnRef idx="2">
            <a:schemeClr val="dk1"/>
          </a:lnRef>
          <a:fillRef idx="0">
            <a:schemeClr val="dk1"/>
          </a:fillRef>
          <a:effectRef idx="1">
            <a:schemeClr val="dk1"/>
          </a:effectRef>
          <a:fontRef idx="minor">
            <a:schemeClr val="tx1"/>
          </a:fontRef>
        </p:style>
      </p:cxnSp>
      <p:sp>
        <p:nvSpPr>
          <p:cNvPr id="18" name="TextBox 17"/>
          <p:cNvSpPr txBox="1"/>
          <p:nvPr/>
        </p:nvSpPr>
        <p:spPr>
          <a:xfrm>
            <a:off x="0" y="3929066"/>
            <a:ext cx="1428728" cy="369332"/>
          </a:xfrm>
          <a:prstGeom prst="rect">
            <a:avLst/>
          </a:prstGeom>
          <a:noFill/>
        </p:spPr>
        <p:txBody>
          <a:bodyPr wrap="square" rtlCol="0">
            <a:spAutoFit/>
          </a:bodyPr>
          <a:lstStyle/>
          <a:p>
            <a:r>
              <a:rPr lang="en-US" altLang="zh-CN" b="1" dirty="0" smtClean="0">
                <a:solidFill>
                  <a:srgbClr val="002060"/>
                </a:solidFill>
              </a:rPr>
              <a:t>EMPLOYEE</a:t>
            </a:r>
            <a:endParaRPr lang="zh-CN" altLang="en-US" b="1" dirty="0">
              <a:solidFill>
                <a:srgbClr val="002060"/>
              </a:solidFill>
            </a:endParaRPr>
          </a:p>
        </p:txBody>
      </p:sp>
      <p:cxnSp>
        <p:nvCxnSpPr>
          <p:cNvPr id="19" name="直接连接符 18"/>
          <p:cNvCxnSpPr/>
          <p:nvPr/>
        </p:nvCxnSpPr>
        <p:spPr>
          <a:xfrm rot="5400000" flipH="1" flipV="1">
            <a:off x="-97665" y="2750339"/>
            <a:ext cx="3562376" cy="1081094"/>
          </a:xfrm>
          <a:prstGeom prst="line">
            <a:avLst/>
          </a:prstGeom>
          <a:ln>
            <a:solidFill>
              <a:srgbClr val="FF0000"/>
            </a:solidFill>
          </a:ln>
          <a:effectLst>
            <a:innerShdw blurRad="63500" dist="50800">
              <a:prstClr val="black">
                <a:alpha val="50000"/>
              </a:prstClr>
            </a:innerShdw>
          </a:effectLst>
        </p:spPr>
        <p:style>
          <a:lnRef idx="2">
            <a:schemeClr val="dk1"/>
          </a:lnRef>
          <a:fillRef idx="0">
            <a:schemeClr val="dk1"/>
          </a:fillRef>
          <a:effectRef idx="1">
            <a:schemeClr val="dk1"/>
          </a:effectRef>
          <a:fontRef idx="minor">
            <a:schemeClr val="tx1"/>
          </a:fontRef>
        </p:style>
      </p:cxnSp>
      <p:sp>
        <p:nvSpPr>
          <p:cNvPr id="22" name="TextBox 21"/>
          <p:cNvSpPr txBox="1"/>
          <p:nvPr/>
        </p:nvSpPr>
        <p:spPr>
          <a:xfrm>
            <a:off x="71438" y="4929198"/>
            <a:ext cx="1428728" cy="369332"/>
          </a:xfrm>
          <a:prstGeom prst="rect">
            <a:avLst/>
          </a:prstGeom>
          <a:noFill/>
        </p:spPr>
        <p:txBody>
          <a:bodyPr wrap="square" rtlCol="0">
            <a:spAutoFit/>
          </a:bodyPr>
          <a:lstStyle/>
          <a:p>
            <a:r>
              <a:rPr lang="en-US" altLang="zh-CN" b="1" dirty="0" smtClean="0">
                <a:solidFill>
                  <a:srgbClr val="002060"/>
                </a:solidFill>
              </a:rPr>
              <a:t>CAPITAL</a:t>
            </a:r>
            <a:endParaRPr lang="zh-CN" altLang="en-US" b="1" dirty="0">
              <a:solidFill>
                <a:srgbClr val="00206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data2.bmp"/>
          <p:cNvPicPr>
            <a:picLocks noChangeAspect="1"/>
          </p:cNvPicPr>
          <p:nvPr/>
        </p:nvPicPr>
        <p:blipFill>
          <a:blip r:embed="rId2"/>
          <a:stretch>
            <a:fillRect/>
          </a:stretch>
        </p:blipFill>
        <p:spPr>
          <a:xfrm>
            <a:off x="2000232" y="2214554"/>
            <a:ext cx="4814397" cy="3442484"/>
          </a:xfrm>
          <a:prstGeom prst="rect">
            <a:avLst/>
          </a:prstGeom>
        </p:spPr>
      </p:pic>
      <p:sp>
        <p:nvSpPr>
          <p:cNvPr id="5" name="矩形 4"/>
          <p:cNvSpPr/>
          <p:nvPr/>
        </p:nvSpPr>
        <p:spPr>
          <a:xfrm>
            <a:off x="714348" y="1000108"/>
            <a:ext cx="8077276" cy="923330"/>
          </a:xfrm>
          <a:prstGeom prst="rect">
            <a:avLst/>
          </a:prstGeom>
          <a:noFill/>
        </p:spPr>
        <p:txBody>
          <a:bodyPr wrap="none" lIns="91440" tIns="45720" rIns="91440" bIns="45720">
            <a:spAutoFit/>
          </a:bodyPr>
          <a:lstStyle/>
          <a:p>
            <a:pPr algn="ctr"/>
            <a:r>
              <a:rPr lang="en-US" altLang="zh-CN"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EFFC of Computer company</a:t>
            </a:r>
            <a:endParaRPr lang="zh-CN" alt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428604"/>
            <a:ext cx="8786842" cy="1754326"/>
          </a:xfrm>
          <a:prstGeom prst="rect">
            <a:avLst/>
          </a:prstGeom>
          <a:noFill/>
        </p:spPr>
        <p:txBody>
          <a:bodyPr wrap="square" lIns="91440" tIns="45720" rIns="91440" bIns="45720">
            <a:spAutoFit/>
          </a:bodyPr>
          <a:lstStyle/>
          <a:p>
            <a:pPr algn="ctr"/>
            <a:r>
              <a:rPr lang="en-US" altLang="zh-CN"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EFFC of Communication company</a:t>
            </a:r>
            <a:endParaRPr lang="zh-CN" alt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6" name="图片 5" descr="data3.bmp"/>
          <p:cNvPicPr>
            <a:picLocks noChangeAspect="1"/>
          </p:cNvPicPr>
          <p:nvPr/>
        </p:nvPicPr>
        <p:blipFill>
          <a:blip r:embed="rId2"/>
          <a:stretch>
            <a:fillRect/>
          </a:stretch>
        </p:blipFill>
        <p:spPr>
          <a:xfrm>
            <a:off x="2006015" y="1999924"/>
            <a:ext cx="5131969" cy="2858151"/>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428604"/>
            <a:ext cx="8786842" cy="923330"/>
          </a:xfrm>
          <a:prstGeom prst="rect">
            <a:avLst/>
          </a:prstGeom>
          <a:noFill/>
        </p:spPr>
        <p:txBody>
          <a:bodyPr wrap="square" lIns="91440" tIns="45720" rIns="91440" bIns="45720">
            <a:spAutoFit/>
          </a:bodyPr>
          <a:lstStyle/>
          <a:p>
            <a:pPr algn="ctr"/>
            <a:r>
              <a:rPr lang="en-US" altLang="zh-CN"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EFFC of Software company</a:t>
            </a:r>
            <a:endParaRPr lang="zh-CN" alt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7" name="图片 6" descr="data4.bmp"/>
          <p:cNvPicPr>
            <a:picLocks noChangeAspect="1"/>
          </p:cNvPicPr>
          <p:nvPr/>
        </p:nvPicPr>
        <p:blipFill>
          <a:blip r:embed="rId2"/>
          <a:stretch>
            <a:fillRect/>
          </a:stretch>
        </p:blipFill>
        <p:spPr>
          <a:xfrm>
            <a:off x="2101287" y="1421942"/>
            <a:ext cx="4941426" cy="4014115"/>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The Efficiency Of U.S. Electronic Company</a:t>
            </a:r>
            <a:endParaRPr lang="zh-CN" altLang="en-US" dirty="0"/>
          </a:p>
        </p:txBody>
      </p:sp>
      <p:sp>
        <p:nvSpPr>
          <p:cNvPr id="3" name="内容占位符 2"/>
          <p:cNvSpPr>
            <a:spLocks noGrp="1"/>
          </p:cNvSpPr>
          <p:nvPr>
            <p:ph idx="1"/>
          </p:nvPr>
        </p:nvSpPr>
        <p:spPr>
          <a:xfrm>
            <a:off x="457200" y="1600201"/>
            <a:ext cx="8229600" cy="1042982"/>
          </a:xfrm>
        </p:spPr>
        <p:txBody>
          <a:bodyPr/>
          <a:lstStyle/>
          <a:p>
            <a:pPr algn="ctr">
              <a:buNone/>
            </a:pPr>
            <a:r>
              <a:rPr lang="en-US" altLang="zh-CN" b="1" dirty="0" smtClean="0">
                <a:solidFill>
                  <a:srgbClr val="0070C0"/>
                </a:solidFill>
              </a:rPr>
              <a:t>Conclusion</a:t>
            </a:r>
            <a:endParaRPr lang="zh-CN" altLang="en-US" b="1" dirty="0">
              <a:solidFill>
                <a:srgbClr val="0070C0"/>
              </a:solidFill>
            </a:endParaRPr>
          </a:p>
        </p:txBody>
      </p:sp>
      <p:sp>
        <p:nvSpPr>
          <p:cNvPr id="5" name="圆角矩形 4"/>
          <p:cNvSpPr/>
          <p:nvPr/>
        </p:nvSpPr>
        <p:spPr>
          <a:xfrm>
            <a:off x="785786" y="2357430"/>
            <a:ext cx="7858180" cy="4286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buFont typeface="Arial" pitchFamily="34" charset="0"/>
              <a:buChar char="•"/>
            </a:pPr>
            <a:r>
              <a:rPr lang="en-US" altLang="zh-CN" dirty="0" smtClean="0"/>
              <a:t>The company </a:t>
            </a:r>
            <a:r>
              <a:rPr lang="en-US" altLang="zh-CN" dirty="0" smtClean="0"/>
              <a:t>whose benefit are high doesn’t mean its efficiency is high  </a:t>
            </a:r>
            <a:endParaRPr lang="en-US" altLang="zh-CN" dirty="0" smtClean="0"/>
          </a:p>
          <a:p>
            <a:pPr algn="ctr">
              <a:lnSpc>
                <a:spcPct val="150000"/>
              </a:lnSpc>
              <a:buFont typeface="Arial" pitchFamily="34" charset="0"/>
              <a:buChar char="•"/>
            </a:pPr>
            <a:r>
              <a:rPr lang="en-US" altLang="zh-CN" dirty="0" smtClean="0"/>
              <a:t>New company do well in the </a:t>
            </a:r>
            <a:r>
              <a:rPr lang="en-US" altLang="zh-CN" dirty="0" smtClean="0"/>
              <a:t>efficiency</a:t>
            </a:r>
            <a:endParaRPr lang="en-US" altLang="zh-CN" dirty="0" smtClean="0"/>
          </a:p>
          <a:p>
            <a:pPr algn="ctr">
              <a:lnSpc>
                <a:spcPct val="150000"/>
              </a:lnSpc>
              <a:buFont typeface="Arial" pitchFamily="34" charset="0"/>
              <a:buChar char="•"/>
            </a:pPr>
            <a:r>
              <a:rPr lang="en-US" altLang="zh-CN" dirty="0" smtClean="0"/>
              <a:t>The </a:t>
            </a:r>
            <a:r>
              <a:rPr lang="en-US" altLang="zh-CN" dirty="0" smtClean="0"/>
              <a:t>performance influenced by the surrounding too.</a:t>
            </a:r>
            <a:endParaRPr lang="en-US" altLang="zh-CN" dirty="0" smtClean="0"/>
          </a:p>
          <a:p>
            <a:pPr algn="ctr">
              <a:buFont typeface="Arial" pitchFamily="34" charset="0"/>
              <a:buChar char="•"/>
            </a:pPr>
            <a:r>
              <a:rPr lang="en-US" altLang="zh-CN" dirty="0" smtClean="0"/>
              <a:t> </a:t>
            </a:r>
          </a:p>
          <a:p>
            <a:pPr algn="ctr">
              <a:buFont typeface="Arial" pitchFamily="34" charset="0"/>
              <a:buChar char="•"/>
            </a:pPr>
            <a:r>
              <a:rPr lang="en-US" altLang="zh-CN" dirty="0" smtClean="0"/>
              <a:t> </a:t>
            </a:r>
            <a:endParaRPr lang="en-US" altLang="zh-CN" dirty="0" smtClean="0"/>
          </a:p>
          <a:p>
            <a:pPr algn="ctr">
              <a:buFont typeface="Arial" pitchFamily="34" charset="0"/>
              <a:buChar char="•"/>
            </a:pPr>
            <a:r>
              <a:rPr lang="en-US" altLang="zh-CN" dirty="0" smtClean="0"/>
              <a:t> </a:t>
            </a:r>
            <a:endParaRPr lang="en-US" altLang="zh-CN" dirty="0" smtClean="0"/>
          </a:p>
          <a:p>
            <a:pPr algn="ctr">
              <a:buFont typeface="Arial" pitchFamily="34" charset="0"/>
              <a:buChar char="•"/>
            </a:pPr>
            <a:r>
              <a:rPr lang="en-US" altLang="zh-CN" dirty="0" smtClean="0"/>
              <a:t> </a:t>
            </a:r>
            <a:endParaRPr lang="en-US" altLang="zh-CN" dirty="0" smtClean="0"/>
          </a:p>
          <a:p>
            <a:pPr algn="ctr">
              <a:buFont typeface="Arial" pitchFamily="34" charset="0"/>
              <a:buChar char="•"/>
            </a:pPr>
            <a:endParaRPr lang="en-US" altLang="zh-CN"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dirty="0" smtClean="0"/>
              <a:t>CONTENT</a:t>
            </a:r>
            <a:endParaRPr lang="zh-CN" altLang="en-US" dirty="0"/>
          </a:p>
        </p:txBody>
      </p:sp>
      <p:sp>
        <p:nvSpPr>
          <p:cNvPr id="3" name="内容占位符 2"/>
          <p:cNvSpPr>
            <a:spLocks noGrp="1"/>
          </p:cNvSpPr>
          <p:nvPr>
            <p:ph idx="1"/>
          </p:nvPr>
        </p:nvSpPr>
        <p:spPr>
          <a:xfrm>
            <a:off x="2928926" y="1928802"/>
            <a:ext cx="3757610" cy="4389120"/>
          </a:xfrm>
        </p:spPr>
        <p:txBody>
          <a:bodyPr/>
          <a:lstStyle/>
          <a:p>
            <a:pPr>
              <a:lnSpc>
                <a:spcPct val="200000"/>
              </a:lnSpc>
            </a:pPr>
            <a:r>
              <a:rPr lang="en-US" altLang="zh-CN" b="1" dirty="0" smtClean="0"/>
              <a:t>What DEA is</a:t>
            </a:r>
          </a:p>
          <a:p>
            <a:pPr>
              <a:lnSpc>
                <a:spcPct val="200000"/>
              </a:lnSpc>
            </a:pPr>
            <a:r>
              <a:rPr lang="en-US" altLang="zh-CN" b="1" dirty="0" smtClean="0"/>
              <a:t>History of DEA</a:t>
            </a:r>
          </a:p>
          <a:p>
            <a:pPr>
              <a:lnSpc>
                <a:spcPct val="200000"/>
              </a:lnSpc>
            </a:pPr>
            <a:r>
              <a:rPr lang="en-US" altLang="zh-CN" b="1" dirty="0" smtClean="0"/>
              <a:t>How DEA works</a:t>
            </a:r>
          </a:p>
          <a:p>
            <a:pPr>
              <a:lnSpc>
                <a:spcPct val="200000"/>
              </a:lnSpc>
            </a:pPr>
            <a:r>
              <a:rPr lang="en-US" altLang="zh-CN" b="1" dirty="0" smtClean="0"/>
              <a:t>Case Study</a:t>
            </a:r>
          </a:p>
          <a:p>
            <a:pPr>
              <a:lnSpc>
                <a:spcPct val="200000"/>
              </a:lnSpc>
            </a:pPr>
            <a:r>
              <a:rPr lang="en-US" altLang="zh-CN" b="1" dirty="0" smtClean="0">
                <a:solidFill>
                  <a:srgbClr val="0070C0"/>
                </a:solidFill>
              </a:rPr>
              <a:t>Conclusion</a:t>
            </a:r>
          </a:p>
          <a:p>
            <a:pPr>
              <a:buNone/>
            </a:pPr>
            <a:endParaRPr lang="en-US" altLang="zh-CN" dirty="0" smtClean="0"/>
          </a:p>
          <a:p>
            <a:endParaRPr lang="zh-CN" altLang="en-US" dirty="0"/>
          </a:p>
        </p:txBody>
      </p:sp>
      <p:sp>
        <p:nvSpPr>
          <p:cNvPr id="5" name="虚尾箭头 4"/>
          <p:cNvSpPr/>
          <p:nvPr/>
        </p:nvSpPr>
        <p:spPr>
          <a:xfrm>
            <a:off x="2500298" y="5500702"/>
            <a:ext cx="714380" cy="928694"/>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The advantages of DEA</a:t>
            </a:r>
            <a:endParaRPr lang="fr-FR" dirty="0"/>
          </a:p>
        </p:txBody>
      </p:sp>
      <p:sp>
        <p:nvSpPr>
          <p:cNvPr id="3" name="Content Placeholder 2"/>
          <p:cNvSpPr>
            <a:spLocks noGrp="1"/>
          </p:cNvSpPr>
          <p:nvPr>
            <p:ph idx="1"/>
          </p:nvPr>
        </p:nvSpPr>
        <p:spPr/>
        <p:txBody>
          <a:bodyPr>
            <a:normAutofit/>
          </a:bodyPr>
          <a:lstStyle/>
          <a:p>
            <a:r>
              <a:rPr lang="en-US" dirty="0" smtClean="0"/>
              <a:t>no need to explicitly specify a mathematical form for the production function</a:t>
            </a:r>
          </a:p>
          <a:p>
            <a:r>
              <a:rPr lang="en-US" dirty="0" smtClean="0"/>
              <a:t>proven to be useful in uncovering relationships that remain hidden for other methodologies</a:t>
            </a:r>
          </a:p>
          <a:p>
            <a:r>
              <a:rPr lang="en-US" dirty="0" smtClean="0"/>
              <a:t>capable of handling multiple inputs and outputs</a:t>
            </a:r>
          </a:p>
          <a:p>
            <a:r>
              <a:rPr lang="en-US" dirty="0" smtClean="0"/>
              <a:t>capable of being used with any input-output measurement</a:t>
            </a:r>
          </a:p>
          <a:p>
            <a:r>
              <a:rPr lang="en-US" dirty="0" smtClean="0"/>
              <a:t>the sources of inefficiency can be analyzed and quantified for every evaluated unit</a:t>
            </a:r>
          </a:p>
          <a:p>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The disadvantages of DEA</a:t>
            </a:r>
            <a:endParaRPr lang="fr-FR" dirty="0"/>
          </a:p>
        </p:txBody>
      </p:sp>
      <p:sp>
        <p:nvSpPr>
          <p:cNvPr id="3" name="Content Placeholder 2"/>
          <p:cNvSpPr>
            <a:spLocks noGrp="1"/>
          </p:cNvSpPr>
          <p:nvPr>
            <p:ph idx="1"/>
          </p:nvPr>
        </p:nvSpPr>
        <p:spPr/>
        <p:txBody>
          <a:bodyPr/>
          <a:lstStyle/>
          <a:p>
            <a:r>
              <a:rPr lang="en-US" dirty="0" smtClean="0"/>
              <a:t>results are sensitive to the selection of inputs and outputs  </a:t>
            </a:r>
          </a:p>
          <a:p>
            <a:pPr>
              <a:buNone/>
            </a:pPr>
            <a:r>
              <a:rPr lang="en-US" dirty="0" smtClean="0"/>
              <a:t>	=&gt; we have to choose relevant </a:t>
            </a:r>
            <a:r>
              <a:rPr lang="en-US" dirty="0" smtClean="0"/>
              <a:t>criteria</a:t>
            </a:r>
            <a:endParaRPr lang="en-US" dirty="0" smtClean="0"/>
          </a:p>
          <a:p>
            <a:r>
              <a:rPr lang="en-US" dirty="0" smtClean="0"/>
              <a:t>you cannot test for the best specification </a:t>
            </a:r>
          </a:p>
          <a:p>
            <a:r>
              <a:rPr lang="en-US" dirty="0" smtClean="0"/>
              <a:t>the number of efficient firms on the frontier tends to increase with the number of inputs and output variables </a:t>
            </a: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What</a:t>
            </a:r>
            <a:r>
              <a:rPr lang="fr-FR" dirty="0" smtClean="0"/>
              <a:t> </a:t>
            </a:r>
            <a:r>
              <a:rPr lang="fr-FR" dirty="0" err="1" smtClean="0"/>
              <a:t>is</a:t>
            </a:r>
            <a:r>
              <a:rPr lang="fr-FR" dirty="0" smtClean="0"/>
              <a:t> DEA ?</a:t>
            </a:r>
            <a:endParaRPr lang="fr-FR" dirty="0"/>
          </a:p>
        </p:txBody>
      </p:sp>
      <p:sp>
        <p:nvSpPr>
          <p:cNvPr id="3" name="Content Placeholder 2"/>
          <p:cNvSpPr>
            <a:spLocks noGrp="1"/>
          </p:cNvSpPr>
          <p:nvPr>
            <p:ph idx="1"/>
          </p:nvPr>
        </p:nvSpPr>
        <p:spPr/>
        <p:txBody>
          <a:bodyPr>
            <a:normAutofit/>
          </a:bodyPr>
          <a:lstStyle/>
          <a:p>
            <a:r>
              <a:rPr lang="en-US" sz="3200" dirty="0">
                <a:solidFill>
                  <a:srgbClr val="002060"/>
                </a:solidFill>
              </a:rPr>
              <a:t>D</a:t>
            </a:r>
            <a:r>
              <a:rPr lang="en-US" sz="3200" dirty="0"/>
              <a:t>ata </a:t>
            </a:r>
            <a:r>
              <a:rPr lang="en-US" sz="3200" dirty="0" smtClean="0">
                <a:solidFill>
                  <a:srgbClr val="002060"/>
                </a:solidFill>
              </a:rPr>
              <a:t>E</a:t>
            </a:r>
            <a:r>
              <a:rPr lang="en-US" sz="3200" dirty="0" smtClean="0"/>
              <a:t>nvelopment </a:t>
            </a:r>
            <a:r>
              <a:rPr lang="en-US" sz="3200" dirty="0">
                <a:solidFill>
                  <a:srgbClr val="002060"/>
                </a:solidFill>
              </a:rPr>
              <a:t>A</a:t>
            </a:r>
            <a:r>
              <a:rPr lang="en-US" sz="3200" dirty="0" smtClean="0"/>
              <a:t>nalysis </a:t>
            </a:r>
            <a:r>
              <a:rPr lang="en-US" sz="3200" dirty="0"/>
              <a:t>(DEA) is </a:t>
            </a:r>
            <a:r>
              <a:rPr lang="en-US" sz="3200" dirty="0" smtClean="0"/>
              <a:t>a linear programming methodology to measure the efficiency of multiple decision-making units (DMU) when the production process presents a structure of multiple inputs and outputs.</a:t>
            </a:r>
          </a:p>
          <a:p>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214414" y="3286124"/>
            <a:ext cx="6561908" cy="1200329"/>
          </a:xfrm>
          <a:prstGeom prst="rect">
            <a:avLst/>
          </a:prstGeom>
          <a:noFill/>
        </p:spPr>
        <p:txBody>
          <a:bodyPr wrap="square" lIns="91440" tIns="45720" rIns="91440" bIns="45720">
            <a:spAutoFit/>
          </a:bodyPr>
          <a:lstStyle/>
          <a:p>
            <a:pPr algn="ctr"/>
            <a:r>
              <a:rPr lang="en-US" altLang="zh-CN" sz="7200" b="1" cap="none" spc="0" dirty="0" smtClean="0">
                <a:ln w="10541" cmpd="sng">
                  <a:solidFill>
                    <a:schemeClr val="accent1">
                      <a:shade val="88000"/>
                      <a:satMod val="110000"/>
                    </a:schemeClr>
                  </a:solidFill>
                  <a:prstDash val="solid"/>
                </a:ln>
                <a:solidFill>
                  <a:srgbClr val="0070C0"/>
                </a:solidFill>
                <a:effectLst/>
              </a:rPr>
              <a:t>THANK YOU</a:t>
            </a:r>
            <a:endParaRPr lang="zh-CN" altLang="en-US" sz="7200" b="1" cap="none" spc="0" dirty="0">
              <a:ln w="10541" cmpd="sng">
                <a:solidFill>
                  <a:schemeClr val="accent1">
                    <a:shade val="88000"/>
                    <a:satMod val="110000"/>
                  </a:schemeClr>
                </a:solidFill>
                <a:prstDash val="solid"/>
              </a:ln>
              <a:solidFill>
                <a:srgbClr val="0070C0"/>
              </a:solidFill>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What</a:t>
            </a:r>
            <a:r>
              <a:rPr lang="fr-FR" dirty="0" smtClean="0"/>
              <a:t> </a:t>
            </a:r>
            <a:r>
              <a:rPr lang="fr-FR" dirty="0" err="1" smtClean="0"/>
              <a:t>is</a:t>
            </a:r>
            <a:r>
              <a:rPr lang="fr-FR" dirty="0" smtClean="0"/>
              <a:t> DEA ?</a:t>
            </a:r>
            <a:endParaRPr lang="fr-FR" dirty="0"/>
          </a:p>
        </p:txBody>
      </p:sp>
      <p:sp>
        <p:nvSpPr>
          <p:cNvPr id="3" name="Content Placeholder 2"/>
          <p:cNvSpPr>
            <a:spLocks noGrp="1"/>
          </p:cNvSpPr>
          <p:nvPr>
            <p:ph idx="1"/>
          </p:nvPr>
        </p:nvSpPr>
        <p:spPr/>
        <p:txBody>
          <a:bodyPr>
            <a:normAutofit/>
          </a:bodyPr>
          <a:lstStyle/>
          <a:p>
            <a:endParaRPr lang="fr-FR" dirty="0" smtClean="0"/>
          </a:p>
          <a:p>
            <a:r>
              <a:rPr lang="fr-FR" dirty="0" err="1" smtClean="0"/>
              <a:t>Increasingly</a:t>
            </a:r>
            <a:r>
              <a:rPr lang="fr-FR" dirty="0" smtClean="0"/>
              <a:t> popular management tool</a:t>
            </a:r>
          </a:p>
          <a:p>
            <a:r>
              <a:rPr lang="en-US" dirty="0" smtClean="0"/>
              <a:t>is commonly used to evaluate the efficiency of a number of producer</a:t>
            </a:r>
          </a:p>
          <a:p>
            <a:r>
              <a:rPr lang="en-US" dirty="0" smtClean="0"/>
              <a:t>It’s an extreme point method and it compares each producer with only the "best" producers</a:t>
            </a:r>
          </a:p>
          <a:p>
            <a:r>
              <a:rPr lang="en-US" dirty="0" smtClean="0"/>
              <a:t>producer is usually referred to as a decision making unit (DMU)</a:t>
            </a:r>
            <a:endParaRPr lang="fr-FR" dirty="0" smtClean="0"/>
          </a:p>
          <a:p>
            <a:r>
              <a:rPr lang="en-US" dirty="0" smtClean="0"/>
              <a:t>DEA has been used for both production and cost data. </a:t>
            </a:r>
          </a:p>
          <a:p>
            <a:pPr>
              <a:buNone/>
            </a:pP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dirty="0" smtClean="0"/>
              <a:t>CONTENT</a:t>
            </a:r>
            <a:endParaRPr lang="zh-CN" altLang="en-US" dirty="0"/>
          </a:p>
        </p:txBody>
      </p:sp>
      <p:sp>
        <p:nvSpPr>
          <p:cNvPr id="3" name="内容占位符 2"/>
          <p:cNvSpPr>
            <a:spLocks noGrp="1"/>
          </p:cNvSpPr>
          <p:nvPr>
            <p:ph idx="1"/>
          </p:nvPr>
        </p:nvSpPr>
        <p:spPr>
          <a:xfrm>
            <a:off x="2928926" y="1928802"/>
            <a:ext cx="3757610" cy="4389120"/>
          </a:xfrm>
        </p:spPr>
        <p:txBody>
          <a:bodyPr/>
          <a:lstStyle/>
          <a:p>
            <a:pPr>
              <a:lnSpc>
                <a:spcPct val="200000"/>
              </a:lnSpc>
            </a:pPr>
            <a:r>
              <a:rPr lang="en-US" altLang="zh-CN" b="1" dirty="0" smtClean="0"/>
              <a:t>What DEA is</a:t>
            </a:r>
          </a:p>
          <a:p>
            <a:pPr>
              <a:lnSpc>
                <a:spcPct val="200000"/>
              </a:lnSpc>
            </a:pPr>
            <a:r>
              <a:rPr lang="en-US" altLang="zh-CN" b="1" dirty="0" smtClean="0">
                <a:solidFill>
                  <a:srgbClr val="002060"/>
                </a:solidFill>
              </a:rPr>
              <a:t>History of DEA</a:t>
            </a:r>
          </a:p>
          <a:p>
            <a:pPr>
              <a:lnSpc>
                <a:spcPct val="200000"/>
              </a:lnSpc>
            </a:pPr>
            <a:r>
              <a:rPr lang="en-US" altLang="zh-CN" b="1" dirty="0" smtClean="0"/>
              <a:t>How DEA works</a:t>
            </a:r>
          </a:p>
          <a:p>
            <a:pPr>
              <a:lnSpc>
                <a:spcPct val="200000"/>
              </a:lnSpc>
            </a:pPr>
            <a:r>
              <a:rPr lang="en-US" altLang="zh-CN" b="1" dirty="0" smtClean="0"/>
              <a:t>Case Study</a:t>
            </a:r>
          </a:p>
          <a:p>
            <a:pPr>
              <a:lnSpc>
                <a:spcPct val="200000"/>
              </a:lnSpc>
            </a:pPr>
            <a:r>
              <a:rPr lang="en-US" altLang="zh-CN" b="1" dirty="0" smtClean="0"/>
              <a:t>Conclusion</a:t>
            </a:r>
          </a:p>
          <a:p>
            <a:pPr>
              <a:buNone/>
            </a:pPr>
            <a:endParaRPr lang="en-US" altLang="zh-CN" dirty="0" smtClean="0"/>
          </a:p>
          <a:p>
            <a:endParaRPr lang="zh-CN" altLang="en-US" dirty="0"/>
          </a:p>
        </p:txBody>
      </p:sp>
      <p:sp>
        <p:nvSpPr>
          <p:cNvPr id="5" name="虚尾箭头 4"/>
          <p:cNvSpPr/>
          <p:nvPr/>
        </p:nvSpPr>
        <p:spPr>
          <a:xfrm>
            <a:off x="2500298" y="2857496"/>
            <a:ext cx="714380" cy="928694"/>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fr-FR" dirty="0" smtClean="0"/>
              <a:t>Why DEA was created?</a:t>
            </a:r>
            <a:endParaRPr lang="zh-CN" altLang="en-US" dirty="0"/>
          </a:p>
        </p:txBody>
      </p:sp>
      <p:sp>
        <p:nvSpPr>
          <p:cNvPr id="3" name="内容占位符 2"/>
          <p:cNvSpPr>
            <a:spLocks noGrp="1"/>
          </p:cNvSpPr>
          <p:nvPr>
            <p:ph idx="1"/>
          </p:nvPr>
        </p:nvSpPr>
        <p:spPr/>
        <p:txBody>
          <a:bodyPr>
            <a:normAutofit fontScale="92500" lnSpcReduction="10000"/>
          </a:bodyPr>
          <a:lstStyle/>
          <a:p>
            <a:r>
              <a:rPr lang="en-US" dirty="0" smtClean="0">
                <a:solidFill>
                  <a:srgbClr val="000000"/>
                </a:solidFill>
              </a:rPr>
              <a:t>In </a:t>
            </a:r>
            <a:r>
              <a:rPr lang="en-US" dirty="0" smtClean="0">
                <a:solidFill>
                  <a:srgbClr val="000000"/>
                </a:solidFill>
              </a:rPr>
              <a:t>microeconomic production theory a firm’s input and output combinations are depicted using a production function. Using such a function one can show the maximum output which can be achieved with any possible combination of inputs, that is, one can construct a production technology frontier.</a:t>
            </a:r>
          </a:p>
          <a:p>
            <a:endParaRPr lang="fr-FR" dirty="0" smtClean="0">
              <a:solidFill>
                <a:srgbClr val="000000"/>
              </a:solidFill>
            </a:endParaRPr>
          </a:p>
          <a:p>
            <a:r>
              <a:rPr lang="fr-FR" dirty="0" smtClean="0">
                <a:solidFill>
                  <a:srgbClr val="000000"/>
                </a:solidFill>
              </a:rPr>
              <a:t>Some </a:t>
            </a:r>
            <a:r>
              <a:rPr lang="fr-FR" dirty="0" smtClean="0">
                <a:solidFill>
                  <a:srgbClr val="000000"/>
                </a:solidFill>
              </a:rPr>
              <a:t>30 yearsago DEA set out to answer the question of how to use thisprinciple in empirical applications whileovercoming the problemthat for actualfirms one cannever observe all the possible input-outputcombinations. </a:t>
            </a:r>
            <a:endParaRPr lang="en-US" dirty="0" smtClean="0">
              <a:solidFill>
                <a:srgbClr val="000000"/>
              </a:solidFill>
            </a:endParaRPr>
          </a:p>
          <a:p>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Why DEA was created?</a:t>
            </a:r>
            <a:endParaRPr lang="fr-FR" dirty="0"/>
          </a:p>
        </p:txBody>
      </p:sp>
      <p:sp>
        <p:nvSpPr>
          <p:cNvPr id="3" name="Content Placeholder 2"/>
          <p:cNvSpPr>
            <a:spLocks noGrp="1"/>
          </p:cNvSpPr>
          <p:nvPr>
            <p:ph idx="1"/>
          </p:nvPr>
        </p:nvSpPr>
        <p:spPr/>
        <p:txBody>
          <a:bodyPr>
            <a:normAutofit/>
          </a:bodyPr>
          <a:lstStyle/>
          <a:p>
            <a:r>
              <a:rPr lang="fr-FR" dirty="0" smtClean="0"/>
              <a:t>Building on the </a:t>
            </a:r>
            <a:r>
              <a:rPr lang="fr-FR" dirty="0" err="1" smtClean="0"/>
              <a:t>ideas</a:t>
            </a:r>
            <a:r>
              <a:rPr lang="fr-FR" dirty="0" smtClean="0"/>
              <a:t> of Farrell (1957), the </a:t>
            </a:r>
            <a:r>
              <a:rPr lang="fr-FR" dirty="0" err="1" smtClean="0"/>
              <a:t>seminalwork</a:t>
            </a:r>
            <a:r>
              <a:rPr lang="fr-FR" dirty="0" smtClean="0"/>
              <a:t> "</a:t>
            </a:r>
            <a:r>
              <a:rPr lang="fr-FR" dirty="0" err="1" smtClean="0"/>
              <a:t>Measuring</a:t>
            </a:r>
            <a:r>
              <a:rPr lang="fr-FR" dirty="0" smtClean="0"/>
              <a:t> the </a:t>
            </a:r>
            <a:r>
              <a:rPr lang="fr-FR" dirty="0" err="1" smtClean="0"/>
              <a:t>efficiency</a:t>
            </a:r>
            <a:r>
              <a:rPr lang="fr-FR" dirty="0" smtClean="0"/>
              <a:t> of </a:t>
            </a:r>
            <a:r>
              <a:rPr lang="fr-FR" dirty="0" err="1" smtClean="0"/>
              <a:t>decisionmakingunits</a:t>
            </a:r>
            <a:r>
              <a:rPr lang="fr-FR" dirty="0" smtClean="0"/>
              <a:t>" by </a:t>
            </a:r>
            <a:r>
              <a:rPr lang="fr-FR" dirty="0" err="1" smtClean="0"/>
              <a:t>Charnes</a:t>
            </a:r>
            <a:r>
              <a:rPr lang="fr-FR" dirty="0" smtClean="0"/>
              <a:t>, Cooper &amp; Rhodes (1978) </a:t>
            </a:r>
            <a:r>
              <a:rPr lang="fr-FR" dirty="0" err="1" smtClean="0"/>
              <a:t>applieslinearprogramming</a:t>
            </a:r>
            <a:r>
              <a:rPr lang="fr-FR" dirty="0" smtClean="0"/>
              <a:t> to </a:t>
            </a:r>
            <a:r>
              <a:rPr lang="fr-FR" dirty="0" err="1" smtClean="0"/>
              <a:t>estimate</a:t>
            </a:r>
            <a:r>
              <a:rPr lang="fr-FR" dirty="0" smtClean="0"/>
              <a:t> an </a:t>
            </a:r>
            <a:r>
              <a:rPr lang="fr-FR" dirty="0" err="1" smtClean="0"/>
              <a:t>empirical</a:t>
            </a:r>
            <a:r>
              <a:rPr lang="fr-FR" dirty="0" smtClean="0"/>
              <a:t> production </a:t>
            </a:r>
            <a:r>
              <a:rPr lang="fr-FR" dirty="0" err="1" smtClean="0"/>
              <a:t>technologyfrontier</a:t>
            </a:r>
            <a:r>
              <a:rPr lang="fr-FR" dirty="0" smtClean="0"/>
              <a:t> for the first time.</a:t>
            </a:r>
          </a:p>
          <a:p>
            <a:r>
              <a:rPr lang="fr-FR" dirty="0" smtClean="0"/>
              <a:t>The main </a:t>
            </a:r>
            <a:r>
              <a:rPr lang="fr-FR" dirty="0" err="1" smtClean="0"/>
              <a:t>developments</a:t>
            </a:r>
            <a:r>
              <a:rPr lang="fr-FR" dirty="0" smtClean="0"/>
              <a:t> of DEA in the 1970s and 1980s are </a:t>
            </a:r>
            <a:r>
              <a:rPr lang="fr-FR" dirty="0" err="1" smtClean="0"/>
              <a:t>documented</a:t>
            </a:r>
            <a:r>
              <a:rPr lang="fr-FR" dirty="0" smtClean="0"/>
              <a:t> by </a:t>
            </a:r>
            <a:r>
              <a:rPr lang="fr-FR" dirty="0" err="1" smtClean="0"/>
              <a:t>Seiford</a:t>
            </a:r>
            <a:r>
              <a:rPr lang="fr-FR" dirty="0" smtClean="0"/>
              <a:t>&amp;</a:t>
            </a:r>
            <a:r>
              <a:rPr lang="fr-FR" dirty="0" err="1" smtClean="0"/>
              <a:t>Thrall</a:t>
            </a:r>
            <a:r>
              <a:rPr lang="fr-FR" dirty="0" smtClean="0"/>
              <a:t> (1990).</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dirty="0" smtClean="0"/>
              <a:t>CONTENT</a:t>
            </a:r>
            <a:endParaRPr lang="zh-CN" altLang="en-US" dirty="0"/>
          </a:p>
        </p:txBody>
      </p:sp>
      <p:sp>
        <p:nvSpPr>
          <p:cNvPr id="3" name="内容占位符 2"/>
          <p:cNvSpPr>
            <a:spLocks noGrp="1"/>
          </p:cNvSpPr>
          <p:nvPr>
            <p:ph idx="1"/>
          </p:nvPr>
        </p:nvSpPr>
        <p:spPr>
          <a:xfrm>
            <a:off x="2928926" y="1928802"/>
            <a:ext cx="3757610" cy="4389120"/>
          </a:xfrm>
        </p:spPr>
        <p:txBody>
          <a:bodyPr/>
          <a:lstStyle/>
          <a:p>
            <a:pPr>
              <a:lnSpc>
                <a:spcPct val="200000"/>
              </a:lnSpc>
            </a:pPr>
            <a:r>
              <a:rPr lang="en-US" altLang="zh-CN" b="1" dirty="0" smtClean="0"/>
              <a:t>What DEA is</a:t>
            </a:r>
          </a:p>
          <a:p>
            <a:pPr>
              <a:lnSpc>
                <a:spcPct val="200000"/>
              </a:lnSpc>
            </a:pPr>
            <a:r>
              <a:rPr lang="en-US" altLang="zh-CN" b="1" dirty="0" smtClean="0"/>
              <a:t>History of DEA</a:t>
            </a:r>
          </a:p>
          <a:p>
            <a:pPr>
              <a:lnSpc>
                <a:spcPct val="200000"/>
              </a:lnSpc>
            </a:pPr>
            <a:r>
              <a:rPr lang="en-US" altLang="zh-CN" b="1" dirty="0" smtClean="0">
                <a:solidFill>
                  <a:srgbClr val="002060"/>
                </a:solidFill>
              </a:rPr>
              <a:t>How DEA works</a:t>
            </a:r>
          </a:p>
          <a:p>
            <a:pPr>
              <a:lnSpc>
                <a:spcPct val="200000"/>
              </a:lnSpc>
            </a:pPr>
            <a:r>
              <a:rPr lang="en-US" altLang="zh-CN" b="1" dirty="0" smtClean="0"/>
              <a:t>Case Study</a:t>
            </a:r>
          </a:p>
          <a:p>
            <a:pPr>
              <a:lnSpc>
                <a:spcPct val="200000"/>
              </a:lnSpc>
            </a:pPr>
            <a:r>
              <a:rPr lang="en-US" altLang="zh-CN" b="1" dirty="0" smtClean="0"/>
              <a:t>Conclusion</a:t>
            </a:r>
          </a:p>
          <a:p>
            <a:pPr>
              <a:buNone/>
            </a:pPr>
            <a:endParaRPr lang="en-US" altLang="zh-CN" dirty="0" smtClean="0"/>
          </a:p>
          <a:p>
            <a:endParaRPr lang="zh-CN" altLang="en-US" dirty="0"/>
          </a:p>
        </p:txBody>
      </p:sp>
      <p:sp>
        <p:nvSpPr>
          <p:cNvPr id="5" name="虚尾箭头 4"/>
          <p:cNvSpPr/>
          <p:nvPr/>
        </p:nvSpPr>
        <p:spPr>
          <a:xfrm>
            <a:off x="2500298" y="3714752"/>
            <a:ext cx="714380" cy="928694"/>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How it works?</a:t>
            </a:r>
            <a:endParaRPr lang="fr-FR" dirty="0"/>
          </a:p>
        </p:txBody>
      </p:sp>
      <p:sp>
        <p:nvSpPr>
          <p:cNvPr id="3" name="Content Placeholder 2"/>
          <p:cNvSpPr>
            <a:spLocks noGrp="1"/>
          </p:cNvSpPr>
          <p:nvPr>
            <p:ph idx="1"/>
          </p:nvPr>
        </p:nvSpPr>
        <p:spPr/>
        <p:txBody>
          <a:bodyPr/>
          <a:lstStyle/>
          <a:p>
            <a:pPr>
              <a:buNone/>
            </a:pPr>
            <a:r>
              <a:rPr lang="fr-FR" dirty="0" smtClean="0">
                <a:sym typeface="Wingdings"/>
              </a:rPr>
              <a:t> </a:t>
            </a:r>
            <a:r>
              <a:rPr lang="fr-FR" dirty="0" smtClean="0"/>
              <a:t>Utilizing </a:t>
            </a:r>
            <a:r>
              <a:rPr lang="fr-FR" dirty="0" smtClean="0"/>
              <a:t>the selected variables, such as unit cost and output, DEA software searches for the points with the lowest unit cost for anygiven output, connectingthose points to form the efficiencyfrontier</a:t>
            </a:r>
          </a:p>
          <a:p>
            <a:pPr>
              <a:buNone/>
            </a:pPr>
            <a:r>
              <a:rPr lang="fr-FR" dirty="0" err="1" smtClean="0">
                <a:sym typeface="Wingdings"/>
              </a:rPr>
              <a:t>Anycompany</a:t>
            </a:r>
            <a:r>
              <a:rPr lang="fr-FR" dirty="0" smtClean="0">
                <a:sym typeface="Wingdings"/>
              </a:rPr>
              <a:t> not on the </a:t>
            </a:r>
            <a:r>
              <a:rPr lang="fr-FR" dirty="0" err="1" smtClean="0">
                <a:sym typeface="Wingdings"/>
              </a:rPr>
              <a:t>frontierisconsidered</a:t>
            </a:r>
            <a:r>
              <a:rPr lang="fr-FR" dirty="0" smtClean="0">
                <a:sym typeface="Wingdings"/>
              </a:rPr>
              <a:t> inefficient.</a:t>
            </a:r>
            <a:endParaRPr lang="fr-FR"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180</TotalTime>
  <Words>876</Words>
  <PresentationFormat>全屏显示(4:3)</PresentationFormat>
  <Paragraphs>164</Paragraphs>
  <Slides>30</Slides>
  <Notes>2</Notes>
  <HiddenSlides>0</HiddenSlides>
  <MMClips>0</MMClips>
  <ScaleCrop>false</ScaleCrop>
  <HeadingPairs>
    <vt:vector size="4" baseType="variant">
      <vt:variant>
        <vt:lpstr>主题</vt:lpstr>
      </vt:variant>
      <vt:variant>
        <vt:i4>1</vt:i4>
      </vt:variant>
      <vt:variant>
        <vt:lpstr>幻灯片标题</vt:lpstr>
      </vt:variant>
      <vt:variant>
        <vt:i4>30</vt:i4>
      </vt:variant>
    </vt:vector>
  </HeadingPairs>
  <TitlesOfParts>
    <vt:vector size="31" baseType="lpstr">
      <vt:lpstr>流畅</vt:lpstr>
      <vt:lpstr>Data Envelopment Analysis</vt:lpstr>
      <vt:lpstr>CONTENT</vt:lpstr>
      <vt:lpstr>What is DEA ?</vt:lpstr>
      <vt:lpstr>What is DEA ?</vt:lpstr>
      <vt:lpstr>CONTENT</vt:lpstr>
      <vt:lpstr>Why DEA was created?</vt:lpstr>
      <vt:lpstr>Why DEA was created?</vt:lpstr>
      <vt:lpstr>CONTENT</vt:lpstr>
      <vt:lpstr>How it works?</vt:lpstr>
      <vt:lpstr>How it works?</vt:lpstr>
      <vt:lpstr>How it works?</vt:lpstr>
      <vt:lpstr>How it works?</vt:lpstr>
      <vt:lpstr>CONTENT</vt:lpstr>
      <vt:lpstr>DEA Case</vt:lpstr>
      <vt:lpstr>The Efficiency Of U.S. Electronic Company</vt:lpstr>
      <vt:lpstr>The Efficiency Of U.S. Electronic Company</vt:lpstr>
      <vt:lpstr>幻灯片 17</vt:lpstr>
      <vt:lpstr>幻灯片 18</vt:lpstr>
      <vt:lpstr>幻灯片 19</vt:lpstr>
      <vt:lpstr>幻灯片 20</vt:lpstr>
      <vt:lpstr>The Efficiency Of U.S. Electronic Company</vt:lpstr>
      <vt:lpstr>幻灯片 22</vt:lpstr>
      <vt:lpstr>幻灯片 23</vt:lpstr>
      <vt:lpstr>幻灯片 24</vt:lpstr>
      <vt:lpstr>幻灯片 25</vt:lpstr>
      <vt:lpstr>The Efficiency Of U.S. Electronic Company</vt:lpstr>
      <vt:lpstr>CONTENT</vt:lpstr>
      <vt:lpstr>The advantages of DEA</vt:lpstr>
      <vt:lpstr>The disadvantages of DEA</vt:lpstr>
      <vt:lpstr>幻灯片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Envelopment Analysis</dc:title>
  <cp:lastModifiedBy>微软用户</cp:lastModifiedBy>
  <cp:revision>7</cp:revision>
  <dcterms:modified xsi:type="dcterms:W3CDTF">2010-11-16T02:05:58Z</dcterms:modified>
</cp:coreProperties>
</file>