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2.xml" ContentType="application/vnd.openxmlformats-officedocument.presentationml.slideMaster+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2"/>
  </p:notesMasterIdLst>
  <p:sldIdLst>
    <p:sldId id="256" r:id="rId3"/>
    <p:sldId id="257" r:id="rId4"/>
    <p:sldId id="277" r:id="rId5"/>
    <p:sldId id="280" r:id="rId6"/>
    <p:sldId id="281" r:id="rId7"/>
    <p:sldId id="282" r:id="rId8"/>
    <p:sldId id="278" r:id="rId9"/>
    <p:sldId id="279" r:id="rId10"/>
    <p:sldId id="283" r:id="rId11"/>
    <p:sldId id="284" r:id="rId12"/>
    <p:sldId id="285" r:id="rId13"/>
    <p:sldId id="286" r:id="rId14"/>
    <p:sldId id="287" r:id="rId15"/>
    <p:sldId id="288" r:id="rId16"/>
    <p:sldId id="289" r:id="rId17"/>
    <p:sldId id="291" r:id="rId18"/>
    <p:sldId id="292" r:id="rId19"/>
    <p:sldId id="293" r:id="rId20"/>
    <p:sldId id="294" r:id="rId21"/>
    <p:sldId id="295" r:id="rId22"/>
    <p:sldId id="296" r:id="rId23"/>
    <p:sldId id="297" r:id="rId24"/>
    <p:sldId id="298" r:id="rId25"/>
    <p:sldId id="290" r:id="rId26"/>
    <p:sldId id="299" r:id="rId27"/>
    <p:sldId id="300" r:id="rId28"/>
    <p:sldId id="301" r:id="rId29"/>
    <p:sldId id="302" r:id="rId30"/>
    <p:sldId id="26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gory Siegel" initials="GS" lastIdx="9" clrIdx="0"/>
  <p:cmAuthor id="1" name="David Larrabee" initials="DT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8" autoAdjust="0"/>
    <p:restoredTop sz="72071" autoAdjust="0"/>
  </p:normalViewPr>
  <p:slideViewPr>
    <p:cSldViewPr>
      <p:cViewPr>
        <p:scale>
          <a:sx n="70" d="100"/>
          <a:sy n="70" d="100"/>
        </p:scale>
        <p:origin x="-96" y="156"/>
      </p:cViewPr>
      <p:guideLst>
        <p:guide orient="horz" pos="2160"/>
        <p:guide pos="2880"/>
      </p:guideLst>
    </p:cSldViewPr>
  </p:slideViewPr>
  <p:outlineViewPr>
    <p:cViewPr>
      <p:scale>
        <a:sx n="33" d="100"/>
        <a:sy n="33" d="100"/>
      </p:scale>
      <p:origin x="0" y="18900"/>
    </p:cViewPr>
  </p:outlineViewPr>
  <p:notesTextViewPr>
    <p:cViewPr>
      <p:scale>
        <a:sx n="100" d="100"/>
        <a:sy n="100" d="100"/>
      </p:scale>
      <p:origin x="0" y="0"/>
    </p:cViewPr>
  </p:notesTextViewPr>
  <p:sorterViewPr>
    <p:cViewPr>
      <p:scale>
        <a:sx n="100" d="100"/>
        <a:sy n="100" d="100"/>
      </p:scale>
      <p:origin x="0" y="35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BF1A67-19BF-4627-A2E3-5DBEF93E87E2}" type="datetimeFigureOut">
              <a:rPr lang="en-US" smtClean="0"/>
              <a:pPr/>
              <a:t>11/1/2013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C4164C-FEAE-4DA0-AE93-230ABA4B25D1}" type="slidenum">
              <a:rPr lang="en-US" smtClean="0"/>
              <a:pPr/>
              <a:t>‹#›</a:t>
            </a:fld>
            <a:endParaRPr lang="en-US"/>
          </a:p>
        </p:txBody>
      </p:sp>
    </p:spTree>
    <p:extLst>
      <p:ext uri="{BB962C8B-B14F-4D97-AF65-F5344CB8AC3E}">
        <p14:creationId xmlns:p14="http://schemas.microsoft.com/office/powerpoint/2010/main" val="3023861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all likelihood, your audience will fall into two distinct groups: 1) experienced in time value of money (TVM) calculations and 2) not experienced. If the audience is predominantly in the first category, you may want to try to cover Chapters 1 and 2 at one time. The value of practicing TVM calculations can’t be overstated, so assigning problems here may be of particular value. </a:t>
            </a:r>
          </a:p>
          <a:p>
            <a:endParaRPr lang="en-US" baseline="0" dirty="0" smtClean="0"/>
          </a:p>
          <a:p>
            <a:r>
              <a:rPr lang="en-US" baseline="0" dirty="0" smtClean="0"/>
              <a:t>One thing to avoid is “teaching the instrument”—for example, bonds have one cash flow pattern, equities another, and so on. If you focus on the valuation of the patterns without referencing particular securities, it is easier to generalize the process. Toward the later part of the lecture, you can introduce such language as “this cash flow pattern is bond-like in that it has regular fixed payments and a large single lump sum at the end of its life.” It may be worth noting other things that also have similar patterns (e.g., rental property with </a:t>
            </a:r>
            <a:r>
              <a:rPr lang="en-US" baseline="0" dirty="0" err="1" smtClean="0"/>
              <a:t>nonescalating</a:t>
            </a:r>
            <a:r>
              <a:rPr lang="en-US" baseline="0" dirty="0" smtClean="0"/>
              <a:t> rent and a future sale). </a:t>
            </a:r>
            <a:endParaRPr lang="en-US" dirty="0" smtClean="0"/>
          </a:p>
          <a:p>
            <a:endParaRPr lang="en-US" dirty="0"/>
          </a:p>
        </p:txBody>
      </p:sp>
      <p:sp>
        <p:nvSpPr>
          <p:cNvPr id="4" name="Slide Number Placeholder 3"/>
          <p:cNvSpPr>
            <a:spLocks noGrp="1"/>
          </p:cNvSpPr>
          <p:nvPr>
            <p:ph type="sldNum" sz="quarter" idx="10"/>
          </p:nvPr>
        </p:nvSpPr>
        <p:spPr/>
        <p:txBody>
          <a:bodyPr/>
          <a:lstStyle/>
          <a:p>
            <a:fld id="{F8C4164C-FEAE-4DA0-AE93-230ABA4B25D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a:t>
            </a:r>
            <a:r>
              <a:rPr lang="en-US" sz="1200" kern="1200" dirty="0" smtClean="0">
                <a:solidFill>
                  <a:schemeClr val="tx1"/>
                </a:solidFill>
                <a:latin typeface="+mn-lt"/>
                <a:ea typeface="+mn-ea"/>
                <a:cs typeface="+mn-cs"/>
              </a:rPr>
              <a:t>Calculate the FV or PV of an ordinary annuity and an annuity due. </a:t>
            </a:r>
            <a:endParaRPr lang="en-US" dirty="0" smtClean="0"/>
          </a:p>
          <a:p>
            <a:r>
              <a:rPr lang="en-US" dirty="0" smtClean="0"/>
              <a:t>Pages 13–14</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term in parentheses is often referred to as the “future value interest factor of an annuity,” or “FVIFA(</a:t>
            </a:r>
            <a:r>
              <a:rPr lang="en-US" sz="1200" i="1" kern="1200" baseline="0" dirty="0" err="1" smtClean="0">
                <a:solidFill>
                  <a:schemeClr val="tx1"/>
                </a:solidFill>
                <a:latin typeface="+mn-lt"/>
                <a:ea typeface="+mn-ea"/>
                <a:cs typeface="+mn-cs"/>
              </a:rPr>
              <a:t>r</a:t>
            </a:r>
            <a:r>
              <a:rPr lang="en-US" sz="1200" kern="1200" baseline="0" dirty="0" err="1" smtClean="0">
                <a:solidFill>
                  <a:schemeClr val="tx1"/>
                </a:solidFill>
                <a:latin typeface="+mn-lt"/>
                <a:ea typeface="+mn-ea"/>
                <a:cs typeface="+mn-cs"/>
              </a:rPr>
              <a:t>,</a:t>
            </a:r>
            <a:r>
              <a:rPr lang="en-US" sz="1200" i="1" kern="1200" baseline="0" dirty="0" err="1" smtClean="0">
                <a:solidFill>
                  <a:schemeClr val="tx1"/>
                </a:solidFill>
                <a:latin typeface="+mn-lt"/>
                <a:ea typeface="+mn-ea"/>
                <a:cs typeface="+mn-cs"/>
              </a:rPr>
              <a:t>n</a:t>
            </a:r>
            <a:r>
              <a:rPr lang="en-US" sz="1200" kern="1200" baseline="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CDCDBCB-1BB4-4F62-B2DD-F43196BE475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a:t>
            </a:r>
            <a:r>
              <a:rPr lang="en-US" sz="1200" kern="1200" dirty="0" smtClean="0">
                <a:solidFill>
                  <a:schemeClr val="tx1"/>
                </a:solidFill>
                <a:latin typeface="+mn-lt"/>
                <a:ea typeface="+mn-ea"/>
                <a:cs typeface="+mn-cs"/>
              </a:rPr>
              <a:t>Calculate the FV or PV of an ordinary annuity and an annuity due. </a:t>
            </a:r>
            <a:endParaRPr lang="en-US" dirty="0" smtClean="0"/>
          </a:p>
          <a:p>
            <a:r>
              <a:rPr lang="en-US" dirty="0" smtClean="0"/>
              <a:t>Pages 19–20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term in parentheses is often referred to as “the present value interest factor of an annuity,” or “PVIFA(</a:t>
            </a:r>
            <a:r>
              <a:rPr lang="en-US" sz="1200" i="1" kern="1200" baseline="0" dirty="0" err="1" smtClean="0">
                <a:solidFill>
                  <a:schemeClr val="tx1"/>
                </a:solidFill>
                <a:latin typeface="+mn-lt"/>
                <a:ea typeface="+mn-ea"/>
                <a:cs typeface="+mn-cs"/>
              </a:rPr>
              <a:t>r</a:t>
            </a:r>
            <a:r>
              <a:rPr lang="en-US" sz="1200" kern="1200" baseline="0" dirty="0" err="1" smtClean="0">
                <a:solidFill>
                  <a:schemeClr val="tx1"/>
                </a:solidFill>
                <a:latin typeface="+mn-lt"/>
                <a:ea typeface="+mn-ea"/>
                <a:cs typeface="+mn-cs"/>
              </a:rPr>
              <a:t>,</a:t>
            </a:r>
            <a:r>
              <a:rPr lang="en-US" sz="1200" i="1" kern="1200" baseline="0" dirty="0" err="1" smtClean="0">
                <a:solidFill>
                  <a:schemeClr val="tx1"/>
                </a:solidFill>
                <a:latin typeface="+mn-lt"/>
                <a:ea typeface="+mn-ea"/>
                <a:cs typeface="+mn-cs"/>
              </a:rPr>
              <a:t>n</a:t>
            </a:r>
            <a:r>
              <a:rPr lang="en-US" sz="1200" kern="1200" baseline="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CDCDBCB-1BB4-4F62-B2DD-F43196BE475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a:t>
            </a:r>
            <a:r>
              <a:rPr lang="en-US" sz="1200" kern="1200" dirty="0" smtClean="0">
                <a:solidFill>
                  <a:schemeClr val="tx1"/>
                </a:solidFill>
                <a:latin typeface="+mn-lt"/>
                <a:ea typeface="+mn-ea"/>
                <a:cs typeface="+mn-cs"/>
              </a:rPr>
              <a:t>Calculate the FV or PV of an ordinary annuity and an annuity due. </a:t>
            </a:r>
            <a:endParaRPr lang="en-US" dirty="0" smtClean="0"/>
          </a:p>
          <a:p>
            <a:r>
              <a:rPr lang="en-US" dirty="0" smtClean="0"/>
              <a:t>Pages 19–23</a:t>
            </a:r>
          </a:p>
          <a:p>
            <a:endParaRPr lang="en-US" sz="1200" kern="1200" dirty="0" smtClean="0">
              <a:solidFill>
                <a:schemeClr val="tx1"/>
              </a:solidFill>
              <a:latin typeface="+mn-lt"/>
              <a:ea typeface="+mn-ea"/>
              <a:cs typeface="+mn-cs"/>
            </a:endParaRPr>
          </a:p>
          <a:p>
            <a:r>
              <a:rPr lang="en-US" baseline="0" dirty="0" smtClean="0"/>
              <a:t>It </a:t>
            </a:r>
            <a:r>
              <a:rPr lang="en-US" baseline="0" dirty="0" smtClean="0"/>
              <a:t>is also worth pointing out that financial calculators assume you have a regular annuity when using the PMT button on the default settings. If you want to value an annuity due, the calculator must either be switched to “begin” mode or the accommodations shown in the slide must be made. Emphasize that if you switch to “begin” mode, you need to be very careful to switch back again or the subsequent calculations will be incorrect.</a:t>
            </a:r>
            <a:endParaRPr lang="en-US" dirty="0"/>
          </a:p>
        </p:txBody>
      </p:sp>
      <p:sp>
        <p:nvSpPr>
          <p:cNvPr id="4" name="Slide Number Placeholder 3"/>
          <p:cNvSpPr>
            <a:spLocks noGrp="1"/>
          </p:cNvSpPr>
          <p:nvPr>
            <p:ph type="sldNum" sz="quarter" idx="10"/>
          </p:nvPr>
        </p:nvSpPr>
        <p:spPr/>
        <p:txBody>
          <a:bodyPr/>
          <a:lstStyle/>
          <a:p>
            <a:fld id="{1CDCDBCB-1BB4-4F62-B2DD-F43196BE475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a:t>
            </a:r>
            <a:r>
              <a:rPr lang="en-US" sz="1200" kern="1200" dirty="0" smtClean="0">
                <a:solidFill>
                  <a:schemeClr val="tx1"/>
                </a:solidFill>
                <a:latin typeface="+mn-lt"/>
                <a:ea typeface="+mn-ea"/>
                <a:cs typeface="+mn-cs"/>
              </a:rPr>
              <a:t>Calculate the FV or PV of an ordinary annuity and an annuity due. </a:t>
            </a:r>
            <a:endParaRPr lang="en-US" dirty="0" smtClean="0"/>
          </a:p>
          <a:p>
            <a:r>
              <a:rPr lang="en-US" dirty="0" smtClean="0"/>
              <a:t>Pages 19–23</a:t>
            </a:r>
          </a:p>
          <a:p>
            <a:endParaRPr lang="en-US" dirty="0" smtClean="0"/>
          </a:p>
          <a:p>
            <a:r>
              <a:rPr lang="en-US" baseline="0" dirty="0" smtClean="0"/>
              <a:t>The book has an example of the PV of an annuity due (page 21), so this is the future value of an annuity due at the time of the last payment. Point out that the first term is the FV of the single cash flow at time 0 (second diagram from the top) and the second term is the future value of the annuity piece (third diagram from the top).</a:t>
            </a:r>
            <a:endParaRPr lang="en-US" dirty="0"/>
          </a:p>
        </p:txBody>
      </p:sp>
      <p:sp>
        <p:nvSpPr>
          <p:cNvPr id="4" name="Slide Number Placeholder 3"/>
          <p:cNvSpPr>
            <a:spLocks noGrp="1"/>
          </p:cNvSpPr>
          <p:nvPr>
            <p:ph type="sldNum" sz="quarter" idx="10"/>
          </p:nvPr>
        </p:nvSpPr>
        <p:spPr/>
        <p:txBody>
          <a:bodyPr/>
          <a:lstStyle/>
          <a:p>
            <a:fld id="{1CDCDBCB-1BB4-4F62-B2DD-F43196BE475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a:t>
            </a:r>
            <a:r>
              <a:rPr lang="en-US" sz="1200" kern="1200" dirty="0" smtClean="0">
                <a:solidFill>
                  <a:schemeClr val="tx1"/>
                </a:solidFill>
                <a:latin typeface="+mn-lt"/>
                <a:ea typeface="+mn-ea"/>
                <a:cs typeface="+mn-cs"/>
              </a:rPr>
              <a:t>Calculate the PV of a perpetuity. </a:t>
            </a:r>
            <a:endParaRPr lang="en-US" dirty="0" smtClean="0"/>
          </a:p>
          <a:p>
            <a:r>
              <a:rPr lang="en-US" dirty="0" smtClean="0"/>
              <a:t>Pages 23–24</a:t>
            </a:r>
          </a:p>
          <a:p>
            <a:endParaRPr lang="en-US" sz="1200" kern="1200" dirty="0" smtClean="0">
              <a:solidFill>
                <a:schemeClr val="tx1"/>
              </a:solidFill>
              <a:latin typeface="+mn-lt"/>
              <a:ea typeface="+mn-ea"/>
              <a:cs typeface="+mn-cs"/>
            </a:endParaRPr>
          </a:p>
          <a:p>
            <a:r>
              <a:rPr lang="en-US" dirty="0" smtClean="0"/>
              <a:t>Point</a:t>
            </a:r>
            <a:r>
              <a:rPr lang="en-US" baseline="0" dirty="0" smtClean="0"/>
              <a:t> out that companies are supposedly infinitely lived but that, in reality, we don’t </a:t>
            </a:r>
            <a:r>
              <a:rPr lang="en-US" baseline="0" dirty="0" smtClean="0"/>
              <a:t>need </a:t>
            </a:r>
            <a:r>
              <a:rPr lang="en-US" baseline="0" dirty="0" smtClean="0"/>
              <a:t>infinite lives to get close to the same answer. The math underlying the approximation relies on the fact that the present value of a fixed sum gets geometrically smaller as the time to the occurrence of the sum rises. In other words, $2 in 100 years has a present value of practically nothing at an 8% discount rate. </a:t>
            </a:r>
            <a:endParaRPr lang="en-US" dirty="0"/>
          </a:p>
        </p:txBody>
      </p:sp>
      <p:sp>
        <p:nvSpPr>
          <p:cNvPr id="4" name="Slide Number Placeholder 3"/>
          <p:cNvSpPr>
            <a:spLocks noGrp="1"/>
          </p:cNvSpPr>
          <p:nvPr>
            <p:ph type="sldNum" sz="quarter" idx="10"/>
          </p:nvPr>
        </p:nvSpPr>
        <p:spPr/>
        <p:txBody>
          <a:bodyPr/>
          <a:lstStyle/>
          <a:p>
            <a:fld id="{1CDCDBCB-1BB4-4F62-B2DD-F43196BE475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a:t>
            </a:r>
            <a:r>
              <a:rPr lang="en-US" sz="1200" kern="1200" dirty="0" smtClean="0">
                <a:solidFill>
                  <a:schemeClr val="tx1"/>
                </a:solidFill>
                <a:latin typeface="+mn-lt"/>
                <a:ea typeface="+mn-ea"/>
                <a:cs typeface="+mn-cs"/>
              </a:rPr>
              <a:t>Calculate the PV of a perpetuity. </a:t>
            </a:r>
            <a:endParaRPr lang="en-US" dirty="0" smtClean="0"/>
          </a:p>
          <a:p>
            <a:r>
              <a:rPr lang="en-US" dirty="0" smtClean="0"/>
              <a:t>Pages 23–24</a:t>
            </a:r>
          </a:p>
          <a:p>
            <a:endParaRPr lang="en-US" dirty="0" smtClean="0"/>
          </a:p>
          <a:p>
            <a:r>
              <a:rPr lang="en-US" baseline="0" dirty="0" smtClean="0"/>
              <a:t>This is most often referred to as the “constant growth” or “Gordon growth” model. The assumptions that </a:t>
            </a:r>
            <a:r>
              <a:rPr lang="en-US" i="1" baseline="0" dirty="0" smtClean="0"/>
              <a:t>g</a:t>
            </a:r>
            <a:r>
              <a:rPr lang="en-US" baseline="0" dirty="0" smtClean="0"/>
              <a:t> &lt; </a:t>
            </a:r>
            <a:r>
              <a:rPr lang="en-US" i="1" baseline="0" dirty="0" smtClean="0"/>
              <a:t>r</a:t>
            </a:r>
            <a:r>
              <a:rPr lang="en-US" baseline="0" dirty="0" smtClean="0"/>
              <a:t> and that </a:t>
            </a:r>
            <a:r>
              <a:rPr lang="en-US" i="1" baseline="0" dirty="0" smtClean="0"/>
              <a:t>g</a:t>
            </a:r>
            <a:r>
              <a:rPr lang="en-US" baseline="0" dirty="0" smtClean="0"/>
              <a:t> and </a:t>
            </a:r>
            <a:r>
              <a:rPr lang="en-US" i="1" baseline="0" dirty="0" smtClean="0"/>
              <a:t>r</a:t>
            </a:r>
            <a:r>
              <a:rPr lang="en-US" baseline="0" dirty="0" smtClean="0"/>
              <a:t> are constant for the infinite life are critical. It is also worth noting that as </a:t>
            </a:r>
            <a:r>
              <a:rPr lang="en-US" i="1" baseline="0" dirty="0" smtClean="0"/>
              <a:t>g</a:t>
            </a:r>
            <a:r>
              <a:rPr lang="en-US" baseline="0" dirty="0" smtClean="0"/>
              <a:t> gets “close” to </a:t>
            </a:r>
            <a:r>
              <a:rPr lang="en-US" i="1" baseline="0" dirty="0" smtClean="0"/>
              <a:t>r</a:t>
            </a:r>
            <a:r>
              <a:rPr lang="en-US" baseline="0" dirty="0" smtClean="0"/>
              <a:t>, the model gives unrealistic answers (</a:t>
            </a:r>
            <a:r>
              <a:rPr lang="en-US" i="1" baseline="0" dirty="0" smtClean="0"/>
              <a:t>g</a:t>
            </a:r>
            <a:r>
              <a:rPr lang="en-US" baseline="0" dirty="0" smtClean="0"/>
              <a:t> is </a:t>
            </a:r>
            <a:r>
              <a:rPr lang="en-US" baseline="0" dirty="0" err="1" smtClean="0"/>
              <a:t>infintely</a:t>
            </a:r>
            <a:r>
              <a:rPr lang="en-US" baseline="0" dirty="0" smtClean="0"/>
              <a:t> smaller than </a:t>
            </a:r>
            <a:r>
              <a:rPr lang="en-US" i="1" baseline="0" dirty="0" smtClean="0"/>
              <a:t>r</a:t>
            </a:r>
            <a:r>
              <a:rPr lang="en-US" baseline="0" dirty="0" smtClean="0"/>
              <a:t> gives an infinitely high PV).</a:t>
            </a:r>
            <a:endParaRPr lang="en-US" dirty="0"/>
          </a:p>
        </p:txBody>
      </p:sp>
      <p:sp>
        <p:nvSpPr>
          <p:cNvPr id="4" name="Slide Number Placeholder 3"/>
          <p:cNvSpPr>
            <a:spLocks noGrp="1"/>
          </p:cNvSpPr>
          <p:nvPr>
            <p:ph type="sldNum" sz="quarter" idx="10"/>
          </p:nvPr>
        </p:nvSpPr>
        <p:spPr/>
        <p:txBody>
          <a:bodyPr/>
          <a:lstStyle/>
          <a:p>
            <a:fld id="{1CDCDBCB-1BB4-4F62-B2DD-F43196BE475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a:t>
            </a:r>
            <a:r>
              <a:rPr lang="en-US" sz="1200" kern="1200" dirty="0" smtClean="0">
                <a:solidFill>
                  <a:schemeClr val="tx1"/>
                </a:solidFill>
                <a:latin typeface="+mn-lt"/>
                <a:ea typeface="+mn-ea"/>
                <a:cs typeface="+mn-cs"/>
              </a:rPr>
              <a:t>Calculate an unknown variable, given the other relevant variables, in time value of money problems. </a:t>
            </a:r>
            <a:endParaRPr lang="en-US" dirty="0" smtClean="0"/>
          </a:p>
          <a:p>
            <a:r>
              <a:rPr lang="en-US" dirty="0" smtClean="0"/>
              <a:t>Page 32</a:t>
            </a:r>
          </a:p>
          <a:p>
            <a:endParaRPr lang="en-US" dirty="0" smtClean="0"/>
          </a:p>
        </p:txBody>
      </p:sp>
      <p:sp>
        <p:nvSpPr>
          <p:cNvPr id="4" name="Slide Number Placeholder 3"/>
          <p:cNvSpPr>
            <a:spLocks noGrp="1"/>
          </p:cNvSpPr>
          <p:nvPr>
            <p:ph type="sldNum" sz="quarter" idx="10"/>
          </p:nvPr>
        </p:nvSpPr>
        <p:spPr/>
        <p:txBody>
          <a:bodyPr/>
          <a:lstStyle/>
          <a:p>
            <a:fld id="{1CDCDBCB-1BB4-4F62-B2DD-F43196BE475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a:t>
            </a:r>
            <a:r>
              <a:rPr lang="en-US" sz="1200" kern="1200" dirty="0" smtClean="0">
                <a:solidFill>
                  <a:schemeClr val="tx1"/>
                </a:solidFill>
                <a:latin typeface="+mn-lt"/>
                <a:ea typeface="+mn-ea"/>
                <a:cs typeface="+mn-cs"/>
              </a:rPr>
              <a:t>Calculate an unknown variable, given the other relevant variables, in time value of money problems. </a:t>
            </a:r>
            <a:endParaRPr lang="en-US" dirty="0" smtClean="0"/>
          </a:p>
          <a:p>
            <a:r>
              <a:rPr lang="en-US" dirty="0" smtClean="0"/>
              <a:t>Page 32</a:t>
            </a:r>
          </a:p>
        </p:txBody>
      </p:sp>
      <p:sp>
        <p:nvSpPr>
          <p:cNvPr id="4" name="Slide Number Placeholder 3"/>
          <p:cNvSpPr>
            <a:spLocks noGrp="1"/>
          </p:cNvSpPr>
          <p:nvPr>
            <p:ph type="sldNum" sz="quarter" idx="10"/>
          </p:nvPr>
        </p:nvSpPr>
        <p:spPr/>
        <p:txBody>
          <a:bodyPr/>
          <a:lstStyle/>
          <a:p>
            <a:fld id="{1CDCDBCB-1BB4-4F62-B2DD-F43196BE475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a:t>
            </a:r>
            <a:r>
              <a:rPr lang="en-US" sz="1200" kern="1200" dirty="0" smtClean="0">
                <a:solidFill>
                  <a:schemeClr val="tx1"/>
                </a:solidFill>
                <a:latin typeface="+mn-lt"/>
                <a:ea typeface="+mn-ea"/>
                <a:cs typeface="+mn-cs"/>
              </a:rPr>
              <a:t>Calculate an unknown variable, given the other relevant variables, in time value of money problems. </a:t>
            </a:r>
            <a:endParaRPr lang="en-US" dirty="0" smtClean="0"/>
          </a:p>
          <a:p>
            <a:r>
              <a:rPr lang="en-US" dirty="0" smtClean="0"/>
              <a:t>Page 32</a:t>
            </a:r>
          </a:p>
          <a:p>
            <a:endParaRPr lang="en-US" dirty="0"/>
          </a:p>
        </p:txBody>
      </p:sp>
      <p:sp>
        <p:nvSpPr>
          <p:cNvPr id="4" name="Slide Number Placeholder 3"/>
          <p:cNvSpPr>
            <a:spLocks noGrp="1"/>
          </p:cNvSpPr>
          <p:nvPr>
            <p:ph type="sldNum" sz="quarter" idx="10"/>
          </p:nvPr>
        </p:nvSpPr>
        <p:spPr/>
        <p:txBody>
          <a:bodyPr/>
          <a:lstStyle/>
          <a:p>
            <a:fld id="{1CDCDBCB-1BB4-4F62-B2DD-F43196BE475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a:t>
            </a:r>
            <a:r>
              <a:rPr lang="en-US" sz="1200" kern="1200" dirty="0" smtClean="0">
                <a:solidFill>
                  <a:schemeClr val="tx1"/>
                </a:solidFill>
                <a:latin typeface="+mn-lt"/>
                <a:ea typeface="+mn-ea"/>
                <a:cs typeface="+mn-cs"/>
              </a:rPr>
              <a:t>Calculate an unknown variable, given the other relevant variables, in time value of money problems. </a:t>
            </a:r>
            <a:endParaRPr lang="en-US" dirty="0" smtClean="0"/>
          </a:p>
          <a:p>
            <a:r>
              <a:rPr lang="en-US" dirty="0" smtClean="0"/>
              <a:t>Pages 32 (and 7, 16)</a:t>
            </a:r>
          </a:p>
          <a:p>
            <a:endParaRPr lang="en-US" dirty="0" smtClean="0"/>
          </a:p>
          <a:p>
            <a:r>
              <a:rPr lang="en-US" dirty="0" smtClean="0"/>
              <a:t>The</a:t>
            </a:r>
            <a:r>
              <a:rPr lang="en-US" baseline="0" dirty="0" smtClean="0"/>
              <a:t> present value of an annuity using the formula on the slide always arrives one period before the first payment. This calculation could be done as an annuity due, but we would then have to move the resulting present value back one more period, from </a:t>
            </a:r>
            <a:r>
              <a:rPr lang="en-US" i="1" baseline="0" dirty="0" smtClean="0"/>
              <a:t>t = </a:t>
            </a:r>
            <a:r>
              <a:rPr lang="en-US" baseline="0" dirty="0" smtClean="0"/>
              <a:t>4 to </a:t>
            </a:r>
            <a:r>
              <a:rPr lang="en-US" i="1" baseline="0" dirty="0" smtClean="0"/>
              <a:t>t</a:t>
            </a:r>
            <a:r>
              <a:rPr lang="en-US" baseline="0" dirty="0" smtClean="0"/>
              <a:t> = 3.</a:t>
            </a:r>
            <a:endParaRPr lang="en-US" dirty="0"/>
          </a:p>
        </p:txBody>
      </p:sp>
      <p:sp>
        <p:nvSpPr>
          <p:cNvPr id="4" name="Slide Number Placeholder 3"/>
          <p:cNvSpPr>
            <a:spLocks noGrp="1"/>
          </p:cNvSpPr>
          <p:nvPr>
            <p:ph type="sldNum" sz="quarter" idx="10"/>
          </p:nvPr>
        </p:nvSpPr>
        <p:spPr/>
        <p:txBody>
          <a:bodyPr/>
          <a:lstStyle/>
          <a:p>
            <a:fld id="{1CDCDBCB-1BB4-4F62-B2DD-F43196BE475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Explain an interest rate as the sum of a real risk-free rate and premiums that compensate investors for distinct types of risk.</a:t>
            </a:r>
          </a:p>
          <a:p>
            <a:r>
              <a:rPr lang="en-US" dirty="0" smtClean="0"/>
              <a:t>Pages 2–3</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These are generally self-explanatory. When using examples to illustrate, be careful to hold any other risk factors constant (e.g., compare long and short Treasuries for inflation and maturity risk premium but point out that relative liquidity stays constant).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Point out the importance of interest rates, which will serve a variety of functions, including discounting/compounding rates and representing opportunity costs.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8C4164C-FEAE-4DA0-AE93-230ABA4B25D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a:t>
            </a:r>
            <a:r>
              <a:rPr lang="en-US" sz="1200" kern="1200" dirty="0" smtClean="0">
                <a:solidFill>
                  <a:schemeClr val="tx1"/>
                </a:solidFill>
                <a:latin typeface="+mn-lt"/>
                <a:ea typeface="+mn-ea"/>
                <a:cs typeface="+mn-cs"/>
              </a:rPr>
              <a:t>Calculate an unknown variable, given the other relevant variables, in time value of money problems. </a:t>
            </a:r>
            <a:endParaRPr lang="en-US" dirty="0" smtClean="0"/>
          </a:p>
          <a:p>
            <a:r>
              <a:rPr lang="en-US" dirty="0" smtClean="0"/>
              <a:t>Page 32 (and 7, 16)</a:t>
            </a:r>
          </a:p>
          <a:p>
            <a:endParaRPr lang="en-US" dirty="0" smtClean="0"/>
          </a:p>
          <a:p>
            <a:r>
              <a:rPr lang="en-US" baseline="0" dirty="0" smtClean="0"/>
              <a:t>If you’d like to reinforce cash flow equivalency at this stage, have the audience calculate the amount you would have to deposit today to have $139,455.7823 in the account at </a:t>
            </a:r>
            <a:r>
              <a:rPr lang="en-US" i="1" baseline="0" dirty="0" smtClean="0"/>
              <a:t>t </a:t>
            </a:r>
            <a:r>
              <a:rPr lang="en-US" baseline="0" dirty="0" smtClean="0"/>
              <a:t>= 3 with a 5% rate. It is $120,467.1481. Ask them which they would prefer, the $120K or the $139K. The correct answer is, of course, they should be indifferent. Many will pick the $120K. You can emphasize to them that the correct comparison in this case uses 5% as the discount rate. Choosing the $120K is merely saying they have a higher discount rate than 5% (a greater opportunity cost of funds or delayed consumption). </a:t>
            </a:r>
            <a:endParaRPr lang="en-US" dirty="0"/>
          </a:p>
        </p:txBody>
      </p:sp>
      <p:sp>
        <p:nvSpPr>
          <p:cNvPr id="4" name="Slide Number Placeholder 3"/>
          <p:cNvSpPr>
            <a:spLocks noGrp="1"/>
          </p:cNvSpPr>
          <p:nvPr>
            <p:ph type="sldNum" sz="quarter" idx="10"/>
          </p:nvPr>
        </p:nvSpPr>
        <p:spPr/>
        <p:txBody>
          <a:bodyPr/>
          <a:lstStyle/>
          <a:p>
            <a:fld id="{1CDCDBCB-1BB4-4F62-B2DD-F43196BE475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a:t>
            </a:r>
            <a:r>
              <a:rPr lang="en-US" sz="1200" kern="1200" dirty="0" smtClean="0">
                <a:solidFill>
                  <a:schemeClr val="tx1"/>
                </a:solidFill>
                <a:latin typeface="+mn-lt"/>
                <a:ea typeface="+mn-ea"/>
                <a:cs typeface="+mn-cs"/>
              </a:rPr>
              <a:t>Calculate an unknown variable, given the other relevant variables, in time value of money problems. </a:t>
            </a:r>
            <a:endParaRPr lang="en-US" dirty="0" smtClean="0"/>
          </a:p>
          <a:p>
            <a:r>
              <a:rPr lang="en-US" dirty="0" smtClean="0"/>
              <a:t>Page 32</a:t>
            </a:r>
          </a:p>
          <a:p>
            <a:endParaRPr lang="en-US" dirty="0" smtClean="0"/>
          </a:p>
        </p:txBody>
      </p:sp>
      <p:sp>
        <p:nvSpPr>
          <p:cNvPr id="4" name="Slide Number Placeholder 3"/>
          <p:cNvSpPr>
            <a:spLocks noGrp="1"/>
          </p:cNvSpPr>
          <p:nvPr>
            <p:ph type="sldNum" sz="quarter" idx="10"/>
          </p:nvPr>
        </p:nvSpPr>
        <p:spPr/>
        <p:txBody>
          <a:bodyPr/>
          <a:lstStyle/>
          <a:p>
            <a:fld id="{1CDCDBCB-1BB4-4F62-B2DD-F43196BE475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a:t>
            </a:r>
            <a:r>
              <a:rPr lang="en-US" sz="1200" kern="1200" dirty="0" smtClean="0">
                <a:solidFill>
                  <a:schemeClr val="tx1"/>
                </a:solidFill>
                <a:latin typeface="+mn-lt"/>
                <a:ea typeface="+mn-ea"/>
                <a:cs typeface="+mn-cs"/>
              </a:rPr>
              <a:t>Calculate an unknown variable, given the other relevant variables, in time value of money problems. </a:t>
            </a:r>
            <a:endParaRPr lang="en-US" dirty="0" smtClean="0"/>
          </a:p>
          <a:p>
            <a:r>
              <a:rPr lang="en-US" dirty="0" smtClean="0"/>
              <a:t>Page 32</a:t>
            </a:r>
          </a:p>
          <a:p>
            <a:endParaRPr lang="en-US" dirty="0" smtClean="0"/>
          </a:p>
          <a:p>
            <a:r>
              <a:rPr lang="en-US" baseline="0" dirty="0" smtClean="0"/>
              <a:t>The answer is $42,593.2823.</a:t>
            </a:r>
            <a:endParaRPr lang="en-US" dirty="0" smtClean="0"/>
          </a:p>
        </p:txBody>
      </p:sp>
      <p:sp>
        <p:nvSpPr>
          <p:cNvPr id="4" name="Slide Number Placeholder 3"/>
          <p:cNvSpPr>
            <a:spLocks noGrp="1"/>
          </p:cNvSpPr>
          <p:nvPr>
            <p:ph type="sldNum" sz="quarter" idx="10"/>
          </p:nvPr>
        </p:nvSpPr>
        <p:spPr/>
        <p:txBody>
          <a:bodyPr/>
          <a:lstStyle/>
          <a:p>
            <a:fld id="{1CDCDBCB-1BB4-4F62-B2DD-F43196BE475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a:t>
            </a:r>
            <a:r>
              <a:rPr lang="en-US" sz="1200" kern="1200" dirty="0" smtClean="0">
                <a:solidFill>
                  <a:schemeClr val="tx1"/>
                </a:solidFill>
                <a:latin typeface="+mn-lt"/>
                <a:ea typeface="+mn-ea"/>
                <a:cs typeface="+mn-cs"/>
              </a:rPr>
              <a:t>Calculate an unknown variable, given the other relevant variables, in time value of money problems. </a:t>
            </a:r>
            <a:endParaRPr lang="en-US" dirty="0" smtClean="0"/>
          </a:p>
          <a:p>
            <a:r>
              <a:rPr lang="en-US" dirty="0" smtClean="0"/>
              <a:t>Page 32</a:t>
            </a:r>
          </a:p>
          <a:p>
            <a:endParaRPr lang="en-US" dirty="0" smtClean="0"/>
          </a:p>
          <a:p>
            <a:r>
              <a:rPr lang="en-US" baseline="0" dirty="0" smtClean="0"/>
              <a:t>You can verify this with a cash flow waterfall if you would like. The first column is the balance on which the interest is paid (if any); the second, any additional cash flows that occur; the third is the interest; and the fourth is then the ending balance. As our solution requires, you have an ending balance of $0. Note that the ending balance for Year 3 is the answer to a previous </a:t>
            </a:r>
            <a:r>
              <a:rPr lang="en-US" b="0" u="none" baseline="0" dirty="0" smtClean="0">
                <a:solidFill>
                  <a:srgbClr val="FF0000"/>
                </a:solidFill>
              </a:rPr>
              <a:t>question Slide 20.</a:t>
            </a:r>
          </a:p>
        </p:txBody>
      </p:sp>
      <p:sp>
        <p:nvSpPr>
          <p:cNvPr id="4" name="Slide Number Placeholder 3"/>
          <p:cNvSpPr>
            <a:spLocks noGrp="1"/>
          </p:cNvSpPr>
          <p:nvPr>
            <p:ph type="sldNum" sz="quarter" idx="10"/>
          </p:nvPr>
        </p:nvSpPr>
        <p:spPr/>
        <p:txBody>
          <a:bodyPr/>
          <a:lstStyle/>
          <a:p>
            <a:fld id="{1CDCDBCB-1BB4-4F62-B2DD-F43196BE475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a:t>
            </a:r>
            <a:r>
              <a:rPr lang="en-US" sz="1200" kern="1200" dirty="0" smtClean="0">
                <a:solidFill>
                  <a:schemeClr val="tx1"/>
                </a:solidFill>
                <a:latin typeface="+mn-lt"/>
                <a:ea typeface="+mn-ea"/>
                <a:cs typeface="+mn-cs"/>
              </a:rPr>
              <a:t>Calculate the FV or the PV of a series of uneven cash flows. </a:t>
            </a:r>
            <a:br>
              <a:rPr lang="en-US" sz="1200" kern="1200" dirty="0" smtClean="0">
                <a:solidFill>
                  <a:schemeClr val="tx1"/>
                </a:solidFill>
                <a:latin typeface="+mn-lt"/>
                <a:ea typeface="+mn-ea"/>
                <a:cs typeface="+mn-cs"/>
              </a:rPr>
            </a:br>
            <a:r>
              <a:rPr lang="en-US" dirty="0" smtClean="0"/>
              <a:t>Pages 26–27</a:t>
            </a:r>
            <a:endParaRPr lang="en-US" sz="1200" kern="1200" dirty="0" smtClean="0">
              <a:solidFill>
                <a:schemeClr val="tx1"/>
              </a:solidFill>
              <a:latin typeface="+mn-lt"/>
              <a:ea typeface="+mn-ea"/>
              <a:cs typeface="+mn-cs"/>
            </a:endParaRPr>
          </a:p>
          <a:p>
            <a:endParaRPr lang="en-US" dirty="0" smtClean="0"/>
          </a:p>
          <a:p>
            <a:r>
              <a:rPr lang="en-US" dirty="0" smtClean="0"/>
              <a:t>The future value of this cash flow pattern</a:t>
            </a:r>
            <a:r>
              <a:rPr lang="en-US" baseline="0" dirty="0" smtClean="0"/>
              <a:t> is $1,254.12. You could easily have students make this calculation in class as practice. </a:t>
            </a:r>
            <a:endParaRPr lang="en-US" dirty="0"/>
          </a:p>
        </p:txBody>
      </p:sp>
      <p:sp>
        <p:nvSpPr>
          <p:cNvPr id="4" name="Slide Number Placeholder 3"/>
          <p:cNvSpPr>
            <a:spLocks noGrp="1"/>
          </p:cNvSpPr>
          <p:nvPr>
            <p:ph type="sldNum" sz="quarter" idx="10"/>
          </p:nvPr>
        </p:nvSpPr>
        <p:spPr/>
        <p:txBody>
          <a:bodyPr/>
          <a:lstStyle/>
          <a:p>
            <a:fld id="{1CDCDBCB-1BB4-4F62-B2DD-F43196BE475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a:t>
            </a:r>
            <a:r>
              <a:rPr lang="en-US" sz="1200" kern="1200" dirty="0" smtClean="0">
                <a:solidFill>
                  <a:schemeClr val="tx1"/>
                </a:solidFill>
                <a:latin typeface="+mn-lt"/>
                <a:ea typeface="+mn-ea"/>
                <a:cs typeface="+mn-cs"/>
              </a:rPr>
              <a:t>Draw a time line, specify a time index, and solve problems involving the time value of money as applied, for example, to mortgages and savings for college tuition or retirement. </a:t>
            </a:r>
            <a:endParaRPr lang="en-US" dirty="0" smtClean="0"/>
          </a:p>
          <a:p>
            <a:r>
              <a:rPr lang="en-US" dirty="0" smtClean="0"/>
              <a:t>Pages 4–5</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significant portion of the time, when people are getting TVM problems wrong, </a:t>
            </a:r>
            <a:r>
              <a:rPr lang="en-US" sz="1200" kern="1200" baseline="0" dirty="0" smtClean="0">
                <a:solidFill>
                  <a:schemeClr val="tx1"/>
                </a:solidFill>
                <a:latin typeface="+mn-lt"/>
                <a:ea typeface="+mn-ea"/>
                <a:cs typeface="+mn-cs"/>
              </a:rPr>
              <a:t>they are </a:t>
            </a:r>
            <a:r>
              <a:rPr lang="en-US" sz="1200" kern="1200" baseline="0" dirty="0" smtClean="0">
                <a:solidFill>
                  <a:schemeClr val="tx1"/>
                </a:solidFill>
                <a:latin typeface="+mn-lt"/>
                <a:ea typeface="+mn-ea"/>
                <a:cs typeface="+mn-cs"/>
              </a:rPr>
              <a:t>performing the calculations correctly, but they are making the wrong calculations. CF diagrams almost always help this problem </a:t>
            </a:r>
            <a:r>
              <a:rPr lang="en-US" sz="1200" i="1" kern="1200" baseline="0" dirty="0" smtClean="0">
                <a:solidFill>
                  <a:schemeClr val="tx1"/>
                </a:solidFill>
                <a:latin typeface="+mn-lt"/>
                <a:ea typeface="+mn-ea"/>
                <a:cs typeface="+mn-cs"/>
              </a:rPr>
              <a:t>if</a:t>
            </a:r>
            <a:r>
              <a:rPr lang="en-US" sz="1200" kern="1200" baseline="0" dirty="0" smtClean="0">
                <a:solidFill>
                  <a:schemeClr val="tx1"/>
                </a:solidFill>
                <a:latin typeface="+mn-lt"/>
                <a:ea typeface="+mn-ea"/>
                <a:cs typeface="+mn-cs"/>
              </a:rPr>
              <a:t> they learn to put the diagrams together first. </a:t>
            </a:r>
            <a:endParaRPr lang="en-US" dirty="0" smtClean="0"/>
          </a:p>
          <a:p>
            <a:endParaRPr lang="en-US" dirty="0"/>
          </a:p>
        </p:txBody>
      </p:sp>
      <p:sp>
        <p:nvSpPr>
          <p:cNvPr id="4" name="Slide Number Placeholder 3"/>
          <p:cNvSpPr>
            <a:spLocks noGrp="1"/>
          </p:cNvSpPr>
          <p:nvPr>
            <p:ph type="sldNum" sz="quarter" idx="10"/>
          </p:nvPr>
        </p:nvSpPr>
        <p:spPr/>
        <p:txBody>
          <a:bodyPr/>
          <a:lstStyle/>
          <a:p>
            <a:fld id="{1CDCDBCB-1BB4-4F62-B2DD-F43196BE475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a:t>
            </a:r>
            <a:r>
              <a:rPr lang="en-US" sz="1200" kern="1200" dirty="0" smtClean="0">
                <a:solidFill>
                  <a:schemeClr val="tx1"/>
                </a:solidFill>
                <a:latin typeface="+mn-lt"/>
                <a:ea typeface="+mn-ea"/>
                <a:cs typeface="+mn-cs"/>
              </a:rPr>
              <a:t>Draw a time line, specify a time index, and solve problems involving the time value of money as applied, for example, to mortgages and savings for college tuition or retirement. </a:t>
            </a:r>
            <a:endParaRPr lang="en-US" dirty="0" smtClean="0"/>
          </a:p>
          <a:p>
            <a:r>
              <a:rPr lang="en-US" dirty="0" smtClean="0"/>
              <a:t>Pages 32</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significant portion of the time, when people are getting TVM problems wrong, </a:t>
            </a:r>
            <a:r>
              <a:rPr lang="en-US" sz="1200" kern="1200" baseline="0" dirty="0" smtClean="0">
                <a:solidFill>
                  <a:schemeClr val="tx1"/>
                </a:solidFill>
                <a:latin typeface="+mn-lt"/>
                <a:ea typeface="+mn-ea"/>
                <a:cs typeface="+mn-cs"/>
              </a:rPr>
              <a:t>they are </a:t>
            </a:r>
            <a:r>
              <a:rPr lang="en-US" sz="1200" kern="1200" baseline="0" dirty="0" smtClean="0">
                <a:solidFill>
                  <a:schemeClr val="tx1"/>
                </a:solidFill>
                <a:latin typeface="+mn-lt"/>
                <a:ea typeface="+mn-ea"/>
                <a:cs typeface="+mn-cs"/>
              </a:rPr>
              <a:t>performing the calculations correctly, they’re just making the wrong calculations. CF diagrams almost always help this problem </a:t>
            </a:r>
            <a:r>
              <a:rPr lang="en-US" sz="1200" i="1" kern="1200" baseline="0" dirty="0" smtClean="0">
                <a:solidFill>
                  <a:schemeClr val="tx1"/>
                </a:solidFill>
                <a:latin typeface="+mn-lt"/>
                <a:ea typeface="+mn-ea"/>
                <a:cs typeface="+mn-cs"/>
              </a:rPr>
              <a:t>if </a:t>
            </a:r>
            <a:r>
              <a:rPr lang="en-US" sz="1200" kern="1200" baseline="0" dirty="0" smtClean="0">
                <a:solidFill>
                  <a:schemeClr val="tx1"/>
                </a:solidFill>
                <a:latin typeface="+mn-lt"/>
                <a:ea typeface="+mn-ea"/>
                <a:cs typeface="+mn-cs"/>
              </a:rPr>
              <a:t>they learn to put the diagrams together first. </a:t>
            </a:r>
            <a:endParaRPr lang="en-US" dirty="0" smtClean="0"/>
          </a:p>
          <a:p>
            <a:endParaRPr lang="en-US" dirty="0"/>
          </a:p>
        </p:txBody>
      </p:sp>
      <p:sp>
        <p:nvSpPr>
          <p:cNvPr id="4" name="Slide Number Placeholder 3"/>
          <p:cNvSpPr>
            <a:spLocks noGrp="1"/>
          </p:cNvSpPr>
          <p:nvPr>
            <p:ph type="sldNum" sz="quarter" idx="10"/>
          </p:nvPr>
        </p:nvSpPr>
        <p:spPr/>
        <p:txBody>
          <a:bodyPr/>
          <a:lstStyle/>
          <a:p>
            <a:fld id="{1CDCDBCB-1BB4-4F62-B2DD-F43196BE475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a:t>
            </a:r>
            <a:r>
              <a:rPr lang="en-US" sz="1200" kern="1200" dirty="0" smtClean="0">
                <a:solidFill>
                  <a:schemeClr val="tx1"/>
                </a:solidFill>
                <a:latin typeface="+mn-lt"/>
                <a:ea typeface="+mn-ea"/>
                <a:cs typeface="+mn-cs"/>
              </a:rPr>
              <a:t>Draw a time line, specify a time index, and solve problems involving the time value of money as applied, for example, to mortgages and savings for college tuition or retirement. </a:t>
            </a:r>
            <a:endParaRPr lang="en-US" dirty="0" smtClean="0"/>
          </a:p>
          <a:p>
            <a:r>
              <a:rPr lang="en-US" dirty="0" smtClean="0"/>
              <a:t>Pages 5, 18</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significant portion of the time, when people are getting TVM problems wrong, </a:t>
            </a:r>
            <a:r>
              <a:rPr lang="en-US" sz="1200" kern="1200" baseline="0" dirty="0" smtClean="0">
                <a:solidFill>
                  <a:schemeClr val="tx1"/>
                </a:solidFill>
                <a:latin typeface="+mn-lt"/>
                <a:ea typeface="+mn-ea"/>
                <a:cs typeface="+mn-cs"/>
              </a:rPr>
              <a:t>they are </a:t>
            </a:r>
            <a:r>
              <a:rPr lang="en-US" sz="1200" kern="1200" baseline="0" dirty="0" smtClean="0">
                <a:solidFill>
                  <a:schemeClr val="tx1"/>
                </a:solidFill>
                <a:latin typeface="+mn-lt"/>
                <a:ea typeface="+mn-ea"/>
                <a:cs typeface="+mn-cs"/>
              </a:rPr>
              <a:t>performing the calculations correctly, but they are making the wrong calculations. CF diagrams almost always help this problem </a:t>
            </a:r>
            <a:r>
              <a:rPr lang="en-US" sz="1200" i="1" kern="1200" baseline="0" dirty="0" smtClean="0">
                <a:solidFill>
                  <a:schemeClr val="tx1"/>
                </a:solidFill>
                <a:latin typeface="+mn-lt"/>
                <a:ea typeface="+mn-ea"/>
                <a:cs typeface="+mn-cs"/>
              </a:rPr>
              <a:t>if</a:t>
            </a:r>
            <a:r>
              <a:rPr lang="en-US" sz="1200" kern="1200" baseline="0" dirty="0" smtClean="0">
                <a:solidFill>
                  <a:schemeClr val="tx1"/>
                </a:solidFill>
                <a:latin typeface="+mn-lt"/>
                <a:ea typeface="+mn-ea"/>
                <a:cs typeface="+mn-cs"/>
              </a:rPr>
              <a:t> they learn to put the diagrams together first. </a:t>
            </a:r>
            <a:endParaRPr lang="en-US" dirty="0" smtClean="0"/>
          </a:p>
          <a:p>
            <a:endParaRPr lang="en-US" dirty="0"/>
          </a:p>
        </p:txBody>
      </p:sp>
      <p:sp>
        <p:nvSpPr>
          <p:cNvPr id="4" name="Slide Number Placeholder 3"/>
          <p:cNvSpPr>
            <a:spLocks noGrp="1"/>
          </p:cNvSpPr>
          <p:nvPr>
            <p:ph type="sldNum" sz="quarter" idx="10"/>
          </p:nvPr>
        </p:nvSpPr>
        <p:spPr/>
        <p:txBody>
          <a:bodyPr/>
          <a:lstStyle/>
          <a:p>
            <a:fld id="{1CDCDBCB-1BB4-4F62-B2DD-F43196BE475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 </a:t>
            </a:r>
            <a:r>
              <a:rPr lang="en-US" sz="1200" kern="1200" dirty="0" smtClean="0">
                <a:solidFill>
                  <a:schemeClr val="tx1"/>
                </a:solidFill>
                <a:latin typeface="+mn-lt"/>
                <a:ea typeface="+mn-ea"/>
                <a:cs typeface="+mn-cs"/>
              </a:rPr>
              <a:t>Explain the cash flow </a:t>
            </a:r>
            <a:r>
              <a:rPr lang="en-US" sz="1200" kern="1200" dirty="0" err="1" smtClean="0">
                <a:solidFill>
                  <a:schemeClr val="tx1"/>
                </a:solidFill>
                <a:latin typeface="+mn-lt"/>
                <a:ea typeface="+mn-ea"/>
                <a:cs typeface="+mn-cs"/>
              </a:rPr>
              <a:t>additivity</a:t>
            </a:r>
            <a:r>
              <a:rPr lang="en-US" sz="1200" kern="1200" dirty="0" smtClean="0">
                <a:solidFill>
                  <a:schemeClr val="tx1"/>
                </a:solidFill>
                <a:latin typeface="+mn-lt"/>
                <a:ea typeface="+mn-ea"/>
                <a:cs typeface="+mn-cs"/>
              </a:rPr>
              <a:t> principle in time value of money applications.</a:t>
            </a:r>
          </a:p>
          <a:p>
            <a:r>
              <a:rPr lang="en-US" dirty="0" smtClean="0"/>
              <a:t>Pages 36–37</a:t>
            </a:r>
            <a:endParaRPr lang="en-US" dirty="0"/>
          </a:p>
        </p:txBody>
      </p:sp>
      <p:sp>
        <p:nvSpPr>
          <p:cNvPr id="4" name="Slide Number Placeholder 3"/>
          <p:cNvSpPr>
            <a:spLocks noGrp="1"/>
          </p:cNvSpPr>
          <p:nvPr>
            <p:ph type="sldNum" sz="quarter" idx="10"/>
          </p:nvPr>
        </p:nvSpPr>
        <p:spPr/>
        <p:txBody>
          <a:bodyPr/>
          <a:lstStyle/>
          <a:p>
            <a:fld id="{1CDCDBCB-1BB4-4F62-B2DD-F43196BE475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C4164C-FEAE-4DA0-AE93-230ABA4B25D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Explain an interest rate as the sum of a real risk-free rate and premiums that compensate investors for distinct types of risk.</a:t>
            </a:r>
          </a:p>
          <a:p>
            <a:r>
              <a:rPr lang="en-US" dirty="0" smtClean="0"/>
              <a:t>Pages 3–5</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Annuitizing is the process of taking single-time cash flows and spreading them out in equal-size cash flows at regular increments across time.</a:t>
            </a:r>
            <a:endParaRPr lang="en-US" dirty="0" smtClean="0"/>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CDCDBCB-1BB4-4F62-B2DD-F43196BE475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LOS: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Distinguish between the stated annual interest rate and the effective annual rate. </a:t>
            </a:r>
            <a:endParaRPr lang="en-US" dirty="0" smtClean="0"/>
          </a:p>
          <a:p>
            <a:r>
              <a:rPr lang="en-US" dirty="0" smtClean="0"/>
              <a:t>Pages 8–9</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Much</a:t>
            </a:r>
            <a:r>
              <a:rPr lang="en-US" sz="1200" kern="1200" baseline="0" dirty="0" smtClean="0">
                <a:solidFill>
                  <a:schemeClr val="tx1"/>
                </a:solidFill>
                <a:latin typeface="+mn-lt"/>
                <a:ea typeface="+mn-ea"/>
                <a:cs typeface="+mn-cs"/>
              </a:rPr>
              <a:t> of the time, when students are struggling with discounting and compounding, it is because they are using nominal rates when they should be using periodic rates. Emphasize to them that understanding the different rates and when to use each one is critical to successfully performing TVM calculations.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CDCDBCB-1BB4-4F62-B2DD-F43196BE475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Distinguish between the stated annual interest rate and the effective annual rate. </a:t>
            </a:r>
            <a:endParaRPr lang="en-US" dirty="0" smtClean="0"/>
          </a:p>
          <a:p>
            <a:r>
              <a:rPr lang="en-US" dirty="0" smtClean="0"/>
              <a:t>LOS: </a:t>
            </a:r>
            <a:r>
              <a:rPr lang="en-US" sz="1200" kern="1200" dirty="0" smtClean="0">
                <a:solidFill>
                  <a:schemeClr val="tx1"/>
                </a:solidFill>
                <a:latin typeface="+mn-lt"/>
                <a:ea typeface="+mn-ea"/>
                <a:cs typeface="+mn-cs"/>
              </a:rPr>
              <a:t>Calculate the effective annual rate, given the stated annual interest rate and the frequency of compounding. </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Pages</a:t>
            </a:r>
            <a:r>
              <a:rPr lang="en-US" sz="1200" kern="1200" baseline="0" dirty="0" smtClean="0">
                <a:solidFill>
                  <a:schemeClr val="tx1"/>
                </a:solidFill>
                <a:latin typeface="+mn-lt"/>
                <a:ea typeface="+mn-ea"/>
                <a:cs typeface="+mn-cs"/>
              </a:rPr>
              <a:t> 8–13</a:t>
            </a:r>
          </a:p>
          <a:p>
            <a:endParaRPr lang="en-US" sz="1200" kern="1200" dirty="0" smtClean="0">
              <a:solidFill>
                <a:schemeClr val="tx1"/>
              </a:solidFill>
              <a:latin typeface="+mn-lt"/>
              <a:ea typeface="+mn-ea"/>
              <a:cs typeface="+mn-cs"/>
            </a:endParaRPr>
          </a:p>
          <a:p>
            <a:r>
              <a:rPr lang="en-US" baseline="0" dirty="0" smtClean="0"/>
              <a:t>You should note for your students that annual percentage rate (APR) is similar to EAR in the sense that it is an attempt to ensure that all rates published for public use have a common foundation to facilitate comparison between rates. </a:t>
            </a:r>
            <a:endParaRPr lang="en-US" dirty="0"/>
          </a:p>
        </p:txBody>
      </p:sp>
      <p:sp>
        <p:nvSpPr>
          <p:cNvPr id="4" name="Slide Number Placeholder 3"/>
          <p:cNvSpPr>
            <a:spLocks noGrp="1"/>
          </p:cNvSpPr>
          <p:nvPr>
            <p:ph type="sldNum" sz="quarter" idx="10"/>
          </p:nvPr>
        </p:nvSpPr>
        <p:spPr/>
        <p:txBody>
          <a:bodyPr/>
          <a:lstStyle/>
          <a:p>
            <a:fld id="{1CDCDBCB-1BB4-4F62-B2DD-F43196BE475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a:t>
            </a:r>
            <a:r>
              <a:rPr lang="en-US" sz="1200" kern="1200" dirty="0" smtClean="0">
                <a:solidFill>
                  <a:schemeClr val="tx1"/>
                </a:solidFill>
                <a:latin typeface="+mn-lt"/>
                <a:ea typeface="+mn-ea"/>
                <a:cs typeface="+mn-cs"/>
              </a:rPr>
              <a:t>Calculate the effective annual rate, given the stated annual interest rate and the frequency of compounding. </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Pages</a:t>
            </a:r>
            <a:r>
              <a:rPr lang="en-US" sz="1200" kern="1200" baseline="0" dirty="0" smtClean="0">
                <a:solidFill>
                  <a:schemeClr val="tx1"/>
                </a:solidFill>
                <a:latin typeface="+mn-lt"/>
                <a:ea typeface="+mn-ea"/>
                <a:cs typeface="+mn-cs"/>
              </a:rPr>
              <a:t> 12–13</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 a given rate, increased compounding leads to a higher EAR because the number of times we are paying (paid) interest is increasing.</a:t>
            </a:r>
            <a:endParaRPr lang="en-US" dirty="0" smtClean="0"/>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CDCDBCB-1BB4-4F62-B2DD-F43196BE475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LOS: Calculate the future value (FV) or present value (PV) of a single sum of money. </a:t>
            </a:r>
            <a:endParaRPr lang="en-US" dirty="0" smtClean="0"/>
          </a:p>
          <a:p>
            <a:r>
              <a:rPr lang="en-US" sz="1200" kern="1200" dirty="0" smtClean="0">
                <a:solidFill>
                  <a:schemeClr val="tx1"/>
                </a:solidFill>
                <a:latin typeface="+mn-lt"/>
                <a:ea typeface="+mn-ea"/>
                <a:cs typeface="+mn-cs"/>
              </a:rPr>
              <a:t>Pages</a:t>
            </a:r>
            <a:r>
              <a:rPr lang="en-US" sz="1200" kern="1200" baseline="0" dirty="0" smtClean="0">
                <a:solidFill>
                  <a:schemeClr val="tx1"/>
                </a:solidFill>
                <a:latin typeface="+mn-lt"/>
                <a:ea typeface="+mn-ea"/>
                <a:cs typeface="+mn-cs"/>
              </a:rPr>
              <a:t> 3–5</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assumes any intervening cash is reinvested at </a:t>
            </a:r>
            <a:r>
              <a:rPr lang="en-US" sz="1200" i="1" kern="1200" baseline="0" dirty="0" smtClean="0">
                <a:solidFill>
                  <a:schemeClr val="tx1"/>
                </a:solidFill>
                <a:latin typeface="+mn-lt"/>
                <a:ea typeface="+mn-ea"/>
                <a:cs typeface="+mn-cs"/>
              </a:rPr>
              <a:t>r.</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The term in parentheses is often referred to as the “present value interest factor,” or “PVIF(</a:t>
            </a:r>
            <a:r>
              <a:rPr lang="en-US" sz="1200" i="1" kern="1200" baseline="0" dirty="0" err="1" smtClean="0">
                <a:solidFill>
                  <a:schemeClr val="tx1"/>
                </a:solidFill>
                <a:latin typeface="+mn-lt"/>
                <a:ea typeface="+mn-ea"/>
                <a:cs typeface="+mn-cs"/>
              </a:rPr>
              <a:t>r</a:t>
            </a:r>
            <a:r>
              <a:rPr lang="en-US" sz="1200" kern="1200" baseline="0" dirty="0" err="1" smtClean="0">
                <a:solidFill>
                  <a:schemeClr val="tx1"/>
                </a:solidFill>
                <a:latin typeface="+mn-lt"/>
                <a:ea typeface="+mn-ea"/>
                <a:cs typeface="+mn-cs"/>
              </a:rPr>
              <a:t>,</a:t>
            </a:r>
            <a:r>
              <a:rPr lang="en-US" sz="1200" i="1" kern="1200" baseline="0" dirty="0" err="1" smtClean="0">
                <a:solidFill>
                  <a:schemeClr val="tx1"/>
                </a:solidFill>
                <a:latin typeface="+mn-lt"/>
                <a:ea typeface="+mn-ea"/>
                <a:cs typeface="+mn-cs"/>
              </a:rPr>
              <a:t>n</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endParaRPr lang="en-US" dirty="0" smtClean="0"/>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CDCDBCB-1BB4-4F62-B2DD-F43196BE475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LOS: Calculate the future value (FV) or present value (PV) of a single sum of money. </a:t>
            </a:r>
            <a:endParaRPr lang="en-US" dirty="0" smtClean="0"/>
          </a:p>
          <a:p>
            <a:r>
              <a:rPr lang="en-US" sz="1200" kern="1200" dirty="0" smtClean="0">
                <a:solidFill>
                  <a:schemeClr val="tx1"/>
                </a:solidFill>
                <a:latin typeface="+mn-lt"/>
                <a:ea typeface="+mn-ea"/>
                <a:cs typeface="+mn-cs"/>
              </a:rPr>
              <a:t>Pages </a:t>
            </a:r>
            <a:r>
              <a:rPr lang="en-US" sz="1200" kern="1200" baseline="0" dirty="0" smtClean="0">
                <a:solidFill>
                  <a:schemeClr val="tx1"/>
                </a:solidFill>
                <a:latin typeface="+mn-lt"/>
                <a:ea typeface="+mn-ea"/>
                <a:cs typeface="+mn-cs"/>
              </a:rPr>
              <a:t>15–16</a:t>
            </a:r>
            <a:endParaRPr lang="en-US" dirty="0" smtClean="0"/>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term in parentheses is often referred to as the “future value interest factor,” or “FVIF(</a:t>
            </a:r>
            <a:r>
              <a:rPr lang="en-US" sz="1200" i="1" kern="1200" baseline="0" dirty="0" err="1" smtClean="0">
                <a:solidFill>
                  <a:schemeClr val="tx1"/>
                </a:solidFill>
                <a:latin typeface="+mn-lt"/>
                <a:ea typeface="+mn-ea"/>
                <a:cs typeface="+mn-cs"/>
              </a:rPr>
              <a:t>r</a:t>
            </a:r>
            <a:r>
              <a:rPr lang="en-US" sz="1200" kern="1200" baseline="0" dirty="0" err="1" smtClean="0">
                <a:solidFill>
                  <a:schemeClr val="tx1"/>
                </a:solidFill>
                <a:latin typeface="+mn-lt"/>
                <a:ea typeface="+mn-ea"/>
                <a:cs typeface="+mn-cs"/>
              </a:rPr>
              <a:t>,</a:t>
            </a:r>
            <a:r>
              <a:rPr lang="en-US" sz="1200" i="1" kern="1200" baseline="0" dirty="0" err="1" smtClean="0">
                <a:solidFill>
                  <a:schemeClr val="tx1"/>
                </a:solidFill>
                <a:latin typeface="+mn-lt"/>
                <a:ea typeface="+mn-ea"/>
                <a:cs typeface="+mn-cs"/>
              </a:rPr>
              <a:t>n</a:t>
            </a:r>
            <a:r>
              <a:rPr lang="en-US" sz="1200" kern="1200" baseline="0" dirty="0" smtClean="0">
                <a:solidFill>
                  <a:schemeClr val="tx1"/>
                </a:solidFill>
                <a:latin typeface="+mn-lt"/>
                <a:ea typeface="+mn-ea"/>
                <a:cs typeface="+mn-cs"/>
              </a:rPr>
              <a:t>).”</a:t>
            </a:r>
          </a:p>
          <a:p>
            <a:endParaRPr lang="en-US" dirty="0" smtClean="0"/>
          </a:p>
        </p:txBody>
      </p:sp>
      <p:sp>
        <p:nvSpPr>
          <p:cNvPr id="4" name="Slide Number Placeholder 3"/>
          <p:cNvSpPr>
            <a:spLocks noGrp="1"/>
          </p:cNvSpPr>
          <p:nvPr>
            <p:ph type="sldNum" sz="quarter" idx="10"/>
          </p:nvPr>
        </p:nvSpPr>
        <p:spPr/>
        <p:txBody>
          <a:bodyPr/>
          <a:lstStyle/>
          <a:p>
            <a:fld id="{1CDCDBCB-1BB4-4F62-B2DD-F43196BE475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a:t>
            </a:r>
            <a:r>
              <a:rPr lang="en-US" sz="1200" kern="1200" dirty="0" smtClean="0">
                <a:solidFill>
                  <a:schemeClr val="tx1"/>
                </a:solidFill>
                <a:latin typeface="+mn-lt"/>
                <a:ea typeface="+mn-ea"/>
                <a:cs typeface="+mn-cs"/>
              </a:rPr>
              <a:t>Solve time value of money problems when compounding periods are other than annual. </a:t>
            </a:r>
            <a:endParaRPr lang="en-US" dirty="0" smtClean="0"/>
          </a:p>
          <a:p>
            <a:r>
              <a:rPr lang="en-US" dirty="0" smtClean="0"/>
              <a:t>Page 9</a:t>
            </a:r>
          </a:p>
          <a:p>
            <a:endParaRPr lang="en-US" dirty="0" smtClean="0"/>
          </a:p>
          <a:p>
            <a:r>
              <a:rPr lang="en-US" baseline="0" dirty="0" smtClean="0"/>
              <a:t>A common problem here is to confuse the compounding period and the nominal rate with a periodic rate. In the example on this slide, this would mean using 6% as the semiannual rate because of the phrasing. Emphasize to students that by tradition (and to some extent law), interest rates are generally stated in nominal annual terms with any compounding frequency immediately after the rate. </a:t>
            </a:r>
            <a:endParaRPr lang="en-US" dirty="0"/>
          </a:p>
        </p:txBody>
      </p:sp>
      <p:sp>
        <p:nvSpPr>
          <p:cNvPr id="4" name="Slide Number Placeholder 3"/>
          <p:cNvSpPr>
            <a:spLocks noGrp="1"/>
          </p:cNvSpPr>
          <p:nvPr>
            <p:ph type="sldNum" sz="quarter" idx="10"/>
          </p:nvPr>
        </p:nvSpPr>
        <p:spPr/>
        <p:txBody>
          <a:bodyPr/>
          <a:lstStyle/>
          <a:p>
            <a:fld id="{1CDCDBCB-1BB4-4F62-B2DD-F43196BE475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544551" y="5440681"/>
            <a:ext cx="5358384" cy="28346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81000" y="152400"/>
            <a:ext cx="6705600" cy="1576039"/>
          </a:xfrm>
        </p:spPr>
        <p:txBody>
          <a:bodyPr/>
          <a:lstStyle/>
          <a:p>
            <a:r>
              <a:rPr lang="en-US" smtClean="0"/>
              <a:t>Click to edit Master title style</a:t>
            </a:r>
            <a:endParaRPr/>
          </a:p>
        </p:txBody>
      </p:sp>
      <p:sp>
        <p:nvSpPr>
          <p:cNvPr id="3" name="Subtitle 2"/>
          <p:cNvSpPr>
            <a:spLocks noGrp="1"/>
          </p:cNvSpPr>
          <p:nvPr>
            <p:ph type="subTitle" idx="1" hasCustomPrompt="1"/>
          </p:nvPr>
        </p:nvSpPr>
        <p:spPr>
          <a:xfrm>
            <a:off x="381000" y="1784196"/>
            <a:ext cx="6705600" cy="1490472"/>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 </a:t>
            </a:r>
            <a:br>
              <a:rPr/>
            </a:br>
            <a:r>
              <a:rPr/>
              <a:t>Presenter’s title, </a:t>
            </a:r>
            <a:br>
              <a:rPr/>
            </a:br>
            <a:r>
              <a:rPr/>
              <a:t>dd Month yyyy</a:t>
            </a:r>
          </a:p>
        </p:txBody>
      </p:sp>
      <p:sp>
        <p:nvSpPr>
          <p:cNvPr id="8" name="Rectangle 7"/>
          <p:cNvSpPr/>
          <p:nvPr/>
        </p:nvSpPr>
        <p:spPr>
          <a:xfrm>
            <a:off x="0" y="4595768"/>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981200" y="4879232"/>
            <a:ext cx="5358384" cy="28346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5162696"/>
            <a:ext cx="9144000" cy="2834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724145"/>
            <a:ext cx="9144000" cy="28346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210666" y="6007609"/>
            <a:ext cx="4933334" cy="28346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6291073"/>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3048000" y="6574536"/>
            <a:ext cx="5358384" cy="283464"/>
          </a:xfrm>
          <a:prstGeom prst="rect">
            <a:avLst/>
          </a:prstGeom>
          <a:solidFill>
            <a:srgbClr val="003D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3512462"/>
            <a:ext cx="3086100" cy="665798"/>
          </a:xfrm>
          <a:prstGeom prst="rect">
            <a:avLst/>
          </a:prstGeom>
        </p:spPr>
      </p:pic>
    </p:spTree>
    <p:extLst>
      <p:ext uri="{BB962C8B-B14F-4D97-AF65-F5344CB8AC3E}">
        <p14:creationId xmlns:p14="http://schemas.microsoft.com/office/powerpoint/2010/main" val="109684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Tex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75904" cy="1143000"/>
          </a:xfrm>
        </p:spPr>
        <p:txBody>
          <a:bodyPr anchor="b">
            <a:norm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572000" y="1447800"/>
            <a:ext cx="4191000" cy="4724400"/>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81000" y="1447800"/>
            <a:ext cx="4191000" cy="4724399"/>
          </a:xfrm>
        </p:spPr>
        <p:txBody>
          <a:bodyPr rIns="182880">
            <a:normAutofit/>
          </a:bodyPr>
          <a:lstStyle>
            <a:lvl1pPr marL="182880" indent="-173736">
              <a:buFont typeface="Arial" pitchFamily="34" charset="0"/>
              <a:buChar char="•"/>
              <a:defRPr sz="1800"/>
            </a:lvl1pPr>
            <a:lvl2pPr marL="384048" indent="-171450">
              <a:buFont typeface="Arial" pitchFamily="34" charset="0"/>
              <a:buChar char="-"/>
              <a:defRPr sz="1800"/>
            </a:lvl2pPr>
            <a:lvl3pPr marL="585216" indent="-171450">
              <a:buFont typeface="Arial" pitchFamily="34" charset="0"/>
              <a:buChar char="-"/>
              <a:defRPr sz="1800"/>
            </a:lvl3pPr>
            <a:lvl4pPr marL="786384" indent="-171450">
              <a:buFont typeface="Arial" pitchFamily="34" charset="0"/>
              <a:buChar char="-"/>
              <a:defRPr sz="1800"/>
            </a:lvl4pPr>
            <a:lvl5pPr marL="987552" indent="-171450">
              <a:buFont typeface="Arial" pitchFamily="34" charset="0"/>
              <a:buChar char="-"/>
              <a:defRPr sz="1800"/>
            </a:lvl5pPr>
            <a:lvl6pPr marL="1188720" indent="-171450">
              <a:buFont typeface="Arial" pitchFamily="34" charset="0"/>
              <a:buChar char="-"/>
              <a:defRPr sz="1800"/>
            </a:lvl6pPr>
            <a:lvl7pPr marL="1389888" indent="-171450">
              <a:buFont typeface="Arial" pitchFamily="34" charset="0"/>
              <a:buChar char="-"/>
              <a:defRPr sz="1800"/>
            </a:lvl7pPr>
            <a:lvl8pPr marL="1591056" indent="-171450">
              <a:buFont typeface="Arial" pitchFamily="34" charset="0"/>
              <a:buChar char="-"/>
              <a:defRPr sz="1800"/>
            </a:lvl8pPr>
            <a:lvl9pPr marL="1792224" indent="-171450">
              <a:buFont typeface="Arial" pitchFamily="34" charset="0"/>
              <a:buChar cha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E4A4924-7CC3-4BF6-9C5C-A8E770D15754}" type="slidenum">
              <a:rPr/>
              <a:pPr/>
              <a:t>‹#›</a:t>
            </a:fld>
            <a:endParaRPr/>
          </a:p>
        </p:txBody>
      </p:sp>
      <p:sp>
        <p:nvSpPr>
          <p:cNvPr id="10" name="Rounded Rectangle 9"/>
          <p:cNvSpPr/>
          <p:nvPr/>
        </p:nvSpPr>
        <p:spPr>
          <a:xfrm>
            <a:off x="9372600" y="114300"/>
            <a:ext cx="1219200" cy="3086100"/>
          </a:xfrm>
          <a:prstGeom prst="roundRect">
            <a:avLst>
              <a:gd name="adj" fmla="val 88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sz="1400"/>
              <a:t>Click the icon</a:t>
            </a:r>
            <a:r>
              <a:rPr sz="1400" baseline="0"/>
              <a:t> to add an image. The photo will be cropped to fit the placeholder.</a:t>
            </a:r>
            <a:endParaRPr sz="1400"/>
          </a:p>
        </p:txBody>
      </p:sp>
    </p:spTree>
    <p:extLst>
      <p:ext uri="{BB962C8B-B14F-4D97-AF65-F5344CB8AC3E}">
        <p14:creationId xmlns:p14="http://schemas.microsoft.com/office/powerpoint/2010/main" val="91424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E4A4924-7CC3-4BF6-9C5C-A8E770D15754}" type="slidenum">
              <a:rPr/>
              <a:pPr/>
              <a:t>‹#›</a:t>
            </a:fld>
            <a:endParaRPr/>
          </a:p>
        </p:txBody>
      </p:sp>
    </p:spTree>
    <p:extLst>
      <p:ext uri="{BB962C8B-B14F-4D97-AF65-F5344CB8AC3E}">
        <p14:creationId xmlns:p14="http://schemas.microsoft.com/office/powerpoint/2010/main" val="389291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133600"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0"/>
            <a:ext cx="6096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E4A4924-7CC3-4BF6-9C5C-A8E770D15754}" type="slidenum">
              <a:rPr/>
              <a:pPr/>
              <a:t>‹#›</a:t>
            </a:fld>
            <a:endParaRPr/>
          </a:p>
        </p:txBody>
      </p:sp>
    </p:spTree>
    <p:extLst>
      <p:ext uri="{BB962C8B-B14F-4D97-AF65-F5344CB8AC3E}">
        <p14:creationId xmlns:p14="http://schemas.microsoft.com/office/powerpoint/2010/main" val="342379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1" name="Rectangle 10"/>
          <p:cNvSpPr/>
          <p:nvPr/>
        </p:nvSpPr>
        <p:spPr>
          <a:xfrm>
            <a:off x="544551" y="5440681"/>
            <a:ext cx="5358384" cy="283464"/>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81000" y="152400"/>
            <a:ext cx="6705600" cy="1576039"/>
          </a:xfrm>
        </p:spPr>
        <p:txBody>
          <a:bodyPr/>
          <a:lstStyle>
            <a:lvl1pPr>
              <a:defRPr>
                <a:solidFill>
                  <a:schemeClr val="tx1"/>
                </a:solidFill>
              </a:defRPr>
            </a:lvl1pPr>
          </a:lstStyle>
          <a:p>
            <a:r>
              <a:rPr/>
              <a:t>Click to edit Master title style</a:t>
            </a:r>
          </a:p>
        </p:txBody>
      </p:sp>
      <p:sp>
        <p:nvSpPr>
          <p:cNvPr id="3" name="Subtitle 2"/>
          <p:cNvSpPr>
            <a:spLocks noGrp="1"/>
          </p:cNvSpPr>
          <p:nvPr>
            <p:ph type="subTitle" idx="1" hasCustomPrompt="1"/>
          </p:nvPr>
        </p:nvSpPr>
        <p:spPr>
          <a:xfrm>
            <a:off x="381000" y="1784196"/>
            <a:ext cx="6705600" cy="1492404"/>
          </a:xfrm>
        </p:spPr>
        <p:txBody>
          <a:bodyPr/>
          <a:lstStyle>
            <a:lvl1pPr marL="0" indent="0" algn="l">
              <a:spcBef>
                <a:spcPts val="0"/>
              </a:spcBef>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 </a:t>
            </a:r>
            <a:br>
              <a:rPr/>
            </a:br>
            <a:r>
              <a:rPr/>
              <a:t>dd Month yyyy</a:t>
            </a:r>
          </a:p>
        </p:txBody>
      </p:sp>
      <p:sp>
        <p:nvSpPr>
          <p:cNvPr id="8" name="Rectangle 7"/>
          <p:cNvSpPr/>
          <p:nvPr/>
        </p:nvSpPr>
        <p:spPr>
          <a:xfrm>
            <a:off x="0" y="4595768"/>
            <a:ext cx="9144000" cy="28346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981200" y="4879232"/>
            <a:ext cx="5358384" cy="283464"/>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5162696"/>
            <a:ext cx="9144000" cy="2834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724145"/>
            <a:ext cx="9144000" cy="283464"/>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210666" y="6007609"/>
            <a:ext cx="4933334" cy="28346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6291073"/>
            <a:ext cx="9144000" cy="28346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3048000" y="6574536"/>
            <a:ext cx="5358384" cy="283464"/>
          </a:xfrm>
          <a:prstGeom prst="rect">
            <a:avLst/>
          </a:prstGeom>
          <a:solidFill>
            <a:srgbClr val="003DA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5"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58028" y="3512462"/>
            <a:ext cx="3090672" cy="666211"/>
          </a:xfrm>
          <a:prstGeom prst="rect">
            <a:avLst/>
          </a:prstGeom>
        </p:spPr>
      </p:pic>
    </p:spTree>
    <p:extLst>
      <p:ext uri="{BB962C8B-B14F-4D97-AF65-F5344CB8AC3E}">
        <p14:creationId xmlns:p14="http://schemas.microsoft.com/office/powerpoint/2010/main" val="84929411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ix1">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spTree>
    <p:extLst>
      <p:ext uri="{BB962C8B-B14F-4D97-AF65-F5344CB8AC3E}">
        <p14:creationId xmlns:p14="http://schemas.microsoft.com/office/powerpoint/2010/main" val="645659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ix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Tree>
    <p:extLst>
      <p:ext uri="{BB962C8B-B14F-4D97-AF65-F5344CB8AC3E}">
        <p14:creationId xmlns:p14="http://schemas.microsoft.com/office/powerpoint/2010/main" val="179690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ix3">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7320"/>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14712"/>
            <a:ext cx="9144000" cy="3443288"/>
          </a:xfrm>
          <a:prstGeom prst="rect">
            <a:avLst/>
          </a:prstGeom>
        </p:spPr>
      </p:pic>
    </p:spTree>
    <p:extLst>
      <p:ext uri="{BB962C8B-B14F-4D97-AF65-F5344CB8AC3E}">
        <p14:creationId xmlns:p14="http://schemas.microsoft.com/office/powerpoint/2010/main" val="705235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1)">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8200" y="4572000"/>
            <a:ext cx="6765129" cy="1143000"/>
          </a:xfrm>
          <a:prstGeom prst="rect">
            <a:avLst/>
          </a:prstGeom>
        </p:spPr>
      </p:pic>
    </p:spTree>
    <p:extLst>
      <p:ext uri="{BB962C8B-B14F-4D97-AF65-F5344CB8AC3E}">
        <p14:creationId xmlns:p14="http://schemas.microsoft.com/office/powerpoint/2010/main" val="4218727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2)">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064" y="4572000"/>
            <a:ext cx="6765130" cy="1143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spTree>
    <p:extLst>
      <p:ext uri="{BB962C8B-B14F-4D97-AF65-F5344CB8AC3E}">
        <p14:creationId xmlns:p14="http://schemas.microsoft.com/office/powerpoint/2010/main" val="3178396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with 3 Pix (v3)">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6705600" cy="1576039"/>
          </a:xfrm>
        </p:spPr>
        <p:txBody>
          <a:bodyPr/>
          <a:lstStyle/>
          <a:p>
            <a:r>
              <a:rPr/>
              <a:t>Click to edit Master title style</a:t>
            </a:r>
          </a:p>
        </p:txBody>
      </p:sp>
      <p:sp>
        <p:nvSpPr>
          <p:cNvPr id="3" name="Subtitle 2"/>
          <p:cNvSpPr>
            <a:spLocks noGrp="1"/>
          </p:cNvSpPr>
          <p:nvPr>
            <p:ph type="subTitle" idx="1" hasCustomPrompt="1"/>
          </p:nvPr>
        </p:nvSpPr>
        <p:spPr>
          <a:xfrm>
            <a:off x="381000" y="1784195"/>
            <a:ext cx="4724400" cy="1416205"/>
          </a:xfrm>
        </p:spPr>
        <p:txBody>
          <a:bodyPr/>
          <a:lstStyle>
            <a:lvl1pPr marL="0" indent="0" algn="l">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name,</a:t>
            </a:r>
            <a:br>
              <a:rPr/>
            </a:br>
            <a:r>
              <a:rPr/>
              <a:t>Presenter’s title,</a:t>
            </a:r>
            <a:br>
              <a:rPr/>
            </a:br>
            <a:r>
              <a:rPr/>
              <a:t>dd Month yyyy</a:t>
            </a:r>
          </a:p>
        </p:txBody>
      </p:sp>
      <p:pic>
        <p:nvPicPr>
          <p:cNvPr id="18" name="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562600" y="2314416"/>
            <a:ext cx="3086100" cy="66579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064" y="4572000"/>
            <a:ext cx="6765130" cy="1143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29000"/>
            <a:ext cx="9144000" cy="1143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15000"/>
            <a:ext cx="7736682" cy="1143000"/>
          </a:xfrm>
          <a:prstGeom prst="rect">
            <a:avLst/>
          </a:prstGeom>
        </p:spPr>
      </p:pic>
    </p:spTree>
    <p:extLst>
      <p:ext uri="{BB962C8B-B14F-4D97-AF65-F5344CB8AC3E}">
        <p14:creationId xmlns:p14="http://schemas.microsoft.com/office/powerpoint/2010/main" val="235249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9" name="Text Placeholder 8"/>
          <p:cNvSpPr>
            <a:spLocks noGrp="1"/>
          </p:cNvSpPr>
          <p:nvPr>
            <p:ph type="body" sz="quarter" idx="13" hasCustomPrompt="1"/>
          </p:nvPr>
        </p:nvSpPr>
        <p:spPr>
          <a:xfrm>
            <a:off x="381000" y="1447800"/>
            <a:ext cx="8382000" cy="685800"/>
          </a:xfrm>
        </p:spPr>
        <p:txBody>
          <a:bodyPr/>
          <a:lstStyle>
            <a:lvl1pPr marL="0" indent="0">
              <a:spcBef>
                <a:spcPts val="0"/>
              </a:spcBef>
              <a:buFont typeface="Arial" pitchFamily="34" charset="0"/>
              <a:buNone/>
              <a:defRPr b="1"/>
            </a:lvl1pPr>
            <a:lvl2pPr marL="0" indent="0">
              <a:spcBef>
                <a:spcPts val="0"/>
              </a:spcBef>
              <a:buFont typeface="Arial" pitchFamily="34" charset="0"/>
              <a:buNone/>
              <a:defRPr b="1"/>
            </a:lvl2pPr>
            <a:lvl3pPr marL="0" indent="0">
              <a:spcBef>
                <a:spcPts val="0"/>
              </a:spcBef>
              <a:buFont typeface="Arial" pitchFamily="34" charset="0"/>
              <a:buNone/>
              <a:defRPr b="1"/>
            </a:lvl3pPr>
            <a:lvl4pPr marL="0" indent="0">
              <a:spcBef>
                <a:spcPts val="0"/>
              </a:spcBef>
              <a:buFont typeface="Arial" pitchFamily="34" charset="0"/>
              <a:buNone/>
              <a:defRPr b="1"/>
            </a:lvl4pPr>
            <a:lvl5pPr marL="0" indent="0">
              <a:spcBef>
                <a:spcPts val="0"/>
              </a:spcBef>
              <a:buFont typeface="Arial" pitchFamily="34" charset="0"/>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a:t>Click to add subtitle</a:t>
            </a:r>
          </a:p>
        </p:txBody>
      </p:sp>
      <p:sp>
        <p:nvSpPr>
          <p:cNvPr id="3" name="Content Placeholder 2"/>
          <p:cNvSpPr>
            <a:spLocks noGrp="1"/>
          </p:cNvSpPr>
          <p:nvPr>
            <p:ph idx="1"/>
          </p:nvPr>
        </p:nvSpPr>
        <p:spPr>
          <a:xfrm>
            <a:off x="381000" y="2243138"/>
            <a:ext cx="8375904" cy="39290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E4A4924-7CC3-4BF6-9C5C-A8E770D15754}" type="slidenum">
              <a:rPr/>
              <a:pPr/>
              <a:t>‹#›</a:t>
            </a:fld>
            <a:endParaRPr/>
          </a:p>
        </p:txBody>
      </p:sp>
    </p:spTree>
    <p:extLst>
      <p:ext uri="{BB962C8B-B14F-4D97-AF65-F5344CB8AC3E}">
        <p14:creationId xmlns:p14="http://schemas.microsoft.com/office/powerpoint/2010/main" val="3552529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Divider Green">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tx1"/>
                </a:solidFill>
              </a:defRPr>
            </a:lvl1pPr>
          </a:lstStyle>
          <a:p>
            <a:r>
              <a:rPr/>
              <a:t>Click to edit Master title style</a:t>
            </a: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98880104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Divider Gray">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tx1"/>
                </a:solidFill>
              </a:defRPr>
            </a:lvl1pPr>
          </a:lstStyle>
          <a:p>
            <a:r>
              <a:rPr/>
              <a:t>Click to edit Master title style</a:t>
            </a: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66173264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Divider Stripes">
    <p:spTree>
      <p:nvGrpSpPr>
        <p:cNvPr id="1" name=""/>
        <p:cNvGrpSpPr/>
        <p:nvPr/>
      </p:nvGrpSpPr>
      <p:grpSpPr>
        <a:xfrm>
          <a:off x="0" y="0"/>
          <a:ext cx="0" cy="0"/>
          <a:chOff x="0" y="0"/>
          <a:chExt cx="0" cy="0"/>
        </a:xfrm>
      </p:grpSpPr>
      <p:sp>
        <p:nvSpPr>
          <p:cNvPr id="9" name="Rectangle 8"/>
          <p:cNvSpPr/>
          <p:nvPr/>
        </p:nvSpPr>
        <p:spPr>
          <a:xfrm>
            <a:off x="0" y="848985"/>
            <a:ext cx="9144000" cy="170992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2558913"/>
            <a:ext cx="9144000" cy="1709928"/>
          </a:xfrm>
          <a:prstGeom prst="rect">
            <a:avLst/>
          </a:prstGeom>
          <a:solidFill>
            <a:srgbClr val="78BE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 y="4268841"/>
            <a:ext cx="7350369" cy="170992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0" y="5978770"/>
            <a:ext cx="9144000" cy="87923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5181600" y="0"/>
            <a:ext cx="3962400" cy="84898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bwMode="white"/>
        <p:txBody>
          <a:bodyPr/>
          <a:lstStyle/>
          <a:p>
            <a:endParaRPr/>
          </a:p>
        </p:txBody>
      </p:sp>
      <p:sp>
        <p:nvSpPr>
          <p:cNvPr id="5" name="Footer Placeholder 4"/>
          <p:cNvSpPr>
            <a:spLocks noGrp="1"/>
          </p:cNvSpPr>
          <p:nvPr>
            <p:ph type="ftr" sz="quarter" idx="11"/>
          </p:nvPr>
        </p:nvSpPr>
        <p:spPr bwMode="white"/>
        <p:txBody>
          <a:bodyPr/>
          <a:lstStyle/>
          <a:p>
            <a:endParaRPr/>
          </a:p>
        </p:txBody>
      </p:sp>
      <p:sp>
        <p:nvSpPr>
          <p:cNvPr id="6" name="Slide Number Placeholder 5"/>
          <p:cNvSpPr>
            <a:spLocks noGrp="1"/>
          </p:cNvSpPr>
          <p:nvPr>
            <p:ph type="sldNum" sz="quarter" idx="12"/>
          </p:nvPr>
        </p:nvSpPr>
        <p:spPr bwMode="white"/>
        <p:txBody>
          <a:body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bg1"/>
                </a:solidFill>
              </a:defRPr>
            </a:lvl1pPr>
          </a:lstStyle>
          <a:p>
            <a:r>
              <a:rPr/>
              <a:t>Click to edit Master title style</a:t>
            </a:r>
          </a:p>
        </p:txBody>
      </p:sp>
      <p:pic>
        <p:nvPicPr>
          <p:cNvPr id="1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80407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p:txBody>
          <a:bodyPr/>
          <a:lstStyle>
            <a:lvl1pPr>
              <a:defRPr>
                <a:solidFill>
                  <a:schemeClr val="tx1"/>
                </a:solidFill>
              </a:defRPr>
            </a:lvl1pPr>
          </a:lstStyle>
          <a:p>
            <a:endParaRPr/>
          </a:p>
        </p:txBody>
      </p:sp>
      <p:sp>
        <p:nvSpPr>
          <p:cNvPr id="4" name="Footer Placeholder 3"/>
          <p:cNvSpPr>
            <a:spLocks noGrp="1"/>
          </p:cNvSpPr>
          <p:nvPr>
            <p:ph type="ftr" sz="quarter" idx="11"/>
          </p:nvPr>
        </p:nvSpPr>
        <p:spPr/>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191741086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p:txBody>
          <a:bodyPr/>
          <a:lstStyle>
            <a:lvl1pPr>
              <a:defRPr>
                <a:solidFill>
                  <a:schemeClr val="tx1"/>
                </a:solidFill>
              </a:defRPr>
            </a:lvl1pPr>
          </a:lstStyle>
          <a:p>
            <a:endParaRPr/>
          </a:p>
        </p:txBody>
      </p:sp>
      <p:sp>
        <p:nvSpPr>
          <p:cNvPr id="4" name="Footer Placeholder 3"/>
          <p:cNvSpPr>
            <a:spLocks noGrp="1"/>
          </p:cNvSpPr>
          <p:nvPr>
            <p:ph type="ftr" sz="quarter" idx="11"/>
          </p:nvPr>
        </p:nvSpPr>
        <p:spPr/>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96108605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C with Picture">
    <p:bg bwMode="auto">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bwMode="white">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bwMode="white">
          <a:xfrm>
            <a:off x="813762" y="3447288"/>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bwMode="white">
          <a:xfrm>
            <a:off x="381000" y="3831336"/>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bwMode="white">
          <a:xfrm>
            <a:off x="813762" y="3831336"/>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bwMode="white">
          <a:xfrm>
            <a:off x="381000" y="421538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bwMode="white">
          <a:xfrm>
            <a:off x="813762" y="4215384"/>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bwMode="white">
          <a:xfrm>
            <a:off x="381000" y="459943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bwMode="white">
          <a:xfrm>
            <a:off x="813762" y="4599432"/>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bwMode="white">
          <a:xfrm>
            <a:off x="381000" y="498348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bwMode="white">
          <a:xfrm>
            <a:off x="813762" y="4983480"/>
            <a:ext cx="7620000"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5" name="slu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397824511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Column TOC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E4A4924-7CC3-4BF6-9C5C-A8E770D15754}" type="slidenum">
              <a:rPr/>
              <a:p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bg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12001882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Column TOC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530380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Column TOC Gra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a:t>Click to add title: Table of Contents, Agenda, etc</a:t>
            </a:r>
          </a:p>
        </p:txBody>
      </p:sp>
      <p:sp>
        <p:nvSpPr>
          <p:cNvPr id="3" name="Content Placeholder 2"/>
          <p:cNvSpPr>
            <a:spLocks noGrp="1"/>
          </p:cNvSpPr>
          <p:nvPr>
            <p:ph idx="1" hasCustomPrompt="1"/>
          </p:nvPr>
        </p:nvSpPr>
        <p:spPr>
          <a:xfrm>
            <a:off x="381000"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
        <p:nvSpPr>
          <p:cNvPr id="4" name="Date Placeholder 3"/>
          <p:cNvSpPr>
            <a:spLocks noGrp="1"/>
          </p:cNvSpPr>
          <p:nvPr>
            <p:ph type="dt" sz="half" idx="10"/>
          </p:nvPr>
        </p:nvSpPr>
        <p:spPr/>
        <p:txBody>
          <a:bodyPr/>
          <a:lstStyle>
            <a:lvl1pPr>
              <a:defRPr>
                <a:solidFill>
                  <a:schemeClr val="tx1"/>
                </a:solidFill>
              </a:defRPr>
            </a:lvl1pPr>
          </a:lstStyle>
          <a:p>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4A4924-7CC3-4BF6-9C5C-A8E770D15754}" type="slidenum">
              <a:rPr/>
              <a:pPr/>
              <a:t>‹#›</a:t>
            </a:fld>
            <a:endParaRPr/>
          </a:p>
        </p:txBody>
      </p:sp>
      <p:sp>
        <p:nvSpPr>
          <p:cNvPr id="7" name="Content Placeholder 2"/>
          <p:cNvSpPr>
            <a:spLocks noGrp="1"/>
          </p:cNvSpPr>
          <p:nvPr>
            <p:ph idx="13" hasCustomPrompt="1"/>
          </p:nvPr>
        </p:nvSpPr>
        <p:spPr>
          <a:xfrm>
            <a:off x="4565904" y="1447800"/>
            <a:ext cx="4191000" cy="4724399"/>
          </a:xfrm>
        </p:spPr>
        <p:txBody>
          <a:bodyPr/>
          <a:lstStyle>
            <a:lvl1pPr marL="0" indent="0">
              <a:buNone/>
              <a:tabLst>
                <a:tab pos="402336" algn="l"/>
              </a:tabLst>
              <a:defRPr baseline="0">
                <a:solidFill>
                  <a:schemeClr val="tx1"/>
                </a:solidFill>
              </a:defRPr>
            </a:lvl1pPr>
            <a:lvl2pPr marL="0" indent="0">
              <a:buNone/>
              <a:tabLst>
                <a:tab pos="402336" algn="l"/>
              </a:tabLst>
              <a:defRPr>
                <a:solidFill>
                  <a:schemeClr val="bg1"/>
                </a:solidFill>
              </a:defRPr>
            </a:lvl2pPr>
            <a:lvl3pPr marL="0" indent="0">
              <a:buNone/>
              <a:tabLst>
                <a:tab pos="402336" algn="l"/>
              </a:tabLst>
              <a:defRPr>
                <a:solidFill>
                  <a:schemeClr val="bg1"/>
                </a:solidFill>
              </a:defRPr>
            </a:lvl3pPr>
            <a:lvl4pPr marL="0" indent="0">
              <a:buNone/>
              <a:tabLst>
                <a:tab pos="402336" algn="l"/>
              </a:tabLst>
              <a:defRPr>
                <a:solidFill>
                  <a:schemeClr val="bg1"/>
                </a:solidFill>
              </a:defRPr>
            </a:lvl4pPr>
            <a:lvl5pPr marL="0" indent="0">
              <a:buNone/>
              <a:tabLst>
                <a:tab pos="402336" algn="l"/>
              </a:tabLst>
              <a:defRPr>
                <a:solidFill>
                  <a:schemeClr val="bg1"/>
                </a:solidFill>
              </a:defRPr>
            </a:lvl5pPr>
            <a:lvl6pPr marL="0" indent="0">
              <a:buNone/>
              <a:tabLst>
                <a:tab pos="402336" algn="l"/>
              </a:tabLst>
              <a:defRPr>
                <a:solidFill>
                  <a:schemeClr val="bg1"/>
                </a:solidFill>
              </a:defRPr>
            </a:lvl6pPr>
            <a:lvl7pPr marL="0" indent="0">
              <a:buNone/>
              <a:tabLst>
                <a:tab pos="402336" algn="l"/>
              </a:tabLst>
              <a:defRPr>
                <a:solidFill>
                  <a:schemeClr val="bg1"/>
                </a:solidFill>
              </a:defRPr>
            </a:lvl7pPr>
            <a:lvl8pPr marL="0" indent="0">
              <a:buNone/>
              <a:tabLst>
                <a:tab pos="402336" algn="l"/>
              </a:tabLst>
              <a:defRPr>
                <a:solidFill>
                  <a:schemeClr val="bg1"/>
                </a:solidFill>
              </a:defRPr>
            </a:lvl8pPr>
            <a:lvl9pPr marL="0" indent="0">
              <a:buNone/>
              <a:tabLst>
                <a:tab pos="402336" algn="l"/>
              </a:tabLst>
              <a:defRPr>
                <a:solidFill>
                  <a:schemeClr val="bg1"/>
                </a:solidFill>
              </a:defRPr>
            </a:lvl9pPr>
          </a:lstStyle>
          <a:p>
            <a:pPr lvl="0"/>
            <a:r>
              <a:rPr/>
              <a:t>Type number, then press TAB key and add agenda item; press Enter to add another item</a:t>
            </a:r>
          </a:p>
        </p:txBody>
      </p:sp>
    </p:spTree>
    <p:extLst>
      <p:ext uri="{BB962C8B-B14F-4D97-AF65-F5344CB8AC3E}">
        <p14:creationId xmlns:p14="http://schemas.microsoft.com/office/powerpoint/2010/main" val="305865120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Column TOC Pix1">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6000" contrast="22000"/>
                    </a14:imgEffect>
                  </a14:imgLayer>
                </a14:imgProps>
              </a:ex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29" name="sl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3908043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E4A4924-7CC3-4BF6-9C5C-A8E770D15754}" type="slidenum">
              <a:rPr/>
              <a:pPr/>
              <a:t>‹#›</a:t>
            </a:fld>
            <a:endParaRPr/>
          </a:p>
        </p:txBody>
      </p:sp>
    </p:spTree>
    <p:extLst>
      <p:ext uri="{BB962C8B-B14F-4D97-AF65-F5344CB8AC3E}">
        <p14:creationId xmlns:p14="http://schemas.microsoft.com/office/powerpoint/2010/main" val="1259320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2-Column TOC Pix2">
    <p:bg>
      <p:bgRef idx="1001">
        <a:schemeClr val="bg1"/>
      </p:bgRef>
    </p:bg>
    <p:spTree>
      <p:nvGrpSpPr>
        <p:cNvPr id="1" name=""/>
        <p:cNvGrpSpPr/>
        <p:nvPr/>
      </p:nvGrpSpPr>
      <p:grpSpPr>
        <a:xfrm>
          <a:off x="0" y="0"/>
          <a:ext cx="0" cy="0"/>
          <a:chOff x="0" y="0"/>
          <a:chExt cx="0" cy="0"/>
        </a:xfrm>
      </p:grpSpPr>
      <p:pic>
        <p:nvPicPr>
          <p:cNvPr id="28" name="Picture 2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4000" contrast="38000"/>
                    </a14:imgEffect>
                  </a14:imgLayer>
                </a14:imgProps>
              </a:ex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bg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bg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bg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bg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0" name="slu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404717476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Column TOC Pix3">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p:spPr>
      </p:pic>
      <p:sp>
        <p:nvSpPr>
          <p:cNvPr id="2" name="Title 1"/>
          <p:cNvSpPr>
            <a:spLocks noGrp="1"/>
          </p:cNvSpPr>
          <p:nvPr>
            <p:ph type="title" hasCustomPrompt="1"/>
          </p:nvPr>
        </p:nvSpPr>
        <p:spPr bwMode="white">
          <a:xfrm>
            <a:off x="381000" y="152400"/>
            <a:ext cx="8375904" cy="1143000"/>
          </a:xfrm>
        </p:spPr>
        <p:txBody>
          <a:bodyPr/>
          <a:lstStyle>
            <a:lvl1pPr>
              <a:defRPr>
                <a:solidFill>
                  <a:schemeClr val="tx1"/>
                </a:solidFill>
              </a:defRPr>
            </a:lvl1pPr>
          </a:lstStyle>
          <a:p>
            <a:r>
              <a:rPr/>
              <a:t>Click to add title: Table of Contents, Agenda, etc</a:t>
            </a:r>
          </a:p>
        </p:txBody>
      </p:sp>
      <p:sp>
        <p:nvSpPr>
          <p:cNvPr id="3" name="Date Placeholder 2"/>
          <p:cNvSpPr>
            <a:spLocks noGrp="1"/>
          </p:cNvSpPr>
          <p:nvPr>
            <p:ph type="dt" sz="half" idx="10"/>
          </p:nvPr>
        </p:nvSpPr>
        <p:spPr bwMode="white"/>
        <p:txBody>
          <a:bodyPr/>
          <a:lstStyle>
            <a:lvl1pPr>
              <a:defRPr>
                <a:solidFill>
                  <a:schemeClr val="tx1"/>
                </a:solidFill>
              </a:defRPr>
            </a:lvl1pPr>
          </a:lstStyle>
          <a:p>
            <a:endParaRPr/>
          </a:p>
        </p:txBody>
      </p:sp>
      <p:sp>
        <p:nvSpPr>
          <p:cNvPr id="4" name="Footer Placeholder 3"/>
          <p:cNvSpPr>
            <a:spLocks noGrp="1"/>
          </p:cNvSpPr>
          <p:nvPr>
            <p:ph type="ftr" sz="quarter" idx="11"/>
          </p:nvPr>
        </p:nvSpPr>
        <p:spPr bwMode="white"/>
        <p:txBody>
          <a:bodyPr/>
          <a:lstStyle>
            <a:lvl1pPr>
              <a:defRPr>
                <a:solidFill>
                  <a:schemeClr val="tx1"/>
                </a:solidFill>
              </a:defRPr>
            </a:lvl1pPr>
          </a:lstStyle>
          <a:p>
            <a:endParaRPr/>
          </a:p>
        </p:txBody>
      </p:sp>
      <p:sp>
        <p:nvSpPr>
          <p:cNvPr id="5" name="Slide Number Placeholder 4"/>
          <p:cNvSpPr>
            <a:spLocks noGrp="1"/>
          </p:cNvSpPr>
          <p:nvPr>
            <p:ph type="sldNum" sz="quarter" idx="12"/>
          </p:nvPr>
        </p:nvSpPr>
        <p:spPr bwMode="white"/>
        <p:txBody>
          <a:bodyPr/>
          <a:lstStyle>
            <a:lvl1pPr>
              <a:defRPr>
                <a:solidFill>
                  <a:schemeClr val="tx1"/>
                </a:solidFill>
              </a:defRPr>
            </a:lvl1pPr>
          </a:lstStyle>
          <a:p>
            <a:fld id="{4E4A4924-7CC3-4BF6-9C5C-A8E770D15754}" type="slidenum">
              <a:rPr/>
              <a:pPr/>
              <a:t>‹#›</a:t>
            </a:fld>
            <a:endParaRPr/>
          </a:p>
        </p:txBody>
      </p:sp>
      <p:sp>
        <p:nvSpPr>
          <p:cNvPr id="7" name="Text Placeholder 6"/>
          <p:cNvSpPr>
            <a:spLocks noGrp="1"/>
          </p:cNvSpPr>
          <p:nvPr>
            <p:ph type="body" sz="quarter" idx="13" hasCustomPrompt="1"/>
          </p:nvPr>
        </p:nvSpPr>
        <p:spPr bwMode="white">
          <a:xfrm>
            <a:off x="3810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bwMode="white">
          <a:xfrm>
            <a:off x="8137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bwMode="white">
          <a:xfrm>
            <a:off x="3810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bwMode="white">
          <a:xfrm>
            <a:off x="8137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bwMode="white">
          <a:xfrm>
            <a:off x="3810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bwMode="white">
          <a:xfrm>
            <a:off x="8137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bwMode="white">
          <a:xfrm>
            <a:off x="3810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bwMode="white">
          <a:xfrm>
            <a:off x="8137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bwMode="white">
          <a:xfrm>
            <a:off x="3810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bwMode="white">
          <a:xfrm>
            <a:off x="8137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9" name="Text Placeholder 6"/>
          <p:cNvSpPr>
            <a:spLocks noGrp="1"/>
          </p:cNvSpPr>
          <p:nvPr>
            <p:ph type="body" sz="quarter" idx="33" hasCustomPrompt="1"/>
          </p:nvPr>
        </p:nvSpPr>
        <p:spPr bwMode="white">
          <a:xfrm>
            <a:off x="3810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0" name="Text Placeholder 6"/>
          <p:cNvSpPr>
            <a:spLocks noGrp="1"/>
          </p:cNvSpPr>
          <p:nvPr>
            <p:ph type="body" sz="quarter" idx="34" hasCustomPrompt="1"/>
          </p:nvPr>
        </p:nvSpPr>
        <p:spPr bwMode="white">
          <a:xfrm>
            <a:off x="813762" y="3447288"/>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8" name="Text Placeholder 6"/>
          <p:cNvSpPr>
            <a:spLocks noGrp="1"/>
          </p:cNvSpPr>
          <p:nvPr>
            <p:ph type="body" sz="quarter" idx="23" hasCustomPrompt="1"/>
          </p:nvPr>
        </p:nvSpPr>
        <p:spPr bwMode="white">
          <a:xfrm>
            <a:off x="4648200" y="152280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9" name="Text Placeholder 6"/>
          <p:cNvSpPr>
            <a:spLocks noGrp="1"/>
          </p:cNvSpPr>
          <p:nvPr>
            <p:ph type="body" sz="quarter" idx="24" hasCustomPrompt="1"/>
          </p:nvPr>
        </p:nvSpPr>
        <p:spPr bwMode="white">
          <a:xfrm>
            <a:off x="5080962" y="152280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0" name="Text Placeholder 6"/>
          <p:cNvSpPr>
            <a:spLocks noGrp="1"/>
          </p:cNvSpPr>
          <p:nvPr>
            <p:ph type="body" sz="quarter" idx="25" hasCustomPrompt="1"/>
          </p:nvPr>
        </p:nvSpPr>
        <p:spPr bwMode="white">
          <a:xfrm>
            <a:off x="4648200" y="1908639"/>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1" name="Text Placeholder 6"/>
          <p:cNvSpPr>
            <a:spLocks noGrp="1"/>
          </p:cNvSpPr>
          <p:nvPr>
            <p:ph type="body" sz="quarter" idx="26" hasCustomPrompt="1"/>
          </p:nvPr>
        </p:nvSpPr>
        <p:spPr bwMode="white">
          <a:xfrm>
            <a:off x="5080962" y="1908639"/>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2" name="Text Placeholder 6"/>
          <p:cNvSpPr>
            <a:spLocks noGrp="1"/>
          </p:cNvSpPr>
          <p:nvPr>
            <p:ph type="body" sz="quarter" idx="27" hasCustomPrompt="1"/>
          </p:nvPr>
        </p:nvSpPr>
        <p:spPr bwMode="white">
          <a:xfrm>
            <a:off x="4648200" y="2295144"/>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3" name="Text Placeholder 6"/>
          <p:cNvSpPr>
            <a:spLocks noGrp="1"/>
          </p:cNvSpPr>
          <p:nvPr>
            <p:ph type="body" sz="quarter" idx="28" hasCustomPrompt="1"/>
          </p:nvPr>
        </p:nvSpPr>
        <p:spPr bwMode="white">
          <a:xfrm>
            <a:off x="5080962" y="2295144"/>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4" name="Text Placeholder 6"/>
          <p:cNvSpPr>
            <a:spLocks noGrp="1"/>
          </p:cNvSpPr>
          <p:nvPr>
            <p:ph type="body" sz="quarter" idx="29" hasCustomPrompt="1"/>
          </p:nvPr>
        </p:nvSpPr>
        <p:spPr bwMode="white">
          <a:xfrm>
            <a:off x="4648200" y="2679192"/>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5" name="Text Placeholder 6"/>
          <p:cNvSpPr>
            <a:spLocks noGrp="1"/>
          </p:cNvSpPr>
          <p:nvPr>
            <p:ph type="body" sz="quarter" idx="30" hasCustomPrompt="1"/>
          </p:nvPr>
        </p:nvSpPr>
        <p:spPr bwMode="white">
          <a:xfrm>
            <a:off x="5080962" y="2679192"/>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46" name="Text Placeholder 6"/>
          <p:cNvSpPr>
            <a:spLocks noGrp="1"/>
          </p:cNvSpPr>
          <p:nvPr>
            <p:ph type="body" sz="quarter" idx="31" hasCustomPrompt="1"/>
          </p:nvPr>
        </p:nvSpPr>
        <p:spPr bwMode="white">
          <a:xfrm>
            <a:off x="4648200" y="3063240"/>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47" name="Text Placeholder 6"/>
          <p:cNvSpPr>
            <a:spLocks noGrp="1"/>
          </p:cNvSpPr>
          <p:nvPr>
            <p:ph type="body" sz="quarter" idx="32" hasCustomPrompt="1"/>
          </p:nvPr>
        </p:nvSpPr>
        <p:spPr bwMode="white">
          <a:xfrm>
            <a:off x="5080962" y="3063240"/>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1" name="Text Placeholder 6"/>
          <p:cNvSpPr>
            <a:spLocks noGrp="1"/>
          </p:cNvSpPr>
          <p:nvPr>
            <p:ph type="body" sz="quarter" idx="35" hasCustomPrompt="1"/>
          </p:nvPr>
        </p:nvSpPr>
        <p:spPr bwMode="white">
          <a:xfrm>
            <a:off x="4648200" y="3447288"/>
            <a:ext cx="438912" cy="274320"/>
          </a:xfrm>
        </p:spPr>
        <p:txBody>
          <a:bodyPr tIns="0" bIns="0" anchor="ctr">
            <a:noAutofit/>
          </a:bodyPr>
          <a:lstStyle>
            <a:lvl1pPr marL="0" indent="0" algn="r">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2" name="Text Placeholder 6"/>
          <p:cNvSpPr>
            <a:spLocks noGrp="1"/>
          </p:cNvSpPr>
          <p:nvPr>
            <p:ph type="body" sz="quarter" idx="36" hasCustomPrompt="1"/>
          </p:nvPr>
        </p:nvSpPr>
        <p:spPr bwMode="white">
          <a:xfrm>
            <a:off x="5080962" y="3447288"/>
            <a:ext cx="3682038" cy="274320"/>
          </a:xfrm>
        </p:spPr>
        <p:txBody>
          <a:bodyPr tIns="0" bIns="0" anchor="ctr">
            <a:noAutofit/>
          </a:bodyPr>
          <a:lstStyle>
            <a:lvl1pPr marL="0" indent="0">
              <a:spcBef>
                <a:spcPts val="0"/>
              </a:spcBef>
              <a:buNone/>
              <a:defRPr>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32716357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OC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375904" cy="1143000"/>
          </a:xfrm>
        </p:spPr>
        <p:txBody>
          <a:bodyPr/>
          <a:lstStyle>
            <a:lvl1pPr>
              <a:defRPr>
                <a:solidFill>
                  <a:schemeClr val="bg1"/>
                </a:solidFill>
              </a:defRPr>
            </a:lvl1pPr>
          </a:lstStyle>
          <a:p>
            <a:r>
              <a:rPr/>
              <a:t>Click to add title: Table of Contents, Agenda, etc</a:t>
            </a:r>
          </a:p>
        </p:txBody>
      </p:sp>
      <p:sp>
        <p:nvSpPr>
          <p:cNvPr id="3" name="Date Placeholder 2"/>
          <p:cNvSpPr>
            <a:spLocks noGrp="1"/>
          </p:cNvSpPr>
          <p:nvPr>
            <p:ph type="dt" sz="half" idx="10"/>
          </p:nvPr>
        </p:nvSpPr>
        <p:spPr bwMode="black"/>
        <p:txBody>
          <a:bodyPr/>
          <a:lstStyle/>
          <a:p>
            <a:endParaRPr/>
          </a:p>
        </p:txBody>
      </p:sp>
      <p:sp>
        <p:nvSpPr>
          <p:cNvPr id="4" name="Footer Placeholder 3"/>
          <p:cNvSpPr>
            <a:spLocks noGrp="1"/>
          </p:cNvSpPr>
          <p:nvPr>
            <p:ph type="ftr" sz="quarter" idx="11"/>
          </p:nvPr>
        </p:nvSpPr>
        <p:spPr bwMode="black"/>
        <p:txBody>
          <a:bodyPr/>
          <a:lstStyle/>
          <a:p>
            <a:endParaRPr/>
          </a:p>
        </p:txBody>
      </p:sp>
      <p:sp>
        <p:nvSpPr>
          <p:cNvPr id="5" name="Slide Number Placeholder 4"/>
          <p:cNvSpPr>
            <a:spLocks noGrp="1"/>
          </p:cNvSpPr>
          <p:nvPr>
            <p:ph type="sldNum" sz="quarter" idx="12"/>
          </p:nvPr>
        </p:nvSpPr>
        <p:spPr bwMode="black"/>
        <p:txBody>
          <a:bodyPr/>
          <a:lstStyle/>
          <a:p>
            <a:fld id="{4E4A4924-7CC3-4BF6-9C5C-A8E770D15754}" type="slidenum">
              <a:rPr/>
              <a:pPr/>
              <a:t>‹#›</a:t>
            </a:fld>
            <a:endParaRPr/>
          </a:p>
        </p:txBody>
      </p:sp>
      <p:sp>
        <p:nvSpPr>
          <p:cNvPr id="7" name="Text Placeholder 6"/>
          <p:cNvSpPr>
            <a:spLocks noGrp="1"/>
          </p:cNvSpPr>
          <p:nvPr>
            <p:ph type="body" sz="quarter" idx="13" hasCustomPrompt="1"/>
          </p:nvPr>
        </p:nvSpPr>
        <p:spPr>
          <a:xfrm>
            <a:off x="381000" y="152280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8" name="Text Placeholder 6"/>
          <p:cNvSpPr>
            <a:spLocks noGrp="1"/>
          </p:cNvSpPr>
          <p:nvPr>
            <p:ph type="body" sz="quarter" idx="14" hasCustomPrompt="1"/>
          </p:nvPr>
        </p:nvSpPr>
        <p:spPr>
          <a:xfrm>
            <a:off x="813762" y="1522809"/>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6" name="Text Placeholder 6"/>
          <p:cNvSpPr>
            <a:spLocks noGrp="1"/>
          </p:cNvSpPr>
          <p:nvPr>
            <p:ph type="body" sz="quarter" idx="15" hasCustomPrompt="1"/>
          </p:nvPr>
        </p:nvSpPr>
        <p:spPr>
          <a:xfrm>
            <a:off x="381000" y="1908639"/>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7" name="Text Placeholder 6"/>
          <p:cNvSpPr>
            <a:spLocks noGrp="1"/>
          </p:cNvSpPr>
          <p:nvPr>
            <p:ph type="body" sz="quarter" idx="16" hasCustomPrompt="1"/>
          </p:nvPr>
        </p:nvSpPr>
        <p:spPr>
          <a:xfrm>
            <a:off x="813762" y="1908639"/>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18" name="Text Placeholder 6"/>
          <p:cNvSpPr>
            <a:spLocks noGrp="1"/>
          </p:cNvSpPr>
          <p:nvPr>
            <p:ph type="body" sz="quarter" idx="17" hasCustomPrompt="1"/>
          </p:nvPr>
        </p:nvSpPr>
        <p:spPr>
          <a:xfrm>
            <a:off x="381000" y="229514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19" name="Text Placeholder 6"/>
          <p:cNvSpPr>
            <a:spLocks noGrp="1"/>
          </p:cNvSpPr>
          <p:nvPr>
            <p:ph type="body" sz="quarter" idx="18" hasCustomPrompt="1"/>
          </p:nvPr>
        </p:nvSpPr>
        <p:spPr>
          <a:xfrm>
            <a:off x="813762" y="2295144"/>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0" name="Text Placeholder 6"/>
          <p:cNvSpPr>
            <a:spLocks noGrp="1"/>
          </p:cNvSpPr>
          <p:nvPr>
            <p:ph type="body" sz="quarter" idx="19" hasCustomPrompt="1"/>
          </p:nvPr>
        </p:nvSpPr>
        <p:spPr>
          <a:xfrm>
            <a:off x="381000" y="267919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1" name="Text Placeholder 6"/>
          <p:cNvSpPr>
            <a:spLocks noGrp="1"/>
          </p:cNvSpPr>
          <p:nvPr>
            <p:ph type="body" sz="quarter" idx="20" hasCustomPrompt="1"/>
          </p:nvPr>
        </p:nvSpPr>
        <p:spPr>
          <a:xfrm>
            <a:off x="813762" y="2679192"/>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2" name="Text Placeholder 6"/>
          <p:cNvSpPr>
            <a:spLocks noGrp="1"/>
          </p:cNvSpPr>
          <p:nvPr>
            <p:ph type="body" sz="quarter" idx="21" hasCustomPrompt="1"/>
          </p:nvPr>
        </p:nvSpPr>
        <p:spPr>
          <a:xfrm>
            <a:off x="381000" y="306324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3" name="Text Placeholder 6"/>
          <p:cNvSpPr>
            <a:spLocks noGrp="1"/>
          </p:cNvSpPr>
          <p:nvPr>
            <p:ph type="body" sz="quarter" idx="22" hasCustomPrompt="1"/>
          </p:nvPr>
        </p:nvSpPr>
        <p:spPr>
          <a:xfrm>
            <a:off x="813762" y="3063240"/>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4" name="Text Placeholder 6"/>
          <p:cNvSpPr>
            <a:spLocks noGrp="1"/>
          </p:cNvSpPr>
          <p:nvPr>
            <p:ph type="body" sz="quarter" idx="23" hasCustomPrompt="1"/>
          </p:nvPr>
        </p:nvSpPr>
        <p:spPr>
          <a:xfrm>
            <a:off x="381000" y="3447288"/>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5" name="Text Placeholder 6"/>
          <p:cNvSpPr>
            <a:spLocks noGrp="1"/>
          </p:cNvSpPr>
          <p:nvPr>
            <p:ph type="body" sz="quarter" idx="24" hasCustomPrompt="1"/>
          </p:nvPr>
        </p:nvSpPr>
        <p:spPr>
          <a:xfrm>
            <a:off x="813762" y="3447288"/>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6" name="Text Placeholder 6"/>
          <p:cNvSpPr>
            <a:spLocks noGrp="1"/>
          </p:cNvSpPr>
          <p:nvPr>
            <p:ph type="body" sz="quarter" idx="25" hasCustomPrompt="1"/>
          </p:nvPr>
        </p:nvSpPr>
        <p:spPr>
          <a:xfrm>
            <a:off x="381000" y="3831336"/>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7" name="Text Placeholder 6"/>
          <p:cNvSpPr>
            <a:spLocks noGrp="1"/>
          </p:cNvSpPr>
          <p:nvPr>
            <p:ph type="body" sz="quarter" idx="26" hasCustomPrompt="1"/>
          </p:nvPr>
        </p:nvSpPr>
        <p:spPr>
          <a:xfrm>
            <a:off x="813762" y="3831336"/>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28" name="Text Placeholder 6"/>
          <p:cNvSpPr>
            <a:spLocks noGrp="1"/>
          </p:cNvSpPr>
          <p:nvPr>
            <p:ph type="body" sz="quarter" idx="27" hasCustomPrompt="1"/>
          </p:nvPr>
        </p:nvSpPr>
        <p:spPr>
          <a:xfrm>
            <a:off x="381000" y="4215384"/>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29" name="Text Placeholder 6"/>
          <p:cNvSpPr>
            <a:spLocks noGrp="1"/>
          </p:cNvSpPr>
          <p:nvPr>
            <p:ph type="body" sz="quarter" idx="28" hasCustomPrompt="1"/>
          </p:nvPr>
        </p:nvSpPr>
        <p:spPr>
          <a:xfrm>
            <a:off x="813762" y="4215384"/>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0" name="Text Placeholder 6"/>
          <p:cNvSpPr>
            <a:spLocks noGrp="1"/>
          </p:cNvSpPr>
          <p:nvPr>
            <p:ph type="body" sz="quarter" idx="29" hasCustomPrompt="1"/>
          </p:nvPr>
        </p:nvSpPr>
        <p:spPr>
          <a:xfrm>
            <a:off x="381000" y="4599432"/>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1" name="Text Placeholder 6"/>
          <p:cNvSpPr>
            <a:spLocks noGrp="1"/>
          </p:cNvSpPr>
          <p:nvPr>
            <p:ph type="body" sz="quarter" idx="30" hasCustomPrompt="1"/>
          </p:nvPr>
        </p:nvSpPr>
        <p:spPr>
          <a:xfrm>
            <a:off x="813762" y="4599432"/>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sp>
        <p:nvSpPr>
          <p:cNvPr id="32" name="Text Placeholder 6"/>
          <p:cNvSpPr>
            <a:spLocks noGrp="1"/>
          </p:cNvSpPr>
          <p:nvPr>
            <p:ph type="body" sz="quarter" idx="31" hasCustomPrompt="1"/>
          </p:nvPr>
        </p:nvSpPr>
        <p:spPr>
          <a:xfrm>
            <a:off x="381000" y="4983480"/>
            <a:ext cx="438912" cy="274320"/>
          </a:xfrm>
        </p:spPr>
        <p:txBody>
          <a:bodyPr tIns="0" bIns="0" anchor="ctr">
            <a:noAutofit/>
          </a:bodyPr>
          <a:lstStyle>
            <a:lvl1pPr marL="0" indent="0" algn="r">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a:t>
            </a:r>
          </a:p>
        </p:txBody>
      </p:sp>
      <p:sp>
        <p:nvSpPr>
          <p:cNvPr id="33" name="Text Placeholder 6"/>
          <p:cNvSpPr>
            <a:spLocks noGrp="1"/>
          </p:cNvSpPr>
          <p:nvPr>
            <p:ph type="body" sz="quarter" idx="32" hasCustomPrompt="1"/>
          </p:nvPr>
        </p:nvSpPr>
        <p:spPr>
          <a:xfrm>
            <a:off x="813762" y="4983480"/>
            <a:ext cx="7620000" cy="274320"/>
          </a:xfrm>
        </p:spPr>
        <p:txBody>
          <a:bodyPr tIns="0" bIns="0" anchor="ctr">
            <a:noAutofit/>
          </a:bodyPr>
          <a:lstStyle>
            <a:lvl1pPr marL="0" indent="0">
              <a:spcBef>
                <a:spcPts val="0"/>
              </a:spcBef>
              <a:buNone/>
              <a:defRPr>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a:t>TOC item</a:t>
            </a:r>
          </a:p>
        </p:txBody>
      </p:sp>
      <p:pic>
        <p:nvPicPr>
          <p:cNvPr id="34"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12626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Divider Blue">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38091"/>
            <a:ext cx="6969368" cy="1352909"/>
          </a:xfr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bwMode="black"/>
        <p:txBody>
          <a:bodyPr/>
          <a:lstStyle/>
          <a:p>
            <a:endParaRPr/>
          </a:p>
        </p:txBody>
      </p:sp>
      <p:sp>
        <p:nvSpPr>
          <p:cNvPr id="5" name="Footer Placeholder 4"/>
          <p:cNvSpPr>
            <a:spLocks noGrp="1"/>
          </p:cNvSpPr>
          <p:nvPr>
            <p:ph type="ftr" sz="quarter" idx="11"/>
          </p:nvPr>
        </p:nvSpPr>
        <p:spPr bwMode="black"/>
        <p:txBody>
          <a:bodyPr/>
          <a:lstStyle/>
          <a:p>
            <a:endParaRPr/>
          </a:p>
        </p:txBody>
      </p:sp>
      <p:sp>
        <p:nvSpPr>
          <p:cNvPr id="6" name="Slide Number Placeholder 5"/>
          <p:cNvSpPr>
            <a:spLocks noGrp="1"/>
          </p:cNvSpPr>
          <p:nvPr>
            <p:ph type="sldNum" sz="quarter" idx="12"/>
          </p:nvPr>
        </p:nvSpPr>
        <p:spPr bwMode="black"/>
        <p:txBody>
          <a:bodyPr/>
          <a:lstStyle/>
          <a:p>
            <a:fld id="{4E4A4924-7CC3-4BF6-9C5C-A8E770D15754}" type="slidenum">
              <a:rPr/>
              <a:pPr/>
              <a:t>‹#›</a:t>
            </a:fld>
            <a:endParaRPr/>
          </a:p>
        </p:txBody>
      </p:sp>
      <p:sp>
        <p:nvSpPr>
          <p:cNvPr id="2" name="Title 1"/>
          <p:cNvSpPr>
            <a:spLocks noGrp="1"/>
          </p:cNvSpPr>
          <p:nvPr>
            <p:ph type="title"/>
          </p:nvPr>
        </p:nvSpPr>
        <p:spPr>
          <a:xfrm>
            <a:off x="381000" y="914400"/>
            <a:ext cx="6969369" cy="1524000"/>
          </a:xfrm>
        </p:spPr>
        <p:txBody>
          <a:bodyPr anchor="b">
            <a:normAutofit/>
          </a:bodyPr>
          <a:lstStyle>
            <a:lvl1pPr algn="l">
              <a:defRPr sz="2800" b="1" cap="all" baseline="0">
                <a:solidFill>
                  <a:schemeClr val="bg1"/>
                </a:solidFill>
              </a:defRPr>
            </a:lvl1pPr>
          </a:lstStyle>
          <a:p>
            <a:r>
              <a:rPr lang="en-US" smtClean="0"/>
              <a:t>Click to edit Master title style</a:t>
            </a:r>
            <a:endParaRPr/>
          </a:p>
        </p:txBody>
      </p:sp>
      <p:pic>
        <p:nvPicPr>
          <p:cNvPr id="9" name="slu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377652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81000" y="1447800"/>
            <a:ext cx="4191000" cy="4724399"/>
          </a:xfrm>
        </p:spPr>
        <p:txBody>
          <a:bodyPr rIns="182880">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572000" y="1447800"/>
            <a:ext cx="4191000" cy="4724400"/>
          </a:xfrm>
        </p:spPr>
        <p:txBody>
          <a:bodyPr rIns="182880">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E4A4924-7CC3-4BF6-9C5C-A8E770D15754}" type="slidenum">
              <a:rPr/>
              <a:pPr/>
              <a:t>‹#›</a:t>
            </a:fld>
            <a:endParaRPr/>
          </a:p>
        </p:txBody>
      </p:sp>
    </p:spTree>
    <p:extLst>
      <p:ext uri="{BB962C8B-B14F-4D97-AF65-F5344CB8AC3E}">
        <p14:creationId xmlns:p14="http://schemas.microsoft.com/office/powerpoint/2010/main" val="205323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4E4A4924-7CC3-4BF6-9C5C-A8E770D15754}" type="slidenum">
              <a:rPr/>
              <a:pPr/>
              <a:t>‹#›</a:t>
            </a:fld>
            <a:endParaRPr/>
          </a:p>
        </p:txBody>
      </p:sp>
    </p:spTree>
    <p:extLst>
      <p:ext uri="{BB962C8B-B14F-4D97-AF65-F5344CB8AC3E}">
        <p14:creationId xmlns:p14="http://schemas.microsoft.com/office/powerpoint/2010/main" val="1513972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E4A4924-7CC3-4BF6-9C5C-A8E770D15754}" type="slidenum">
              <a:rPr/>
              <a:pPr/>
              <a:t>‹#›</a:t>
            </a:fld>
            <a:endParaRPr/>
          </a:p>
        </p:txBody>
      </p:sp>
    </p:spTree>
    <p:extLst>
      <p:ext uri="{BB962C8B-B14F-4D97-AF65-F5344CB8AC3E}">
        <p14:creationId xmlns:p14="http://schemas.microsoft.com/office/powerpoint/2010/main" val="284506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4E4A4924-7CC3-4BF6-9C5C-A8E770D15754}" type="slidenum">
              <a:rPr/>
              <a:pPr/>
              <a:t>‹#›</a:t>
            </a:fld>
            <a:endParaRPr/>
          </a:p>
        </p:txBody>
      </p:sp>
      <p:sp>
        <p:nvSpPr>
          <p:cNvPr id="9" name="Media Placeholder 8"/>
          <p:cNvSpPr>
            <a:spLocks noGrp="1"/>
          </p:cNvSpPr>
          <p:nvPr>
            <p:ph type="media" sz="quarter" idx="13" hasCustomPrompt="1"/>
          </p:nvPr>
        </p:nvSpPr>
        <p:spPr>
          <a:xfrm>
            <a:off x="379476" y="155448"/>
            <a:ext cx="8385048" cy="4645152"/>
          </a:xfrm>
          <a:solidFill>
            <a:schemeClr val="bg1">
              <a:lumMod val="95000"/>
            </a:schemeClr>
          </a:solidFill>
        </p:spPr>
        <p:txBody>
          <a:bodyPr lIns="91440" tIns="457200" anchor="t" anchorCtr="0"/>
          <a:lstStyle>
            <a:lvl1pPr marL="9144" indent="0" algn="ctr">
              <a:buNone/>
              <a:defRPr baseline="0"/>
            </a:lvl1pPr>
          </a:lstStyle>
          <a:p>
            <a:r>
              <a:rPr/>
              <a:t>Click icon to insert video</a:t>
            </a:r>
          </a:p>
        </p:txBody>
      </p:sp>
      <p:sp>
        <p:nvSpPr>
          <p:cNvPr id="11" name="Text Placeholder 10"/>
          <p:cNvSpPr>
            <a:spLocks noGrp="1"/>
          </p:cNvSpPr>
          <p:nvPr>
            <p:ph type="body" sz="quarter" idx="14"/>
          </p:nvPr>
        </p:nvSpPr>
        <p:spPr>
          <a:xfrm>
            <a:off x="379476" y="5029200"/>
            <a:ext cx="8385048" cy="121920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Tree>
    <p:extLst>
      <p:ext uri="{BB962C8B-B14F-4D97-AF65-F5344CB8AC3E}">
        <p14:creationId xmlns:p14="http://schemas.microsoft.com/office/powerpoint/2010/main" val="361940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1.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bwMode="gray">
          <a:xfrm>
            <a:off x="0" y="6400800"/>
            <a:ext cx="9144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381000" y="152400"/>
            <a:ext cx="8375904"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381000" y="1447800"/>
            <a:ext cx="8375904" cy="47243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bwMode="white">
          <a:xfrm>
            <a:off x="6649845" y="6434407"/>
            <a:ext cx="1351155"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5" name="Footer Placeholder 4"/>
          <p:cNvSpPr>
            <a:spLocks noGrp="1"/>
          </p:cNvSpPr>
          <p:nvPr>
            <p:ph type="ftr" sz="quarter" idx="3"/>
          </p:nvPr>
        </p:nvSpPr>
        <p:spPr bwMode="white">
          <a:xfrm>
            <a:off x="2471853" y="6435042"/>
            <a:ext cx="2895600"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6" name="Slide Number Placeholder 5"/>
          <p:cNvSpPr>
            <a:spLocks noGrp="1"/>
          </p:cNvSpPr>
          <p:nvPr>
            <p:ph type="sldNum" sz="quarter" idx="4"/>
          </p:nvPr>
        </p:nvSpPr>
        <p:spPr bwMode="white">
          <a:xfrm>
            <a:off x="8001000" y="6434407"/>
            <a:ext cx="783936" cy="365125"/>
          </a:xfrm>
          <a:prstGeom prst="rect">
            <a:avLst/>
          </a:prstGeom>
        </p:spPr>
        <p:txBody>
          <a:bodyPr vert="horz" lIns="91440" tIns="45720" rIns="91440" bIns="45720" rtlCol="0" anchor="ctr"/>
          <a:lstStyle>
            <a:lvl1pPr algn="r">
              <a:defRPr sz="1100">
                <a:solidFill>
                  <a:schemeClr val="bg1"/>
                </a:solidFill>
              </a:defRPr>
            </a:lvl1pPr>
          </a:lstStyle>
          <a:p>
            <a:fld id="{4E4A4924-7CC3-4BF6-9C5C-A8E770D15754}" type="slidenum">
              <a:rPr/>
              <a:pPr/>
              <a:t>‹#›</a:t>
            </a:fld>
            <a:endParaRPr/>
          </a:p>
        </p:txBody>
      </p:sp>
      <p:pic>
        <p:nvPicPr>
          <p:cNvPr id="10" name="slu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4818" y="6567477"/>
            <a:ext cx="786384" cy="102428"/>
          </a:xfrm>
          <a:prstGeom prst="rect">
            <a:avLst/>
          </a:prstGeom>
        </p:spPr>
      </p:pic>
    </p:spTree>
    <p:extLst>
      <p:ext uri="{BB962C8B-B14F-4D97-AF65-F5344CB8AC3E}">
        <p14:creationId xmlns:p14="http://schemas.microsoft.com/office/powerpoint/2010/main" val="2083280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89" r:id="rId4"/>
    <p:sldLayoutId id="2147483651" r:id="rId5"/>
    <p:sldLayoutId id="2147483652" r:id="rId6"/>
    <p:sldLayoutId id="2147483654" r:id="rId7"/>
    <p:sldLayoutId id="2147483655" r:id="rId8"/>
    <p:sldLayoutId id="2147483693" r:id="rId9"/>
    <p:sldLayoutId id="2147483657" r:id="rId10"/>
    <p:sldLayoutId id="2147483658" r:id="rId11"/>
    <p:sldLayoutId id="2147483659" r:id="rId12"/>
  </p:sldLayoutIdLst>
  <p:hf hdr="0" ftr="0" dt="0"/>
  <p:txStyles>
    <p:titleStyle>
      <a:lvl1pPr algn="l" defTabSz="914400" rtl="0" eaLnBrk="1" latinLnBrk="0" hangingPunct="1">
        <a:spcBef>
          <a:spcPct val="0"/>
        </a:spcBef>
        <a:buNone/>
        <a:defRPr sz="28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375904" cy="1143000"/>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381000" y="1447800"/>
            <a:ext cx="8375904" cy="4724399"/>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6649845" y="6434407"/>
            <a:ext cx="1351155"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5" name="Footer Placeholder 4"/>
          <p:cNvSpPr>
            <a:spLocks noGrp="1"/>
          </p:cNvSpPr>
          <p:nvPr>
            <p:ph type="ftr" sz="quarter" idx="3"/>
          </p:nvPr>
        </p:nvSpPr>
        <p:spPr>
          <a:xfrm>
            <a:off x="2471853" y="6435042"/>
            <a:ext cx="2895600" cy="365125"/>
          </a:xfrm>
          <a:prstGeom prst="rect">
            <a:avLst/>
          </a:prstGeom>
        </p:spPr>
        <p:txBody>
          <a:bodyPr vert="horz" lIns="91440" tIns="45720" rIns="91440" bIns="45720" rtlCol="0" anchor="ctr"/>
          <a:lstStyle>
            <a:lvl1pPr algn="l">
              <a:defRPr sz="1100">
                <a:solidFill>
                  <a:schemeClr val="bg1"/>
                </a:solidFill>
              </a:defRPr>
            </a:lvl1pPr>
          </a:lstStyle>
          <a:p>
            <a:endParaRPr/>
          </a:p>
        </p:txBody>
      </p:sp>
      <p:sp>
        <p:nvSpPr>
          <p:cNvPr id="6" name="Slide Number Placeholder 5"/>
          <p:cNvSpPr>
            <a:spLocks noGrp="1"/>
          </p:cNvSpPr>
          <p:nvPr>
            <p:ph type="sldNum" sz="quarter" idx="4"/>
          </p:nvPr>
        </p:nvSpPr>
        <p:spPr>
          <a:xfrm>
            <a:off x="8001000" y="6434407"/>
            <a:ext cx="783936" cy="365125"/>
          </a:xfrm>
          <a:prstGeom prst="rect">
            <a:avLst/>
          </a:prstGeom>
        </p:spPr>
        <p:txBody>
          <a:bodyPr vert="horz" lIns="91440" tIns="45720" rIns="91440" bIns="45720" rtlCol="0" anchor="ctr"/>
          <a:lstStyle>
            <a:lvl1pPr algn="r">
              <a:defRPr sz="1100">
                <a:solidFill>
                  <a:schemeClr val="bg1"/>
                </a:solidFill>
              </a:defRPr>
            </a:lvl1pPr>
          </a:lstStyle>
          <a:p>
            <a:fld id="{4E4A4924-7CC3-4BF6-9C5C-A8E770D15754}" type="slidenum">
              <a:rPr/>
              <a:pPr/>
              <a:t>‹#›</a:t>
            </a:fld>
            <a:endParaRPr/>
          </a:p>
        </p:txBody>
      </p:sp>
      <p:pic>
        <p:nvPicPr>
          <p:cNvPr id="9" name="slu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bwMode="black">
          <a:xfrm>
            <a:off x="454818" y="6567477"/>
            <a:ext cx="786384" cy="102428"/>
          </a:xfrm>
          <a:prstGeom prst="rect">
            <a:avLst/>
          </a:prstGeom>
        </p:spPr>
      </p:pic>
    </p:spTree>
    <p:extLst>
      <p:ext uri="{BB962C8B-B14F-4D97-AF65-F5344CB8AC3E}">
        <p14:creationId xmlns:p14="http://schemas.microsoft.com/office/powerpoint/2010/main" val="99295499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94" r:id="rId3"/>
    <p:sldLayoutId id="2147483695" r:id="rId4"/>
    <p:sldLayoutId id="2147483675" r:id="rId5"/>
    <p:sldLayoutId id="2147483700" r:id="rId6"/>
    <p:sldLayoutId id="2147483701" r:id="rId7"/>
    <p:sldLayoutId id="2147483676" r:id="rId8"/>
    <p:sldLayoutId id="2147483678" r:id="rId9"/>
    <p:sldLayoutId id="2147483681" r:id="rId10"/>
    <p:sldLayoutId id="2147483690" r:id="rId11"/>
    <p:sldLayoutId id="2147483696" r:id="rId12"/>
    <p:sldLayoutId id="2147483699" r:id="rId13"/>
    <p:sldLayoutId id="2147483685" r:id="rId14"/>
    <p:sldLayoutId id="2147483684" r:id="rId15"/>
    <p:sldLayoutId id="2147483686" r:id="rId16"/>
    <p:sldLayoutId id="2147483692" r:id="rId17"/>
    <p:sldLayoutId id="2147483698" r:id="rId18"/>
    <p:sldLayoutId id="2147483697" r:id="rId19"/>
  </p:sldLayoutIdLst>
  <p:hf hdr="0" ftr="0" dt="0"/>
  <p:txStyles>
    <p:titleStyle>
      <a:lvl1pPr algn="l" defTabSz="914400" rtl="0" eaLnBrk="1" latinLnBrk="0" hangingPunct="1">
        <a:spcBef>
          <a:spcPct val="0"/>
        </a:spcBef>
        <a:buNone/>
        <a:defRPr sz="2800" kern="1200" cap="all" baseline="0">
          <a:solidFill>
            <a:schemeClr val="tx2"/>
          </a:solidFill>
          <a:latin typeface="+mj-lt"/>
          <a:ea typeface="+mj-ea"/>
          <a:cs typeface="+mj-cs"/>
        </a:defRPr>
      </a:lvl1pPr>
    </p:titleStyle>
    <p:bodyStyle>
      <a:lvl1pPr marL="18288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1pPr>
      <a:lvl2pPr marL="38404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2pPr>
      <a:lvl3pPr marL="58521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3pPr>
      <a:lvl4pPr marL="78638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4pPr>
      <a:lvl5pPr marL="987552"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5pPr>
      <a:lvl6pPr marL="1188720"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6pPr>
      <a:lvl7pPr marL="1389888"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7pPr>
      <a:lvl8pPr marL="1591056"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8pPr>
      <a:lvl9pPr marL="1792224" indent="-173736" algn="l" defTabSz="914400" rtl="0" eaLnBrk="1" latinLnBrk="0" hangingPunct="1">
        <a:spcBef>
          <a:spcPts val="800"/>
        </a:spcBef>
        <a:buClrTx/>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Time value of money</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FV of an Annuity (A)</a:t>
            </a:r>
            <a:endParaRPr lang="en-US" dirty="0"/>
          </a:p>
        </p:txBody>
      </p:sp>
      <p:sp>
        <p:nvSpPr>
          <p:cNvPr id="3" name="Text Placeholder 2"/>
          <p:cNvSpPr>
            <a:spLocks noGrp="1"/>
          </p:cNvSpPr>
          <p:nvPr>
            <p:ph type="body" sz="quarter" idx="13"/>
          </p:nvPr>
        </p:nvSpPr>
        <p:spPr/>
        <p:txBody>
          <a:bodyPr/>
          <a:lstStyle/>
          <a:p>
            <a:r>
              <a:rPr lang="en-US" dirty="0" smtClean="0"/>
              <a:t>Calculate the future value of a series of regular payments at regular intervals.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pPr>
                  <a:spcAft>
                    <a:spcPts val="600"/>
                  </a:spcAft>
                </a:pPr>
                <a:r>
                  <a:rPr lang="en-US" dirty="0" smtClean="0"/>
                  <a:t>If you invest $10,000 each year for the next two years at 11% starting in one year, how much will you have at the end of the two years?</a:t>
                </a:r>
              </a:p>
              <a:p>
                <a:pPr marL="9144"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FV</m:t>
                      </m:r>
                      <m:r>
                        <a:rPr lang="en-US" b="0" i="1" baseline="-25000" smtClean="0">
                          <a:latin typeface="Cambria Math"/>
                        </a:rPr>
                        <m:t>𝑁</m:t>
                      </m:r>
                      <m:r>
                        <a:rPr lang="en-US" b="0" i="1" smtClean="0">
                          <a:latin typeface="Cambria Math"/>
                        </a:rPr>
                        <m:t>=</m:t>
                      </m:r>
                      <m:r>
                        <a:rPr lang="en-US" b="0" i="1" smtClean="0">
                          <a:latin typeface="Cambria Math"/>
                        </a:rPr>
                        <m:t>𝐴</m:t>
                      </m:r>
                      <m:d>
                        <m:dPr>
                          <m:begChr m:val="["/>
                          <m:endChr m:val="]"/>
                          <m:ctrlPr>
                            <a:rPr lang="en-US" b="0" i="1" smtClean="0">
                              <a:latin typeface="Cambria Math"/>
                            </a:rPr>
                          </m:ctrlPr>
                        </m:dPr>
                        <m:e>
                          <m:f>
                            <m:fPr>
                              <m:ctrlPr>
                                <a:rPr lang="en-US" i="1">
                                  <a:latin typeface="Cambria Math"/>
                                </a:rPr>
                              </m:ctrlPr>
                            </m:fPr>
                            <m:num>
                              <m:d>
                                <m:dPr>
                                  <m:ctrlPr>
                                    <a:rPr lang="en-US" i="1">
                                      <a:latin typeface="Cambria Math"/>
                                    </a:rPr>
                                  </m:ctrlPr>
                                </m:dPr>
                                <m:e>
                                  <m:r>
                                    <a:rPr lang="en-US" i="1">
                                      <a:latin typeface="Cambria Math"/>
                                    </a:rPr>
                                    <m:t>1+</m:t>
                                  </m:r>
                                  <m:r>
                                    <a:rPr lang="en-US" i="1">
                                      <a:latin typeface="Cambria Math"/>
                                    </a:rPr>
                                    <m:t>𝑟</m:t>
                                  </m:r>
                                </m:e>
                              </m:d>
                              <m:r>
                                <a:rPr lang="en-US" i="1" baseline="30000">
                                  <a:latin typeface="Cambria Math"/>
                                </a:rPr>
                                <m:t>𝑁</m:t>
                              </m:r>
                              <m:r>
                                <a:rPr lang="en-US" i="1">
                                  <a:latin typeface="Cambria Math"/>
                                </a:rPr>
                                <m:t>−1</m:t>
                              </m:r>
                            </m:num>
                            <m:den>
                              <m:r>
                                <a:rPr lang="en-US" i="1">
                                  <a:latin typeface="Cambria Math"/>
                                </a:rPr>
                                <m:t>𝑟</m:t>
                              </m:r>
                            </m:den>
                          </m:f>
                        </m:e>
                      </m:d>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3"/>
                <a:stretch>
                  <a:fillRect l="-437" t="-776"/>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E4A4924-7CC3-4BF6-9C5C-A8E770D15754}" type="slidenum">
              <a:rPr lang="en-US" smtClean="0"/>
              <a:pPr/>
              <a:t>10</a:t>
            </a:fld>
            <a:endParaRPr lang="en-US"/>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6" name="Group 27"/>
          <p:cNvGrpSpPr/>
          <p:nvPr/>
        </p:nvGrpSpPr>
        <p:grpSpPr>
          <a:xfrm>
            <a:off x="1219200" y="3886200"/>
            <a:ext cx="6096000" cy="866775"/>
            <a:chOff x="1447800" y="3657600"/>
            <a:chExt cx="6096000" cy="866775"/>
          </a:xfrm>
        </p:grpSpPr>
        <p:sp>
          <p:nvSpPr>
            <p:cNvPr id="19" name="Line 4"/>
            <p:cNvSpPr>
              <a:spLocks noChangeShapeType="1"/>
            </p:cNvSpPr>
            <p:nvPr/>
          </p:nvSpPr>
          <p:spPr bwMode="auto">
            <a:xfrm>
              <a:off x="1447800" y="4343400"/>
              <a:ext cx="2133600" cy="0"/>
            </a:xfrm>
            <a:prstGeom prst="line">
              <a:avLst/>
            </a:prstGeom>
            <a:noFill/>
            <a:ln w="38100">
              <a:solidFill>
                <a:srgbClr val="78BE20"/>
              </a:solidFill>
              <a:round/>
              <a:headEnd/>
              <a:tailEnd/>
            </a:ln>
          </p:spPr>
          <p:txBody>
            <a:bodyPr/>
            <a:lstStyle/>
            <a:p>
              <a:endParaRPr lang="en-US"/>
            </a:p>
          </p:txBody>
        </p:sp>
        <p:sp>
          <p:nvSpPr>
            <p:cNvPr id="20" name="Line 5"/>
            <p:cNvSpPr>
              <a:spLocks noChangeShapeType="1"/>
            </p:cNvSpPr>
            <p:nvPr/>
          </p:nvSpPr>
          <p:spPr bwMode="auto">
            <a:xfrm>
              <a:off x="1447800" y="4267200"/>
              <a:ext cx="0" cy="152400"/>
            </a:xfrm>
            <a:prstGeom prst="line">
              <a:avLst/>
            </a:prstGeom>
            <a:noFill/>
            <a:ln w="38100">
              <a:solidFill>
                <a:srgbClr val="78BE20"/>
              </a:solidFill>
              <a:round/>
              <a:headEnd/>
              <a:tailEnd/>
            </a:ln>
          </p:spPr>
          <p:txBody>
            <a:bodyPr/>
            <a:lstStyle/>
            <a:p>
              <a:endParaRPr lang="en-US"/>
            </a:p>
          </p:txBody>
        </p:sp>
        <p:sp>
          <p:nvSpPr>
            <p:cNvPr id="21" name="Line 6"/>
            <p:cNvSpPr>
              <a:spLocks noChangeShapeType="1"/>
            </p:cNvSpPr>
            <p:nvPr/>
          </p:nvSpPr>
          <p:spPr bwMode="auto">
            <a:xfrm flipV="1">
              <a:off x="3581400" y="3733800"/>
              <a:ext cx="0" cy="609600"/>
            </a:xfrm>
            <a:prstGeom prst="line">
              <a:avLst/>
            </a:prstGeom>
            <a:noFill/>
            <a:ln w="38100">
              <a:solidFill>
                <a:srgbClr val="78BE20"/>
              </a:solidFill>
              <a:round/>
              <a:headEnd/>
              <a:tailEnd type="triangle" w="med" len="med"/>
            </a:ln>
          </p:spPr>
          <p:txBody>
            <a:bodyPr/>
            <a:lstStyle/>
            <a:p>
              <a:endParaRPr lang="en-US"/>
            </a:p>
          </p:txBody>
        </p:sp>
        <p:sp>
          <p:nvSpPr>
            <p:cNvPr id="22" name="Line 7"/>
            <p:cNvSpPr>
              <a:spLocks noChangeShapeType="1"/>
            </p:cNvSpPr>
            <p:nvPr/>
          </p:nvSpPr>
          <p:spPr bwMode="auto">
            <a:xfrm flipV="1">
              <a:off x="2514600" y="3733800"/>
              <a:ext cx="0" cy="609600"/>
            </a:xfrm>
            <a:prstGeom prst="line">
              <a:avLst/>
            </a:prstGeom>
            <a:noFill/>
            <a:ln w="38100">
              <a:solidFill>
                <a:srgbClr val="78BE20"/>
              </a:solidFill>
              <a:round/>
              <a:headEnd/>
              <a:tailEnd type="triangle" w="med" len="med"/>
            </a:ln>
          </p:spPr>
          <p:txBody>
            <a:bodyPr/>
            <a:lstStyle/>
            <a:p>
              <a:endParaRPr lang="en-US"/>
            </a:p>
          </p:txBody>
        </p:sp>
        <p:sp>
          <p:nvSpPr>
            <p:cNvPr id="23" name="Line 8"/>
            <p:cNvSpPr>
              <a:spLocks noChangeShapeType="1"/>
            </p:cNvSpPr>
            <p:nvPr/>
          </p:nvSpPr>
          <p:spPr bwMode="auto">
            <a:xfrm>
              <a:off x="5410200" y="4267200"/>
              <a:ext cx="2133600" cy="0"/>
            </a:xfrm>
            <a:prstGeom prst="line">
              <a:avLst/>
            </a:prstGeom>
            <a:noFill/>
            <a:ln w="38100">
              <a:solidFill>
                <a:srgbClr val="78BE20"/>
              </a:solidFill>
              <a:round/>
              <a:headEnd/>
              <a:tailEnd/>
            </a:ln>
          </p:spPr>
          <p:txBody>
            <a:bodyPr/>
            <a:lstStyle/>
            <a:p>
              <a:endParaRPr lang="en-US"/>
            </a:p>
          </p:txBody>
        </p:sp>
        <p:sp>
          <p:nvSpPr>
            <p:cNvPr id="24" name="Line 9"/>
            <p:cNvSpPr>
              <a:spLocks noChangeShapeType="1"/>
            </p:cNvSpPr>
            <p:nvPr/>
          </p:nvSpPr>
          <p:spPr bwMode="auto">
            <a:xfrm>
              <a:off x="5410200" y="4191000"/>
              <a:ext cx="0" cy="152400"/>
            </a:xfrm>
            <a:prstGeom prst="line">
              <a:avLst/>
            </a:prstGeom>
            <a:noFill/>
            <a:ln w="38100">
              <a:solidFill>
                <a:srgbClr val="78BE20"/>
              </a:solidFill>
              <a:round/>
              <a:headEnd/>
              <a:tailEnd/>
            </a:ln>
          </p:spPr>
          <p:txBody>
            <a:bodyPr/>
            <a:lstStyle/>
            <a:p>
              <a:endParaRPr lang="en-US"/>
            </a:p>
          </p:txBody>
        </p:sp>
        <p:sp>
          <p:nvSpPr>
            <p:cNvPr id="25" name="AutoShape 11"/>
            <p:cNvSpPr>
              <a:spLocks noChangeArrowheads="1"/>
            </p:cNvSpPr>
            <p:nvPr/>
          </p:nvSpPr>
          <p:spPr bwMode="auto">
            <a:xfrm>
              <a:off x="4191000" y="4038600"/>
              <a:ext cx="747713" cy="485775"/>
            </a:xfrm>
            <a:prstGeom prst="rightArrow">
              <a:avLst>
                <a:gd name="adj1" fmla="val 50000"/>
                <a:gd name="adj2" fmla="val 38480"/>
              </a:avLst>
            </a:prstGeom>
            <a:solidFill>
              <a:srgbClr val="78BE20"/>
            </a:solidFill>
            <a:ln w="9525">
              <a:solidFill>
                <a:srgbClr val="78BE20"/>
              </a:solidFill>
              <a:miter lim="800000"/>
              <a:headEnd/>
              <a:tailEnd/>
            </a:ln>
          </p:spPr>
          <p:txBody>
            <a:bodyPr wrap="none" anchor="ctr"/>
            <a:lstStyle/>
            <a:p>
              <a:endParaRPr lang="en-US"/>
            </a:p>
          </p:txBody>
        </p:sp>
        <p:sp>
          <p:nvSpPr>
            <p:cNvPr id="26" name="Line 12"/>
            <p:cNvSpPr>
              <a:spLocks noChangeShapeType="1"/>
            </p:cNvSpPr>
            <p:nvPr/>
          </p:nvSpPr>
          <p:spPr bwMode="auto">
            <a:xfrm flipV="1">
              <a:off x="7543800" y="3657600"/>
              <a:ext cx="0" cy="609600"/>
            </a:xfrm>
            <a:prstGeom prst="line">
              <a:avLst/>
            </a:prstGeom>
            <a:noFill/>
            <a:ln w="38100">
              <a:solidFill>
                <a:srgbClr val="78BE20"/>
              </a:solidFill>
              <a:round/>
              <a:headEnd/>
              <a:tailEnd type="triangle" w="med" len="med"/>
            </a:ln>
          </p:spPr>
          <p:txBody>
            <a:bodyPr/>
            <a:lstStyle/>
            <a:p>
              <a:endParaRPr lang="en-US"/>
            </a:p>
          </p:txBody>
        </p:sp>
        <p:sp>
          <p:nvSpPr>
            <p:cNvPr id="27" name="Line 13"/>
            <p:cNvSpPr>
              <a:spLocks noChangeShapeType="1"/>
            </p:cNvSpPr>
            <p:nvPr/>
          </p:nvSpPr>
          <p:spPr bwMode="auto">
            <a:xfrm>
              <a:off x="6477000" y="4191000"/>
              <a:ext cx="0" cy="152400"/>
            </a:xfrm>
            <a:prstGeom prst="line">
              <a:avLst/>
            </a:prstGeom>
            <a:noFill/>
            <a:ln w="38100">
              <a:solidFill>
                <a:srgbClr val="78BE20"/>
              </a:solidFill>
              <a:round/>
              <a:headEnd/>
              <a:tailEnd/>
            </a:ln>
          </p:spPr>
          <p:txBody>
            <a:bodyPr/>
            <a:lstStyle/>
            <a:p>
              <a:endParaRPr lang="en-US"/>
            </a:p>
          </p:txBody>
        </p:sp>
      </p:grpSp>
      <p:sp>
        <p:nvSpPr>
          <p:cNvPr id="174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741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12828" y="5105400"/>
            <a:ext cx="4019550" cy="733425"/>
          </a:xfrm>
          <a:prstGeom prst="rect">
            <a:avLst/>
          </a:prstGeom>
          <a:noFill/>
        </p:spPr>
      </p:pic>
      <p:sp>
        <p:nvSpPr>
          <p:cNvPr id="31" name="TextBox 30"/>
          <p:cNvSpPr txBox="1"/>
          <p:nvPr/>
        </p:nvSpPr>
        <p:spPr>
          <a:xfrm>
            <a:off x="990600" y="46482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0</a:t>
            </a:r>
            <a:endParaRPr lang="en-US" sz="1200" b="1" dirty="0">
              <a:solidFill>
                <a:srgbClr val="78BE20"/>
              </a:solidFill>
            </a:endParaRPr>
          </a:p>
        </p:txBody>
      </p:sp>
      <p:sp>
        <p:nvSpPr>
          <p:cNvPr id="32" name="TextBox 31"/>
          <p:cNvSpPr txBox="1"/>
          <p:nvPr/>
        </p:nvSpPr>
        <p:spPr>
          <a:xfrm>
            <a:off x="2057400" y="46482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1</a:t>
            </a:r>
            <a:endParaRPr lang="en-US" sz="1200" b="1" dirty="0">
              <a:solidFill>
                <a:srgbClr val="78BE20"/>
              </a:solidFill>
            </a:endParaRPr>
          </a:p>
        </p:txBody>
      </p:sp>
      <p:sp>
        <p:nvSpPr>
          <p:cNvPr id="33" name="TextBox 32"/>
          <p:cNvSpPr txBox="1"/>
          <p:nvPr/>
        </p:nvSpPr>
        <p:spPr>
          <a:xfrm>
            <a:off x="3124200" y="46482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2</a:t>
            </a:r>
            <a:endParaRPr lang="en-US" sz="1200" b="1" dirty="0">
              <a:solidFill>
                <a:srgbClr val="78BE20"/>
              </a:solidFill>
            </a:endParaRPr>
          </a:p>
        </p:txBody>
      </p:sp>
      <p:sp>
        <p:nvSpPr>
          <p:cNvPr id="34" name="TextBox 33"/>
          <p:cNvSpPr txBox="1"/>
          <p:nvPr/>
        </p:nvSpPr>
        <p:spPr>
          <a:xfrm>
            <a:off x="2514600" y="4191000"/>
            <a:ext cx="914400" cy="304800"/>
          </a:xfrm>
          <a:prstGeom prst="rect">
            <a:avLst/>
          </a:prstGeom>
          <a:noFill/>
        </p:spPr>
        <p:txBody>
          <a:bodyPr wrap="none" rtlCol="0">
            <a:noAutofit/>
          </a:bodyPr>
          <a:lstStyle/>
          <a:p>
            <a:r>
              <a:rPr lang="en-US" sz="1200" b="1" i="1" dirty="0" smtClean="0">
                <a:solidFill>
                  <a:srgbClr val="78BE20"/>
                </a:solidFill>
              </a:rPr>
              <a:t>r</a:t>
            </a:r>
            <a:r>
              <a:rPr lang="en-US" sz="1200" b="1" dirty="0" smtClean="0">
                <a:solidFill>
                  <a:srgbClr val="78BE20"/>
                </a:solidFill>
              </a:rPr>
              <a:t> = 11%</a:t>
            </a:r>
            <a:endParaRPr lang="en-US" sz="1200" b="1" dirty="0">
              <a:solidFill>
                <a:srgbClr val="78BE20"/>
              </a:solidFill>
            </a:endParaRPr>
          </a:p>
        </p:txBody>
      </p:sp>
      <p:sp>
        <p:nvSpPr>
          <p:cNvPr id="35" name="TextBox 34"/>
          <p:cNvSpPr txBox="1"/>
          <p:nvPr/>
        </p:nvSpPr>
        <p:spPr>
          <a:xfrm>
            <a:off x="1524000" y="4191000"/>
            <a:ext cx="914400" cy="304800"/>
          </a:xfrm>
          <a:prstGeom prst="rect">
            <a:avLst/>
          </a:prstGeom>
          <a:noFill/>
        </p:spPr>
        <p:txBody>
          <a:bodyPr wrap="none" rtlCol="0">
            <a:noAutofit/>
          </a:bodyPr>
          <a:lstStyle/>
          <a:p>
            <a:r>
              <a:rPr lang="en-US" sz="1200" b="1" i="1" dirty="0">
                <a:solidFill>
                  <a:srgbClr val="78BE20"/>
                </a:solidFill>
              </a:rPr>
              <a:t>r</a:t>
            </a:r>
            <a:r>
              <a:rPr lang="en-US" sz="1200" b="1" dirty="0" smtClean="0">
                <a:solidFill>
                  <a:srgbClr val="78BE20"/>
                </a:solidFill>
              </a:rPr>
              <a:t> = 11%</a:t>
            </a:r>
            <a:endParaRPr lang="en-US" sz="1200" b="1" dirty="0">
              <a:solidFill>
                <a:srgbClr val="78BE20"/>
              </a:solidFill>
            </a:endParaRPr>
          </a:p>
        </p:txBody>
      </p:sp>
      <p:sp>
        <p:nvSpPr>
          <p:cNvPr id="36" name="TextBox 35"/>
          <p:cNvSpPr txBox="1"/>
          <p:nvPr/>
        </p:nvSpPr>
        <p:spPr>
          <a:xfrm>
            <a:off x="4953000" y="45720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0</a:t>
            </a:r>
            <a:endParaRPr lang="en-US" sz="1200" b="1" dirty="0">
              <a:solidFill>
                <a:srgbClr val="78BE20"/>
              </a:solidFill>
            </a:endParaRPr>
          </a:p>
        </p:txBody>
      </p:sp>
      <p:sp>
        <p:nvSpPr>
          <p:cNvPr id="37" name="TextBox 36"/>
          <p:cNvSpPr txBox="1"/>
          <p:nvPr/>
        </p:nvSpPr>
        <p:spPr>
          <a:xfrm>
            <a:off x="6019800" y="45720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1</a:t>
            </a:r>
            <a:endParaRPr lang="en-US" sz="1200" b="1" dirty="0">
              <a:solidFill>
                <a:srgbClr val="78BE20"/>
              </a:solidFill>
            </a:endParaRPr>
          </a:p>
        </p:txBody>
      </p:sp>
      <p:sp>
        <p:nvSpPr>
          <p:cNvPr id="38" name="TextBox 37"/>
          <p:cNvSpPr txBox="1"/>
          <p:nvPr/>
        </p:nvSpPr>
        <p:spPr>
          <a:xfrm>
            <a:off x="7086600" y="4572000"/>
            <a:ext cx="533400" cy="304800"/>
          </a:xfrm>
          <a:prstGeom prst="rect">
            <a:avLst/>
          </a:prstGeom>
          <a:noFill/>
        </p:spPr>
        <p:txBody>
          <a:bodyPr wrap="none" rtlCol="0">
            <a:noAutofit/>
          </a:bodyPr>
          <a:lstStyle/>
          <a:p>
            <a:r>
              <a:rPr lang="en-US" sz="1200" b="1" i="1" dirty="0" smtClean="0">
                <a:solidFill>
                  <a:srgbClr val="78BE20"/>
                </a:solidFill>
              </a:rPr>
              <a:t>t </a:t>
            </a:r>
            <a:r>
              <a:rPr lang="en-US" sz="1200" b="1" dirty="0" smtClean="0">
                <a:solidFill>
                  <a:srgbClr val="78BE20"/>
                </a:solidFill>
              </a:rPr>
              <a:t>= 2</a:t>
            </a:r>
            <a:endParaRPr lang="en-US" sz="1200" b="1" dirty="0">
              <a:solidFill>
                <a:srgbClr val="78BE20"/>
              </a:solidFill>
            </a:endParaRPr>
          </a:p>
        </p:txBody>
      </p:sp>
      <p:sp>
        <p:nvSpPr>
          <p:cNvPr id="39" name="TextBox 38"/>
          <p:cNvSpPr txBox="1"/>
          <p:nvPr/>
        </p:nvSpPr>
        <p:spPr>
          <a:xfrm>
            <a:off x="1828800" y="3733800"/>
            <a:ext cx="914400" cy="3048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2 </a:t>
            </a:r>
            <a:r>
              <a:rPr lang="en-US" sz="1200" b="1" dirty="0" smtClean="0">
                <a:solidFill>
                  <a:srgbClr val="78BE20"/>
                </a:solidFill>
              </a:rPr>
              <a:t>= $10,000</a:t>
            </a:r>
            <a:endParaRPr lang="en-US" sz="1200" b="1" dirty="0">
              <a:solidFill>
                <a:srgbClr val="78BE20"/>
              </a:solidFill>
            </a:endParaRPr>
          </a:p>
        </p:txBody>
      </p:sp>
      <p:sp>
        <p:nvSpPr>
          <p:cNvPr id="40" name="TextBox 39"/>
          <p:cNvSpPr txBox="1"/>
          <p:nvPr/>
        </p:nvSpPr>
        <p:spPr>
          <a:xfrm>
            <a:off x="2895600" y="3733800"/>
            <a:ext cx="914400" cy="3048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3 </a:t>
            </a:r>
            <a:r>
              <a:rPr lang="en-US" sz="1200" b="1" dirty="0" smtClean="0">
                <a:solidFill>
                  <a:srgbClr val="78BE20"/>
                </a:solidFill>
              </a:rPr>
              <a:t>= $10,000</a:t>
            </a:r>
            <a:endParaRPr lang="en-US" sz="1200" b="1" dirty="0">
              <a:solidFill>
                <a:srgbClr val="78BE20"/>
              </a:solidFill>
            </a:endParaRPr>
          </a:p>
        </p:txBody>
      </p:sp>
      <p:sp>
        <p:nvSpPr>
          <p:cNvPr id="41" name="TextBox 40"/>
          <p:cNvSpPr txBox="1"/>
          <p:nvPr/>
        </p:nvSpPr>
        <p:spPr>
          <a:xfrm>
            <a:off x="6858000" y="3657600"/>
            <a:ext cx="914400" cy="304800"/>
          </a:xfrm>
          <a:prstGeom prst="rect">
            <a:avLst/>
          </a:prstGeom>
          <a:noFill/>
        </p:spPr>
        <p:txBody>
          <a:bodyPr wrap="none" rtlCol="0">
            <a:noAutofit/>
          </a:bodyPr>
          <a:lstStyle/>
          <a:p>
            <a:r>
              <a:rPr lang="en-US" sz="1200" b="1" dirty="0" smtClean="0">
                <a:solidFill>
                  <a:srgbClr val="78BE20"/>
                </a:solidFill>
              </a:rPr>
              <a:t>FV</a:t>
            </a:r>
            <a:r>
              <a:rPr lang="en-US" sz="1200" b="1" baseline="-25000" dirty="0" smtClean="0">
                <a:solidFill>
                  <a:srgbClr val="78BE20"/>
                </a:solidFill>
              </a:rPr>
              <a:t>3 </a:t>
            </a:r>
            <a:r>
              <a:rPr lang="en-US" sz="1200" b="1" dirty="0" smtClean="0">
                <a:solidFill>
                  <a:srgbClr val="78BE20"/>
                </a:solidFill>
              </a:rPr>
              <a:t>= $21,100</a:t>
            </a:r>
            <a:endParaRPr lang="en-US" sz="1200" b="1" dirty="0">
              <a:solidFill>
                <a:srgbClr val="78BE2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PV of an annuity (a)</a:t>
            </a:r>
            <a:endParaRPr lang="en-US" dirty="0"/>
          </a:p>
        </p:txBody>
      </p:sp>
      <p:sp>
        <p:nvSpPr>
          <p:cNvPr id="3" name="Text Placeholder 2"/>
          <p:cNvSpPr>
            <a:spLocks noGrp="1"/>
          </p:cNvSpPr>
          <p:nvPr>
            <p:ph type="body" sz="quarter" idx="13"/>
          </p:nvPr>
        </p:nvSpPr>
        <p:spPr/>
        <p:txBody>
          <a:bodyPr/>
          <a:lstStyle/>
          <a:p>
            <a:r>
              <a:rPr lang="en-US" dirty="0" smtClean="0"/>
              <a:t>Calculate the present value of a series of regular payments received at regular intervals.</a:t>
            </a:r>
          </a:p>
          <a:p>
            <a:endParaRPr lang="en-US" dirty="0"/>
          </a:p>
        </p:txBody>
      </p:sp>
      <p:sp>
        <p:nvSpPr>
          <p:cNvPr id="4" name="Content Placeholder 3"/>
          <p:cNvSpPr>
            <a:spLocks noGrp="1"/>
          </p:cNvSpPr>
          <p:nvPr>
            <p:ph idx="1"/>
          </p:nvPr>
        </p:nvSpPr>
        <p:spPr>
          <a:xfrm>
            <a:off x="381000" y="2133600"/>
            <a:ext cx="8375904" cy="3929061"/>
          </a:xfrm>
        </p:spPr>
        <p:txBody>
          <a:bodyPr/>
          <a:lstStyle/>
          <a:p>
            <a:r>
              <a:rPr lang="en-US" dirty="0" smtClean="0"/>
              <a:t>If you expect to receive $10,000 each year for two years starting in one year, and your opportunity cost is 11%, how much is it worth today?</a:t>
            </a:r>
          </a:p>
          <a:p>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pPr/>
              <a:t>11</a:t>
            </a:fld>
            <a:endParaRPr lang="en-US"/>
          </a:p>
        </p:txBody>
      </p:sp>
      <p:sp>
        <p:nvSpPr>
          <p:cNvPr id="6" name="Line 8"/>
          <p:cNvSpPr>
            <a:spLocks noChangeShapeType="1"/>
          </p:cNvSpPr>
          <p:nvPr/>
        </p:nvSpPr>
        <p:spPr bwMode="auto">
          <a:xfrm>
            <a:off x="5410200" y="4495800"/>
            <a:ext cx="2133600" cy="0"/>
          </a:xfrm>
          <a:prstGeom prst="line">
            <a:avLst/>
          </a:prstGeom>
          <a:noFill/>
          <a:ln w="38100">
            <a:solidFill>
              <a:srgbClr val="78BE20"/>
            </a:solidFill>
            <a:round/>
            <a:headEnd/>
            <a:tailEnd/>
          </a:ln>
        </p:spPr>
        <p:txBody>
          <a:bodyPr/>
          <a:lstStyle/>
          <a:p>
            <a:endParaRPr lang="en-US"/>
          </a:p>
        </p:txBody>
      </p:sp>
      <p:grpSp>
        <p:nvGrpSpPr>
          <p:cNvPr id="7" name="Group 6"/>
          <p:cNvGrpSpPr/>
          <p:nvPr/>
        </p:nvGrpSpPr>
        <p:grpSpPr>
          <a:xfrm>
            <a:off x="1447800" y="3962400"/>
            <a:ext cx="6096000" cy="1219200"/>
            <a:chOff x="1219200" y="3962400"/>
            <a:chExt cx="6096000" cy="1219200"/>
          </a:xfrm>
        </p:grpSpPr>
        <p:sp>
          <p:nvSpPr>
            <p:cNvPr id="8" name="Line 4"/>
            <p:cNvSpPr>
              <a:spLocks noChangeShapeType="1"/>
            </p:cNvSpPr>
            <p:nvPr/>
          </p:nvSpPr>
          <p:spPr bwMode="auto">
            <a:xfrm>
              <a:off x="1219200" y="4572000"/>
              <a:ext cx="2133600" cy="0"/>
            </a:xfrm>
            <a:prstGeom prst="line">
              <a:avLst/>
            </a:prstGeom>
            <a:noFill/>
            <a:ln w="38100">
              <a:solidFill>
                <a:srgbClr val="78BE20"/>
              </a:solidFill>
              <a:round/>
              <a:headEnd/>
              <a:tailEnd/>
            </a:ln>
          </p:spPr>
          <p:txBody>
            <a:bodyPr/>
            <a:lstStyle/>
            <a:p>
              <a:endParaRPr lang="en-US"/>
            </a:p>
          </p:txBody>
        </p:sp>
        <p:sp>
          <p:nvSpPr>
            <p:cNvPr id="9" name="Line 5"/>
            <p:cNvSpPr>
              <a:spLocks noChangeShapeType="1"/>
            </p:cNvSpPr>
            <p:nvPr/>
          </p:nvSpPr>
          <p:spPr bwMode="auto">
            <a:xfrm>
              <a:off x="1219200" y="4495800"/>
              <a:ext cx="0" cy="152400"/>
            </a:xfrm>
            <a:prstGeom prst="line">
              <a:avLst/>
            </a:prstGeom>
            <a:noFill/>
            <a:ln w="38100">
              <a:solidFill>
                <a:srgbClr val="78BE20"/>
              </a:solidFill>
              <a:round/>
              <a:headEnd/>
              <a:tailEnd/>
            </a:ln>
          </p:spPr>
          <p:txBody>
            <a:bodyPr/>
            <a:lstStyle/>
            <a:p>
              <a:endParaRPr lang="en-US"/>
            </a:p>
          </p:txBody>
        </p:sp>
        <p:sp>
          <p:nvSpPr>
            <p:cNvPr id="10" name="Line 6"/>
            <p:cNvSpPr>
              <a:spLocks noChangeShapeType="1"/>
            </p:cNvSpPr>
            <p:nvPr/>
          </p:nvSpPr>
          <p:spPr bwMode="auto">
            <a:xfrm flipV="1">
              <a:off x="3352800" y="3962400"/>
              <a:ext cx="0" cy="609600"/>
            </a:xfrm>
            <a:prstGeom prst="line">
              <a:avLst/>
            </a:prstGeom>
            <a:noFill/>
            <a:ln w="38100">
              <a:solidFill>
                <a:srgbClr val="78BE20"/>
              </a:solidFill>
              <a:round/>
              <a:headEnd/>
              <a:tailEnd type="triangle" w="med" len="med"/>
            </a:ln>
          </p:spPr>
          <p:txBody>
            <a:bodyPr/>
            <a:lstStyle/>
            <a:p>
              <a:endParaRPr lang="en-US"/>
            </a:p>
          </p:txBody>
        </p:sp>
        <p:sp>
          <p:nvSpPr>
            <p:cNvPr id="11" name="Line 7"/>
            <p:cNvSpPr>
              <a:spLocks noChangeShapeType="1"/>
            </p:cNvSpPr>
            <p:nvPr/>
          </p:nvSpPr>
          <p:spPr bwMode="auto">
            <a:xfrm flipV="1">
              <a:off x="2286000" y="3962400"/>
              <a:ext cx="0" cy="609600"/>
            </a:xfrm>
            <a:prstGeom prst="line">
              <a:avLst/>
            </a:prstGeom>
            <a:noFill/>
            <a:ln w="38100">
              <a:solidFill>
                <a:srgbClr val="78BE20"/>
              </a:solidFill>
              <a:round/>
              <a:headEnd/>
              <a:tailEnd type="triangle" w="med" len="med"/>
            </a:ln>
          </p:spPr>
          <p:txBody>
            <a:bodyPr/>
            <a:lstStyle/>
            <a:p>
              <a:endParaRPr lang="en-US"/>
            </a:p>
          </p:txBody>
        </p:sp>
        <p:sp>
          <p:nvSpPr>
            <p:cNvPr id="12" name="Line 12"/>
            <p:cNvSpPr>
              <a:spLocks noChangeShapeType="1"/>
            </p:cNvSpPr>
            <p:nvPr/>
          </p:nvSpPr>
          <p:spPr bwMode="auto">
            <a:xfrm>
              <a:off x="5181600" y="4419600"/>
              <a:ext cx="0" cy="762000"/>
            </a:xfrm>
            <a:prstGeom prst="line">
              <a:avLst/>
            </a:prstGeom>
            <a:noFill/>
            <a:ln w="38100">
              <a:solidFill>
                <a:srgbClr val="78BE20"/>
              </a:solidFill>
              <a:round/>
              <a:headEnd/>
              <a:tailEnd type="triangle" w="med" len="med"/>
            </a:ln>
          </p:spPr>
          <p:txBody>
            <a:bodyPr/>
            <a:lstStyle/>
            <a:p>
              <a:endParaRPr lang="en-US"/>
            </a:p>
          </p:txBody>
        </p:sp>
        <p:sp>
          <p:nvSpPr>
            <p:cNvPr id="13" name="AutoShape 13"/>
            <p:cNvSpPr>
              <a:spLocks noChangeArrowheads="1"/>
            </p:cNvSpPr>
            <p:nvPr/>
          </p:nvSpPr>
          <p:spPr bwMode="auto">
            <a:xfrm>
              <a:off x="3962400" y="4267200"/>
              <a:ext cx="747713" cy="485775"/>
            </a:xfrm>
            <a:prstGeom prst="rightArrow">
              <a:avLst>
                <a:gd name="adj1" fmla="val 50000"/>
                <a:gd name="adj2" fmla="val 38480"/>
              </a:avLst>
            </a:prstGeom>
            <a:solidFill>
              <a:srgbClr val="78BE20"/>
            </a:solidFill>
            <a:ln w="9525">
              <a:solidFill>
                <a:srgbClr val="78BE20"/>
              </a:solidFill>
              <a:miter lim="800000"/>
              <a:headEnd/>
              <a:tailEnd/>
            </a:ln>
          </p:spPr>
          <p:txBody>
            <a:bodyPr wrap="none" anchor="ctr"/>
            <a:lstStyle/>
            <a:p>
              <a:endParaRPr lang="en-US"/>
            </a:p>
          </p:txBody>
        </p:sp>
        <p:sp>
          <p:nvSpPr>
            <p:cNvPr id="14" name="Line 5"/>
            <p:cNvSpPr>
              <a:spLocks noChangeShapeType="1"/>
            </p:cNvSpPr>
            <p:nvPr/>
          </p:nvSpPr>
          <p:spPr bwMode="auto">
            <a:xfrm>
              <a:off x="6248400" y="4419600"/>
              <a:ext cx="0" cy="152400"/>
            </a:xfrm>
            <a:prstGeom prst="line">
              <a:avLst/>
            </a:prstGeom>
            <a:noFill/>
            <a:ln w="38100">
              <a:solidFill>
                <a:srgbClr val="78BE20"/>
              </a:solidFill>
              <a:round/>
              <a:headEnd/>
              <a:tailEnd/>
            </a:ln>
          </p:spPr>
          <p:txBody>
            <a:bodyPr/>
            <a:lstStyle/>
            <a:p>
              <a:endParaRPr lang="en-US"/>
            </a:p>
          </p:txBody>
        </p:sp>
        <p:sp>
          <p:nvSpPr>
            <p:cNvPr id="15" name="Line 5"/>
            <p:cNvSpPr>
              <a:spLocks noChangeShapeType="1"/>
            </p:cNvSpPr>
            <p:nvPr/>
          </p:nvSpPr>
          <p:spPr bwMode="auto">
            <a:xfrm>
              <a:off x="7315200" y="4419600"/>
              <a:ext cx="0" cy="152400"/>
            </a:xfrm>
            <a:prstGeom prst="line">
              <a:avLst/>
            </a:prstGeom>
            <a:noFill/>
            <a:ln w="38100">
              <a:solidFill>
                <a:srgbClr val="78BE20"/>
              </a:solidFill>
              <a:round/>
              <a:headEnd/>
              <a:tailEnd/>
            </a:ln>
          </p:spPr>
          <p:txBody>
            <a:bodyPr/>
            <a:lstStyle/>
            <a:p>
              <a:endParaRPr lang="en-US"/>
            </a:p>
          </p:txBody>
        </p:sp>
      </p:grpSp>
      <p:sp>
        <p:nvSpPr>
          <p:cNvPr id="16" name="TextBox 15"/>
          <p:cNvSpPr txBox="1"/>
          <p:nvPr/>
        </p:nvSpPr>
        <p:spPr>
          <a:xfrm>
            <a:off x="1219200" y="46482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0</a:t>
            </a:r>
            <a:endParaRPr lang="en-US" sz="1200" b="1" dirty="0">
              <a:solidFill>
                <a:srgbClr val="78BE20"/>
              </a:solidFill>
            </a:endParaRPr>
          </a:p>
        </p:txBody>
      </p:sp>
      <p:sp>
        <p:nvSpPr>
          <p:cNvPr id="17" name="TextBox 16"/>
          <p:cNvSpPr txBox="1"/>
          <p:nvPr/>
        </p:nvSpPr>
        <p:spPr>
          <a:xfrm>
            <a:off x="2286000" y="46482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1</a:t>
            </a:r>
            <a:endParaRPr lang="en-US" sz="1200" b="1" dirty="0">
              <a:solidFill>
                <a:srgbClr val="78BE20"/>
              </a:solidFill>
            </a:endParaRPr>
          </a:p>
        </p:txBody>
      </p:sp>
      <p:sp>
        <p:nvSpPr>
          <p:cNvPr id="18" name="TextBox 17"/>
          <p:cNvSpPr txBox="1"/>
          <p:nvPr/>
        </p:nvSpPr>
        <p:spPr>
          <a:xfrm>
            <a:off x="3352800" y="46482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2</a:t>
            </a:r>
            <a:endParaRPr lang="en-US" sz="1200" b="1" dirty="0">
              <a:solidFill>
                <a:srgbClr val="78BE20"/>
              </a:solidFill>
            </a:endParaRPr>
          </a:p>
        </p:txBody>
      </p:sp>
      <p:sp>
        <p:nvSpPr>
          <p:cNvPr id="19" name="TextBox 18"/>
          <p:cNvSpPr txBox="1"/>
          <p:nvPr/>
        </p:nvSpPr>
        <p:spPr>
          <a:xfrm>
            <a:off x="2743200" y="4191000"/>
            <a:ext cx="914400" cy="304800"/>
          </a:xfrm>
          <a:prstGeom prst="rect">
            <a:avLst/>
          </a:prstGeom>
          <a:noFill/>
        </p:spPr>
        <p:txBody>
          <a:bodyPr wrap="none" rtlCol="0">
            <a:noAutofit/>
          </a:bodyPr>
          <a:lstStyle/>
          <a:p>
            <a:r>
              <a:rPr lang="en-US" sz="1200" b="1" i="1" dirty="0" smtClean="0">
                <a:solidFill>
                  <a:srgbClr val="78BE20"/>
                </a:solidFill>
              </a:rPr>
              <a:t>r</a:t>
            </a:r>
            <a:r>
              <a:rPr lang="en-US" sz="1200" b="1" dirty="0" smtClean="0">
                <a:solidFill>
                  <a:srgbClr val="78BE20"/>
                </a:solidFill>
              </a:rPr>
              <a:t> = 11%</a:t>
            </a:r>
            <a:endParaRPr lang="en-US" sz="1200" b="1" dirty="0">
              <a:solidFill>
                <a:srgbClr val="78BE20"/>
              </a:solidFill>
            </a:endParaRPr>
          </a:p>
        </p:txBody>
      </p:sp>
      <p:sp>
        <p:nvSpPr>
          <p:cNvPr id="20" name="TextBox 19"/>
          <p:cNvSpPr txBox="1"/>
          <p:nvPr/>
        </p:nvSpPr>
        <p:spPr>
          <a:xfrm>
            <a:off x="1752600" y="4191000"/>
            <a:ext cx="914400" cy="304800"/>
          </a:xfrm>
          <a:prstGeom prst="rect">
            <a:avLst/>
          </a:prstGeom>
          <a:noFill/>
        </p:spPr>
        <p:txBody>
          <a:bodyPr wrap="none" rtlCol="0">
            <a:noAutofit/>
          </a:bodyPr>
          <a:lstStyle/>
          <a:p>
            <a:r>
              <a:rPr lang="en-US" sz="1200" b="1" i="1" dirty="0" smtClean="0">
                <a:solidFill>
                  <a:srgbClr val="78BE20"/>
                </a:solidFill>
              </a:rPr>
              <a:t>r</a:t>
            </a:r>
            <a:r>
              <a:rPr lang="en-US" sz="1200" b="1" dirty="0" smtClean="0">
                <a:solidFill>
                  <a:srgbClr val="78BE20"/>
                </a:solidFill>
              </a:rPr>
              <a:t> = 11%</a:t>
            </a:r>
            <a:endParaRPr lang="en-US" sz="1200" b="1" dirty="0">
              <a:solidFill>
                <a:srgbClr val="78BE20"/>
              </a:solidFill>
            </a:endParaRPr>
          </a:p>
        </p:txBody>
      </p:sp>
      <p:sp>
        <p:nvSpPr>
          <p:cNvPr id="21" name="TextBox 20"/>
          <p:cNvSpPr txBox="1"/>
          <p:nvPr/>
        </p:nvSpPr>
        <p:spPr>
          <a:xfrm>
            <a:off x="2057400" y="3733800"/>
            <a:ext cx="914400" cy="3048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2 </a:t>
            </a:r>
            <a:r>
              <a:rPr lang="en-US" sz="1200" b="1" dirty="0" smtClean="0">
                <a:solidFill>
                  <a:srgbClr val="78BE20"/>
                </a:solidFill>
              </a:rPr>
              <a:t>= $10,000</a:t>
            </a:r>
            <a:endParaRPr lang="en-US" sz="1200" b="1" dirty="0">
              <a:solidFill>
                <a:srgbClr val="78BE20"/>
              </a:solidFill>
            </a:endParaRPr>
          </a:p>
        </p:txBody>
      </p:sp>
      <p:sp>
        <p:nvSpPr>
          <p:cNvPr id="22" name="TextBox 21"/>
          <p:cNvSpPr txBox="1"/>
          <p:nvPr/>
        </p:nvSpPr>
        <p:spPr>
          <a:xfrm>
            <a:off x="3124200" y="3733800"/>
            <a:ext cx="914400" cy="3048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3 </a:t>
            </a:r>
            <a:r>
              <a:rPr lang="en-US" sz="1200" b="1" dirty="0" smtClean="0">
                <a:solidFill>
                  <a:srgbClr val="78BE20"/>
                </a:solidFill>
              </a:rPr>
              <a:t>= $10,000</a:t>
            </a:r>
            <a:endParaRPr lang="en-US" sz="1200" b="1" dirty="0">
              <a:solidFill>
                <a:srgbClr val="78BE20"/>
              </a:solidFill>
            </a:endParaRPr>
          </a:p>
        </p:txBody>
      </p:sp>
      <p:sp>
        <p:nvSpPr>
          <p:cNvPr id="98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 name="TextBox 26"/>
          <p:cNvSpPr txBox="1"/>
          <p:nvPr/>
        </p:nvSpPr>
        <p:spPr>
          <a:xfrm>
            <a:off x="5181600" y="41910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0</a:t>
            </a:r>
            <a:endParaRPr lang="en-US" sz="1200" b="1" dirty="0">
              <a:solidFill>
                <a:srgbClr val="78BE20"/>
              </a:solidFill>
            </a:endParaRPr>
          </a:p>
        </p:txBody>
      </p:sp>
      <p:sp>
        <p:nvSpPr>
          <p:cNvPr id="28" name="TextBox 27"/>
          <p:cNvSpPr txBox="1"/>
          <p:nvPr/>
        </p:nvSpPr>
        <p:spPr>
          <a:xfrm>
            <a:off x="6248400" y="41910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1</a:t>
            </a:r>
            <a:endParaRPr lang="en-US" sz="1200" b="1" dirty="0">
              <a:solidFill>
                <a:srgbClr val="78BE20"/>
              </a:solidFill>
            </a:endParaRPr>
          </a:p>
        </p:txBody>
      </p:sp>
      <p:sp>
        <p:nvSpPr>
          <p:cNvPr id="29" name="TextBox 28"/>
          <p:cNvSpPr txBox="1"/>
          <p:nvPr/>
        </p:nvSpPr>
        <p:spPr>
          <a:xfrm>
            <a:off x="7315200" y="41910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2</a:t>
            </a:r>
            <a:endParaRPr lang="en-US" sz="1200" b="1" dirty="0">
              <a:solidFill>
                <a:srgbClr val="78BE20"/>
              </a:solidFill>
            </a:endParaRPr>
          </a:p>
        </p:txBody>
      </p:sp>
      <p:sp>
        <p:nvSpPr>
          <p:cNvPr id="30" name="TextBox 29"/>
          <p:cNvSpPr txBox="1"/>
          <p:nvPr/>
        </p:nvSpPr>
        <p:spPr>
          <a:xfrm>
            <a:off x="6629400" y="4495800"/>
            <a:ext cx="914400" cy="304800"/>
          </a:xfrm>
          <a:prstGeom prst="rect">
            <a:avLst/>
          </a:prstGeom>
          <a:noFill/>
        </p:spPr>
        <p:txBody>
          <a:bodyPr wrap="none" rtlCol="0">
            <a:noAutofit/>
          </a:bodyPr>
          <a:lstStyle/>
          <a:p>
            <a:r>
              <a:rPr lang="en-US" sz="1200" b="1" i="1" dirty="0" smtClean="0">
                <a:solidFill>
                  <a:srgbClr val="78BE20"/>
                </a:solidFill>
              </a:rPr>
              <a:t>r</a:t>
            </a:r>
            <a:r>
              <a:rPr lang="en-US" sz="1200" b="1" dirty="0" smtClean="0">
                <a:solidFill>
                  <a:srgbClr val="78BE20"/>
                </a:solidFill>
              </a:rPr>
              <a:t> = 11%</a:t>
            </a:r>
            <a:endParaRPr lang="en-US" sz="1200" b="1" dirty="0">
              <a:solidFill>
                <a:srgbClr val="78BE20"/>
              </a:solidFill>
            </a:endParaRPr>
          </a:p>
        </p:txBody>
      </p:sp>
      <p:sp>
        <p:nvSpPr>
          <p:cNvPr id="31" name="TextBox 30"/>
          <p:cNvSpPr txBox="1"/>
          <p:nvPr/>
        </p:nvSpPr>
        <p:spPr>
          <a:xfrm>
            <a:off x="5638800" y="4495800"/>
            <a:ext cx="914400" cy="304800"/>
          </a:xfrm>
          <a:prstGeom prst="rect">
            <a:avLst/>
          </a:prstGeom>
          <a:noFill/>
        </p:spPr>
        <p:txBody>
          <a:bodyPr wrap="none" rtlCol="0">
            <a:noAutofit/>
          </a:bodyPr>
          <a:lstStyle/>
          <a:p>
            <a:r>
              <a:rPr lang="en-US" sz="1200" b="1" i="1" dirty="0">
                <a:solidFill>
                  <a:srgbClr val="78BE20"/>
                </a:solidFill>
              </a:rPr>
              <a:t>r</a:t>
            </a:r>
            <a:r>
              <a:rPr lang="en-US" sz="1200" b="1" dirty="0" smtClean="0">
                <a:solidFill>
                  <a:srgbClr val="78BE20"/>
                </a:solidFill>
              </a:rPr>
              <a:t> = 11%</a:t>
            </a:r>
            <a:endParaRPr lang="en-US" sz="1200" b="1" dirty="0">
              <a:solidFill>
                <a:srgbClr val="78BE20"/>
              </a:solidFill>
            </a:endParaRPr>
          </a:p>
        </p:txBody>
      </p:sp>
      <p:sp>
        <p:nvSpPr>
          <p:cNvPr id="32" name="TextBox 31"/>
          <p:cNvSpPr txBox="1"/>
          <p:nvPr/>
        </p:nvSpPr>
        <p:spPr>
          <a:xfrm>
            <a:off x="4953000" y="5181600"/>
            <a:ext cx="914400" cy="304800"/>
          </a:xfrm>
          <a:prstGeom prst="rect">
            <a:avLst/>
          </a:prstGeom>
          <a:noFill/>
        </p:spPr>
        <p:txBody>
          <a:bodyPr wrap="none" rtlCol="0">
            <a:noAutofit/>
          </a:bodyPr>
          <a:lstStyle/>
          <a:p>
            <a:r>
              <a:rPr lang="en-US" sz="1200" b="1" dirty="0" smtClean="0">
                <a:solidFill>
                  <a:srgbClr val="78BE20"/>
                </a:solidFill>
              </a:rPr>
              <a:t>PV</a:t>
            </a:r>
            <a:r>
              <a:rPr lang="en-US" sz="1200" b="1" baseline="-25000" dirty="0" smtClean="0">
                <a:solidFill>
                  <a:srgbClr val="78BE20"/>
                </a:solidFill>
              </a:rPr>
              <a:t>0 </a:t>
            </a:r>
            <a:r>
              <a:rPr lang="en-US" sz="1200" b="1" dirty="0" smtClean="0">
                <a:solidFill>
                  <a:srgbClr val="78BE20"/>
                </a:solidFill>
              </a:rPr>
              <a:t>= $17,125.23</a:t>
            </a:r>
            <a:endParaRPr lang="en-US" sz="1200" b="1" dirty="0">
              <a:solidFill>
                <a:srgbClr val="78BE20"/>
              </a:solidFill>
            </a:endParaRPr>
          </a:p>
        </p:txBody>
      </p:sp>
      <p:sp>
        <p:nvSpPr>
          <p:cNvPr id="983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830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3850" y="4954771"/>
            <a:ext cx="4381500" cy="1171575"/>
          </a:xfrm>
          <a:prstGeom prst="rect">
            <a:avLst/>
          </a:prstGeom>
          <a:noFill/>
        </p:spPr>
      </p:pic>
      <mc:AlternateContent xmlns:mc="http://schemas.openxmlformats.org/markup-compatibility/2006" xmlns:a14="http://schemas.microsoft.com/office/drawing/2010/main">
        <mc:Choice Requires="a14">
          <p:sp>
            <p:nvSpPr>
              <p:cNvPr id="23" name="TextBox 22"/>
              <p:cNvSpPr txBox="1"/>
              <p:nvPr/>
            </p:nvSpPr>
            <p:spPr>
              <a:xfrm>
                <a:off x="4191000" y="2814084"/>
                <a:ext cx="3048000" cy="914400"/>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PV</m:t>
                      </m:r>
                      <m:r>
                        <a:rPr lang="en-US" b="0" i="1" baseline="-25000" smtClean="0">
                          <a:latin typeface="Cambria Math"/>
                        </a:rPr>
                        <m:t>0</m:t>
                      </m:r>
                      <m:r>
                        <a:rPr lang="en-US" b="0" i="1" smtClean="0">
                          <a:latin typeface="Cambria Math"/>
                        </a:rPr>
                        <m:t>=</m:t>
                      </m:r>
                      <m:r>
                        <a:rPr lang="en-US" b="0" i="1" smtClean="0">
                          <a:latin typeface="Cambria Math"/>
                        </a:rPr>
                        <m:t>𝐴</m:t>
                      </m:r>
                      <m:d>
                        <m:dPr>
                          <m:begChr m:val="["/>
                          <m:endChr m:val="]"/>
                          <m:ctrlPr>
                            <a:rPr lang="en-US" b="0" i="1" smtClean="0">
                              <a:latin typeface="Cambria Math"/>
                            </a:rPr>
                          </m:ctrlPr>
                        </m:dPr>
                        <m:e>
                          <m:f>
                            <m:fPr>
                              <m:ctrlPr>
                                <a:rPr lang="en-US" b="0" i="1" smtClean="0">
                                  <a:latin typeface="Cambria Math"/>
                                </a:rPr>
                              </m:ctrlPr>
                            </m:fPr>
                            <m:num>
                              <m:r>
                                <a:rPr lang="en-US" b="0" i="1" smtClean="0">
                                  <a:latin typeface="Cambria Math"/>
                                </a:rPr>
                                <m:t>1−</m:t>
                              </m:r>
                              <m:f>
                                <m:fPr>
                                  <m:ctrlPr>
                                    <a:rPr lang="en-US" b="0" i="1" smtClean="0">
                                      <a:latin typeface="Cambria Math"/>
                                    </a:rPr>
                                  </m:ctrlPr>
                                </m:fPr>
                                <m:num>
                                  <m:r>
                                    <a:rPr lang="en-US" b="0" i="1" smtClean="0">
                                      <a:latin typeface="Cambria Math"/>
                                    </a:rPr>
                                    <m:t>1</m:t>
                                  </m:r>
                                </m:num>
                                <m:den>
                                  <m:d>
                                    <m:dPr>
                                      <m:ctrlPr>
                                        <a:rPr lang="en-US" b="0" i="1" smtClean="0">
                                          <a:latin typeface="Cambria Math"/>
                                        </a:rPr>
                                      </m:ctrlPr>
                                    </m:dPr>
                                    <m:e>
                                      <m:r>
                                        <a:rPr lang="en-US" b="0" i="1" smtClean="0">
                                          <a:latin typeface="Cambria Math"/>
                                        </a:rPr>
                                        <m:t>1+</m:t>
                                      </m:r>
                                      <m:r>
                                        <a:rPr lang="en-US" b="0" i="1" smtClean="0">
                                          <a:latin typeface="Cambria Math"/>
                                        </a:rPr>
                                        <m:t>𝑟</m:t>
                                      </m:r>
                                    </m:e>
                                  </m:d>
                                  <m:r>
                                    <a:rPr lang="en-US" b="0" i="1" baseline="30000" smtClean="0">
                                      <a:latin typeface="Cambria Math"/>
                                    </a:rPr>
                                    <m:t>𝑁</m:t>
                                  </m:r>
                                </m:den>
                              </m:f>
                            </m:num>
                            <m:den>
                              <m:r>
                                <a:rPr lang="en-US" b="0" i="1" smtClean="0">
                                  <a:latin typeface="Cambria Math"/>
                                </a:rPr>
                                <m:t>𝑟</m:t>
                              </m:r>
                            </m:den>
                          </m:f>
                        </m:e>
                      </m:d>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4191000" y="2814084"/>
                <a:ext cx="3048000" cy="914400"/>
              </a:xfrm>
              <a:prstGeom prst="rect">
                <a:avLst/>
              </a:prstGeom>
              <a:blipFill rotWithShape="1">
                <a:blip r:embed="rId4"/>
                <a:stretch>
                  <a:fillRect/>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Annuity Due Values</a:t>
            </a:r>
            <a:endParaRPr lang="en-US" dirty="0"/>
          </a:p>
        </p:txBody>
      </p:sp>
      <p:sp>
        <p:nvSpPr>
          <p:cNvPr id="3" name="Text Placeholder 2"/>
          <p:cNvSpPr>
            <a:spLocks noGrp="1"/>
          </p:cNvSpPr>
          <p:nvPr>
            <p:ph type="body" sz="quarter" idx="13"/>
          </p:nvPr>
        </p:nvSpPr>
        <p:spPr/>
        <p:txBody>
          <a:bodyPr>
            <a:normAutofit/>
          </a:bodyPr>
          <a:lstStyle/>
          <a:p>
            <a:r>
              <a:rPr lang="en-US" dirty="0" smtClean="0"/>
              <a:t>An annuity due is just like an annuity except that the first payment is received (paid) at the beginning of a period rather than the end.</a:t>
            </a:r>
            <a:endParaRPr lang="en-US" dirty="0"/>
          </a:p>
        </p:txBody>
      </p:sp>
      <p:sp>
        <p:nvSpPr>
          <p:cNvPr id="4" name="Content Placeholder 3"/>
          <p:cNvSpPr>
            <a:spLocks noGrp="1"/>
          </p:cNvSpPr>
          <p:nvPr>
            <p:ph idx="1"/>
          </p:nvPr>
        </p:nvSpPr>
        <p:spPr>
          <a:xfrm>
            <a:off x="381000" y="2133600"/>
            <a:ext cx="5486400" cy="3929061"/>
          </a:xfrm>
        </p:spPr>
        <p:txBody>
          <a:bodyPr>
            <a:normAutofit fontScale="92500" lnSpcReduction="10000"/>
          </a:bodyPr>
          <a:lstStyle/>
          <a:p>
            <a:r>
              <a:rPr lang="en-US" dirty="0" smtClean="0"/>
              <a:t>You can find the PV (FV) of an annuity due in several ways:</a:t>
            </a:r>
          </a:p>
          <a:p>
            <a:pPr lvl="1"/>
            <a:r>
              <a:rPr lang="en-US" dirty="0" smtClean="0"/>
              <a:t>Take the PV (FV) of each individual part to a common point in time and use value </a:t>
            </a:r>
            <a:r>
              <a:rPr lang="en-US" dirty="0" err="1" smtClean="0"/>
              <a:t>additivity</a:t>
            </a:r>
            <a:r>
              <a:rPr lang="en-US" dirty="0" smtClean="0"/>
              <a:t> to combine them.</a:t>
            </a:r>
          </a:p>
          <a:p>
            <a:pPr lvl="1"/>
            <a:r>
              <a:rPr lang="en-US" dirty="0" smtClean="0"/>
              <a:t>Treat it as an annuity, combine the cash flows at the annuity origin in time, and then move the resulting cash flow to the desired point in time</a:t>
            </a:r>
          </a:p>
          <a:p>
            <a:pPr lvl="1"/>
            <a:r>
              <a:rPr lang="en-US" dirty="0" smtClean="0"/>
              <a:t>Treat it as a single lump sum and an ordinary annuity of one period shorter, and then calculate the PV (FV) of each component and add them together, again using value </a:t>
            </a:r>
            <a:r>
              <a:rPr lang="en-US" dirty="0" err="1" smtClean="0"/>
              <a:t>additivity</a:t>
            </a:r>
            <a:r>
              <a:rPr lang="en-US" dirty="0" smtClean="0"/>
              <a:t>.</a:t>
            </a:r>
          </a:p>
          <a:p>
            <a:pPr lvl="2"/>
            <a:r>
              <a:rPr lang="en-US" dirty="0" smtClean="0"/>
              <a:t>Depicted: Three-period annuity due as a two-period annuity and a single lump sum.</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pPr/>
              <a:t>12</a:t>
            </a:fld>
            <a:endParaRPr lang="en-US"/>
          </a:p>
        </p:txBody>
      </p:sp>
      <p:sp>
        <p:nvSpPr>
          <p:cNvPr id="6" name="Line 9"/>
          <p:cNvSpPr>
            <a:spLocks noChangeShapeType="1"/>
          </p:cNvSpPr>
          <p:nvPr/>
        </p:nvSpPr>
        <p:spPr bwMode="auto">
          <a:xfrm>
            <a:off x="6477000" y="4495800"/>
            <a:ext cx="2133600" cy="0"/>
          </a:xfrm>
          <a:prstGeom prst="line">
            <a:avLst/>
          </a:prstGeom>
          <a:noFill/>
          <a:ln w="38100">
            <a:solidFill>
              <a:srgbClr val="78BE20"/>
            </a:solidFill>
            <a:round/>
            <a:headEnd/>
            <a:tailEnd/>
          </a:ln>
        </p:spPr>
        <p:txBody>
          <a:bodyPr/>
          <a:lstStyle/>
          <a:p>
            <a:endParaRPr lang="en-US"/>
          </a:p>
        </p:txBody>
      </p:sp>
      <p:sp>
        <p:nvSpPr>
          <p:cNvPr id="7" name="AutoShape 15"/>
          <p:cNvSpPr>
            <a:spLocks noChangeArrowheads="1"/>
          </p:cNvSpPr>
          <p:nvPr/>
        </p:nvSpPr>
        <p:spPr bwMode="auto">
          <a:xfrm>
            <a:off x="7315200" y="3429000"/>
            <a:ext cx="485775" cy="457200"/>
          </a:xfrm>
          <a:prstGeom prst="downArrow">
            <a:avLst>
              <a:gd name="adj1" fmla="val 50000"/>
              <a:gd name="adj2" fmla="val 25000"/>
            </a:avLst>
          </a:prstGeom>
          <a:solidFill>
            <a:srgbClr val="78BE20"/>
          </a:solidFill>
          <a:ln w="9525">
            <a:solidFill>
              <a:srgbClr val="78BE20"/>
            </a:solidFill>
            <a:miter lim="800000"/>
            <a:headEnd/>
            <a:tailEnd/>
          </a:ln>
        </p:spPr>
        <p:txBody>
          <a:bodyPr wrap="none" anchor="ctr"/>
          <a:lstStyle/>
          <a:p>
            <a:endParaRPr lang="en-US"/>
          </a:p>
        </p:txBody>
      </p:sp>
      <p:sp>
        <p:nvSpPr>
          <p:cNvPr id="8" name="Text Box 16"/>
          <p:cNvSpPr txBox="1">
            <a:spLocks noChangeArrowheads="1"/>
          </p:cNvSpPr>
          <p:nvPr/>
        </p:nvSpPr>
        <p:spPr bwMode="auto">
          <a:xfrm>
            <a:off x="7391400" y="4876800"/>
            <a:ext cx="425116" cy="584775"/>
          </a:xfrm>
          <a:prstGeom prst="rect">
            <a:avLst/>
          </a:prstGeom>
          <a:noFill/>
          <a:ln w="9525">
            <a:noFill/>
            <a:miter lim="800000"/>
            <a:headEnd/>
            <a:tailEnd/>
          </a:ln>
        </p:spPr>
        <p:txBody>
          <a:bodyPr wrap="none">
            <a:spAutoFit/>
          </a:bodyPr>
          <a:lstStyle/>
          <a:p>
            <a:r>
              <a:rPr lang="en-US" sz="3200" b="1" dirty="0">
                <a:solidFill>
                  <a:srgbClr val="78BE20"/>
                </a:solidFill>
              </a:rPr>
              <a:t>+</a:t>
            </a:r>
          </a:p>
        </p:txBody>
      </p:sp>
      <p:grpSp>
        <p:nvGrpSpPr>
          <p:cNvPr id="9" name="Group 8"/>
          <p:cNvGrpSpPr/>
          <p:nvPr/>
        </p:nvGrpSpPr>
        <p:grpSpPr>
          <a:xfrm>
            <a:off x="6477000" y="2057400"/>
            <a:ext cx="2133600" cy="4038600"/>
            <a:chOff x="3581400" y="1752600"/>
            <a:chExt cx="2133600" cy="4038600"/>
          </a:xfrm>
        </p:grpSpPr>
        <p:sp>
          <p:nvSpPr>
            <p:cNvPr id="10" name="Line 4"/>
            <p:cNvSpPr>
              <a:spLocks noChangeShapeType="1"/>
            </p:cNvSpPr>
            <p:nvPr/>
          </p:nvSpPr>
          <p:spPr bwMode="auto">
            <a:xfrm>
              <a:off x="3581400" y="2362200"/>
              <a:ext cx="2133600" cy="0"/>
            </a:xfrm>
            <a:prstGeom prst="line">
              <a:avLst/>
            </a:prstGeom>
            <a:noFill/>
            <a:ln w="38100">
              <a:solidFill>
                <a:srgbClr val="78BE20"/>
              </a:solidFill>
              <a:round/>
              <a:headEnd/>
              <a:tailEnd/>
            </a:ln>
          </p:spPr>
          <p:txBody>
            <a:bodyPr/>
            <a:lstStyle/>
            <a:p>
              <a:endParaRPr lang="en-US"/>
            </a:p>
          </p:txBody>
        </p:sp>
        <p:sp>
          <p:nvSpPr>
            <p:cNvPr id="11" name="Line 5"/>
            <p:cNvSpPr>
              <a:spLocks noChangeShapeType="1"/>
            </p:cNvSpPr>
            <p:nvPr/>
          </p:nvSpPr>
          <p:spPr bwMode="auto">
            <a:xfrm>
              <a:off x="3581400" y="2286000"/>
              <a:ext cx="0" cy="152400"/>
            </a:xfrm>
            <a:prstGeom prst="line">
              <a:avLst/>
            </a:prstGeom>
            <a:noFill/>
            <a:ln w="38100">
              <a:solidFill>
                <a:srgbClr val="78BE20"/>
              </a:solidFill>
              <a:round/>
              <a:headEnd/>
              <a:tailEnd/>
            </a:ln>
          </p:spPr>
          <p:txBody>
            <a:bodyPr/>
            <a:lstStyle/>
            <a:p>
              <a:endParaRPr lang="en-US"/>
            </a:p>
          </p:txBody>
        </p:sp>
        <p:sp>
          <p:nvSpPr>
            <p:cNvPr id="12" name="Line 6"/>
            <p:cNvSpPr>
              <a:spLocks noChangeShapeType="1"/>
            </p:cNvSpPr>
            <p:nvPr/>
          </p:nvSpPr>
          <p:spPr bwMode="auto">
            <a:xfrm flipV="1">
              <a:off x="3581400" y="1752600"/>
              <a:ext cx="0" cy="609600"/>
            </a:xfrm>
            <a:prstGeom prst="line">
              <a:avLst/>
            </a:prstGeom>
            <a:noFill/>
            <a:ln w="38100">
              <a:solidFill>
                <a:srgbClr val="78BE20"/>
              </a:solidFill>
              <a:round/>
              <a:headEnd/>
              <a:tailEnd type="triangle" w="med" len="med"/>
            </a:ln>
          </p:spPr>
          <p:txBody>
            <a:bodyPr/>
            <a:lstStyle/>
            <a:p>
              <a:endParaRPr lang="en-US"/>
            </a:p>
          </p:txBody>
        </p:sp>
        <p:sp>
          <p:nvSpPr>
            <p:cNvPr id="13" name="Line 7"/>
            <p:cNvSpPr>
              <a:spLocks noChangeShapeType="1"/>
            </p:cNvSpPr>
            <p:nvPr/>
          </p:nvSpPr>
          <p:spPr bwMode="auto">
            <a:xfrm>
              <a:off x="4648200" y="2286000"/>
              <a:ext cx="0" cy="152400"/>
            </a:xfrm>
            <a:prstGeom prst="line">
              <a:avLst/>
            </a:prstGeom>
            <a:noFill/>
            <a:ln w="38100">
              <a:solidFill>
                <a:srgbClr val="78BE20"/>
              </a:solidFill>
              <a:round/>
              <a:headEnd/>
              <a:tailEnd/>
            </a:ln>
          </p:spPr>
          <p:txBody>
            <a:bodyPr/>
            <a:lstStyle/>
            <a:p>
              <a:endParaRPr lang="en-US"/>
            </a:p>
          </p:txBody>
        </p:sp>
        <p:sp>
          <p:nvSpPr>
            <p:cNvPr id="14" name="Line 8"/>
            <p:cNvSpPr>
              <a:spLocks noChangeShapeType="1"/>
            </p:cNvSpPr>
            <p:nvPr/>
          </p:nvSpPr>
          <p:spPr bwMode="auto">
            <a:xfrm flipV="1">
              <a:off x="4648200" y="1752600"/>
              <a:ext cx="0" cy="609600"/>
            </a:xfrm>
            <a:prstGeom prst="line">
              <a:avLst/>
            </a:prstGeom>
            <a:noFill/>
            <a:ln w="38100">
              <a:solidFill>
                <a:srgbClr val="78BE20"/>
              </a:solidFill>
              <a:round/>
              <a:headEnd/>
              <a:tailEnd type="triangle" w="med" len="med"/>
            </a:ln>
          </p:spPr>
          <p:txBody>
            <a:bodyPr/>
            <a:lstStyle/>
            <a:p>
              <a:endParaRPr lang="en-US"/>
            </a:p>
          </p:txBody>
        </p:sp>
        <p:sp>
          <p:nvSpPr>
            <p:cNvPr id="15" name="Line 10"/>
            <p:cNvSpPr>
              <a:spLocks noChangeShapeType="1"/>
            </p:cNvSpPr>
            <p:nvPr/>
          </p:nvSpPr>
          <p:spPr bwMode="auto">
            <a:xfrm>
              <a:off x="3581400" y="4114800"/>
              <a:ext cx="0" cy="152400"/>
            </a:xfrm>
            <a:prstGeom prst="line">
              <a:avLst/>
            </a:prstGeom>
            <a:noFill/>
            <a:ln w="38100">
              <a:solidFill>
                <a:srgbClr val="78BE20"/>
              </a:solidFill>
              <a:round/>
              <a:headEnd/>
              <a:tailEnd/>
            </a:ln>
          </p:spPr>
          <p:txBody>
            <a:bodyPr/>
            <a:lstStyle/>
            <a:p>
              <a:endParaRPr lang="en-US"/>
            </a:p>
          </p:txBody>
        </p:sp>
        <p:sp>
          <p:nvSpPr>
            <p:cNvPr id="16" name="Line 11"/>
            <p:cNvSpPr>
              <a:spLocks noChangeShapeType="1"/>
            </p:cNvSpPr>
            <p:nvPr/>
          </p:nvSpPr>
          <p:spPr bwMode="auto">
            <a:xfrm flipV="1">
              <a:off x="3581400" y="3581400"/>
              <a:ext cx="0" cy="609600"/>
            </a:xfrm>
            <a:prstGeom prst="line">
              <a:avLst/>
            </a:prstGeom>
            <a:noFill/>
            <a:ln w="38100">
              <a:solidFill>
                <a:srgbClr val="78BE20"/>
              </a:solidFill>
              <a:round/>
              <a:headEnd/>
              <a:tailEnd type="triangle" w="med" len="med"/>
            </a:ln>
          </p:spPr>
          <p:txBody>
            <a:bodyPr/>
            <a:lstStyle/>
            <a:p>
              <a:endParaRPr lang="en-US"/>
            </a:p>
          </p:txBody>
        </p:sp>
        <p:sp>
          <p:nvSpPr>
            <p:cNvPr id="17" name="Line 12"/>
            <p:cNvSpPr>
              <a:spLocks noChangeShapeType="1"/>
            </p:cNvSpPr>
            <p:nvPr/>
          </p:nvSpPr>
          <p:spPr bwMode="auto">
            <a:xfrm>
              <a:off x="3581400" y="5715000"/>
              <a:ext cx="2133600" cy="0"/>
            </a:xfrm>
            <a:prstGeom prst="line">
              <a:avLst/>
            </a:prstGeom>
            <a:noFill/>
            <a:ln w="38100">
              <a:solidFill>
                <a:srgbClr val="78BE20"/>
              </a:solidFill>
              <a:round/>
              <a:headEnd/>
              <a:tailEnd/>
            </a:ln>
          </p:spPr>
          <p:txBody>
            <a:bodyPr/>
            <a:lstStyle/>
            <a:p>
              <a:endParaRPr lang="en-US"/>
            </a:p>
          </p:txBody>
        </p:sp>
        <p:sp>
          <p:nvSpPr>
            <p:cNvPr id="18" name="Line 13"/>
            <p:cNvSpPr>
              <a:spLocks noChangeShapeType="1"/>
            </p:cNvSpPr>
            <p:nvPr/>
          </p:nvSpPr>
          <p:spPr bwMode="auto">
            <a:xfrm>
              <a:off x="3581400" y="5638800"/>
              <a:ext cx="0" cy="152400"/>
            </a:xfrm>
            <a:prstGeom prst="line">
              <a:avLst/>
            </a:prstGeom>
            <a:noFill/>
            <a:ln w="38100">
              <a:solidFill>
                <a:srgbClr val="78BE20"/>
              </a:solidFill>
              <a:round/>
              <a:headEnd/>
              <a:tailEnd/>
            </a:ln>
          </p:spPr>
          <p:txBody>
            <a:bodyPr/>
            <a:lstStyle/>
            <a:p>
              <a:endParaRPr lang="en-US"/>
            </a:p>
          </p:txBody>
        </p:sp>
        <p:sp>
          <p:nvSpPr>
            <p:cNvPr id="19" name="Line 14"/>
            <p:cNvSpPr>
              <a:spLocks noChangeShapeType="1"/>
            </p:cNvSpPr>
            <p:nvPr/>
          </p:nvSpPr>
          <p:spPr bwMode="auto">
            <a:xfrm flipV="1">
              <a:off x="4648200" y="5105400"/>
              <a:ext cx="0" cy="609600"/>
            </a:xfrm>
            <a:prstGeom prst="line">
              <a:avLst/>
            </a:prstGeom>
            <a:noFill/>
            <a:ln w="38100">
              <a:solidFill>
                <a:srgbClr val="78BE20"/>
              </a:solidFill>
              <a:round/>
              <a:headEnd/>
              <a:tailEnd type="triangle" w="med" len="med"/>
            </a:ln>
          </p:spPr>
          <p:txBody>
            <a:bodyPr/>
            <a:lstStyle/>
            <a:p>
              <a:endParaRPr lang="en-US"/>
            </a:p>
          </p:txBody>
        </p:sp>
        <p:sp>
          <p:nvSpPr>
            <p:cNvPr id="20" name="Line 17"/>
            <p:cNvSpPr>
              <a:spLocks noChangeShapeType="1"/>
            </p:cNvSpPr>
            <p:nvPr/>
          </p:nvSpPr>
          <p:spPr bwMode="auto">
            <a:xfrm>
              <a:off x="5715000" y="4114800"/>
              <a:ext cx="0" cy="152400"/>
            </a:xfrm>
            <a:prstGeom prst="line">
              <a:avLst/>
            </a:prstGeom>
            <a:noFill/>
            <a:ln w="38100">
              <a:solidFill>
                <a:srgbClr val="78BE20"/>
              </a:solidFill>
              <a:round/>
              <a:headEnd/>
              <a:tailEnd/>
            </a:ln>
          </p:spPr>
          <p:txBody>
            <a:bodyPr/>
            <a:lstStyle/>
            <a:p>
              <a:endParaRPr lang="en-US"/>
            </a:p>
          </p:txBody>
        </p:sp>
        <p:sp>
          <p:nvSpPr>
            <p:cNvPr id="21" name="Line 18"/>
            <p:cNvSpPr>
              <a:spLocks noChangeShapeType="1"/>
            </p:cNvSpPr>
            <p:nvPr/>
          </p:nvSpPr>
          <p:spPr bwMode="auto">
            <a:xfrm>
              <a:off x="4648200" y="5638800"/>
              <a:ext cx="0" cy="152400"/>
            </a:xfrm>
            <a:prstGeom prst="line">
              <a:avLst/>
            </a:prstGeom>
            <a:noFill/>
            <a:ln w="38100">
              <a:solidFill>
                <a:srgbClr val="78BE20"/>
              </a:solidFill>
              <a:round/>
              <a:headEnd/>
              <a:tailEnd/>
            </a:ln>
          </p:spPr>
          <p:txBody>
            <a:bodyPr/>
            <a:lstStyle/>
            <a:p>
              <a:endParaRPr lang="en-US"/>
            </a:p>
          </p:txBody>
        </p:sp>
        <p:sp>
          <p:nvSpPr>
            <p:cNvPr id="22" name="Line 19"/>
            <p:cNvSpPr>
              <a:spLocks noChangeShapeType="1"/>
            </p:cNvSpPr>
            <p:nvPr/>
          </p:nvSpPr>
          <p:spPr bwMode="auto">
            <a:xfrm>
              <a:off x="5715000" y="5638800"/>
              <a:ext cx="0" cy="152400"/>
            </a:xfrm>
            <a:prstGeom prst="line">
              <a:avLst/>
            </a:prstGeom>
            <a:noFill/>
            <a:ln w="38100">
              <a:solidFill>
                <a:srgbClr val="78BE20"/>
              </a:solidFill>
              <a:round/>
              <a:headEnd/>
              <a:tailEnd/>
            </a:ln>
          </p:spPr>
          <p:txBody>
            <a:bodyPr/>
            <a:lstStyle/>
            <a:p>
              <a:endParaRPr lang="en-US"/>
            </a:p>
          </p:txBody>
        </p:sp>
        <p:sp>
          <p:nvSpPr>
            <p:cNvPr id="23" name="Line 20"/>
            <p:cNvSpPr>
              <a:spLocks noChangeShapeType="1"/>
            </p:cNvSpPr>
            <p:nvPr/>
          </p:nvSpPr>
          <p:spPr bwMode="auto">
            <a:xfrm>
              <a:off x="5715000" y="2286000"/>
              <a:ext cx="0" cy="152400"/>
            </a:xfrm>
            <a:prstGeom prst="line">
              <a:avLst/>
            </a:prstGeom>
            <a:noFill/>
            <a:ln w="38100">
              <a:solidFill>
                <a:srgbClr val="78BE20"/>
              </a:solidFill>
              <a:round/>
              <a:headEnd/>
              <a:tailEnd/>
            </a:ln>
          </p:spPr>
          <p:txBody>
            <a:bodyPr/>
            <a:lstStyle/>
            <a:p>
              <a:endParaRPr lang="en-US"/>
            </a:p>
          </p:txBody>
        </p:sp>
      </p:grpSp>
      <p:sp>
        <p:nvSpPr>
          <p:cNvPr id="24" name="Line 8"/>
          <p:cNvSpPr>
            <a:spLocks noChangeShapeType="1"/>
          </p:cNvSpPr>
          <p:nvPr/>
        </p:nvSpPr>
        <p:spPr bwMode="auto">
          <a:xfrm flipV="1">
            <a:off x="8610600" y="2209800"/>
            <a:ext cx="0" cy="609600"/>
          </a:xfrm>
          <a:prstGeom prst="line">
            <a:avLst/>
          </a:prstGeom>
          <a:noFill/>
          <a:ln w="38100">
            <a:solidFill>
              <a:srgbClr val="78BE20"/>
            </a:solidFill>
            <a:round/>
            <a:headEnd/>
            <a:tailEnd type="triangle" w="med" len="med"/>
          </a:ln>
        </p:spPr>
        <p:txBody>
          <a:bodyPr/>
          <a:lstStyle/>
          <a:p>
            <a:endParaRPr lang="en-US"/>
          </a:p>
        </p:txBody>
      </p:sp>
      <p:sp>
        <p:nvSpPr>
          <p:cNvPr id="25" name="Line 8"/>
          <p:cNvSpPr>
            <a:spLocks noChangeShapeType="1"/>
          </p:cNvSpPr>
          <p:nvPr/>
        </p:nvSpPr>
        <p:spPr bwMode="auto">
          <a:xfrm flipV="1">
            <a:off x="8610600" y="5562600"/>
            <a:ext cx="0" cy="609600"/>
          </a:xfrm>
          <a:prstGeom prst="line">
            <a:avLst/>
          </a:prstGeom>
          <a:noFill/>
          <a:ln w="38100">
            <a:solidFill>
              <a:srgbClr val="78BE20"/>
            </a:solidFill>
            <a:round/>
            <a:headEnd/>
            <a:tailEnd type="triangle" w="med" len="med"/>
          </a:ln>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Annuity Due Values</a:t>
            </a:r>
            <a:endParaRPr lang="en-US" dirty="0"/>
          </a:p>
        </p:txBody>
      </p:sp>
      <p:sp>
        <p:nvSpPr>
          <p:cNvPr id="3" name="Text Placeholder 2"/>
          <p:cNvSpPr>
            <a:spLocks noGrp="1"/>
          </p:cNvSpPr>
          <p:nvPr>
            <p:ph type="body" sz="quarter" idx="13"/>
          </p:nvPr>
        </p:nvSpPr>
        <p:spPr/>
        <p:txBody>
          <a:bodyPr/>
          <a:lstStyle/>
          <a:p>
            <a:r>
              <a:rPr lang="en-US" dirty="0" smtClean="0"/>
              <a:t>Focus On: Calculations</a:t>
            </a:r>
            <a:endParaRPr lang="en-US" dirty="0"/>
          </a:p>
        </p:txBody>
      </p:sp>
      <p:sp>
        <p:nvSpPr>
          <p:cNvPr id="4" name="Content Placeholder 3"/>
          <p:cNvSpPr>
            <a:spLocks noGrp="1"/>
          </p:cNvSpPr>
          <p:nvPr>
            <p:ph idx="1"/>
          </p:nvPr>
        </p:nvSpPr>
        <p:spPr>
          <a:xfrm>
            <a:off x="381000" y="2133600"/>
            <a:ext cx="5486400" cy="3929061"/>
          </a:xfrm>
        </p:spPr>
        <p:txBody>
          <a:bodyPr>
            <a:normAutofit/>
          </a:bodyPr>
          <a:lstStyle/>
          <a:p>
            <a:pPr>
              <a:spcAft>
                <a:spcPts val="600"/>
              </a:spcAft>
            </a:pPr>
            <a:r>
              <a:rPr lang="en-US" dirty="0" smtClean="0"/>
              <a:t>You currently own a rental house that yields annual rent of $1,000. There is a rent payment due today and one each </a:t>
            </a:r>
            <a:r>
              <a:rPr lang="en-US" dirty="0" smtClean="0"/>
              <a:t>at </a:t>
            </a:r>
            <a:r>
              <a:rPr lang="en-US" dirty="0" smtClean="0"/>
              <a:t>the end of the next two years. If you deposit all three into your bank account, which earns 2%, how much money will you have at the end of Year 2?</a:t>
            </a:r>
          </a:p>
          <a:p>
            <a:pPr marL="9144" indent="0">
              <a:spcAft>
                <a:spcPts val="600"/>
              </a:spcAft>
              <a:buNone/>
            </a:pPr>
            <a:endParaRPr lang="en-US" dirty="0" smtClean="0"/>
          </a:p>
          <a:p>
            <a:pPr marL="9144" indent="0">
              <a:buNone/>
            </a:pPr>
            <a:endParaRPr lang="en-US" dirty="0"/>
          </a:p>
        </p:txBody>
      </p:sp>
      <p:sp>
        <p:nvSpPr>
          <p:cNvPr id="5" name="Slide Number Placeholder 4"/>
          <p:cNvSpPr>
            <a:spLocks noGrp="1"/>
          </p:cNvSpPr>
          <p:nvPr>
            <p:ph type="sldNum" sz="quarter" idx="12"/>
          </p:nvPr>
        </p:nvSpPr>
        <p:spPr>
          <a:xfrm>
            <a:off x="8001000" y="6492875"/>
            <a:ext cx="783936" cy="365125"/>
          </a:xfrm>
        </p:spPr>
        <p:txBody>
          <a:bodyPr/>
          <a:lstStyle/>
          <a:p>
            <a:fld id="{4E4A4924-7CC3-4BF6-9C5C-A8E770D15754}" type="slidenum">
              <a:rPr lang="en-US" smtClean="0"/>
              <a:pPr/>
              <a:t>13</a:t>
            </a:fld>
            <a:endParaRPr lang="en-US" dirty="0"/>
          </a:p>
        </p:txBody>
      </p:sp>
      <p:sp>
        <p:nvSpPr>
          <p:cNvPr id="6" name="Line 9"/>
          <p:cNvSpPr>
            <a:spLocks noChangeShapeType="1"/>
          </p:cNvSpPr>
          <p:nvPr/>
        </p:nvSpPr>
        <p:spPr bwMode="auto">
          <a:xfrm>
            <a:off x="6477000" y="4495800"/>
            <a:ext cx="2133600" cy="0"/>
          </a:xfrm>
          <a:prstGeom prst="line">
            <a:avLst/>
          </a:prstGeom>
          <a:noFill/>
          <a:ln w="38100">
            <a:solidFill>
              <a:srgbClr val="78BE20"/>
            </a:solidFill>
            <a:round/>
            <a:headEnd/>
            <a:tailEnd/>
          </a:ln>
        </p:spPr>
        <p:txBody>
          <a:bodyPr/>
          <a:lstStyle/>
          <a:p>
            <a:endParaRPr lang="en-US"/>
          </a:p>
        </p:txBody>
      </p:sp>
      <p:sp>
        <p:nvSpPr>
          <p:cNvPr id="7" name="AutoShape 15"/>
          <p:cNvSpPr>
            <a:spLocks noChangeArrowheads="1"/>
          </p:cNvSpPr>
          <p:nvPr/>
        </p:nvSpPr>
        <p:spPr bwMode="auto">
          <a:xfrm>
            <a:off x="7315200" y="3276600"/>
            <a:ext cx="485775" cy="457200"/>
          </a:xfrm>
          <a:prstGeom prst="downArrow">
            <a:avLst>
              <a:gd name="adj1" fmla="val 50000"/>
              <a:gd name="adj2" fmla="val 25000"/>
            </a:avLst>
          </a:prstGeom>
          <a:solidFill>
            <a:srgbClr val="78BE20"/>
          </a:solidFill>
          <a:ln w="9525">
            <a:solidFill>
              <a:srgbClr val="78BE20"/>
            </a:solidFill>
            <a:miter lim="800000"/>
            <a:headEnd/>
            <a:tailEnd/>
          </a:ln>
        </p:spPr>
        <p:txBody>
          <a:bodyPr wrap="none" anchor="ctr"/>
          <a:lstStyle/>
          <a:p>
            <a:endParaRPr lang="en-US"/>
          </a:p>
        </p:txBody>
      </p:sp>
      <p:sp>
        <p:nvSpPr>
          <p:cNvPr id="8" name="Text Box 16"/>
          <p:cNvSpPr txBox="1">
            <a:spLocks noChangeArrowheads="1"/>
          </p:cNvSpPr>
          <p:nvPr/>
        </p:nvSpPr>
        <p:spPr bwMode="auto">
          <a:xfrm>
            <a:off x="7391400" y="4724400"/>
            <a:ext cx="425116" cy="584775"/>
          </a:xfrm>
          <a:prstGeom prst="rect">
            <a:avLst/>
          </a:prstGeom>
          <a:noFill/>
          <a:ln w="9525">
            <a:noFill/>
            <a:miter lim="800000"/>
            <a:headEnd/>
            <a:tailEnd/>
          </a:ln>
        </p:spPr>
        <p:txBody>
          <a:bodyPr wrap="none">
            <a:spAutoFit/>
          </a:bodyPr>
          <a:lstStyle/>
          <a:p>
            <a:r>
              <a:rPr lang="en-US" sz="3200" b="1" dirty="0">
                <a:solidFill>
                  <a:srgbClr val="78BE20"/>
                </a:solidFill>
              </a:rPr>
              <a:t>+</a:t>
            </a:r>
          </a:p>
        </p:txBody>
      </p:sp>
      <p:grpSp>
        <p:nvGrpSpPr>
          <p:cNvPr id="56" name="Group 55"/>
          <p:cNvGrpSpPr/>
          <p:nvPr/>
        </p:nvGrpSpPr>
        <p:grpSpPr>
          <a:xfrm>
            <a:off x="6477000" y="2057400"/>
            <a:ext cx="2133600" cy="4038600"/>
            <a:chOff x="6477000" y="2209800"/>
            <a:chExt cx="2133600" cy="4038600"/>
          </a:xfrm>
        </p:grpSpPr>
        <p:sp>
          <p:nvSpPr>
            <p:cNvPr id="10" name="Line 4"/>
            <p:cNvSpPr>
              <a:spLocks noChangeShapeType="1"/>
            </p:cNvSpPr>
            <p:nvPr/>
          </p:nvSpPr>
          <p:spPr bwMode="auto">
            <a:xfrm>
              <a:off x="6477000" y="2819400"/>
              <a:ext cx="2133600" cy="0"/>
            </a:xfrm>
            <a:prstGeom prst="line">
              <a:avLst/>
            </a:prstGeom>
            <a:noFill/>
            <a:ln w="38100">
              <a:solidFill>
                <a:srgbClr val="78BE20"/>
              </a:solidFill>
              <a:round/>
              <a:headEnd/>
              <a:tailEnd/>
            </a:ln>
          </p:spPr>
          <p:txBody>
            <a:bodyPr/>
            <a:lstStyle/>
            <a:p>
              <a:endParaRPr lang="en-US"/>
            </a:p>
          </p:txBody>
        </p:sp>
        <p:sp>
          <p:nvSpPr>
            <p:cNvPr id="11" name="Line 5"/>
            <p:cNvSpPr>
              <a:spLocks noChangeShapeType="1"/>
            </p:cNvSpPr>
            <p:nvPr/>
          </p:nvSpPr>
          <p:spPr bwMode="auto">
            <a:xfrm>
              <a:off x="6477000" y="2743200"/>
              <a:ext cx="0" cy="152400"/>
            </a:xfrm>
            <a:prstGeom prst="line">
              <a:avLst/>
            </a:prstGeom>
            <a:noFill/>
            <a:ln w="38100">
              <a:solidFill>
                <a:srgbClr val="78BE20"/>
              </a:solidFill>
              <a:round/>
              <a:headEnd/>
              <a:tailEnd/>
            </a:ln>
          </p:spPr>
          <p:txBody>
            <a:bodyPr/>
            <a:lstStyle/>
            <a:p>
              <a:endParaRPr lang="en-US"/>
            </a:p>
          </p:txBody>
        </p:sp>
        <p:sp>
          <p:nvSpPr>
            <p:cNvPr id="12" name="Line 6"/>
            <p:cNvSpPr>
              <a:spLocks noChangeShapeType="1"/>
            </p:cNvSpPr>
            <p:nvPr/>
          </p:nvSpPr>
          <p:spPr bwMode="auto">
            <a:xfrm flipV="1">
              <a:off x="6477000" y="2209800"/>
              <a:ext cx="0" cy="609600"/>
            </a:xfrm>
            <a:prstGeom prst="line">
              <a:avLst/>
            </a:prstGeom>
            <a:noFill/>
            <a:ln w="38100">
              <a:solidFill>
                <a:srgbClr val="78BE20"/>
              </a:solidFill>
              <a:round/>
              <a:headEnd/>
              <a:tailEnd type="triangle" w="med" len="med"/>
            </a:ln>
          </p:spPr>
          <p:txBody>
            <a:bodyPr/>
            <a:lstStyle/>
            <a:p>
              <a:endParaRPr lang="en-US"/>
            </a:p>
          </p:txBody>
        </p:sp>
        <p:sp>
          <p:nvSpPr>
            <p:cNvPr id="13" name="Line 7"/>
            <p:cNvSpPr>
              <a:spLocks noChangeShapeType="1"/>
            </p:cNvSpPr>
            <p:nvPr/>
          </p:nvSpPr>
          <p:spPr bwMode="auto">
            <a:xfrm>
              <a:off x="7543800" y="2743200"/>
              <a:ext cx="0" cy="152400"/>
            </a:xfrm>
            <a:prstGeom prst="line">
              <a:avLst/>
            </a:prstGeom>
            <a:noFill/>
            <a:ln w="38100">
              <a:solidFill>
                <a:srgbClr val="78BE20"/>
              </a:solidFill>
              <a:round/>
              <a:headEnd/>
              <a:tailEnd/>
            </a:ln>
          </p:spPr>
          <p:txBody>
            <a:bodyPr/>
            <a:lstStyle/>
            <a:p>
              <a:endParaRPr lang="en-US"/>
            </a:p>
          </p:txBody>
        </p:sp>
        <p:sp>
          <p:nvSpPr>
            <p:cNvPr id="14" name="Line 8"/>
            <p:cNvSpPr>
              <a:spLocks noChangeShapeType="1"/>
            </p:cNvSpPr>
            <p:nvPr/>
          </p:nvSpPr>
          <p:spPr bwMode="auto">
            <a:xfrm flipV="1">
              <a:off x="7543800" y="2209800"/>
              <a:ext cx="0" cy="609600"/>
            </a:xfrm>
            <a:prstGeom prst="line">
              <a:avLst/>
            </a:prstGeom>
            <a:noFill/>
            <a:ln w="38100">
              <a:solidFill>
                <a:srgbClr val="78BE20"/>
              </a:solidFill>
              <a:round/>
              <a:headEnd/>
              <a:tailEnd type="triangle" w="med" len="med"/>
            </a:ln>
          </p:spPr>
          <p:txBody>
            <a:bodyPr/>
            <a:lstStyle/>
            <a:p>
              <a:endParaRPr lang="en-US"/>
            </a:p>
          </p:txBody>
        </p:sp>
        <p:sp>
          <p:nvSpPr>
            <p:cNvPr id="15" name="Line 10"/>
            <p:cNvSpPr>
              <a:spLocks noChangeShapeType="1"/>
            </p:cNvSpPr>
            <p:nvPr/>
          </p:nvSpPr>
          <p:spPr bwMode="auto">
            <a:xfrm>
              <a:off x="6477000" y="4572000"/>
              <a:ext cx="0" cy="152400"/>
            </a:xfrm>
            <a:prstGeom prst="line">
              <a:avLst/>
            </a:prstGeom>
            <a:noFill/>
            <a:ln w="38100">
              <a:solidFill>
                <a:srgbClr val="78BE20"/>
              </a:solidFill>
              <a:round/>
              <a:headEnd/>
              <a:tailEnd/>
            </a:ln>
          </p:spPr>
          <p:txBody>
            <a:bodyPr/>
            <a:lstStyle/>
            <a:p>
              <a:endParaRPr lang="en-US"/>
            </a:p>
          </p:txBody>
        </p:sp>
        <p:sp>
          <p:nvSpPr>
            <p:cNvPr id="16" name="Line 11"/>
            <p:cNvSpPr>
              <a:spLocks noChangeShapeType="1"/>
            </p:cNvSpPr>
            <p:nvPr/>
          </p:nvSpPr>
          <p:spPr bwMode="auto">
            <a:xfrm flipV="1">
              <a:off x="6477000" y="4038600"/>
              <a:ext cx="0" cy="609600"/>
            </a:xfrm>
            <a:prstGeom prst="line">
              <a:avLst/>
            </a:prstGeom>
            <a:noFill/>
            <a:ln w="38100">
              <a:solidFill>
                <a:srgbClr val="78BE20"/>
              </a:solidFill>
              <a:round/>
              <a:headEnd/>
              <a:tailEnd type="triangle" w="med" len="med"/>
            </a:ln>
          </p:spPr>
          <p:txBody>
            <a:bodyPr/>
            <a:lstStyle/>
            <a:p>
              <a:endParaRPr lang="en-US"/>
            </a:p>
          </p:txBody>
        </p:sp>
        <p:sp>
          <p:nvSpPr>
            <p:cNvPr id="17" name="Line 12"/>
            <p:cNvSpPr>
              <a:spLocks noChangeShapeType="1"/>
            </p:cNvSpPr>
            <p:nvPr/>
          </p:nvSpPr>
          <p:spPr bwMode="auto">
            <a:xfrm>
              <a:off x="6477000" y="6172200"/>
              <a:ext cx="2133600" cy="0"/>
            </a:xfrm>
            <a:prstGeom prst="line">
              <a:avLst/>
            </a:prstGeom>
            <a:noFill/>
            <a:ln w="38100">
              <a:solidFill>
                <a:srgbClr val="78BE20"/>
              </a:solidFill>
              <a:round/>
              <a:headEnd/>
              <a:tailEnd/>
            </a:ln>
          </p:spPr>
          <p:txBody>
            <a:bodyPr/>
            <a:lstStyle/>
            <a:p>
              <a:endParaRPr lang="en-US"/>
            </a:p>
          </p:txBody>
        </p:sp>
        <p:sp>
          <p:nvSpPr>
            <p:cNvPr id="18" name="Line 13"/>
            <p:cNvSpPr>
              <a:spLocks noChangeShapeType="1"/>
            </p:cNvSpPr>
            <p:nvPr/>
          </p:nvSpPr>
          <p:spPr bwMode="auto">
            <a:xfrm>
              <a:off x="6477000" y="6096000"/>
              <a:ext cx="0" cy="152400"/>
            </a:xfrm>
            <a:prstGeom prst="line">
              <a:avLst/>
            </a:prstGeom>
            <a:noFill/>
            <a:ln w="38100">
              <a:solidFill>
                <a:srgbClr val="78BE20"/>
              </a:solidFill>
              <a:round/>
              <a:headEnd/>
              <a:tailEnd/>
            </a:ln>
          </p:spPr>
          <p:txBody>
            <a:bodyPr/>
            <a:lstStyle/>
            <a:p>
              <a:endParaRPr lang="en-US"/>
            </a:p>
          </p:txBody>
        </p:sp>
        <p:sp>
          <p:nvSpPr>
            <p:cNvPr id="19" name="Line 14"/>
            <p:cNvSpPr>
              <a:spLocks noChangeShapeType="1"/>
            </p:cNvSpPr>
            <p:nvPr/>
          </p:nvSpPr>
          <p:spPr bwMode="auto">
            <a:xfrm flipV="1">
              <a:off x="7543800" y="5562600"/>
              <a:ext cx="0" cy="609600"/>
            </a:xfrm>
            <a:prstGeom prst="line">
              <a:avLst/>
            </a:prstGeom>
            <a:noFill/>
            <a:ln w="38100">
              <a:solidFill>
                <a:srgbClr val="78BE20"/>
              </a:solidFill>
              <a:round/>
              <a:headEnd/>
              <a:tailEnd type="triangle" w="med" len="med"/>
            </a:ln>
          </p:spPr>
          <p:txBody>
            <a:bodyPr/>
            <a:lstStyle/>
            <a:p>
              <a:endParaRPr lang="en-US"/>
            </a:p>
          </p:txBody>
        </p:sp>
        <p:sp>
          <p:nvSpPr>
            <p:cNvPr id="20" name="Line 17"/>
            <p:cNvSpPr>
              <a:spLocks noChangeShapeType="1"/>
            </p:cNvSpPr>
            <p:nvPr/>
          </p:nvSpPr>
          <p:spPr bwMode="auto">
            <a:xfrm>
              <a:off x="8610600" y="4572000"/>
              <a:ext cx="0" cy="152400"/>
            </a:xfrm>
            <a:prstGeom prst="line">
              <a:avLst/>
            </a:prstGeom>
            <a:noFill/>
            <a:ln w="38100">
              <a:solidFill>
                <a:srgbClr val="78BE20"/>
              </a:solidFill>
              <a:round/>
              <a:headEnd/>
              <a:tailEnd/>
            </a:ln>
          </p:spPr>
          <p:txBody>
            <a:bodyPr/>
            <a:lstStyle/>
            <a:p>
              <a:endParaRPr lang="en-US"/>
            </a:p>
          </p:txBody>
        </p:sp>
        <p:sp>
          <p:nvSpPr>
            <p:cNvPr id="21" name="Line 18"/>
            <p:cNvSpPr>
              <a:spLocks noChangeShapeType="1"/>
            </p:cNvSpPr>
            <p:nvPr/>
          </p:nvSpPr>
          <p:spPr bwMode="auto">
            <a:xfrm>
              <a:off x="7543800" y="6096000"/>
              <a:ext cx="0" cy="152400"/>
            </a:xfrm>
            <a:prstGeom prst="line">
              <a:avLst/>
            </a:prstGeom>
            <a:noFill/>
            <a:ln w="38100">
              <a:solidFill>
                <a:srgbClr val="78BE20"/>
              </a:solidFill>
              <a:round/>
              <a:headEnd/>
              <a:tailEnd/>
            </a:ln>
          </p:spPr>
          <p:txBody>
            <a:bodyPr/>
            <a:lstStyle/>
            <a:p>
              <a:endParaRPr lang="en-US"/>
            </a:p>
          </p:txBody>
        </p:sp>
        <p:sp>
          <p:nvSpPr>
            <p:cNvPr id="22" name="Line 19"/>
            <p:cNvSpPr>
              <a:spLocks noChangeShapeType="1"/>
            </p:cNvSpPr>
            <p:nvPr/>
          </p:nvSpPr>
          <p:spPr bwMode="auto">
            <a:xfrm>
              <a:off x="8610600" y="6096000"/>
              <a:ext cx="0" cy="152400"/>
            </a:xfrm>
            <a:prstGeom prst="line">
              <a:avLst/>
            </a:prstGeom>
            <a:noFill/>
            <a:ln w="38100">
              <a:solidFill>
                <a:srgbClr val="78BE20"/>
              </a:solidFill>
              <a:round/>
              <a:headEnd/>
              <a:tailEnd/>
            </a:ln>
          </p:spPr>
          <p:txBody>
            <a:bodyPr/>
            <a:lstStyle/>
            <a:p>
              <a:endParaRPr lang="en-US"/>
            </a:p>
          </p:txBody>
        </p:sp>
        <p:sp>
          <p:nvSpPr>
            <p:cNvPr id="23" name="Line 20"/>
            <p:cNvSpPr>
              <a:spLocks noChangeShapeType="1"/>
            </p:cNvSpPr>
            <p:nvPr/>
          </p:nvSpPr>
          <p:spPr bwMode="auto">
            <a:xfrm>
              <a:off x="8610600" y="2743200"/>
              <a:ext cx="0" cy="152400"/>
            </a:xfrm>
            <a:prstGeom prst="line">
              <a:avLst/>
            </a:prstGeom>
            <a:noFill/>
            <a:ln w="38100">
              <a:solidFill>
                <a:srgbClr val="78BE20"/>
              </a:solidFill>
              <a:round/>
              <a:headEnd/>
              <a:tailEnd/>
            </a:ln>
          </p:spPr>
          <p:txBody>
            <a:bodyPr/>
            <a:lstStyle/>
            <a:p>
              <a:endParaRPr lang="en-US"/>
            </a:p>
          </p:txBody>
        </p:sp>
      </p:grpSp>
      <p:sp>
        <p:nvSpPr>
          <p:cNvPr id="24" name="Line 8"/>
          <p:cNvSpPr>
            <a:spLocks noChangeShapeType="1"/>
          </p:cNvSpPr>
          <p:nvPr/>
        </p:nvSpPr>
        <p:spPr bwMode="auto">
          <a:xfrm flipV="1">
            <a:off x="8610600" y="2057400"/>
            <a:ext cx="0" cy="609600"/>
          </a:xfrm>
          <a:prstGeom prst="line">
            <a:avLst/>
          </a:prstGeom>
          <a:noFill/>
          <a:ln w="38100">
            <a:solidFill>
              <a:srgbClr val="78BE20"/>
            </a:solidFill>
            <a:round/>
            <a:headEnd/>
            <a:tailEnd type="triangle" w="med" len="med"/>
          </a:ln>
        </p:spPr>
        <p:txBody>
          <a:bodyPr/>
          <a:lstStyle/>
          <a:p>
            <a:endParaRPr lang="en-US"/>
          </a:p>
        </p:txBody>
      </p:sp>
      <p:sp>
        <p:nvSpPr>
          <p:cNvPr id="25" name="Line 8"/>
          <p:cNvSpPr>
            <a:spLocks noChangeShapeType="1"/>
          </p:cNvSpPr>
          <p:nvPr/>
        </p:nvSpPr>
        <p:spPr bwMode="auto">
          <a:xfrm flipV="1">
            <a:off x="8610600" y="5410200"/>
            <a:ext cx="0" cy="609600"/>
          </a:xfrm>
          <a:prstGeom prst="line">
            <a:avLst/>
          </a:prstGeom>
          <a:noFill/>
          <a:ln w="38100">
            <a:solidFill>
              <a:srgbClr val="78BE20"/>
            </a:solidFill>
            <a:round/>
            <a:headEnd/>
            <a:tailEnd type="triangle" w="med" len="med"/>
          </a:ln>
        </p:spPr>
        <p:txBody>
          <a:bodyPr/>
          <a:lstStyle/>
          <a:p>
            <a:endParaRPr lang="en-US"/>
          </a:p>
        </p:txBody>
      </p:sp>
      <p:sp>
        <p:nvSpPr>
          <p:cNvPr id="26" name="TextBox 25"/>
          <p:cNvSpPr txBox="1"/>
          <p:nvPr/>
        </p:nvSpPr>
        <p:spPr>
          <a:xfrm>
            <a:off x="6248400" y="27432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0</a:t>
            </a:r>
            <a:endParaRPr lang="en-US" sz="1200" b="1" dirty="0">
              <a:solidFill>
                <a:srgbClr val="78BE20"/>
              </a:solidFill>
            </a:endParaRPr>
          </a:p>
        </p:txBody>
      </p:sp>
      <p:sp>
        <p:nvSpPr>
          <p:cNvPr id="27" name="TextBox 26"/>
          <p:cNvSpPr txBox="1"/>
          <p:nvPr/>
        </p:nvSpPr>
        <p:spPr>
          <a:xfrm>
            <a:off x="7315200" y="27432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1</a:t>
            </a:r>
            <a:endParaRPr lang="en-US" sz="1200" b="1" dirty="0">
              <a:solidFill>
                <a:srgbClr val="78BE20"/>
              </a:solidFill>
            </a:endParaRPr>
          </a:p>
        </p:txBody>
      </p:sp>
      <p:sp>
        <p:nvSpPr>
          <p:cNvPr id="28" name="TextBox 27"/>
          <p:cNvSpPr txBox="1"/>
          <p:nvPr/>
        </p:nvSpPr>
        <p:spPr>
          <a:xfrm>
            <a:off x="8382000" y="27432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2</a:t>
            </a:r>
            <a:endParaRPr lang="en-US" sz="1200" b="1" dirty="0">
              <a:solidFill>
                <a:srgbClr val="78BE20"/>
              </a:solidFill>
            </a:endParaRPr>
          </a:p>
        </p:txBody>
      </p:sp>
      <p:sp>
        <p:nvSpPr>
          <p:cNvPr id="29" name="TextBox 28"/>
          <p:cNvSpPr txBox="1"/>
          <p:nvPr/>
        </p:nvSpPr>
        <p:spPr>
          <a:xfrm>
            <a:off x="7086600" y="1828800"/>
            <a:ext cx="914400" cy="3048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1 </a:t>
            </a:r>
            <a:r>
              <a:rPr lang="en-US" sz="1200" b="1" dirty="0" smtClean="0">
                <a:solidFill>
                  <a:srgbClr val="78BE20"/>
                </a:solidFill>
              </a:rPr>
              <a:t>= $1,000</a:t>
            </a:r>
            <a:endParaRPr lang="en-US" sz="1200" b="1" dirty="0">
              <a:solidFill>
                <a:srgbClr val="78BE20"/>
              </a:solidFill>
            </a:endParaRPr>
          </a:p>
        </p:txBody>
      </p:sp>
      <p:sp>
        <p:nvSpPr>
          <p:cNvPr id="30" name="TextBox 29"/>
          <p:cNvSpPr txBox="1"/>
          <p:nvPr/>
        </p:nvSpPr>
        <p:spPr>
          <a:xfrm>
            <a:off x="6096000" y="1828800"/>
            <a:ext cx="914400" cy="3048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0 </a:t>
            </a:r>
            <a:r>
              <a:rPr lang="en-US" sz="1200" b="1" dirty="0" smtClean="0">
                <a:solidFill>
                  <a:srgbClr val="78BE20"/>
                </a:solidFill>
              </a:rPr>
              <a:t>= $1,000</a:t>
            </a:r>
            <a:endParaRPr lang="en-US" sz="1200" b="1" dirty="0">
              <a:solidFill>
                <a:srgbClr val="78BE20"/>
              </a:solidFill>
            </a:endParaRPr>
          </a:p>
        </p:txBody>
      </p:sp>
      <p:sp>
        <p:nvSpPr>
          <p:cNvPr id="31" name="TextBox 30"/>
          <p:cNvSpPr txBox="1"/>
          <p:nvPr/>
        </p:nvSpPr>
        <p:spPr>
          <a:xfrm>
            <a:off x="8229600" y="1828800"/>
            <a:ext cx="914400" cy="3048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2 </a:t>
            </a:r>
            <a:r>
              <a:rPr lang="en-US" sz="1200" b="1" dirty="0" smtClean="0">
                <a:solidFill>
                  <a:srgbClr val="78BE20"/>
                </a:solidFill>
              </a:rPr>
              <a:t>= $1,000</a:t>
            </a:r>
            <a:endParaRPr lang="en-US" sz="1200" b="1" dirty="0">
              <a:solidFill>
                <a:srgbClr val="78BE20"/>
              </a:solidFill>
            </a:endParaRPr>
          </a:p>
        </p:txBody>
      </p:sp>
      <p:sp>
        <p:nvSpPr>
          <p:cNvPr id="32" name="TextBox 31"/>
          <p:cNvSpPr txBox="1"/>
          <p:nvPr/>
        </p:nvSpPr>
        <p:spPr>
          <a:xfrm>
            <a:off x="6172200" y="45720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0</a:t>
            </a:r>
            <a:endParaRPr lang="en-US" sz="1200" b="1" dirty="0">
              <a:solidFill>
                <a:srgbClr val="78BE20"/>
              </a:solidFill>
            </a:endParaRPr>
          </a:p>
        </p:txBody>
      </p:sp>
      <p:sp>
        <p:nvSpPr>
          <p:cNvPr id="33" name="TextBox 32"/>
          <p:cNvSpPr txBox="1"/>
          <p:nvPr/>
        </p:nvSpPr>
        <p:spPr>
          <a:xfrm>
            <a:off x="7239000" y="45720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1</a:t>
            </a:r>
            <a:endParaRPr lang="en-US" sz="1200" b="1" dirty="0">
              <a:solidFill>
                <a:srgbClr val="78BE20"/>
              </a:solidFill>
            </a:endParaRPr>
          </a:p>
        </p:txBody>
      </p:sp>
      <p:sp>
        <p:nvSpPr>
          <p:cNvPr id="34" name="TextBox 33"/>
          <p:cNvSpPr txBox="1"/>
          <p:nvPr/>
        </p:nvSpPr>
        <p:spPr>
          <a:xfrm>
            <a:off x="8305800" y="45720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2</a:t>
            </a:r>
            <a:endParaRPr lang="en-US" sz="1200" b="1" dirty="0">
              <a:solidFill>
                <a:srgbClr val="78BE20"/>
              </a:solidFill>
            </a:endParaRPr>
          </a:p>
        </p:txBody>
      </p:sp>
      <p:sp>
        <p:nvSpPr>
          <p:cNvPr id="35" name="TextBox 34"/>
          <p:cNvSpPr txBox="1"/>
          <p:nvPr/>
        </p:nvSpPr>
        <p:spPr>
          <a:xfrm>
            <a:off x="6019800" y="3657600"/>
            <a:ext cx="914400" cy="3048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0 </a:t>
            </a:r>
            <a:r>
              <a:rPr lang="en-US" sz="1200" b="1" dirty="0" smtClean="0">
                <a:solidFill>
                  <a:srgbClr val="78BE20"/>
                </a:solidFill>
              </a:rPr>
              <a:t>= $1,000</a:t>
            </a:r>
            <a:endParaRPr lang="en-US" sz="1200" b="1" dirty="0">
              <a:solidFill>
                <a:srgbClr val="78BE20"/>
              </a:solidFill>
            </a:endParaRPr>
          </a:p>
        </p:txBody>
      </p:sp>
      <p:sp>
        <p:nvSpPr>
          <p:cNvPr id="36" name="TextBox 35"/>
          <p:cNvSpPr txBox="1"/>
          <p:nvPr/>
        </p:nvSpPr>
        <p:spPr>
          <a:xfrm>
            <a:off x="6248400" y="60198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0</a:t>
            </a:r>
            <a:endParaRPr lang="en-US" sz="1200" b="1" dirty="0">
              <a:solidFill>
                <a:srgbClr val="78BE20"/>
              </a:solidFill>
            </a:endParaRPr>
          </a:p>
        </p:txBody>
      </p:sp>
      <p:sp>
        <p:nvSpPr>
          <p:cNvPr id="37" name="TextBox 36"/>
          <p:cNvSpPr txBox="1"/>
          <p:nvPr/>
        </p:nvSpPr>
        <p:spPr>
          <a:xfrm>
            <a:off x="7315200" y="60198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1</a:t>
            </a:r>
            <a:endParaRPr lang="en-US" sz="1200" b="1" dirty="0">
              <a:solidFill>
                <a:srgbClr val="78BE20"/>
              </a:solidFill>
            </a:endParaRPr>
          </a:p>
        </p:txBody>
      </p:sp>
      <p:sp>
        <p:nvSpPr>
          <p:cNvPr id="38" name="TextBox 37"/>
          <p:cNvSpPr txBox="1"/>
          <p:nvPr/>
        </p:nvSpPr>
        <p:spPr>
          <a:xfrm>
            <a:off x="8382000" y="60198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2</a:t>
            </a:r>
            <a:endParaRPr lang="en-US" sz="1200" b="1" dirty="0">
              <a:solidFill>
                <a:srgbClr val="78BE20"/>
              </a:solidFill>
            </a:endParaRPr>
          </a:p>
        </p:txBody>
      </p:sp>
      <p:sp>
        <p:nvSpPr>
          <p:cNvPr id="39" name="TextBox 38"/>
          <p:cNvSpPr txBox="1"/>
          <p:nvPr/>
        </p:nvSpPr>
        <p:spPr>
          <a:xfrm>
            <a:off x="7086600" y="5105400"/>
            <a:ext cx="914400" cy="3048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1 </a:t>
            </a:r>
            <a:r>
              <a:rPr lang="en-US" sz="1200" b="1" dirty="0" smtClean="0">
                <a:solidFill>
                  <a:srgbClr val="78BE20"/>
                </a:solidFill>
              </a:rPr>
              <a:t>= $1,000</a:t>
            </a:r>
            <a:endParaRPr lang="en-US" sz="1200" b="1" dirty="0">
              <a:solidFill>
                <a:srgbClr val="78BE20"/>
              </a:solidFill>
            </a:endParaRPr>
          </a:p>
        </p:txBody>
      </p:sp>
      <p:sp>
        <p:nvSpPr>
          <p:cNvPr id="40" name="TextBox 39"/>
          <p:cNvSpPr txBox="1"/>
          <p:nvPr/>
        </p:nvSpPr>
        <p:spPr>
          <a:xfrm>
            <a:off x="8229600" y="5105400"/>
            <a:ext cx="914400" cy="3048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2 </a:t>
            </a:r>
            <a:r>
              <a:rPr lang="en-US" sz="1200" b="1" dirty="0" smtClean="0">
                <a:solidFill>
                  <a:srgbClr val="78BE20"/>
                </a:solidFill>
              </a:rPr>
              <a:t>= $1,000</a:t>
            </a:r>
            <a:endParaRPr lang="en-US" sz="1200" b="1" dirty="0">
              <a:solidFill>
                <a:srgbClr val="78BE20"/>
              </a:solidFill>
            </a:endParaRPr>
          </a:p>
        </p:txBody>
      </p:sp>
      <p:sp>
        <p:nvSpPr>
          <p:cNvPr id="41" name="TextBox 40"/>
          <p:cNvSpPr txBox="1"/>
          <p:nvPr/>
        </p:nvSpPr>
        <p:spPr>
          <a:xfrm>
            <a:off x="7696200" y="2743200"/>
            <a:ext cx="914400" cy="304800"/>
          </a:xfrm>
          <a:prstGeom prst="rect">
            <a:avLst/>
          </a:prstGeom>
          <a:noFill/>
        </p:spPr>
        <p:txBody>
          <a:bodyPr wrap="none" rtlCol="0">
            <a:noAutofit/>
          </a:bodyPr>
          <a:lstStyle/>
          <a:p>
            <a:r>
              <a:rPr lang="en-US" sz="1200" b="1" i="1" dirty="0" smtClean="0">
                <a:solidFill>
                  <a:srgbClr val="78BE20"/>
                </a:solidFill>
              </a:rPr>
              <a:t>r</a:t>
            </a:r>
            <a:r>
              <a:rPr lang="en-US" sz="1200" b="1" dirty="0" smtClean="0">
                <a:solidFill>
                  <a:srgbClr val="78BE20"/>
                </a:solidFill>
              </a:rPr>
              <a:t> = 2%</a:t>
            </a:r>
            <a:endParaRPr lang="en-US" sz="1200" b="1" dirty="0">
              <a:solidFill>
                <a:srgbClr val="78BE20"/>
              </a:solidFill>
            </a:endParaRPr>
          </a:p>
        </p:txBody>
      </p:sp>
      <p:sp>
        <p:nvSpPr>
          <p:cNvPr id="42" name="TextBox 41"/>
          <p:cNvSpPr txBox="1"/>
          <p:nvPr/>
        </p:nvSpPr>
        <p:spPr>
          <a:xfrm>
            <a:off x="6705600" y="2743200"/>
            <a:ext cx="609600" cy="304800"/>
          </a:xfrm>
          <a:prstGeom prst="rect">
            <a:avLst/>
          </a:prstGeom>
          <a:noFill/>
        </p:spPr>
        <p:txBody>
          <a:bodyPr wrap="none" rtlCol="0">
            <a:noAutofit/>
          </a:bodyPr>
          <a:lstStyle/>
          <a:p>
            <a:r>
              <a:rPr lang="en-US" sz="1200" b="1" i="1" dirty="0" smtClean="0">
                <a:solidFill>
                  <a:srgbClr val="78BE20"/>
                </a:solidFill>
              </a:rPr>
              <a:t>r</a:t>
            </a:r>
            <a:r>
              <a:rPr lang="en-US" sz="1200" b="1" dirty="0" smtClean="0">
                <a:solidFill>
                  <a:srgbClr val="78BE20"/>
                </a:solidFill>
              </a:rPr>
              <a:t> = 2%</a:t>
            </a:r>
            <a:endParaRPr lang="en-US" sz="1200" b="1" dirty="0">
              <a:solidFill>
                <a:srgbClr val="78BE20"/>
              </a:solidFill>
            </a:endParaRPr>
          </a:p>
        </p:txBody>
      </p:sp>
      <p:sp>
        <p:nvSpPr>
          <p:cNvPr id="43" name="TextBox 42"/>
          <p:cNvSpPr txBox="1"/>
          <p:nvPr/>
        </p:nvSpPr>
        <p:spPr>
          <a:xfrm>
            <a:off x="7696200" y="4572000"/>
            <a:ext cx="609600" cy="304800"/>
          </a:xfrm>
          <a:prstGeom prst="rect">
            <a:avLst/>
          </a:prstGeom>
          <a:noFill/>
        </p:spPr>
        <p:txBody>
          <a:bodyPr wrap="none" rtlCol="0">
            <a:noAutofit/>
          </a:bodyPr>
          <a:lstStyle/>
          <a:p>
            <a:r>
              <a:rPr lang="en-US" sz="1200" b="1" i="1" dirty="0" smtClean="0">
                <a:solidFill>
                  <a:srgbClr val="78BE20"/>
                </a:solidFill>
              </a:rPr>
              <a:t>r</a:t>
            </a:r>
            <a:r>
              <a:rPr lang="en-US" sz="1200" b="1" dirty="0" smtClean="0">
                <a:solidFill>
                  <a:srgbClr val="78BE20"/>
                </a:solidFill>
              </a:rPr>
              <a:t> = 2%</a:t>
            </a:r>
            <a:endParaRPr lang="en-US" sz="1200" b="1" dirty="0">
              <a:solidFill>
                <a:srgbClr val="78BE20"/>
              </a:solidFill>
            </a:endParaRPr>
          </a:p>
        </p:txBody>
      </p:sp>
      <p:sp>
        <p:nvSpPr>
          <p:cNvPr id="44" name="TextBox 43"/>
          <p:cNvSpPr txBox="1"/>
          <p:nvPr/>
        </p:nvSpPr>
        <p:spPr>
          <a:xfrm>
            <a:off x="6705600" y="4572000"/>
            <a:ext cx="609600" cy="304800"/>
          </a:xfrm>
          <a:prstGeom prst="rect">
            <a:avLst/>
          </a:prstGeom>
          <a:noFill/>
        </p:spPr>
        <p:txBody>
          <a:bodyPr wrap="none" rtlCol="0">
            <a:noAutofit/>
          </a:bodyPr>
          <a:lstStyle/>
          <a:p>
            <a:r>
              <a:rPr lang="en-US" sz="1200" b="1" i="1" dirty="0" smtClean="0">
                <a:solidFill>
                  <a:srgbClr val="78BE20"/>
                </a:solidFill>
              </a:rPr>
              <a:t>r</a:t>
            </a:r>
            <a:r>
              <a:rPr lang="en-US" sz="1200" b="1" dirty="0" smtClean="0">
                <a:solidFill>
                  <a:srgbClr val="78BE20"/>
                </a:solidFill>
              </a:rPr>
              <a:t> = 2%</a:t>
            </a:r>
            <a:endParaRPr lang="en-US" sz="1200" b="1" dirty="0">
              <a:solidFill>
                <a:srgbClr val="78BE20"/>
              </a:solidFill>
            </a:endParaRPr>
          </a:p>
        </p:txBody>
      </p:sp>
      <p:sp>
        <p:nvSpPr>
          <p:cNvPr id="45" name="TextBox 44"/>
          <p:cNvSpPr txBox="1"/>
          <p:nvPr/>
        </p:nvSpPr>
        <p:spPr>
          <a:xfrm>
            <a:off x="7772400" y="6019800"/>
            <a:ext cx="609600" cy="304800"/>
          </a:xfrm>
          <a:prstGeom prst="rect">
            <a:avLst/>
          </a:prstGeom>
          <a:noFill/>
        </p:spPr>
        <p:txBody>
          <a:bodyPr wrap="none" rtlCol="0">
            <a:noAutofit/>
          </a:bodyPr>
          <a:lstStyle/>
          <a:p>
            <a:r>
              <a:rPr lang="en-US" sz="1200" b="1" i="1" dirty="0" smtClean="0">
                <a:solidFill>
                  <a:srgbClr val="78BE20"/>
                </a:solidFill>
              </a:rPr>
              <a:t>r</a:t>
            </a:r>
            <a:r>
              <a:rPr lang="en-US" sz="1200" b="1" dirty="0" smtClean="0">
                <a:solidFill>
                  <a:srgbClr val="78BE20"/>
                </a:solidFill>
              </a:rPr>
              <a:t> = 2%</a:t>
            </a:r>
            <a:endParaRPr lang="en-US" sz="1200" b="1" dirty="0">
              <a:solidFill>
                <a:srgbClr val="78BE20"/>
              </a:solidFill>
            </a:endParaRPr>
          </a:p>
        </p:txBody>
      </p:sp>
      <p:sp>
        <p:nvSpPr>
          <p:cNvPr id="46" name="TextBox 45"/>
          <p:cNvSpPr txBox="1"/>
          <p:nvPr/>
        </p:nvSpPr>
        <p:spPr>
          <a:xfrm>
            <a:off x="6781800" y="6019800"/>
            <a:ext cx="609600" cy="304800"/>
          </a:xfrm>
          <a:prstGeom prst="rect">
            <a:avLst/>
          </a:prstGeom>
          <a:noFill/>
        </p:spPr>
        <p:txBody>
          <a:bodyPr wrap="none" rtlCol="0">
            <a:noAutofit/>
          </a:bodyPr>
          <a:lstStyle/>
          <a:p>
            <a:r>
              <a:rPr lang="en-US" sz="1200" b="1" i="1" dirty="0" smtClean="0">
                <a:solidFill>
                  <a:srgbClr val="78BE20"/>
                </a:solidFill>
              </a:rPr>
              <a:t>r</a:t>
            </a:r>
            <a:r>
              <a:rPr lang="en-US" sz="1200" b="1" dirty="0" smtClean="0">
                <a:solidFill>
                  <a:srgbClr val="78BE20"/>
                </a:solidFill>
              </a:rPr>
              <a:t> = 2%</a:t>
            </a:r>
            <a:endParaRPr lang="en-US" sz="1200" b="1" dirty="0">
              <a:solidFill>
                <a:srgbClr val="78BE20"/>
              </a:solidFill>
            </a:endParaRPr>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7" name="Rectangle 9"/>
          <p:cNvSpPr>
            <a:spLocks noChangeArrowheads="1"/>
          </p:cNvSpPr>
          <p:nvPr/>
        </p:nvSpPr>
        <p:spPr bwMode="auto">
          <a:xfrm>
            <a:off x="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47" name="TextBox 46"/>
              <p:cNvSpPr txBox="1"/>
              <p:nvPr/>
            </p:nvSpPr>
            <p:spPr>
              <a:xfrm>
                <a:off x="304800" y="5505893"/>
                <a:ext cx="1981200" cy="590107"/>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FV</m:t>
                      </m:r>
                      <m:r>
                        <a:rPr lang="en-US" b="0" i="1" baseline="-25000" smtClean="0">
                          <a:latin typeface="Cambria Math"/>
                        </a:rPr>
                        <m:t>2</m:t>
                      </m:r>
                      <m:r>
                        <a:rPr lang="en-US" b="0" i="1" smtClean="0">
                          <a:latin typeface="Cambria Math"/>
                        </a:rPr>
                        <m:t>=$3060.40</m:t>
                      </m:r>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304800" y="5505893"/>
                <a:ext cx="1981200" cy="59010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152400" y="3962400"/>
                <a:ext cx="4997302" cy="533400"/>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a:rPr>
                        <m:t>FV</m:t>
                      </m:r>
                      <m:r>
                        <a:rPr lang="en-US" i="1" baseline="-25000">
                          <a:latin typeface="Cambria Math"/>
                        </a:rPr>
                        <m:t>2</m:t>
                      </m:r>
                      <m:r>
                        <a:rPr lang="en-US" i="1">
                          <a:latin typeface="Cambria Math"/>
                        </a:rPr>
                        <m:t>=</m:t>
                      </m:r>
                      <m:r>
                        <m:rPr>
                          <m:sty m:val="p"/>
                        </m:rPr>
                        <a:rPr lang="en-US">
                          <a:latin typeface="Cambria Math"/>
                        </a:rPr>
                        <m:t>PV</m:t>
                      </m:r>
                      <m:r>
                        <a:rPr lang="en-US" i="1" baseline="-25000">
                          <a:latin typeface="Cambria Math"/>
                        </a:rPr>
                        <m:t>0</m:t>
                      </m:r>
                      <m:d>
                        <m:dPr>
                          <m:ctrlPr>
                            <a:rPr lang="en-US" i="1">
                              <a:latin typeface="Cambria Math"/>
                            </a:rPr>
                          </m:ctrlPr>
                        </m:dPr>
                        <m:e>
                          <m:r>
                            <a:rPr lang="en-US" i="1">
                              <a:latin typeface="Cambria Math"/>
                            </a:rPr>
                            <m:t>1+</m:t>
                          </m:r>
                          <m:r>
                            <a:rPr lang="en-US" i="1">
                              <a:latin typeface="Cambria Math"/>
                            </a:rPr>
                            <m:t>𝑟</m:t>
                          </m:r>
                        </m:e>
                      </m:d>
                      <m:r>
                        <a:rPr lang="en-US" i="1" baseline="30000">
                          <a:latin typeface="Cambria Math"/>
                        </a:rPr>
                        <m:t>𝑁</m:t>
                      </m:r>
                      <m:r>
                        <a:rPr lang="en-US" i="1">
                          <a:latin typeface="Cambria Math"/>
                        </a:rPr>
                        <m:t>+</m:t>
                      </m:r>
                      <m:r>
                        <a:rPr lang="en-US" i="1">
                          <a:latin typeface="Cambria Math"/>
                        </a:rPr>
                        <m:t>𝐴</m:t>
                      </m:r>
                      <m:d>
                        <m:dPr>
                          <m:begChr m:val="["/>
                          <m:endChr m:val="]"/>
                          <m:ctrlPr>
                            <a:rPr lang="en-US" i="1">
                              <a:latin typeface="Cambria Math"/>
                            </a:rPr>
                          </m:ctrlPr>
                        </m:dPr>
                        <m:e>
                          <m:f>
                            <m:fPr>
                              <m:ctrlPr>
                                <a:rPr lang="en-US" i="1">
                                  <a:latin typeface="Cambria Math"/>
                                </a:rPr>
                              </m:ctrlPr>
                            </m:fPr>
                            <m:num>
                              <m:d>
                                <m:dPr>
                                  <m:ctrlPr>
                                    <a:rPr lang="en-US" i="1">
                                      <a:latin typeface="Cambria Math"/>
                                    </a:rPr>
                                  </m:ctrlPr>
                                </m:dPr>
                                <m:e>
                                  <m:r>
                                    <a:rPr lang="en-US" i="1">
                                      <a:latin typeface="Cambria Math"/>
                                    </a:rPr>
                                    <m:t>1+</m:t>
                                  </m:r>
                                  <m:r>
                                    <a:rPr lang="en-US" i="1">
                                      <a:latin typeface="Cambria Math"/>
                                    </a:rPr>
                                    <m:t>𝑟</m:t>
                                  </m:r>
                                </m:e>
                              </m:d>
                              <m:r>
                                <a:rPr lang="en-US" i="1" baseline="30000">
                                  <a:latin typeface="Cambria Math"/>
                                </a:rPr>
                                <m:t>𝑁</m:t>
                              </m:r>
                              <m:r>
                                <a:rPr lang="en-US" i="1">
                                  <a:latin typeface="Cambria Math"/>
                                </a:rPr>
                                <m:t>−1</m:t>
                              </m:r>
                            </m:num>
                            <m:den>
                              <m:r>
                                <a:rPr lang="en-US" i="1">
                                  <a:latin typeface="Cambria Math"/>
                                </a:rPr>
                                <m:t>𝑟</m:t>
                              </m:r>
                            </m:den>
                          </m:f>
                        </m:e>
                      </m:d>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152400" y="3962400"/>
                <a:ext cx="4997302" cy="533400"/>
              </a:xfrm>
              <a:prstGeom prst="rect">
                <a:avLst/>
              </a:prstGeom>
              <a:blipFill rotWithShape="1">
                <a:blip r:embed="rId4"/>
                <a:stretch>
                  <a:fillRect b="-238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05809" y="4724400"/>
                <a:ext cx="5156791" cy="914400"/>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a:rPr>
                        <m:t>FV</m:t>
                      </m:r>
                      <m:r>
                        <a:rPr lang="en-US" i="1" baseline="-25000">
                          <a:latin typeface="Cambria Math"/>
                        </a:rPr>
                        <m:t>2</m:t>
                      </m:r>
                      <m:r>
                        <a:rPr lang="en-US" i="1">
                          <a:latin typeface="Cambria Math"/>
                        </a:rPr>
                        <m:t>=$1000</m:t>
                      </m:r>
                      <m:d>
                        <m:dPr>
                          <m:ctrlPr>
                            <a:rPr lang="en-US" i="1">
                              <a:latin typeface="Cambria Math"/>
                            </a:rPr>
                          </m:ctrlPr>
                        </m:dPr>
                        <m:e>
                          <m:r>
                            <a:rPr lang="en-US" i="1">
                              <a:latin typeface="Cambria Math"/>
                            </a:rPr>
                            <m:t>1+0.02</m:t>
                          </m:r>
                        </m:e>
                      </m:d>
                      <m:r>
                        <a:rPr lang="en-US" i="1" baseline="30000">
                          <a:latin typeface="Cambria Math"/>
                        </a:rPr>
                        <m:t>2</m:t>
                      </m:r>
                      <m:r>
                        <a:rPr lang="en-US" i="1">
                          <a:latin typeface="Cambria Math"/>
                        </a:rPr>
                        <m:t>+$1000</m:t>
                      </m:r>
                      <m:d>
                        <m:dPr>
                          <m:begChr m:val="["/>
                          <m:endChr m:val="]"/>
                          <m:ctrlPr>
                            <a:rPr lang="en-US" i="1">
                              <a:latin typeface="Cambria Math"/>
                            </a:rPr>
                          </m:ctrlPr>
                        </m:dPr>
                        <m:e>
                          <m:f>
                            <m:fPr>
                              <m:ctrlPr>
                                <a:rPr lang="en-US" i="1">
                                  <a:latin typeface="Cambria Math"/>
                                </a:rPr>
                              </m:ctrlPr>
                            </m:fPr>
                            <m:num>
                              <m:d>
                                <m:dPr>
                                  <m:ctrlPr>
                                    <a:rPr lang="en-US" i="1">
                                      <a:latin typeface="Cambria Math"/>
                                    </a:rPr>
                                  </m:ctrlPr>
                                </m:dPr>
                                <m:e>
                                  <m:r>
                                    <a:rPr lang="en-US" i="1">
                                      <a:latin typeface="Cambria Math"/>
                                    </a:rPr>
                                    <m:t>1+0.02</m:t>
                                  </m:r>
                                </m:e>
                              </m:d>
                              <m:r>
                                <a:rPr lang="en-US" i="1" baseline="30000">
                                  <a:latin typeface="Cambria Math"/>
                                </a:rPr>
                                <m:t>2</m:t>
                              </m:r>
                              <m:r>
                                <a:rPr lang="en-US" i="1">
                                  <a:latin typeface="Cambria Math"/>
                                </a:rPr>
                                <m:t>−1</m:t>
                              </m:r>
                            </m:num>
                            <m:den>
                              <m:r>
                                <a:rPr lang="en-US" i="1">
                                  <a:latin typeface="Cambria Math"/>
                                </a:rPr>
                                <m:t>0.02</m:t>
                              </m:r>
                            </m:den>
                          </m:f>
                        </m:e>
                      </m:d>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405809" y="4724400"/>
                <a:ext cx="5156791" cy="914400"/>
              </a:xfrm>
              <a:prstGeom prst="rect">
                <a:avLst/>
              </a:prstGeom>
              <a:blipFill rotWithShape="1">
                <a:blip r:embed="rId5"/>
                <a:stretch>
                  <a:fillRect/>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a:t>
            </a:r>
            <a:r>
              <a:rPr lang="en-US" baseline="0" dirty="0" smtClean="0"/>
              <a:t> Value of a perpetuity </a:t>
            </a:r>
            <a:endParaRPr lang="en-US" dirty="0"/>
          </a:p>
        </p:txBody>
      </p:sp>
      <p:sp>
        <p:nvSpPr>
          <p:cNvPr id="3" name="Text Placeholder 2"/>
          <p:cNvSpPr>
            <a:spLocks noGrp="1"/>
          </p:cNvSpPr>
          <p:nvPr>
            <p:ph type="body" sz="quarter" idx="13"/>
          </p:nvPr>
        </p:nvSpPr>
        <p:spPr/>
        <p:txBody>
          <a:bodyPr/>
          <a:lstStyle/>
          <a:p>
            <a:r>
              <a:rPr lang="en-US" dirty="0" smtClean="0"/>
              <a:t>Cash flows that never end are known as perpetuities.</a:t>
            </a:r>
          </a:p>
        </p:txBody>
      </p:sp>
      <p:sp>
        <p:nvSpPr>
          <p:cNvPr id="4" name="Content Placeholder 3"/>
          <p:cNvSpPr>
            <a:spLocks noGrp="1"/>
          </p:cNvSpPr>
          <p:nvPr>
            <p:ph idx="1"/>
          </p:nvPr>
        </p:nvSpPr>
        <p:spPr/>
        <p:txBody>
          <a:bodyPr/>
          <a:lstStyle/>
          <a:p>
            <a:r>
              <a:rPr lang="en-US" dirty="0" smtClean="0"/>
              <a:t>These can occur with many types of investments, including stocks and bonds.</a:t>
            </a:r>
          </a:p>
          <a:p>
            <a:pPr lvl="1"/>
            <a:r>
              <a:rPr lang="en-US" dirty="0" smtClean="0"/>
              <a:t>A type of perpetual bond is a “consol.”</a:t>
            </a:r>
          </a:p>
          <a:p>
            <a:r>
              <a:rPr lang="en-US" dirty="0" smtClean="0"/>
              <a:t>Suppose you plan to invest in a utility stock that will pay a $2 dividend for the life of the company. You don’t expect the dividend to ever grow, and similar stocks have an 8% required rate of return. How much should the stock be worth today?</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pPr/>
              <a:t>14</a:t>
            </a:fld>
            <a:endParaRPr lang="en-US"/>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31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91400" y="4800600"/>
            <a:ext cx="1095375" cy="552450"/>
          </a:xfrm>
          <a:prstGeom prst="rect">
            <a:avLst/>
          </a:prstGeom>
          <a:noFill/>
        </p:spPr>
      </p:pic>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3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6" name="Group 26"/>
          <p:cNvGrpSpPr/>
          <p:nvPr/>
        </p:nvGrpSpPr>
        <p:grpSpPr>
          <a:xfrm>
            <a:off x="3505200" y="4495800"/>
            <a:ext cx="3590925" cy="838200"/>
            <a:chOff x="3276600" y="4876800"/>
            <a:chExt cx="3590925" cy="838200"/>
          </a:xfrm>
        </p:grpSpPr>
        <p:sp>
          <p:nvSpPr>
            <p:cNvPr id="10" name="Line 4"/>
            <p:cNvSpPr>
              <a:spLocks noChangeShapeType="1"/>
            </p:cNvSpPr>
            <p:nvPr/>
          </p:nvSpPr>
          <p:spPr bwMode="auto">
            <a:xfrm>
              <a:off x="3276600" y="5486400"/>
              <a:ext cx="2514600" cy="0"/>
            </a:xfrm>
            <a:prstGeom prst="line">
              <a:avLst/>
            </a:prstGeom>
            <a:noFill/>
            <a:ln w="38100">
              <a:solidFill>
                <a:srgbClr val="78BE20"/>
              </a:solidFill>
              <a:round/>
              <a:headEnd/>
              <a:tailEnd/>
            </a:ln>
          </p:spPr>
          <p:txBody>
            <a:bodyPr/>
            <a:lstStyle/>
            <a:p>
              <a:endParaRPr lang="en-US"/>
            </a:p>
          </p:txBody>
        </p:sp>
        <p:sp>
          <p:nvSpPr>
            <p:cNvPr id="11" name="Line 5"/>
            <p:cNvSpPr>
              <a:spLocks noChangeShapeType="1"/>
            </p:cNvSpPr>
            <p:nvPr/>
          </p:nvSpPr>
          <p:spPr bwMode="auto">
            <a:xfrm>
              <a:off x="3276600" y="5410200"/>
              <a:ext cx="0" cy="152400"/>
            </a:xfrm>
            <a:prstGeom prst="line">
              <a:avLst/>
            </a:prstGeom>
            <a:noFill/>
            <a:ln w="38100">
              <a:solidFill>
                <a:srgbClr val="78BE20"/>
              </a:solidFill>
              <a:round/>
              <a:headEnd/>
              <a:tailEnd/>
            </a:ln>
          </p:spPr>
          <p:txBody>
            <a:bodyPr/>
            <a:lstStyle/>
            <a:p>
              <a:endParaRPr lang="en-US"/>
            </a:p>
          </p:txBody>
        </p:sp>
        <p:sp>
          <p:nvSpPr>
            <p:cNvPr id="12" name="Line 6"/>
            <p:cNvSpPr>
              <a:spLocks noChangeShapeType="1"/>
            </p:cNvSpPr>
            <p:nvPr/>
          </p:nvSpPr>
          <p:spPr bwMode="auto">
            <a:xfrm flipV="1">
              <a:off x="5410200" y="4876800"/>
              <a:ext cx="0" cy="609600"/>
            </a:xfrm>
            <a:prstGeom prst="line">
              <a:avLst/>
            </a:prstGeom>
            <a:noFill/>
            <a:ln w="38100">
              <a:solidFill>
                <a:srgbClr val="78BE20"/>
              </a:solidFill>
              <a:round/>
              <a:headEnd/>
              <a:tailEnd type="triangle" w="med" len="med"/>
            </a:ln>
          </p:spPr>
          <p:txBody>
            <a:bodyPr/>
            <a:lstStyle/>
            <a:p>
              <a:endParaRPr lang="en-US"/>
            </a:p>
          </p:txBody>
        </p:sp>
        <p:sp>
          <p:nvSpPr>
            <p:cNvPr id="13" name="Line 7"/>
            <p:cNvSpPr>
              <a:spLocks noChangeShapeType="1"/>
            </p:cNvSpPr>
            <p:nvPr/>
          </p:nvSpPr>
          <p:spPr bwMode="auto">
            <a:xfrm flipV="1">
              <a:off x="4343400" y="4876800"/>
              <a:ext cx="0" cy="609600"/>
            </a:xfrm>
            <a:prstGeom prst="line">
              <a:avLst/>
            </a:prstGeom>
            <a:noFill/>
            <a:ln w="38100">
              <a:solidFill>
                <a:srgbClr val="78BE20"/>
              </a:solidFill>
              <a:round/>
              <a:headEnd/>
              <a:tailEnd type="triangle" w="med" len="med"/>
            </a:ln>
          </p:spPr>
          <p:txBody>
            <a:bodyPr/>
            <a:lstStyle/>
            <a:p>
              <a:endParaRPr lang="en-US"/>
            </a:p>
          </p:txBody>
        </p:sp>
        <p:pic>
          <p:nvPicPr>
            <p:cNvPr id="13321"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324600" y="5257800"/>
              <a:ext cx="542925" cy="409575"/>
            </a:xfrm>
            <a:prstGeom prst="rect">
              <a:avLst/>
            </a:prstGeom>
            <a:noFill/>
          </p:spPr>
        </p:pic>
        <p:cxnSp>
          <p:nvCxnSpPr>
            <p:cNvPr id="22" name="Straight Connector 21"/>
            <p:cNvCxnSpPr>
              <a:stCxn id="10" idx="1"/>
            </p:cNvCxnSpPr>
            <p:nvPr/>
          </p:nvCxnSpPr>
          <p:spPr>
            <a:xfrm flipV="1">
              <a:off x="5791200" y="5257800"/>
              <a:ext cx="152400" cy="228600"/>
            </a:xfrm>
            <a:prstGeom prst="line">
              <a:avLst/>
            </a:prstGeom>
            <a:ln w="38100">
              <a:solidFill>
                <a:srgbClr val="78BE20"/>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943600" y="5257800"/>
              <a:ext cx="152400" cy="457200"/>
            </a:xfrm>
            <a:prstGeom prst="line">
              <a:avLst/>
            </a:prstGeom>
            <a:ln w="38100">
              <a:solidFill>
                <a:srgbClr val="78BE20"/>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096000" y="5562600"/>
              <a:ext cx="152400" cy="152400"/>
            </a:xfrm>
            <a:prstGeom prst="line">
              <a:avLst/>
            </a:prstGeom>
            <a:ln w="38100">
              <a:solidFill>
                <a:srgbClr val="78BE20"/>
              </a:solidFill>
              <a:miter lim="800000"/>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3276600" y="51816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0</a:t>
            </a:r>
            <a:endParaRPr lang="en-US" sz="1200" b="1" dirty="0">
              <a:solidFill>
                <a:srgbClr val="78BE20"/>
              </a:solidFill>
            </a:endParaRPr>
          </a:p>
        </p:txBody>
      </p:sp>
      <p:sp>
        <p:nvSpPr>
          <p:cNvPr id="29" name="TextBox 28"/>
          <p:cNvSpPr txBox="1"/>
          <p:nvPr/>
        </p:nvSpPr>
        <p:spPr>
          <a:xfrm>
            <a:off x="4343400" y="51054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1</a:t>
            </a:r>
            <a:endParaRPr lang="en-US" sz="1200" b="1" dirty="0">
              <a:solidFill>
                <a:srgbClr val="78BE20"/>
              </a:solidFill>
            </a:endParaRPr>
          </a:p>
        </p:txBody>
      </p:sp>
      <p:sp>
        <p:nvSpPr>
          <p:cNvPr id="30" name="TextBox 29"/>
          <p:cNvSpPr txBox="1"/>
          <p:nvPr/>
        </p:nvSpPr>
        <p:spPr>
          <a:xfrm>
            <a:off x="5410200" y="51054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2</a:t>
            </a:r>
            <a:endParaRPr lang="en-US" sz="1200" b="1" dirty="0">
              <a:solidFill>
                <a:srgbClr val="78BE20"/>
              </a:solidFill>
            </a:endParaRPr>
          </a:p>
        </p:txBody>
      </p:sp>
      <p:sp>
        <p:nvSpPr>
          <p:cNvPr id="31" name="TextBox 30"/>
          <p:cNvSpPr txBox="1"/>
          <p:nvPr/>
        </p:nvSpPr>
        <p:spPr>
          <a:xfrm>
            <a:off x="4267200" y="4267200"/>
            <a:ext cx="914400" cy="3048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2 </a:t>
            </a:r>
            <a:r>
              <a:rPr lang="en-US" sz="1200" b="1" dirty="0" smtClean="0">
                <a:solidFill>
                  <a:srgbClr val="78BE20"/>
                </a:solidFill>
              </a:rPr>
              <a:t>= $2</a:t>
            </a:r>
            <a:endParaRPr lang="en-US" sz="1200" b="1" dirty="0">
              <a:solidFill>
                <a:srgbClr val="78BE20"/>
              </a:solidFill>
            </a:endParaRPr>
          </a:p>
        </p:txBody>
      </p:sp>
      <p:sp>
        <p:nvSpPr>
          <p:cNvPr id="32" name="TextBox 31"/>
          <p:cNvSpPr txBox="1"/>
          <p:nvPr/>
        </p:nvSpPr>
        <p:spPr>
          <a:xfrm>
            <a:off x="5334000" y="4267200"/>
            <a:ext cx="914400" cy="3048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3 </a:t>
            </a:r>
            <a:r>
              <a:rPr lang="en-US" sz="1200" b="1" dirty="0" smtClean="0">
                <a:solidFill>
                  <a:srgbClr val="78BE20"/>
                </a:solidFill>
              </a:rPr>
              <a:t>= $2</a:t>
            </a:r>
            <a:endParaRPr lang="en-US" sz="1200" b="1" dirty="0">
              <a:solidFill>
                <a:srgbClr val="78BE20"/>
              </a:solidFill>
            </a:endParaRPr>
          </a:p>
        </p:txBody>
      </p:sp>
      <p:sp>
        <p:nvSpPr>
          <p:cNvPr id="33" name="TextBox 32"/>
          <p:cNvSpPr txBox="1"/>
          <p:nvPr/>
        </p:nvSpPr>
        <p:spPr>
          <a:xfrm>
            <a:off x="3733800" y="4724400"/>
            <a:ext cx="914400" cy="304800"/>
          </a:xfrm>
          <a:prstGeom prst="rect">
            <a:avLst/>
          </a:prstGeom>
          <a:noFill/>
        </p:spPr>
        <p:txBody>
          <a:bodyPr wrap="none" rtlCol="0">
            <a:noAutofit/>
          </a:bodyPr>
          <a:lstStyle/>
          <a:p>
            <a:r>
              <a:rPr lang="en-US" sz="1200" b="1" i="1" dirty="0" smtClean="0">
                <a:solidFill>
                  <a:srgbClr val="78BE20"/>
                </a:solidFill>
              </a:rPr>
              <a:t>r</a:t>
            </a:r>
            <a:r>
              <a:rPr lang="en-US" sz="1200" b="1" dirty="0" smtClean="0">
                <a:solidFill>
                  <a:srgbClr val="78BE20"/>
                </a:solidFill>
              </a:rPr>
              <a:t> = 8%</a:t>
            </a:r>
            <a:endParaRPr lang="en-US" sz="1200" b="1" dirty="0">
              <a:solidFill>
                <a:srgbClr val="78BE20"/>
              </a:solidFill>
            </a:endParaRPr>
          </a:p>
        </p:txBody>
      </p:sp>
      <p:sp>
        <p:nvSpPr>
          <p:cNvPr id="34" name="TextBox 33"/>
          <p:cNvSpPr txBox="1"/>
          <p:nvPr/>
        </p:nvSpPr>
        <p:spPr>
          <a:xfrm>
            <a:off x="4876800" y="4724400"/>
            <a:ext cx="914400" cy="304800"/>
          </a:xfrm>
          <a:prstGeom prst="rect">
            <a:avLst/>
          </a:prstGeom>
          <a:noFill/>
        </p:spPr>
        <p:txBody>
          <a:bodyPr wrap="none" rtlCol="0">
            <a:noAutofit/>
          </a:bodyPr>
          <a:lstStyle/>
          <a:p>
            <a:r>
              <a:rPr lang="en-US" sz="1200" b="1" i="1" dirty="0" smtClean="0">
                <a:solidFill>
                  <a:srgbClr val="78BE20"/>
                </a:solidFill>
              </a:rPr>
              <a:t>r</a:t>
            </a:r>
            <a:r>
              <a:rPr lang="en-US" sz="1200" b="1" dirty="0" smtClean="0">
                <a:solidFill>
                  <a:srgbClr val="78BE20"/>
                </a:solidFill>
              </a:rPr>
              <a:t> = 8%</a:t>
            </a:r>
            <a:endParaRPr lang="en-US" sz="1200" b="1" dirty="0">
              <a:solidFill>
                <a:srgbClr val="78BE20"/>
              </a:solidFill>
            </a:endParaRPr>
          </a:p>
        </p:txBody>
      </p:sp>
      <mc:AlternateContent xmlns:mc="http://schemas.openxmlformats.org/markup-compatibility/2006" xmlns:a14="http://schemas.microsoft.com/office/drawing/2010/main">
        <mc:Choice Requires="a14">
          <p:sp>
            <p:nvSpPr>
              <p:cNvPr id="7" name="TextBox 6"/>
              <p:cNvSpPr txBox="1"/>
              <p:nvPr/>
            </p:nvSpPr>
            <p:spPr>
              <a:xfrm>
                <a:off x="533400" y="4490484"/>
                <a:ext cx="2590800" cy="914400"/>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PV</m:t>
                      </m:r>
                      <m:r>
                        <a:rPr lang="en-US" b="0" i="1" baseline="-25000" smtClean="0">
                          <a:latin typeface="Cambria Math"/>
                        </a:rPr>
                        <m:t>0</m:t>
                      </m:r>
                      <m:r>
                        <a:rPr lang="en-US" b="0" i="1" smtClean="0">
                          <a:latin typeface="Cambria Math"/>
                        </a:rPr>
                        <m:t>=</m:t>
                      </m:r>
                      <m:r>
                        <a:rPr lang="en-US" b="0" i="1" smtClean="0">
                          <a:latin typeface="Cambria Math"/>
                        </a:rPr>
                        <m:t>𝐴</m:t>
                      </m:r>
                      <m:nary>
                        <m:naryPr>
                          <m:chr m:val="∑"/>
                          <m:ctrlPr>
                            <a:rPr lang="en-US" b="0"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ea typeface="Cambria Math"/>
                            </a:rPr>
                            <m:t>∞</m:t>
                          </m:r>
                        </m:sup>
                        <m:e>
                          <m:f>
                            <m:fPr>
                              <m:ctrlPr>
                                <a:rPr lang="en-US" b="0" i="1" smtClean="0">
                                  <a:latin typeface="Cambria Math"/>
                                </a:rPr>
                              </m:ctrlPr>
                            </m:fPr>
                            <m:num>
                              <m:r>
                                <a:rPr lang="en-US" b="0" i="1" smtClean="0">
                                  <a:latin typeface="Cambria Math"/>
                                </a:rPr>
                                <m:t>1</m:t>
                              </m:r>
                            </m:num>
                            <m:den>
                              <m:sSup>
                                <m:sSupPr>
                                  <m:ctrlPr>
                                    <a:rPr lang="en-US" b="0" i="1" smtClean="0">
                                      <a:latin typeface="Cambria Math"/>
                                    </a:rPr>
                                  </m:ctrlPr>
                                </m:sSupPr>
                                <m:e>
                                  <m:r>
                                    <a:rPr lang="en-US" b="0" i="1" smtClean="0">
                                      <a:latin typeface="Cambria Math"/>
                                    </a:rPr>
                                    <m:t>(1+</m:t>
                                  </m:r>
                                  <m:r>
                                    <a:rPr lang="en-US" b="0" i="1" smtClean="0">
                                      <a:latin typeface="Cambria Math"/>
                                    </a:rPr>
                                    <m:t>𝑟</m:t>
                                  </m:r>
                                  <m:r>
                                    <a:rPr lang="en-US" b="0" i="1" smtClean="0">
                                      <a:latin typeface="Cambria Math"/>
                                    </a:rPr>
                                    <m:t>)</m:t>
                                  </m:r>
                                </m:e>
                                <m:sup>
                                  <m:r>
                                    <a:rPr lang="en-US" b="0" i="1" smtClean="0">
                                      <a:latin typeface="Cambria Math"/>
                                    </a:rPr>
                                    <m:t>𝑖</m:t>
                                  </m:r>
                                </m:sup>
                              </m:sSup>
                            </m:den>
                          </m:f>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𝐴</m:t>
                              </m:r>
                            </m:num>
                            <m:den>
                              <m:r>
                                <a:rPr lang="en-US" b="0" i="1" smtClean="0">
                                  <a:latin typeface="Cambria Math"/>
                                  <a:ea typeface="Cambria Math"/>
                                </a:rPr>
                                <m:t>𝑟</m:t>
                              </m:r>
                            </m:den>
                          </m:f>
                        </m:e>
                      </m:nary>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33400" y="4490484"/>
                <a:ext cx="2590800" cy="914400"/>
              </a:xfrm>
              <a:prstGeom prst="rect">
                <a:avLst/>
              </a:prstGeom>
              <a:blipFill rotWithShape="1">
                <a:blip r:embed="rId5"/>
                <a:stretch>
                  <a:fillRect/>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 Value of a Growing Perpetuity</a:t>
            </a:r>
            <a:endParaRPr lang="en-US" dirty="0"/>
          </a:p>
        </p:txBody>
      </p:sp>
      <p:sp>
        <p:nvSpPr>
          <p:cNvPr id="3" name="Text Placeholder 2"/>
          <p:cNvSpPr>
            <a:spLocks noGrp="1"/>
          </p:cNvSpPr>
          <p:nvPr>
            <p:ph type="body" sz="quarter" idx="13"/>
          </p:nvPr>
        </p:nvSpPr>
        <p:spPr/>
        <p:txBody>
          <a:bodyPr/>
          <a:lstStyle/>
          <a:p>
            <a:r>
              <a:rPr lang="en-US" dirty="0" smtClean="0"/>
              <a:t>If we assume growth stays constant and it is less than the discount rate, then we can calculate the present value of a growing perpetuity.</a:t>
            </a:r>
            <a:endParaRPr lang="en-US" dirty="0"/>
          </a:p>
        </p:txBody>
      </p:sp>
      <p:sp>
        <p:nvSpPr>
          <p:cNvPr id="4" name="Content Placeholder 3"/>
          <p:cNvSpPr>
            <a:spLocks noGrp="1"/>
          </p:cNvSpPr>
          <p:nvPr>
            <p:ph idx="1"/>
          </p:nvPr>
        </p:nvSpPr>
        <p:spPr>
          <a:xfrm>
            <a:off x="381000" y="2133600"/>
            <a:ext cx="8375904" cy="3929061"/>
          </a:xfrm>
        </p:spPr>
        <p:txBody>
          <a:bodyPr/>
          <a:lstStyle/>
          <a:p>
            <a:r>
              <a:rPr lang="en-US" dirty="0" smtClean="0"/>
              <a:t>Suppose you plan to invest in a different utility stock that will pay a $2 dividend for the life of the company. You expect the dividend to grow (</a:t>
            </a:r>
            <a:r>
              <a:rPr lang="en-US" i="1" dirty="0" smtClean="0"/>
              <a:t>g</a:t>
            </a:r>
            <a:r>
              <a:rPr lang="en-US" dirty="0" smtClean="0"/>
              <a:t>) by 2% per year, and similar stocks have an 8% required rate of return. How much should the stock be worth today?</a:t>
            </a:r>
          </a:p>
          <a:p>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pPr/>
              <a:t>15</a:t>
            </a:fld>
            <a:endParaRPr lang="en-US"/>
          </a:p>
        </p:txBody>
      </p:sp>
      <p:sp>
        <p:nvSpPr>
          <p:cNvPr id="993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Line 15"/>
          <p:cNvSpPr>
            <a:spLocks noChangeShapeType="1"/>
          </p:cNvSpPr>
          <p:nvPr/>
        </p:nvSpPr>
        <p:spPr bwMode="auto">
          <a:xfrm>
            <a:off x="2514600" y="4800600"/>
            <a:ext cx="3124200" cy="0"/>
          </a:xfrm>
          <a:prstGeom prst="line">
            <a:avLst/>
          </a:prstGeom>
          <a:solidFill>
            <a:srgbClr val="78BE20"/>
          </a:solidFill>
          <a:ln w="38100">
            <a:solidFill>
              <a:srgbClr val="78BE20"/>
            </a:solidFill>
            <a:round/>
            <a:headEnd/>
            <a:tailEnd/>
          </a:ln>
        </p:spPr>
        <p:txBody>
          <a:bodyPr/>
          <a:lstStyle/>
          <a:p>
            <a:endParaRPr lang="en-US"/>
          </a:p>
        </p:txBody>
      </p:sp>
      <p:sp>
        <p:nvSpPr>
          <p:cNvPr id="10" name="Line 16"/>
          <p:cNvSpPr>
            <a:spLocks noChangeShapeType="1"/>
          </p:cNvSpPr>
          <p:nvPr/>
        </p:nvSpPr>
        <p:spPr bwMode="auto">
          <a:xfrm>
            <a:off x="2514600" y="4800600"/>
            <a:ext cx="0" cy="609600"/>
          </a:xfrm>
          <a:prstGeom prst="line">
            <a:avLst/>
          </a:prstGeom>
          <a:solidFill>
            <a:srgbClr val="78BE20"/>
          </a:solidFill>
          <a:ln w="38100">
            <a:solidFill>
              <a:srgbClr val="78BE20"/>
            </a:solidFill>
            <a:round/>
            <a:headEnd/>
            <a:tailEnd type="triangle" w="med" len="med"/>
          </a:ln>
        </p:spPr>
        <p:txBody>
          <a:bodyPr/>
          <a:lstStyle/>
          <a:p>
            <a:endParaRPr lang="en-US"/>
          </a:p>
        </p:txBody>
      </p:sp>
      <p:sp>
        <p:nvSpPr>
          <p:cNvPr id="11" name="Line 17"/>
          <p:cNvSpPr>
            <a:spLocks noChangeShapeType="1"/>
          </p:cNvSpPr>
          <p:nvPr/>
        </p:nvSpPr>
        <p:spPr bwMode="auto">
          <a:xfrm flipV="1">
            <a:off x="4648200" y="3733800"/>
            <a:ext cx="0" cy="1066800"/>
          </a:xfrm>
          <a:prstGeom prst="line">
            <a:avLst/>
          </a:prstGeom>
          <a:solidFill>
            <a:srgbClr val="78BE20"/>
          </a:solidFill>
          <a:ln w="38100">
            <a:solidFill>
              <a:srgbClr val="78BE20"/>
            </a:solidFill>
            <a:round/>
            <a:headEnd/>
            <a:tailEnd type="triangle" w="med" len="med"/>
          </a:ln>
        </p:spPr>
        <p:txBody>
          <a:bodyPr/>
          <a:lstStyle/>
          <a:p>
            <a:endParaRPr lang="en-US"/>
          </a:p>
        </p:txBody>
      </p:sp>
      <p:sp>
        <p:nvSpPr>
          <p:cNvPr id="12" name="Line 18"/>
          <p:cNvSpPr>
            <a:spLocks noChangeShapeType="1"/>
          </p:cNvSpPr>
          <p:nvPr/>
        </p:nvSpPr>
        <p:spPr bwMode="auto">
          <a:xfrm flipV="1">
            <a:off x="3505200" y="4191000"/>
            <a:ext cx="0" cy="609600"/>
          </a:xfrm>
          <a:prstGeom prst="line">
            <a:avLst/>
          </a:prstGeom>
          <a:solidFill>
            <a:srgbClr val="78BE20"/>
          </a:solidFill>
          <a:ln w="38100">
            <a:solidFill>
              <a:srgbClr val="78BE20"/>
            </a:solidFill>
            <a:round/>
            <a:headEnd/>
            <a:tailEnd type="triangle" w="med" len="med"/>
          </a:ln>
        </p:spPr>
        <p:txBody>
          <a:bodyPr/>
          <a:lstStyle/>
          <a:p>
            <a:endParaRPr lang="en-US"/>
          </a:p>
        </p:txBody>
      </p:sp>
      <p:sp>
        <p:nvSpPr>
          <p:cNvPr id="13" name="Line 19"/>
          <p:cNvSpPr>
            <a:spLocks noChangeShapeType="1"/>
          </p:cNvSpPr>
          <p:nvPr/>
        </p:nvSpPr>
        <p:spPr bwMode="auto">
          <a:xfrm flipV="1">
            <a:off x="5638800" y="3200400"/>
            <a:ext cx="0" cy="1600200"/>
          </a:xfrm>
          <a:prstGeom prst="line">
            <a:avLst/>
          </a:prstGeom>
          <a:solidFill>
            <a:srgbClr val="78BE20"/>
          </a:solidFill>
          <a:ln w="38100">
            <a:solidFill>
              <a:srgbClr val="78BE20"/>
            </a:solidFill>
            <a:round/>
            <a:headEnd/>
            <a:tailEnd type="triangle" w="med" len="med"/>
          </a:ln>
        </p:spPr>
        <p:txBody>
          <a:bodyPr/>
          <a:lstStyle/>
          <a:p>
            <a:endParaRPr lang="en-US"/>
          </a:p>
        </p:txBody>
      </p:sp>
      <p:sp>
        <p:nvSpPr>
          <p:cNvPr id="17" name="Line 23"/>
          <p:cNvSpPr>
            <a:spLocks noChangeShapeType="1"/>
          </p:cNvSpPr>
          <p:nvPr/>
        </p:nvSpPr>
        <p:spPr bwMode="auto">
          <a:xfrm flipV="1">
            <a:off x="5638800" y="4572000"/>
            <a:ext cx="228600" cy="228600"/>
          </a:xfrm>
          <a:prstGeom prst="line">
            <a:avLst/>
          </a:prstGeom>
          <a:solidFill>
            <a:srgbClr val="78BE20"/>
          </a:solidFill>
          <a:ln w="38100">
            <a:solidFill>
              <a:srgbClr val="78BE20"/>
            </a:solidFill>
            <a:round/>
            <a:headEnd/>
            <a:tailEnd/>
          </a:ln>
        </p:spPr>
        <p:txBody>
          <a:bodyPr/>
          <a:lstStyle/>
          <a:p>
            <a:endParaRPr lang="en-US"/>
          </a:p>
        </p:txBody>
      </p:sp>
      <p:sp>
        <p:nvSpPr>
          <p:cNvPr id="18" name="Line 24"/>
          <p:cNvSpPr>
            <a:spLocks noChangeShapeType="1"/>
          </p:cNvSpPr>
          <p:nvPr/>
        </p:nvSpPr>
        <p:spPr bwMode="auto">
          <a:xfrm>
            <a:off x="5867400" y="4572000"/>
            <a:ext cx="228600" cy="381000"/>
          </a:xfrm>
          <a:prstGeom prst="line">
            <a:avLst/>
          </a:prstGeom>
          <a:solidFill>
            <a:srgbClr val="78BE20"/>
          </a:solidFill>
          <a:ln w="38100">
            <a:solidFill>
              <a:srgbClr val="78BE20"/>
            </a:solidFill>
            <a:round/>
            <a:headEnd/>
            <a:tailEnd/>
          </a:ln>
        </p:spPr>
        <p:txBody>
          <a:bodyPr/>
          <a:lstStyle/>
          <a:p>
            <a:endParaRPr lang="en-US"/>
          </a:p>
        </p:txBody>
      </p:sp>
      <p:sp>
        <p:nvSpPr>
          <p:cNvPr id="19" name="Line 25"/>
          <p:cNvSpPr>
            <a:spLocks noChangeShapeType="1"/>
          </p:cNvSpPr>
          <p:nvPr/>
        </p:nvSpPr>
        <p:spPr bwMode="auto">
          <a:xfrm flipV="1">
            <a:off x="6096000" y="4724400"/>
            <a:ext cx="228600" cy="228600"/>
          </a:xfrm>
          <a:prstGeom prst="line">
            <a:avLst/>
          </a:prstGeom>
          <a:solidFill>
            <a:srgbClr val="78BE20"/>
          </a:solidFill>
          <a:ln w="38100">
            <a:solidFill>
              <a:srgbClr val="78BE20"/>
            </a:solidFill>
            <a:round/>
            <a:headEnd/>
            <a:tailEnd/>
          </a:ln>
        </p:spPr>
        <p:txBody>
          <a:bodyPr/>
          <a:lstStyle/>
          <a:p>
            <a:endParaRPr lang="en-US"/>
          </a:p>
        </p:txBody>
      </p:sp>
      <p:pic>
        <p:nvPicPr>
          <p:cNvPr id="20"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00800" y="4495800"/>
            <a:ext cx="542925" cy="409575"/>
          </a:xfrm>
          <a:prstGeom prst="rect">
            <a:avLst/>
          </a:prstGeom>
          <a:noFill/>
        </p:spPr>
      </p:pic>
      <p:sp>
        <p:nvSpPr>
          <p:cNvPr id="21" name="TextBox 20"/>
          <p:cNvSpPr txBox="1"/>
          <p:nvPr/>
        </p:nvSpPr>
        <p:spPr>
          <a:xfrm>
            <a:off x="3276600" y="48006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1</a:t>
            </a:r>
            <a:endParaRPr lang="en-US" sz="1200" b="1" dirty="0">
              <a:solidFill>
                <a:srgbClr val="78BE20"/>
              </a:solidFill>
            </a:endParaRPr>
          </a:p>
        </p:txBody>
      </p:sp>
      <p:sp>
        <p:nvSpPr>
          <p:cNvPr id="22" name="TextBox 21"/>
          <p:cNvSpPr txBox="1"/>
          <p:nvPr/>
        </p:nvSpPr>
        <p:spPr>
          <a:xfrm>
            <a:off x="4419600" y="48006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2</a:t>
            </a:r>
            <a:endParaRPr lang="en-US" sz="1200" b="1" dirty="0">
              <a:solidFill>
                <a:srgbClr val="78BE20"/>
              </a:solidFill>
            </a:endParaRPr>
          </a:p>
        </p:txBody>
      </p:sp>
      <p:sp>
        <p:nvSpPr>
          <p:cNvPr id="23" name="TextBox 22"/>
          <p:cNvSpPr txBox="1"/>
          <p:nvPr/>
        </p:nvSpPr>
        <p:spPr>
          <a:xfrm>
            <a:off x="5410200" y="48006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3</a:t>
            </a:r>
            <a:endParaRPr lang="en-US" sz="1200" b="1" dirty="0">
              <a:solidFill>
                <a:srgbClr val="78BE20"/>
              </a:solidFill>
            </a:endParaRPr>
          </a:p>
        </p:txBody>
      </p:sp>
      <p:sp>
        <p:nvSpPr>
          <p:cNvPr id="24" name="TextBox 23"/>
          <p:cNvSpPr txBox="1"/>
          <p:nvPr/>
        </p:nvSpPr>
        <p:spPr>
          <a:xfrm>
            <a:off x="3124200" y="3962400"/>
            <a:ext cx="914400" cy="3048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2 </a:t>
            </a:r>
            <a:r>
              <a:rPr lang="en-US" sz="1200" b="1" dirty="0" smtClean="0">
                <a:solidFill>
                  <a:srgbClr val="78BE20"/>
                </a:solidFill>
              </a:rPr>
              <a:t>= $2</a:t>
            </a:r>
            <a:endParaRPr lang="en-US" sz="1200" b="1" dirty="0">
              <a:solidFill>
                <a:srgbClr val="78BE20"/>
              </a:solidFill>
            </a:endParaRPr>
          </a:p>
        </p:txBody>
      </p:sp>
      <p:sp>
        <p:nvSpPr>
          <p:cNvPr id="25" name="TextBox 24"/>
          <p:cNvSpPr txBox="1"/>
          <p:nvPr/>
        </p:nvSpPr>
        <p:spPr>
          <a:xfrm>
            <a:off x="4114800" y="3505200"/>
            <a:ext cx="914400" cy="3048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3 </a:t>
            </a:r>
            <a:r>
              <a:rPr lang="en-US" sz="1200" b="1" dirty="0" smtClean="0">
                <a:solidFill>
                  <a:srgbClr val="78BE20"/>
                </a:solidFill>
              </a:rPr>
              <a:t>= $2(1.02)</a:t>
            </a:r>
            <a:endParaRPr lang="en-US" sz="1200" b="1" dirty="0">
              <a:solidFill>
                <a:srgbClr val="78BE20"/>
              </a:solidFill>
            </a:endParaRPr>
          </a:p>
        </p:txBody>
      </p:sp>
      <p:sp>
        <p:nvSpPr>
          <p:cNvPr id="26" name="TextBox 25"/>
          <p:cNvSpPr txBox="1"/>
          <p:nvPr/>
        </p:nvSpPr>
        <p:spPr>
          <a:xfrm>
            <a:off x="2286000" y="45720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0</a:t>
            </a:r>
            <a:endParaRPr lang="en-US" sz="1200" b="1" dirty="0">
              <a:solidFill>
                <a:srgbClr val="78BE20"/>
              </a:solidFill>
            </a:endParaRPr>
          </a:p>
        </p:txBody>
      </p:sp>
      <p:sp>
        <p:nvSpPr>
          <p:cNvPr id="27" name="TextBox 26"/>
          <p:cNvSpPr txBox="1"/>
          <p:nvPr/>
        </p:nvSpPr>
        <p:spPr>
          <a:xfrm>
            <a:off x="5181600" y="2971800"/>
            <a:ext cx="914400" cy="3048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3 </a:t>
            </a:r>
            <a:r>
              <a:rPr lang="en-US" sz="1200" b="1" dirty="0" smtClean="0">
                <a:solidFill>
                  <a:srgbClr val="78BE20"/>
                </a:solidFill>
              </a:rPr>
              <a:t>= $2(1.02)(1.02)</a:t>
            </a:r>
            <a:endParaRPr lang="en-US" sz="1200" b="1" dirty="0">
              <a:solidFill>
                <a:srgbClr val="78BE20"/>
              </a:solidFill>
            </a:endParaRPr>
          </a:p>
        </p:txBody>
      </p:sp>
      <p:sp>
        <p:nvSpPr>
          <p:cNvPr id="993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93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 name="TextBox 31"/>
          <p:cNvSpPr txBox="1"/>
          <p:nvPr/>
        </p:nvSpPr>
        <p:spPr>
          <a:xfrm>
            <a:off x="2819400" y="4343400"/>
            <a:ext cx="914400" cy="228600"/>
          </a:xfrm>
          <a:prstGeom prst="rect">
            <a:avLst/>
          </a:prstGeom>
          <a:noFill/>
        </p:spPr>
        <p:txBody>
          <a:bodyPr wrap="none" rtlCol="0">
            <a:noAutofit/>
          </a:bodyPr>
          <a:lstStyle/>
          <a:p>
            <a:r>
              <a:rPr lang="en-US" sz="1200" b="1" i="1" dirty="0" smtClean="0">
                <a:solidFill>
                  <a:srgbClr val="78BE20"/>
                </a:solidFill>
              </a:rPr>
              <a:t>r</a:t>
            </a:r>
            <a:r>
              <a:rPr lang="en-US" sz="1200" b="1" dirty="0" smtClean="0">
                <a:solidFill>
                  <a:srgbClr val="78BE20"/>
                </a:solidFill>
              </a:rPr>
              <a:t> = 8%</a:t>
            </a:r>
          </a:p>
          <a:p>
            <a:r>
              <a:rPr lang="en-US" sz="1200" b="1" i="1" dirty="0" smtClean="0">
                <a:solidFill>
                  <a:srgbClr val="78BE20"/>
                </a:solidFill>
              </a:rPr>
              <a:t>g</a:t>
            </a:r>
            <a:r>
              <a:rPr lang="en-US" sz="1200" b="1" dirty="0" smtClean="0">
                <a:solidFill>
                  <a:srgbClr val="78BE20"/>
                </a:solidFill>
              </a:rPr>
              <a:t> = 2%</a:t>
            </a:r>
            <a:endParaRPr lang="en-US" sz="1200" b="1" dirty="0">
              <a:solidFill>
                <a:srgbClr val="78BE20"/>
              </a:solidFill>
            </a:endParaRPr>
          </a:p>
        </p:txBody>
      </p:sp>
      <p:sp>
        <p:nvSpPr>
          <p:cNvPr id="35" name="TextBox 34"/>
          <p:cNvSpPr txBox="1"/>
          <p:nvPr/>
        </p:nvSpPr>
        <p:spPr>
          <a:xfrm>
            <a:off x="3810000" y="4343400"/>
            <a:ext cx="914400" cy="304800"/>
          </a:xfrm>
          <a:prstGeom prst="rect">
            <a:avLst/>
          </a:prstGeom>
          <a:noFill/>
        </p:spPr>
        <p:txBody>
          <a:bodyPr wrap="none" rtlCol="0">
            <a:noAutofit/>
          </a:bodyPr>
          <a:lstStyle/>
          <a:p>
            <a:r>
              <a:rPr lang="en-US" sz="1200" b="1" i="1" dirty="0" smtClean="0">
                <a:solidFill>
                  <a:srgbClr val="78BE20"/>
                </a:solidFill>
              </a:rPr>
              <a:t>r</a:t>
            </a:r>
            <a:r>
              <a:rPr lang="en-US" sz="1200" b="1" dirty="0" smtClean="0">
                <a:solidFill>
                  <a:srgbClr val="78BE20"/>
                </a:solidFill>
              </a:rPr>
              <a:t> = 8%</a:t>
            </a:r>
          </a:p>
          <a:p>
            <a:r>
              <a:rPr lang="en-US" sz="1200" b="1" i="1" dirty="0" smtClean="0">
                <a:solidFill>
                  <a:srgbClr val="78BE20"/>
                </a:solidFill>
              </a:rPr>
              <a:t>g</a:t>
            </a:r>
            <a:r>
              <a:rPr lang="en-US" sz="1200" b="1" dirty="0" smtClean="0">
                <a:solidFill>
                  <a:srgbClr val="78BE20"/>
                </a:solidFill>
              </a:rPr>
              <a:t> = 2%</a:t>
            </a:r>
            <a:endParaRPr lang="en-US" sz="1200" b="1" dirty="0">
              <a:solidFill>
                <a:srgbClr val="78BE20"/>
              </a:solidFill>
            </a:endParaRPr>
          </a:p>
        </p:txBody>
      </p:sp>
      <p:sp>
        <p:nvSpPr>
          <p:cNvPr id="36" name="TextBox 35"/>
          <p:cNvSpPr txBox="1"/>
          <p:nvPr/>
        </p:nvSpPr>
        <p:spPr>
          <a:xfrm>
            <a:off x="4800600" y="4343400"/>
            <a:ext cx="914400" cy="228600"/>
          </a:xfrm>
          <a:prstGeom prst="rect">
            <a:avLst/>
          </a:prstGeom>
          <a:noFill/>
        </p:spPr>
        <p:txBody>
          <a:bodyPr wrap="none" rtlCol="0">
            <a:noAutofit/>
          </a:bodyPr>
          <a:lstStyle/>
          <a:p>
            <a:r>
              <a:rPr lang="en-US" sz="1200" b="1" i="1" dirty="0" smtClean="0">
                <a:solidFill>
                  <a:srgbClr val="78BE20"/>
                </a:solidFill>
              </a:rPr>
              <a:t>r</a:t>
            </a:r>
            <a:r>
              <a:rPr lang="en-US" sz="1200" b="1" dirty="0" smtClean="0">
                <a:solidFill>
                  <a:srgbClr val="78BE20"/>
                </a:solidFill>
              </a:rPr>
              <a:t> = 8%</a:t>
            </a:r>
          </a:p>
          <a:p>
            <a:r>
              <a:rPr lang="en-US" sz="1200" b="1" i="1" dirty="0" smtClean="0">
                <a:solidFill>
                  <a:srgbClr val="78BE20"/>
                </a:solidFill>
              </a:rPr>
              <a:t>g</a:t>
            </a:r>
            <a:r>
              <a:rPr lang="en-US" sz="1200" b="1" dirty="0" smtClean="0">
                <a:solidFill>
                  <a:srgbClr val="78BE20"/>
                </a:solidFill>
              </a:rPr>
              <a:t> = 2%</a:t>
            </a:r>
            <a:endParaRPr lang="en-US" sz="1200" b="1" dirty="0">
              <a:solidFill>
                <a:srgbClr val="78BE20"/>
              </a:solidFill>
            </a:endParaRPr>
          </a:p>
        </p:txBody>
      </p:sp>
      <p:sp>
        <p:nvSpPr>
          <p:cNvPr id="37" name="TextBox 36"/>
          <p:cNvSpPr txBox="1"/>
          <p:nvPr/>
        </p:nvSpPr>
        <p:spPr>
          <a:xfrm>
            <a:off x="5943600" y="4038600"/>
            <a:ext cx="914400" cy="228600"/>
          </a:xfrm>
          <a:prstGeom prst="rect">
            <a:avLst/>
          </a:prstGeom>
          <a:noFill/>
        </p:spPr>
        <p:txBody>
          <a:bodyPr wrap="none" rtlCol="0">
            <a:noAutofit/>
          </a:bodyPr>
          <a:lstStyle/>
          <a:p>
            <a:r>
              <a:rPr lang="en-US" sz="1200" b="1" i="1" dirty="0" smtClean="0">
                <a:solidFill>
                  <a:srgbClr val="78BE20"/>
                </a:solidFill>
              </a:rPr>
              <a:t>r</a:t>
            </a:r>
            <a:r>
              <a:rPr lang="en-US" sz="1200" b="1" dirty="0" smtClean="0">
                <a:solidFill>
                  <a:srgbClr val="78BE20"/>
                </a:solidFill>
              </a:rPr>
              <a:t> = 8%</a:t>
            </a:r>
          </a:p>
          <a:p>
            <a:r>
              <a:rPr lang="en-US" sz="1200" b="1" i="1" dirty="0" smtClean="0">
                <a:solidFill>
                  <a:srgbClr val="78BE20"/>
                </a:solidFill>
              </a:rPr>
              <a:t>g</a:t>
            </a:r>
            <a:r>
              <a:rPr lang="en-US" sz="1200" b="1" dirty="0" smtClean="0">
                <a:solidFill>
                  <a:srgbClr val="78BE20"/>
                </a:solidFill>
              </a:rPr>
              <a:t> = 2%</a:t>
            </a:r>
            <a:endParaRPr lang="en-US" sz="1200" b="1" dirty="0">
              <a:solidFill>
                <a:srgbClr val="78BE20"/>
              </a:solidFill>
            </a:endParaRPr>
          </a:p>
        </p:txBody>
      </p:sp>
      <mc:AlternateContent xmlns:mc="http://schemas.openxmlformats.org/markup-compatibility/2006" xmlns:a14="http://schemas.microsoft.com/office/drawing/2010/main">
        <mc:Choice Requires="a14">
          <p:sp>
            <p:nvSpPr>
              <p:cNvPr id="7" name="Rectangle 6"/>
              <p:cNvSpPr/>
              <p:nvPr/>
            </p:nvSpPr>
            <p:spPr>
              <a:xfrm>
                <a:off x="2026328" y="5435009"/>
                <a:ext cx="5243743" cy="8476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PV</m:t>
                      </m:r>
                      <m:r>
                        <a:rPr lang="en-US" b="0" i="1" baseline="-25000" smtClean="0">
                          <a:latin typeface="Cambria Math"/>
                        </a:rPr>
                        <m:t>0</m:t>
                      </m:r>
                      <m:r>
                        <a:rPr lang="en-US" b="0" i="1" smtClean="0">
                          <a:latin typeface="Cambria Math"/>
                        </a:rPr>
                        <m:t>=</m:t>
                      </m:r>
                      <m:r>
                        <a:rPr lang="en-US" i="1">
                          <a:latin typeface="Cambria Math"/>
                        </a:rPr>
                        <m:t>𝐴</m:t>
                      </m:r>
                      <m:nary>
                        <m:naryPr>
                          <m:chr m:val="∑"/>
                          <m:ctrlPr>
                            <a:rPr lang="en-US" i="1">
                              <a:latin typeface="Cambria Math"/>
                            </a:rPr>
                          </m:ctrlPr>
                        </m:naryPr>
                        <m:sub>
                          <m:r>
                            <m:rPr>
                              <m:brk m:alnAt="23"/>
                            </m:rPr>
                            <a:rPr lang="en-US" i="1">
                              <a:latin typeface="Cambria Math"/>
                            </a:rPr>
                            <m:t>𝑖</m:t>
                          </m:r>
                          <m:r>
                            <a:rPr lang="en-US" i="1">
                              <a:latin typeface="Cambria Math"/>
                            </a:rPr>
                            <m:t>=1</m:t>
                          </m:r>
                        </m:sub>
                        <m:sup>
                          <m:r>
                            <a:rPr lang="en-US" i="1">
                              <a:latin typeface="Cambria Math"/>
                              <a:ea typeface="Cambria Math"/>
                            </a:rPr>
                            <m:t>∞</m:t>
                          </m:r>
                        </m:sup>
                        <m:e>
                          <m:f>
                            <m:fPr>
                              <m:ctrlPr>
                                <a:rPr lang="en-US" i="1">
                                  <a:latin typeface="Cambria Math"/>
                                </a:rPr>
                              </m:ctrlPr>
                            </m:fPr>
                            <m:num>
                              <m:d>
                                <m:dPr>
                                  <m:ctrlPr>
                                    <a:rPr lang="en-US" b="0" i="1" smtClean="0">
                                      <a:latin typeface="Cambria Math"/>
                                    </a:rPr>
                                  </m:ctrlPr>
                                </m:dPr>
                                <m:e>
                                  <m:r>
                                    <a:rPr lang="en-US" i="1">
                                      <a:latin typeface="Cambria Math"/>
                                    </a:rPr>
                                    <m:t>1</m:t>
                                  </m:r>
                                  <m:r>
                                    <a:rPr lang="en-US" b="0" i="1" smtClean="0">
                                      <a:latin typeface="Cambria Math"/>
                                    </a:rPr>
                                    <m:t>+</m:t>
                                  </m:r>
                                  <m:r>
                                    <a:rPr lang="en-US" b="0" i="1" smtClean="0">
                                      <a:latin typeface="Cambria Math"/>
                                    </a:rPr>
                                    <m:t>𝑔</m:t>
                                  </m:r>
                                </m:e>
                              </m:d>
                              <m:r>
                                <a:rPr lang="en-US" b="0" i="1" baseline="30000" smtClean="0">
                                  <a:latin typeface="Cambria Math"/>
                                </a:rPr>
                                <m:t>𝑖</m:t>
                              </m:r>
                            </m:num>
                            <m:den>
                              <m:d>
                                <m:dPr>
                                  <m:ctrlPr>
                                    <a:rPr lang="en-US" i="1">
                                      <a:latin typeface="Cambria Math"/>
                                    </a:rPr>
                                  </m:ctrlPr>
                                </m:dPr>
                                <m:e>
                                  <m:r>
                                    <a:rPr lang="en-US" i="1">
                                      <a:latin typeface="Cambria Math"/>
                                    </a:rPr>
                                    <m:t>1+</m:t>
                                  </m:r>
                                  <m:r>
                                    <a:rPr lang="en-US" i="1">
                                      <a:latin typeface="Cambria Math"/>
                                    </a:rPr>
                                    <m:t>𝑟</m:t>
                                  </m:r>
                                </m:e>
                              </m:d>
                              <m:r>
                                <a:rPr lang="en-US" i="1" baseline="30000">
                                  <a:latin typeface="Cambria Math"/>
                                </a:rPr>
                                <m:t>𝑖</m:t>
                              </m:r>
                            </m:den>
                          </m:f>
                          <m:r>
                            <a:rPr lang="en-US" i="1">
                              <a:latin typeface="Cambria Math"/>
                              <a:ea typeface="Cambria Math"/>
                            </a:rPr>
                            <m:t>≅</m:t>
                          </m:r>
                          <m:f>
                            <m:fPr>
                              <m:ctrlPr>
                                <a:rPr lang="en-US" i="1">
                                  <a:latin typeface="Cambria Math"/>
                                  <a:ea typeface="Cambria Math"/>
                                </a:rPr>
                              </m:ctrlPr>
                            </m:fPr>
                            <m:num>
                              <m:r>
                                <a:rPr lang="en-US" i="1">
                                  <a:latin typeface="Cambria Math"/>
                                  <a:ea typeface="Cambria Math"/>
                                </a:rPr>
                                <m:t>𝐴</m:t>
                              </m:r>
                              <m:r>
                                <a:rPr lang="en-US" b="0" i="1" baseline="-25000" smtClean="0">
                                  <a:latin typeface="Cambria Math"/>
                                  <a:ea typeface="Cambria Math"/>
                                </a:rPr>
                                <m:t>1</m:t>
                              </m:r>
                            </m:num>
                            <m:den>
                              <m:r>
                                <a:rPr lang="en-US" i="1">
                                  <a:latin typeface="Cambria Math"/>
                                  <a:ea typeface="Cambria Math"/>
                                </a:rPr>
                                <m:t>𝑟</m:t>
                              </m:r>
                              <m:r>
                                <a:rPr lang="en-US" b="0" i="1" smtClean="0">
                                  <a:latin typeface="Cambria Math"/>
                                  <a:ea typeface="Cambria Math"/>
                                </a:rPr>
                                <m:t>−</m:t>
                              </m:r>
                              <m:r>
                                <a:rPr lang="en-US" b="0" i="1" smtClean="0">
                                  <a:latin typeface="Cambria Math"/>
                                  <a:ea typeface="Cambria Math"/>
                                </a:rPr>
                                <m:t>𝑔</m:t>
                              </m:r>
                            </m:den>
                          </m:f>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2</m:t>
                              </m:r>
                              <m:d>
                                <m:dPr>
                                  <m:ctrlPr>
                                    <a:rPr lang="en-US" b="0" i="1" smtClean="0">
                                      <a:latin typeface="Cambria Math"/>
                                      <a:ea typeface="Cambria Math"/>
                                    </a:rPr>
                                  </m:ctrlPr>
                                </m:dPr>
                                <m:e>
                                  <m:r>
                                    <a:rPr lang="en-US" b="0" i="1" smtClean="0">
                                      <a:latin typeface="Cambria Math"/>
                                      <a:ea typeface="Cambria Math"/>
                                    </a:rPr>
                                    <m:t>1+0.02</m:t>
                                  </m:r>
                                </m:e>
                              </m:d>
                            </m:num>
                            <m:den>
                              <m:r>
                                <a:rPr lang="en-US" b="0" i="1" smtClean="0">
                                  <a:latin typeface="Cambria Math"/>
                                  <a:ea typeface="Cambria Math"/>
                                </a:rPr>
                                <m:t>0.08−0.02</m:t>
                              </m:r>
                            </m:den>
                          </m:f>
                          <m:r>
                            <a:rPr lang="en-US" b="0" i="1" smtClean="0">
                              <a:latin typeface="Cambria Math"/>
                              <a:ea typeface="Cambria Math"/>
                            </a:rPr>
                            <m:t>=$34</m:t>
                          </m:r>
                        </m:e>
                      </m:nary>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026328" y="5435009"/>
                <a:ext cx="5243743" cy="847668"/>
              </a:xfrm>
              <a:prstGeom prst="rect">
                <a:avLst/>
              </a:prstGeom>
              <a:blipFill rotWithShape="1">
                <a:blip r:embed="rId4"/>
                <a:stretch>
                  <a:fillRect/>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Solving</a:t>
            </a:r>
            <a:r>
              <a:rPr lang="en-US" baseline="0" dirty="0" smtClean="0"/>
              <a:t> complex TVM problems</a:t>
            </a:r>
            <a:endParaRPr lang="en-US" dirty="0"/>
          </a:p>
        </p:txBody>
      </p:sp>
      <p:sp>
        <p:nvSpPr>
          <p:cNvPr id="3" name="Text Placeholder 2"/>
          <p:cNvSpPr>
            <a:spLocks noGrp="1"/>
          </p:cNvSpPr>
          <p:nvPr>
            <p:ph type="body" sz="quarter" idx="13"/>
          </p:nvPr>
        </p:nvSpPr>
        <p:spPr/>
        <p:txBody>
          <a:bodyPr/>
          <a:lstStyle/>
          <a:p>
            <a:r>
              <a:rPr lang="en-US" dirty="0" smtClean="0"/>
              <a:t>We can use value </a:t>
            </a:r>
            <a:r>
              <a:rPr lang="en-US" dirty="0" err="1" smtClean="0"/>
              <a:t>additivity</a:t>
            </a:r>
            <a:r>
              <a:rPr lang="en-US" dirty="0" smtClean="0"/>
              <a:t> and cash flow diagrams to solve complex TVM problems more easily.</a:t>
            </a:r>
            <a:endParaRPr lang="en-US" dirty="0"/>
          </a:p>
        </p:txBody>
      </p:sp>
      <p:sp>
        <p:nvSpPr>
          <p:cNvPr id="4" name="Content Placeholder 3"/>
          <p:cNvSpPr>
            <a:spLocks noGrp="1"/>
          </p:cNvSpPr>
          <p:nvPr>
            <p:ph idx="1"/>
          </p:nvPr>
        </p:nvSpPr>
        <p:spPr/>
        <p:txBody>
          <a:bodyPr/>
          <a:lstStyle/>
          <a:p>
            <a:r>
              <a:rPr lang="en-US" dirty="0" smtClean="0"/>
              <a:t>Consider a stock that currently pays no dividend. In one year, it is expected to pay a $1 dividend. The year after, it will pay $2 for three years. After that, the dividends will grow at a constant rate of 10% per year forever. If you require a 12% rate of return on the stock, what is its value to you today?</a:t>
            </a:r>
          </a:p>
          <a:p>
            <a:pPr>
              <a:buNone/>
            </a:pP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pPr/>
              <a:t>16</a:t>
            </a:fld>
            <a:endParaRPr lang="en-US"/>
          </a:p>
        </p:txBody>
      </p:sp>
      <p:grpSp>
        <p:nvGrpSpPr>
          <p:cNvPr id="6" name="Group 32"/>
          <p:cNvGrpSpPr/>
          <p:nvPr/>
        </p:nvGrpSpPr>
        <p:grpSpPr>
          <a:xfrm>
            <a:off x="1981200" y="3581400"/>
            <a:ext cx="5142701" cy="2170331"/>
            <a:chOff x="1905000" y="3505200"/>
            <a:chExt cx="5142701" cy="2170331"/>
          </a:xfrm>
        </p:grpSpPr>
        <p:sp>
          <p:nvSpPr>
            <p:cNvPr id="34" name="Line 5"/>
            <p:cNvSpPr>
              <a:spLocks noChangeShapeType="1"/>
            </p:cNvSpPr>
            <p:nvPr/>
          </p:nvSpPr>
          <p:spPr bwMode="auto">
            <a:xfrm>
              <a:off x="1905000" y="4876800"/>
              <a:ext cx="4267200" cy="0"/>
            </a:xfrm>
            <a:prstGeom prst="line">
              <a:avLst/>
            </a:prstGeom>
            <a:noFill/>
            <a:ln w="38100">
              <a:solidFill>
                <a:srgbClr val="78BE20"/>
              </a:solidFill>
              <a:round/>
              <a:headEnd/>
              <a:tailEnd/>
            </a:ln>
          </p:spPr>
          <p:txBody>
            <a:bodyPr/>
            <a:lstStyle/>
            <a:p>
              <a:endParaRPr lang="en-US"/>
            </a:p>
          </p:txBody>
        </p:sp>
        <p:sp>
          <p:nvSpPr>
            <p:cNvPr id="35" name="Line 6"/>
            <p:cNvSpPr>
              <a:spLocks noChangeShapeType="1"/>
            </p:cNvSpPr>
            <p:nvPr/>
          </p:nvSpPr>
          <p:spPr bwMode="auto">
            <a:xfrm>
              <a:off x="1905000" y="4876800"/>
              <a:ext cx="0" cy="609600"/>
            </a:xfrm>
            <a:prstGeom prst="line">
              <a:avLst/>
            </a:prstGeom>
            <a:noFill/>
            <a:ln w="38100">
              <a:solidFill>
                <a:srgbClr val="78BE20"/>
              </a:solidFill>
              <a:round/>
              <a:headEnd/>
              <a:tailEnd type="triangle" w="med" len="med"/>
            </a:ln>
          </p:spPr>
          <p:txBody>
            <a:bodyPr/>
            <a:lstStyle/>
            <a:p>
              <a:endParaRPr lang="en-US"/>
            </a:p>
          </p:txBody>
        </p:sp>
        <p:sp>
          <p:nvSpPr>
            <p:cNvPr id="36" name="Line 7"/>
            <p:cNvSpPr>
              <a:spLocks noChangeShapeType="1"/>
            </p:cNvSpPr>
            <p:nvPr/>
          </p:nvSpPr>
          <p:spPr bwMode="auto">
            <a:xfrm flipV="1">
              <a:off x="3581400" y="4267200"/>
              <a:ext cx="0" cy="609600"/>
            </a:xfrm>
            <a:prstGeom prst="line">
              <a:avLst/>
            </a:prstGeom>
            <a:noFill/>
            <a:ln w="38100">
              <a:solidFill>
                <a:srgbClr val="78BE20"/>
              </a:solidFill>
              <a:round/>
              <a:headEnd/>
              <a:tailEnd type="triangle" w="med" len="med"/>
            </a:ln>
          </p:spPr>
          <p:txBody>
            <a:bodyPr/>
            <a:lstStyle/>
            <a:p>
              <a:endParaRPr lang="en-US"/>
            </a:p>
          </p:txBody>
        </p:sp>
        <p:sp>
          <p:nvSpPr>
            <p:cNvPr id="37" name="Line 8"/>
            <p:cNvSpPr>
              <a:spLocks noChangeShapeType="1"/>
            </p:cNvSpPr>
            <p:nvPr/>
          </p:nvSpPr>
          <p:spPr bwMode="auto">
            <a:xfrm flipV="1">
              <a:off x="2895600" y="4572000"/>
              <a:ext cx="0" cy="304800"/>
            </a:xfrm>
            <a:prstGeom prst="line">
              <a:avLst/>
            </a:prstGeom>
            <a:noFill/>
            <a:ln w="38100">
              <a:solidFill>
                <a:srgbClr val="78BE20"/>
              </a:solidFill>
              <a:round/>
              <a:headEnd/>
              <a:tailEnd type="triangle" w="med" len="med"/>
            </a:ln>
          </p:spPr>
          <p:txBody>
            <a:bodyPr/>
            <a:lstStyle/>
            <a:p>
              <a:endParaRPr lang="en-US"/>
            </a:p>
          </p:txBody>
        </p:sp>
        <p:sp>
          <p:nvSpPr>
            <p:cNvPr id="38" name="Line 9"/>
            <p:cNvSpPr>
              <a:spLocks noChangeShapeType="1"/>
            </p:cNvSpPr>
            <p:nvPr/>
          </p:nvSpPr>
          <p:spPr bwMode="auto">
            <a:xfrm flipV="1">
              <a:off x="4191000" y="4267200"/>
              <a:ext cx="0" cy="609600"/>
            </a:xfrm>
            <a:prstGeom prst="line">
              <a:avLst/>
            </a:prstGeom>
            <a:noFill/>
            <a:ln w="38100">
              <a:solidFill>
                <a:srgbClr val="78BE20"/>
              </a:solidFill>
              <a:round/>
              <a:headEnd/>
              <a:tailEnd type="triangle" w="med" len="med"/>
            </a:ln>
          </p:spPr>
          <p:txBody>
            <a:bodyPr/>
            <a:lstStyle/>
            <a:p>
              <a:endParaRPr lang="en-US"/>
            </a:p>
          </p:txBody>
        </p:sp>
        <p:sp>
          <p:nvSpPr>
            <p:cNvPr id="39" name="Line 13"/>
            <p:cNvSpPr>
              <a:spLocks noChangeShapeType="1"/>
            </p:cNvSpPr>
            <p:nvPr/>
          </p:nvSpPr>
          <p:spPr bwMode="auto">
            <a:xfrm flipV="1">
              <a:off x="6172200" y="4648200"/>
              <a:ext cx="228600" cy="228600"/>
            </a:xfrm>
            <a:prstGeom prst="line">
              <a:avLst/>
            </a:prstGeom>
            <a:noFill/>
            <a:ln w="38100">
              <a:solidFill>
                <a:srgbClr val="78BE20"/>
              </a:solidFill>
              <a:round/>
              <a:headEnd/>
              <a:tailEnd/>
            </a:ln>
          </p:spPr>
          <p:txBody>
            <a:bodyPr/>
            <a:lstStyle/>
            <a:p>
              <a:endParaRPr lang="en-US"/>
            </a:p>
          </p:txBody>
        </p:sp>
        <p:sp>
          <p:nvSpPr>
            <p:cNvPr id="40" name="Line 14"/>
            <p:cNvSpPr>
              <a:spLocks noChangeShapeType="1"/>
            </p:cNvSpPr>
            <p:nvPr/>
          </p:nvSpPr>
          <p:spPr bwMode="auto">
            <a:xfrm>
              <a:off x="6400800" y="4648200"/>
              <a:ext cx="228600" cy="381000"/>
            </a:xfrm>
            <a:prstGeom prst="line">
              <a:avLst/>
            </a:prstGeom>
            <a:noFill/>
            <a:ln w="38100">
              <a:solidFill>
                <a:srgbClr val="78BE20"/>
              </a:solidFill>
              <a:round/>
              <a:headEnd/>
              <a:tailEnd/>
            </a:ln>
          </p:spPr>
          <p:txBody>
            <a:bodyPr/>
            <a:lstStyle/>
            <a:p>
              <a:endParaRPr lang="en-US"/>
            </a:p>
          </p:txBody>
        </p:sp>
        <p:sp>
          <p:nvSpPr>
            <p:cNvPr id="41" name="Line 15"/>
            <p:cNvSpPr>
              <a:spLocks noChangeShapeType="1"/>
            </p:cNvSpPr>
            <p:nvPr/>
          </p:nvSpPr>
          <p:spPr bwMode="auto">
            <a:xfrm flipV="1">
              <a:off x="6629400" y="4800600"/>
              <a:ext cx="228600" cy="228600"/>
            </a:xfrm>
            <a:prstGeom prst="line">
              <a:avLst/>
            </a:prstGeom>
            <a:noFill/>
            <a:ln w="38100">
              <a:solidFill>
                <a:srgbClr val="78BE20"/>
              </a:solidFill>
              <a:round/>
              <a:headEnd/>
              <a:tailEnd/>
            </a:ln>
          </p:spPr>
          <p:txBody>
            <a:bodyPr/>
            <a:lstStyle/>
            <a:p>
              <a:endParaRPr lang="en-US"/>
            </a:p>
          </p:txBody>
        </p:sp>
        <p:sp>
          <p:nvSpPr>
            <p:cNvPr id="42" name="Line 16"/>
            <p:cNvSpPr>
              <a:spLocks noChangeShapeType="1"/>
            </p:cNvSpPr>
            <p:nvPr/>
          </p:nvSpPr>
          <p:spPr bwMode="auto">
            <a:xfrm flipV="1">
              <a:off x="6172200" y="3505200"/>
              <a:ext cx="0" cy="1371600"/>
            </a:xfrm>
            <a:prstGeom prst="line">
              <a:avLst/>
            </a:prstGeom>
            <a:noFill/>
            <a:ln w="38100">
              <a:solidFill>
                <a:srgbClr val="78BE20"/>
              </a:solidFill>
              <a:round/>
              <a:headEnd/>
              <a:tailEnd type="triangle" w="med" len="med"/>
            </a:ln>
          </p:spPr>
          <p:txBody>
            <a:bodyPr/>
            <a:lstStyle/>
            <a:p>
              <a:endParaRPr lang="en-US"/>
            </a:p>
          </p:txBody>
        </p:sp>
        <p:sp>
          <p:nvSpPr>
            <p:cNvPr id="43" name="Line 17"/>
            <p:cNvSpPr>
              <a:spLocks noChangeShapeType="1"/>
            </p:cNvSpPr>
            <p:nvPr/>
          </p:nvSpPr>
          <p:spPr bwMode="auto">
            <a:xfrm flipV="1">
              <a:off x="5486400" y="3962400"/>
              <a:ext cx="0" cy="914400"/>
            </a:xfrm>
            <a:prstGeom prst="line">
              <a:avLst/>
            </a:prstGeom>
            <a:noFill/>
            <a:ln w="38100">
              <a:solidFill>
                <a:srgbClr val="78BE20"/>
              </a:solidFill>
              <a:round/>
              <a:headEnd/>
              <a:tailEnd type="triangle" w="med" len="med"/>
            </a:ln>
          </p:spPr>
          <p:txBody>
            <a:bodyPr/>
            <a:lstStyle/>
            <a:p>
              <a:endParaRPr lang="en-US"/>
            </a:p>
          </p:txBody>
        </p:sp>
        <p:sp>
          <p:nvSpPr>
            <p:cNvPr id="44" name="Line 18"/>
            <p:cNvSpPr>
              <a:spLocks noChangeShapeType="1"/>
            </p:cNvSpPr>
            <p:nvPr/>
          </p:nvSpPr>
          <p:spPr bwMode="auto">
            <a:xfrm flipV="1">
              <a:off x="4800600" y="4267200"/>
              <a:ext cx="0" cy="609600"/>
            </a:xfrm>
            <a:prstGeom prst="line">
              <a:avLst/>
            </a:prstGeom>
            <a:noFill/>
            <a:ln w="38100">
              <a:solidFill>
                <a:srgbClr val="78BE20"/>
              </a:solidFill>
              <a:round/>
              <a:headEnd/>
              <a:tailEnd type="triangle" w="med" len="med"/>
            </a:ln>
          </p:spPr>
          <p:txBody>
            <a:bodyPr/>
            <a:lstStyle/>
            <a:p>
              <a:endParaRPr lang="en-US"/>
            </a:p>
          </p:txBody>
        </p:sp>
        <p:sp>
          <p:nvSpPr>
            <p:cNvPr id="45" name="Text Box 25"/>
            <p:cNvSpPr txBox="1">
              <a:spLocks noChangeArrowheads="1"/>
            </p:cNvSpPr>
            <p:nvPr/>
          </p:nvSpPr>
          <p:spPr bwMode="auto">
            <a:xfrm>
              <a:off x="5029200" y="5029200"/>
              <a:ext cx="2018501" cy="369332"/>
            </a:xfrm>
            <a:prstGeom prst="rect">
              <a:avLst/>
            </a:prstGeom>
            <a:noFill/>
            <a:ln w="9525">
              <a:noFill/>
              <a:miter lim="800000"/>
              <a:headEnd/>
              <a:tailEnd/>
            </a:ln>
          </p:spPr>
          <p:txBody>
            <a:bodyPr wrap="none">
              <a:spAutoFit/>
            </a:bodyPr>
            <a:lstStyle/>
            <a:p>
              <a:r>
                <a:rPr lang="en-US" b="1" dirty="0" smtClean="0">
                  <a:solidFill>
                    <a:srgbClr val="78BE20"/>
                  </a:solidFill>
                </a:rPr>
                <a:t>Constant growth</a:t>
              </a:r>
              <a:endParaRPr lang="en-US" b="1" dirty="0">
                <a:solidFill>
                  <a:srgbClr val="78BE20"/>
                </a:solidFill>
              </a:endParaRPr>
            </a:p>
          </p:txBody>
        </p:sp>
        <p:sp>
          <p:nvSpPr>
            <p:cNvPr id="46" name="Text Box 27"/>
            <p:cNvSpPr txBox="1">
              <a:spLocks noChangeArrowheads="1"/>
            </p:cNvSpPr>
            <p:nvPr/>
          </p:nvSpPr>
          <p:spPr bwMode="auto">
            <a:xfrm>
              <a:off x="2286000" y="5029200"/>
              <a:ext cx="2505814" cy="646331"/>
            </a:xfrm>
            <a:prstGeom prst="rect">
              <a:avLst/>
            </a:prstGeom>
            <a:noFill/>
            <a:ln w="9525">
              <a:noFill/>
              <a:miter lim="800000"/>
              <a:headEnd/>
              <a:tailEnd/>
            </a:ln>
          </p:spPr>
          <p:txBody>
            <a:bodyPr wrap="none">
              <a:spAutoFit/>
            </a:bodyPr>
            <a:lstStyle/>
            <a:p>
              <a:r>
                <a:rPr lang="en-US" b="1" dirty="0" err="1" smtClean="0">
                  <a:solidFill>
                    <a:srgbClr val="78BE20"/>
                  </a:solidFill>
                </a:rPr>
                <a:t>Nonconstant</a:t>
              </a:r>
              <a:r>
                <a:rPr lang="en-US" b="1" dirty="0" smtClean="0">
                  <a:solidFill>
                    <a:srgbClr val="78BE20"/>
                  </a:solidFill>
                </a:rPr>
                <a:t> growth</a:t>
              </a:r>
              <a:endParaRPr lang="en-US" b="1" dirty="0">
                <a:solidFill>
                  <a:srgbClr val="78BE20"/>
                </a:solidFill>
              </a:endParaRPr>
            </a:p>
            <a:p>
              <a:endParaRPr lang="en-US" dirty="0"/>
            </a:p>
          </p:txBody>
        </p:sp>
        <p:sp>
          <p:nvSpPr>
            <p:cNvPr id="47" name="Line 29"/>
            <p:cNvSpPr>
              <a:spLocks noChangeShapeType="1"/>
            </p:cNvSpPr>
            <p:nvPr/>
          </p:nvSpPr>
          <p:spPr bwMode="auto">
            <a:xfrm>
              <a:off x="4800600" y="5105400"/>
              <a:ext cx="0" cy="533400"/>
            </a:xfrm>
            <a:prstGeom prst="line">
              <a:avLst/>
            </a:prstGeom>
            <a:noFill/>
            <a:ln w="9525">
              <a:solidFill>
                <a:schemeClr val="tx1"/>
              </a:solidFill>
              <a:prstDash val="dash"/>
              <a:round/>
              <a:headEnd/>
              <a:tailEnd/>
            </a:ln>
          </p:spPr>
          <p:txBody>
            <a:bodyPr/>
            <a:lstStyle/>
            <a:p>
              <a:endParaRPr lang="en-US"/>
            </a:p>
          </p:txBody>
        </p:sp>
        <p:sp>
          <p:nvSpPr>
            <p:cNvPr id="48" name="TextBox 47"/>
            <p:cNvSpPr txBox="1"/>
            <p:nvPr/>
          </p:nvSpPr>
          <p:spPr>
            <a:xfrm>
              <a:off x="3276600" y="4038600"/>
              <a:ext cx="762000" cy="2286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2 </a:t>
              </a:r>
              <a:r>
                <a:rPr lang="en-US" sz="1200" b="1" dirty="0" smtClean="0">
                  <a:solidFill>
                    <a:srgbClr val="78BE20"/>
                  </a:solidFill>
                </a:rPr>
                <a:t>= $2</a:t>
              </a:r>
              <a:endParaRPr lang="en-US" sz="1200" b="1" dirty="0">
                <a:solidFill>
                  <a:srgbClr val="78BE20"/>
                </a:solidFill>
              </a:endParaRPr>
            </a:p>
          </p:txBody>
        </p:sp>
        <p:sp>
          <p:nvSpPr>
            <p:cNvPr id="49" name="TextBox 48"/>
            <p:cNvSpPr txBox="1"/>
            <p:nvPr/>
          </p:nvSpPr>
          <p:spPr>
            <a:xfrm>
              <a:off x="2590800" y="4343400"/>
              <a:ext cx="762000" cy="2286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1 </a:t>
              </a:r>
              <a:r>
                <a:rPr lang="en-US" sz="1200" b="1" dirty="0" smtClean="0">
                  <a:solidFill>
                    <a:srgbClr val="78BE20"/>
                  </a:solidFill>
                </a:rPr>
                <a:t>= $1</a:t>
              </a:r>
              <a:endParaRPr lang="en-US" sz="1200" b="1" dirty="0">
                <a:solidFill>
                  <a:srgbClr val="78BE20"/>
                </a:solidFill>
              </a:endParaRPr>
            </a:p>
          </p:txBody>
        </p:sp>
        <p:sp>
          <p:nvSpPr>
            <p:cNvPr id="50" name="TextBox 49"/>
            <p:cNvSpPr txBox="1"/>
            <p:nvPr/>
          </p:nvSpPr>
          <p:spPr>
            <a:xfrm>
              <a:off x="3886200" y="4038600"/>
              <a:ext cx="762000" cy="2286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3 </a:t>
              </a:r>
              <a:r>
                <a:rPr lang="en-US" sz="1200" b="1" dirty="0" smtClean="0">
                  <a:solidFill>
                    <a:srgbClr val="78BE20"/>
                  </a:solidFill>
                </a:rPr>
                <a:t>= $2</a:t>
              </a:r>
              <a:endParaRPr lang="en-US" sz="1200" b="1" dirty="0">
                <a:solidFill>
                  <a:srgbClr val="78BE20"/>
                </a:solidFill>
              </a:endParaRPr>
            </a:p>
          </p:txBody>
        </p:sp>
        <p:sp>
          <p:nvSpPr>
            <p:cNvPr id="51" name="TextBox 50"/>
            <p:cNvSpPr txBox="1"/>
            <p:nvPr/>
          </p:nvSpPr>
          <p:spPr>
            <a:xfrm>
              <a:off x="4495800" y="4038600"/>
              <a:ext cx="762000" cy="2286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4 </a:t>
              </a:r>
              <a:r>
                <a:rPr lang="en-US" sz="1200" b="1" dirty="0" smtClean="0">
                  <a:solidFill>
                    <a:srgbClr val="78BE20"/>
                  </a:solidFill>
                </a:rPr>
                <a:t>= $2</a:t>
              </a:r>
              <a:endParaRPr lang="en-US" sz="1200" b="1" dirty="0">
                <a:solidFill>
                  <a:srgbClr val="78BE20"/>
                </a:solidFill>
              </a:endParaRPr>
            </a:p>
          </p:txBody>
        </p:sp>
        <p:sp>
          <p:nvSpPr>
            <p:cNvPr id="52" name="TextBox 51"/>
            <p:cNvSpPr txBox="1"/>
            <p:nvPr/>
          </p:nvSpPr>
          <p:spPr>
            <a:xfrm>
              <a:off x="5181600" y="3505200"/>
              <a:ext cx="762000" cy="2286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5 </a:t>
              </a:r>
              <a:r>
                <a:rPr lang="en-US" sz="1200" b="1" dirty="0" smtClean="0">
                  <a:solidFill>
                    <a:srgbClr val="78BE20"/>
                  </a:solidFill>
                </a:rPr>
                <a:t>= $2(1.1)</a:t>
              </a:r>
            </a:p>
            <a:p>
              <a:r>
                <a:rPr lang="en-US" sz="1200" b="1" dirty="0" smtClean="0">
                  <a:solidFill>
                    <a:srgbClr val="78BE20"/>
                  </a:solidFill>
                </a:rPr>
                <a:t> = $2.20</a:t>
              </a:r>
              <a:endParaRPr lang="en-US" sz="1200" b="1" dirty="0">
                <a:solidFill>
                  <a:srgbClr val="78BE20"/>
                </a:solidFill>
              </a:endParaRPr>
            </a:p>
          </p:txBody>
        </p:sp>
      </p:grpSp>
      <p:pic>
        <p:nvPicPr>
          <p:cNvPr id="53"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10400" y="4648200"/>
            <a:ext cx="542925" cy="409575"/>
          </a:xfrm>
          <a:prstGeom prst="rect">
            <a:avLst/>
          </a:prstGeom>
          <a:noFill/>
        </p:spPr>
      </p:pic>
      <p:sp>
        <p:nvSpPr>
          <p:cNvPr id="54" name="TextBox 53"/>
          <p:cNvSpPr txBox="1"/>
          <p:nvPr/>
        </p:nvSpPr>
        <p:spPr>
          <a:xfrm>
            <a:off x="5029200" y="4419600"/>
            <a:ext cx="914400" cy="304800"/>
          </a:xfrm>
          <a:prstGeom prst="rect">
            <a:avLst/>
          </a:prstGeom>
          <a:noFill/>
        </p:spPr>
        <p:txBody>
          <a:bodyPr wrap="none" rtlCol="0">
            <a:noAutofit/>
          </a:bodyPr>
          <a:lstStyle/>
          <a:p>
            <a:r>
              <a:rPr lang="en-US" sz="1200" b="1" i="1" dirty="0" smtClean="0">
                <a:solidFill>
                  <a:srgbClr val="78BE20"/>
                </a:solidFill>
              </a:rPr>
              <a:t>r</a:t>
            </a:r>
            <a:r>
              <a:rPr lang="en-US" sz="1200" b="1" dirty="0" smtClean="0">
                <a:solidFill>
                  <a:srgbClr val="78BE20"/>
                </a:solidFill>
              </a:rPr>
              <a:t> = 8%</a:t>
            </a:r>
          </a:p>
          <a:p>
            <a:r>
              <a:rPr lang="en-US" sz="1200" b="1" i="1" dirty="0">
                <a:solidFill>
                  <a:srgbClr val="78BE20"/>
                </a:solidFill>
              </a:rPr>
              <a:t>g</a:t>
            </a:r>
            <a:r>
              <a:rPr lang="en-US" sz="1200" b="1" dirty="0" smtClean="0">
                <a:solidFill>
                  <a:srgbClr val="78BE20"/>
                </a:solidFill>
              </a:rPr>
              <a:t> = 2%</a:t>
            </a:r>
            <a:endParaRPr lang="en-US" sz="1200" b="1" dirty="0">
              <a:solidFill>
                <a:srgbClr val="78BE20"/>
              </a:solidFill>
            </a:endParaRPr>
          </a:p>
        </p:txBody>
      </p:sp>
      <p:sp>
        <p:nvSpPr>
          <p:cNvPr id="55" name="TextBox 54"/>
          <p:cNvSpPr txBox="1"/>
          <p:nvPr/>
        </p:nvSpPr>
        <p:spPr>
          <a:xfrm>
            <a:off x="5638800" y="4419600"/>
            <a:ext cx="914400" cy="304800"/>
          </a:xfrm>
          <a:prstGeom prst="rect">
            <a:avLst/>
          </a:prstGeom>
          <a:noFill/>
        </p:spPr>
        <p:txBody>
          <a:bodyPr wrap="none" rtlCol="0">
            <a:noAutofit/>
          </a:bodyPr>
          <a:lstStyle/>
          <a:p>
            <a:r>
              <a:rPr lang="en-US" sz="1200" b="1" i="1" dirty="0" smtClean="0">
                <a:solidFill>
                  <a:srgbClr val="78BE20"/>
                </a:solidFill>
              </a:rPr>
              <a:t>r </a:t>
            </a:r>
            <a:r>
              <a:rPr lang="en-US" sz="1200" b="1" dirty="0" smtClean="0">
                <a:solidFill>
                  <a:srgbClr val="78BE20"/>
                </a:solidFill>
              </a:rPr>
              <a:t>= 8%</a:t>
            </a:r>
          </a:p>
          <a:p>
            <a:r>
              <a:rPr lang="en-US" sz="1200" b="1" i="1" dirty="0">
                <a:solidFill>
                  <a:srgbClr val="78BE20"/>
                </a:solidFill>
              </a:rPr>
              <a:t>g</a:t>
            </a:r>
            <a:r>
              <a:rPr lang="en-US" sz="1200" b="1" dirty="0" smtClean="0">
                <a:solidFill>
                  <a:srgbClr val="78BE20"/>
                </a:solidFill>
              </a:rPr>
              <a:t> = 2%</a:t>
            </a:r>
            <a:endParaRPr lang="en-US" sz="1200" b="1" dirty="0">
              <a:solidFill>
                <a:srgbClr val="78BE20"/>
              </a:solidFill>
            </a:endParaRPr>
          </a:p>
        </p:txBody>
      </p:sp>
      <p:sp>
        <p:nvSpPr>
          <p:cNvPr id="56" name="TextBox 55"/>
          <p:cNvSpPr txBox="1"/>
          <p:nvPr/>
        </p:nvSpPr>
        <p:spPr>
          <a:xfrm>
            <a:off x="6324600" y="4267200"/>
            <a:ext cx="914400" cy="304800"/>
          </a:xfrm>
          <a:prstGeom prst="rect">
            <a:avLst/>
          </a:prstGeom>
          <a:noFill/>
        </p:spPr>
        <p:txBody>
          <a:bodyPr wrap="none" rtlCol="0">
            <a:noAutofit/>
          </a:bodyPr>
          <a:lstStyle/>
          <a:p>
            <a:r>
              <a:rPr lang="en-US" sz="1200" b="1" i="1" dirty="0" smtClean="0">
                <a:solidFill>
                  <a:srgbClr val="78BE20"/>
                </a:solidFill>
              </a:rPr>
              <a:t>r </a:t>
            </a:r>
            <a:r>
              <a:rPr lang="en-US" sz="1200" b="1" dirty="0" smtClean="0">
                <a:solidFill>
                  <a:srgbClr val="78BE20"/>
                </a:solidFill>
              </a:rPr>
              <a:t>= 8%</a:t>
            </a:r>
          </a:p>
          <a:p>
            <a:r>
              <a:rPr lang="en-US" sz="1200" b="1" i="1" dirty="0">
                <a:solidFill>
                  <a:srgbClr val="78BE20"/>
                </a:solidFill>
              </a:rPr>
              <a:t>g</a:t>
            </a:r>
            <a:r>
              <a:rPr lang="en-US" sz="1200" b="1" dirty="0" smtClean="0">
                <a:solidFill>
                  <a:srgbClr val="78BE20"/>
                </a:solidFill>
              </a:rPr>
              <a:t> = 2%</a:t>
            </a:r>
            <a:endParaRPr lang="en-US" sz="1200" b="1" dirty="0">
              <a:solidFill>
                <a:srgbClr val="78BE20"/>
              </a:solidFill>
            </a:endParaRPr>
          </a:p>
        </p:txBody>
      </p:sp>
      <p:sp>
        <p:nvSpPr>
          <p:cNvPr id="57" name="TextBox 56"/>
          <p:cNvSpPr txBox="1"/>
          <p:nvPr/>
        </p:nvSpPr>
        <p:spPr>
          <a:xfrm>
            <a:off x="2743200" y="49530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1</a:t>
            </a:r>
            <a:endParaRPr lang="en-US" sz="1200" b="1" dirty="0">
              <a:solidFill>
                <a:srgbClr val="78BE20"/>
              </a:solidFill>
            </a:endParaRPr>
          </a:p>
        </p:txBody>
      </p:sp>
      <p:sp>
        <p:nvSpPr>
          <p:cNvPr id="58" name="TextBox 57"/>
          <p:cNvSpPr txBox="1"/>
          <p:nvPr/>
        </p:nvSpPr>
        <p:spPr>
          <a:xfrm>
            <a:off x="3429000" y="49530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2</a:t>
            </a:r>
            <a:endParaRPr lang="en-US" sz="1200" b="1" dirty="0">
              <a:solidFill>
                <a:srgbClr val="78BE20"/>
              </a:solidFill>
            </a:endParaRPr>
          </a:p>
        </p:txBody>
      </p:sp>
      <p:sp>
        <p:nvSpPr>
          <p:cNvPr id="59" name="TextBox 58"/>
          <p:cNvSpPr txBox="1"/>
          <p:nvPr/>
        </p:nvSpPr>
        <p:spPr>
          <a:xfrm>
            <a:off x="4038600" y="4953000"/>
            <a:ext cx="533400" cy="304800"/>
          </a:xfrm>
          <a:prstGeom prst="rect">
            <a:avLst/>
          </a:prstGeom>
          <a:noFill/>
        </p:spPr>
        <p:txBody>
          <a:bodyPr wrap="none" rtlCol="0">
            <a:noAutofit/>
          </a:bodyPr>
          <a:lstStyle/>
          <a:p>
            <a:r>
              <a:rPr lang="en-US" sz="1200" b="1" i="1" dirty="0" smtClean="0">
                <a:solidFill>
                  <a:srgbClr val="78BE20"/>
                </a:solidFill>
              </a:rPr>
              <a:t>t </a:t>
            </a:r>
            <a:r>
              <a:rPr lang="en-US" sz="1200" b="1" dirty="0" smtClean="0">
                <a:solidFill>
                  <a:srgbClr val="78BE20"/>
                </a:solidFill>
              </a:rPr>
              <a:t>= 3</a:t>
            </a:r>
            <a:endParaRPr lang="en-US" sz="1200" b="1" dirty="0">
              <a:solidFill>
                <a:srgbClr val="78BE20"/>
              </a:solidFill>
            </a:endParaRPr>
          </a:p>
        </p:txBody>
      </p:sp>
      <p:sp>
        <p:nvSpPr>
          <p:cNvPr id="60" name="TextBox 59"/>
          <p:cNvSpPr txBox="1"/>
          <p:nvPr/>
        </p:nvSpPr>
        <p:spPr>
          <a:xfrm>
            <a:off x="1752600" y="47244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0</a:t>
            </a:r>
            <a:endParaRPr lang="en-US" sz="1200" b="1" dirty="0">
              <a:solidFill>
                <a:srgbClr val="78BE20"/>
              </a:solidFill>
            </a:endParaRPr>
          </a:p>
        </p:txBody>
      </p:sp>
      <p:sp>
        <p:nvSpPr>
          <p:cNvPr id="61" name="TextBox 60"/>
          <p:cNvSpPr txBox="1"/>
          <p:nvPr/>
        </p:nvSpPr>
        <p:spPr>
          <a:xfrm>
            <a:off x="4648200" y="4953000"/>
            <a:ext cx="533400" cy="304800"/>
          </a:xfrm>
          <a:prstGeom prst="rect">
            <a:avLst/>
          </a:prstGeom>
          <a:noFill/>
        </p:spPr>
        <p:txBody>
          <a:bodyPr wrap="none" rtlCol="0">
            <a:noAutofit/>
          </a:bodyPr>
          <a:lstStyle/>
          <a:p>
            <a:r>
              <a:rPr lang="en-US" sz="1200" b="1" i="1" dirty="0" smtClean="0">
                <a:solidFill>
                  <a:srgbClr val="78BE20"/>
                </a:solidFill>
              </a:rPr>
              <a:t>t </a:t>
            </a:r>
            <a:r>
              <a:rPr lang="en-US" sz="1200" b="1" dirty="0" smtClean="0">
                <a:solidFill>
                  <a:srgbClr val="78BE20"/>
                </a:solidFill>
              </a:rPr>
              <a:t>= 4</a:t>
            </a:r>
            <a:endParaRPr lang="en-US" sz="1200" b="1" dirty="0">
              <a:solidFill>
                <a:srgbClr val="78BE20"/>
              </a:solidFill>
            </a:endParaRPr>
          </a:p>
        </p:txBody>
      </p:sp>
      <p:sp>
        <p:nvSpPr>
          <p:cNvPr id="62" name="TextBox 61"/>
          <p:cNvSpPr txBox="1"/>
          <p:nvPr/>
        </p:nvSpPr>
        <p:spPr>
          <a:xfrm>
            <a:off x="5334000" y="49530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5</a:t>
            </a:r>
            <a:endParaRPr lang="en-US" sz="1200" b="1" dirty="0">
              <a:solidFill>
                <a:srgbClr val="78BE20"/>
              </a:solidFill>
            </a:endParaRPr>
          </a:p>
        </p:txBody>
      </p:sp>
      <p:sp>
        <p:nvSpPr>
          <p:cNvPr id="63" name="TextBox 62"/>
          <p:cNvSpPr txBox="1"/>
          <p:nvPr/>
        </p:nvSpPr>
        <p:spPr>
          <a:xfrm>
            <a:off x="1676400" y="5562600"/>
            <a:ext cx="533400" cy="304800"/>
          </a:xfrm>
          <a:prstGeom prst="rect">
            <a:avLst/>
          </a:prstGeom>
          <a:noFill/>
        </p:spPr>
        <p:txBody>
          <a:bodyPr wrap="none" rtlCol="0">
            <a:noAutofit/>
          </a:bodyPr>
          <a:lstStyle/>
          <a:p>
            <a:r>
              <a:rPr lang="en-US" sz="1200" b="1" dirty="0" smtClean="0">
                <a:solidFill>
                  <a:srgbClr val="78BE20"/>
                </a:solidFill>
              </a:rPr>
              <a:t>PV = ?</a:t>
            </a:r>
            <a:endParaRPr lang="en-US" sz="1200" b="1" dirty="0">
              <a:solidFill>
                <a:srgbClr val="78BE20"/>
              </a:solidFill>
            </a:endParaRPr>
          </a:p>
        </p:txBody>
      </p:sp>
      <p:sp>
        <p:nvSpPr>
          <p:cNvPr id="64" name="TextBox 63"/>
          <p:cNvSpPr txBox="1"/>
          <p:nvPr/>
        </p:nvSpPr>
        <p:spPr>
          <a:xfrm>
            <a:off x="6019800" y="49530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6</a:t>
            </a:r>
            <a:endParaRPr lang="en-US" sz="1200" b="1" dirty="0">
              <a:solidFill>
                <a:srgbClr val="78BE2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Solving</a:t>
            </a:r>
            <a:r>
              <a:rPr lang="en-US" baseline="0" dirty="0" smtClean="0"/>
              <a:t> complex TVM problems</a:t>
            </a:r>
            <a:endParaRPr lang="en-US" dirty="0"/>
          </a:p>
        </p:txBody>
      </p:sp>
      <p:sp>
        <p:nvSpPr>
          <p:cNvPr id="3" name="Text Placeholder 2"/>
          <p:cNvSpPr>
            <a:spLocks noGrp="1"/>
          </p:cNvSpPr>
          <p:nvPr>
            <p:ph type="body" sz="quarter" idx="13"/>
          </p:nvPr>
        </p:nvSpPr>
        <p:spPr/>
        <p:txBody>
          <a:bodyPr/>
          <a:lstStyle/>
          <a:p>
            <a:r>
              <a:rPr lang="en-US" dirty="0" smtClean="0"/>
              <a:t>We can use value </a:t>
            </a:r>
            <a:r>
              <a:rPr lang="en-US" dirty="0" err="1" smtClean="0"/>
              <a:t>additivity</a:t>
            </a:r>
            <a:r>
              <a:rPr lang="en-US" dirty="0" smtClean="0"/>
              <a:t> and cash flow diagrams to solve complex TVM problems more easily.</a:t>
            </a:r>
          </a:p>
        </p:txBody>
      </p:sp>
      <p:sp>
        <p:nvSpPr>
          <p:cNvPr id="4" name="Content Placeholder 3"/>
          <p:cNvSpPr>
            <a:spLocks noGrp="1"/>
          </p:cNvSpPr>
          <p:nvPr>
            <p:ph idx="1"/>
          </p:nvPr>
        </p:nvSpPr>
        <p:spPr>
          <a:xfrm>
            <a:off x="381000" y="2133600"/>
            <a:ext cx="8375904" cy="3929061"/>
          </a:xfrm>
        </p:spPr>
        <p:txBody>
          <a:bodyPr/>
          <a:lstStyle/>
          <a:p>
            <a:r>
              <a:rPr lang="en-US" dirty="0" smtClean="0"/>
              <a:t>This can be viewed as</a:t>
            </a:r>
          </a:p>
          <a:p>
            <a:pPr marL="553212" lvl="1" indent="-342900">
              <a:buAutoNum type="arabicParenR"/>
            </a:pPr>
            <a:r>
              <a:rPr lang="en-US" dirty="0" smtClean="0"/>
              <a:t>A single lump sum at </a:t>
            </a:r>
            <a:r>
              <a:rPr lang="en-US" i="1" dirty="0" smtClean="0"/>
              <a:t>t</a:t>
            </a:r>
            <a:r>
              <a:rPr lang="en-US" dirty="0" smtClean="0"/>
              <a:t> = 1 + a 3-period annuity from </a:t>
            </a:r>
            <a:r>
              <a:rPr lang="en-US" i="1" dirty="0" smtClean="0"/>
              <a:t>t</a:t>
            </a:r>
            <a:r>
              <a:rPr lang="en-US" dirty="0" smtClean="0"/>
              <a:t> = 2 to 4 + growing perpetuity or</a:t>
            </a:r>
          </a:p>
          <a:p>
            <a:pPr marL="553212" lvl="1" indent="-342900">
              <a:buAutoNum type="arabicParenR"/>
            </a:pPr>
            <a:r>
              <a:rPr lang="en-US" dirty="0" smtClean="0"/>
              <a:t>Four single lump sums at times </a:t>
            </a:r>
            <a:r>
              <a:rPr lang="en-US" i="1" dirty="0" smtClean="0"/>
              <a:t>t </a:t>
            </a:r>
            <a:r>
              <a:rPr lang="en-US" dirty="0" smtClean="0"/>
              <a:t>= 1, 2, 3, 4 + a growing perpetuity.</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pPr/>
              <a:t>17</a:t>
            </a:fld>
            <a:endParaRPr lang="en-US"/>
          </a:p>
        </p:txBody>
      </p:sp>
      <p:sp>
        <p:nvSpPr>
          <p:cNvPr id="6" name="Line 5"/>
          <p:cNvSpPr>
            <a:spLocks noChangeShapeType="1"/>
          </p:cNvSpPr>
          <p:nvPr/>
        </p:nvSpPr>
        <p:spPr bwMode="auto">
          <a:xfrm>
            <a:off x="1752600" y="4953000"/>
            <a:ext cx="4267200" cy="0"/>
          </a:xfrm>
          <a:prstGeom prst="line">
            <a:avLst/>
          </a:prstGeom>
          <a:noFill/>
          <a:ln w="38100">
            <a:solidFill>
              <a:srgbClr val="78BE20"/>
            </a:solidFill>
            <a:round/>
            <a:headEnd/>
            <a:tailEnd/>
          </a:ln>
        </p:spPr>
        <p:txBody>
          <a:bodyPr/>
          <a:lstStyle/>
          <a:p>
            <a:endParaRPr lang="en-US"/>
          </a:p>
        </p:txBody>
      </p:sp>
      <p:sp>
        <p:nvSpPr>
          <p:cNvPr id="7" name="Line 6"/>
          <p:cNvSpPr>
            <a:spLocks noChangeShapeType="1"/>
          </p:cNvSpPr>
          <p:nvPr/>
        </p:nvSpPr>
        <p:spPr bwMode="auto">
          <a:xfrm>
            <a:off x="1752600" y="4953000"/>
            <a:ext cx="0" cy="609600"/>
          </a:xfrm>
          <a:prstGeom prst="line">
            <a:avLst/>
          </a:prstGeom>
          <a:noFill/>
          <a:ln w="38100">
            <a:solidFill>
              <a:srgbClr val="78BE20"/>
            </a:solidFill>
            <a:round/>
            <a:headEnd/>
            <a:tailEnd type="triangle" w="med" len="med"/>
          </a:ln>
        </p:spPr>
        <p:txBody>
          <a:bodyPr/>
          <a:lstStyle/>
          <a:p>
            <a:endParaRPr lang="en-US"/>
          </a:p>
        </p:txBody>
      </p:sp>
      <p:sp>
        <p:nvSpPr>
          <p:cNvPr id="8" name="Line 7"/>
          <p:cNvSpPr>
            <a:spLocks noChangeShapeType="1"/>
          </p:cNvSpPr>
          <p:nvPr/>
        </p:nvSpPr>
        <p:spPr bwMode="auto">
          <a:xfrm flipV="1">
            <a:off x="3429000" y="4343400"/>
            <a:ext cx="0" cy="609600"/>
          </a:xfrm>
          <a:prstGeom prst="line">
            <a:avLst/>
          </a:prstGeom>
          <a:noFill/>
          <a:ln w="38100">
            <a:solidFill>
              <a:srgbClr val="78BE20"/>
            </a:solidFill>
            <a:round/>
            <a:headEnd/>
            <a:tailEnd type="triangle" w="med" len="med"/>
          </a:ln>
        </p:spPr>
        <p:txBody>
          <a:bodyPr/>
          <a:lstStyle/>
          <a:p>
            <a:endParaRPr lang="en-US"/>
          </a:p>
        </p:txBody>
      </p:sp>
      <p:sp>
        <p:nvSpPr>
          <p:cNvPr id="9" name="Line 8"/>
          <p:cNvSpPr>
            <a:spLocks noChangeShapeType="1"/>
          </p:cNvSpPr>
          <p:nvPr/>
        </p:nvSpPr>
        <p:spPr bwMode="auto">
          <a:xfrm flipV="1">
            <a:off x="2743200" y="4648200"/>
            <a:ext cx="0" cy="304800"/>
          </a:xfrm>
          <a:prstGeom prst="line">
            <a:avLst/>
          </a:prstGeom>
          <a:noFill/>
          <a:ln w="38100">
            <a:solidFill>
              <a:srgbClr val="78BE20"/>
            </a:solidFill>
            <a:round/>
            <a:headEnd/>
            <a:tailEnd type="triangle" w="med" len="med"/>
          </a:ln>
        </p:spPr>
        <p:txBody>
          <a:bodyPr/>
          <a:lstStyle/>
          <a:p>
            <a:endParaRPr lang="en-US"/>
          </a:p>
        </p:txBody>
      </p:sp>
      <p:sp>
        <p:nvSpPr>
          <p:cNvPr id="10" name="Line 9"/>
          <p:cNvSpPr>
            <a:spLocks noChangeShapeType="1"/>
          </p:cNvSpPr>
          <p:nvPr/>
        </p:nvSpPr>
        <p:spPr bwMode="auto">
          <a:xfrm flipV="1">
            <a:off x="4038600" y="4343400"/>
            <a:ext cx="0" cy="609600"/>
          </a:xfrm>
          <a:prstGeom prst="line">
            <a:avLst/>
          </a:prstGeom>
          <a:noFill/>
          <a:ln w="38100">
            <a:solidFill>
              <a:srgbClr val="78BE20"/>
            </a:solidFill>
            <a:round/>
            <a:headEnd/>
            <a:tailEnd type="triangle" w="med" len="med"/>
          </a:ln>
        </p:spPr>
        <p:txBody>
          <a:bodyPr/>
          <a:lstStyle/>
          <a:p>
            <a:endParaRPr lang="en-US"/>
          </a:p>
        </p:txBody>
      </p:sp>
      <p:sp>
        <p:nvSpPr>
          <p:cNvPr id="14" name="Line 13"/>
          <p:cNvSpPr>
            <a:spLocks noChangeShapeType="1"/>
          </p:cNvSpPr>
          <p:nvPr/>
        </p:nvSpPr>
        <p:spPr bwMode="auto">
          <a:xfrm flipV="1">
            <a:off x="6019800" y="4724400"/>
            <a:ext cx="228600" cy="228600"/>
          </a:xfrm>
          <a:prstGeom prst="line">
            <a:avLst/>
          </a:prstGeom>
          <a:noFill/>
          <a:ln w="38100">
            <a:solidFill>
              <a:srgbClr val="78BE20"/>
            </a:solidFill>
            <a:round/>
            <a:headEnd/>
            <a:tailEnd/>
          </a:ln>
        </p:spPr>
        <p:txBody>
          <a:bodyPr/>
          <a:lstStyle/>
          <a:p>
            <a:endParaRPr lang="en-US"/>
          </a:p>
        </p:txBody>
      </p:sp>
      <p:sp>
        <p:nvSpPr>
          <p:cNvPr id="15" name="Line 14"/>
          <p:cNvSpPr>
            <a:spLocks noChangeShapeType="1"/>
          </p:cNvSpPr>
          <p:nvPr/>
        </p:nvSpPr>
        <p:spPr bwMode="auto">
          <a:xfrm>
            <a:off x="6248400" y="4724400"/>
            <a:ext cx="228600" cy="381000"/>
          </a:xfrm>
          <a:prstGeom prst="line">
            <a:avLst/>
          </a:prstGeom>
          <a:noFill/>
          <a:ln w="38100">
            <a:solidFill>
              <a:srgbClr val="78BE20"/>
            </a:solidFill>
            <a:round/>
            <a:headEnd/>
            <a:tailEnd/>
          </a:ln>
        </p:spPr>
        <p:txBody>
          <a:bodyPr/>
          <a:lstStyle/>
          <a:p>
            <a:endParaRPr lang="en-US"/>
          </a:p>
        </p:txBody>
      </p:sp>
      <p:sp>
        <p:nvSpPr>
          <p:cNvPr id="16" name="Line 15"/>
          <p:cNvSpPr>
            <a:spLocks noChangeShapeType="1"/>
          </p:cNvSpPr>
          <p:nvPr/>
        </p:nvSpPr>
        <p:spPr bwMode="auto">
          <a:xfrm flipV="1">
            <a:off x="6477000" y="4876800"/>
            <a:ext cx="228600" cy="228600"/>
          </a:xfrm>
          <a:prstGeom prst="line">
            <a:avLst/>
          </a:prstGeom>
          <a:noFill/>
          <a:ln w="38100">
            <a:solidFill>
              <a:srgbClr val="78BE20"/>
            </a:solidFill>
            <a:round/>
            <a:headEnd/>
            <a:tailEnd/>
          </a:ln>
        </p:spPr>
        <p:txBody>
          <a:bodyPr/>
          <a:lstStyle/>
          <a:p>
            <a:endParaRPr lang="en-US"/>
          </a:p>
        </p:txBody>
      </p:sp>
      <p:sp>
        <p:nvSpPr>
          <p:cNvPr id="17" name="Line 16"/>
          <p:cNvSpPr>
            <a:spLocks noChangeShapeType="1"/>
          </p:cNvSpPr>
          <p:nvPr/>
        </p:nvSpPr>
        <p:spPr bwMode="auto">
          <a:xfrm flipV="1">
            <a:off x="6019800" y="3581400"/>
            <a:ext cx="0" cy="1371600"/>
          </a:xfrm>
          <a:prstGeom prst="line">
            <a:avLst/>
          </a:prstGeom>
          <a:noFill/>
          <a:ln w="38100">
            <a:solidFill>
              <a:srgbClr val="78BE20"/>
            </a:solidFill>
            <a:round/>
            <a:headEnd/>
            <a:tailEnd type="triangle" w="med" len="med"/>
          </a:ln>
        </p:spPr>
        <p:txBody>
          <a:bodyPr/>
          <a:lstStyle/>
          <a:p>
            <a:endParaRPr lang="en-US"/>
          </a:p>
        </p:txBody>
      </p:sp>
      <p:sp>
        <p:nvSpPr>
          <p:cNvPr id="18" name="Line 17"/>
          <p:cNvSpPr>
            <a:spLocks noChangeShapeType="1"/>
          </p:cNvSpPr>
          <p:nvPr/>
        </p:nvSpPr>
        <p:spPr bwMode="auto">
          <a:xfrm flipV="1">
            <a:off x="5334000" y="4038600"/>
            <a:ext cx="0" cy="914400"/>
          </a:xfrm>
          <a:prstGeom prst="line">
            <a:avLst/>
          </a:prstGeom>
          <a:noFill/>
          <a:ln w="38100">
            <a:solidFill>
              <a:srgbClr val="78BE20"/>
            </a:solidFill>
            <a:round/>
            <a:headEnd/>
            <a:tailEnd type="triangle" w="med" len="med"/>
          </a:ln>
        </p:spPr>
        <p:txBody>
          <a:bodyPr/>
          <a:lstStyle/>
          <a:p>
            <a:endParaRPr lang="en-US"/>
          </a:p>
        </p:txBody>
      </p:sp>
      <p:sp>
        <p:nvSpPr>
          <p:cNvPr id="19" name="Line 18"/>
          <p:cNvSpPr>
            <a:spLocks noChangeShapeType="1"/>
          </p:cNvSpPr>
          <p:nvPr/>
        </p:nvSpPr>
        <p:spPr bwMode="auto">
          <a:xfrm flipV="1">
            <a:off x="4648200" y="4343400"/>
            <a:ext cx="0" cy="609600"/>
          </a:xfrm>
          <a:prstGeom prst="line">
            <a:avLst/>
          </a:prstGeom>
          <a:noFill/>
          <a:ln w="38100">
            <a:solidFill>
              <a:srgbClr val="78BE20"/>
            </a:solidFill>
            <a:round/>
            <a:headEnd/>
            <a:tailEnd type="triangle" w="med" len="med"/>
          </a:ln>
        </p:spPr>
        <p:txBody>
          <a:bodyPr/>
          <a:lstStyle/>
          <a:p>
            <a:endParaRPr lang="en-US"/>
          </a:p>
        </p:txBody>
      </p:sp>
      <p:sp>
        <p:nvSpPr>
          <p:cNvPr id="25" name="Text Box 25"/>
          <p:cNvSpPr txBox="1">
            <a:spLocks noChangeArrowheads="1"/>
          </p:cNvSpPr>
          <p:nvPr/>
        </p:nvSpPr>
        <p:spPr bwMode="auto">
          <a:xfrm>
            <a:off x="4876800" y="5105400"/>
            <a:ext cx="2018501" cy="369332"/>
          </a:xfrm>
          <a:prstGeom prst="rect">
            <a:avLst/>
          </a:prstGeom>
          <a:noFill/>
          <a:ln w="9525">
            <a:noFill/>
            <a:miter lim="800000"/>
            <a:headEnd/>
            <a:tailEnd/>
          </a:ln>
        </p:spPr>
        <p:txBody>
          <a:bodyPr wrap="none">
            <a:spAutoFit/>
          </a:bodyPr>
          <a:lstStyle/>
          <a:p>
            <a:r>
              <a:rPr lang="en-US" b="1" dirty="0" smtClean="0">
                <a:solidFill>
                  <a:srgbClr val="78BE20"/>
                </a:solidFill>
              </a:rPr>
              <a:t>Constant growth</a:t>
            </a:r>
            <a:endParaRPr lang="en-US" b="1" dirty="0">
              <a:solidFill>
                <a:srgbClr val="78BE20"/>
              </a:solidFill>
            </a:endParaRPr>
          </a:p>
        </p:txBody>
      </p:sp>
      <p:sp>
        <p:nvSpPr>
          <p:cNvPr id="26" name="Text Box 27"/>
          <p:cNvSpPr txBox="1">
            <a:spLocks noChangeArrowheads="1"/>
          </p:cNvSpPr>
          <p:nvPr/>
        </p:nvSpPr>
        <p:spPr bwMode="auto">
          <a:xfrm>
            <a:off x="2133600" y="5105400"/>
            <a:ext cx="2505814" cy="646331"/>
          </a:xfrm>
          <a:prstGeom prst="rect">
            <a:avLst/>
          </a:prstGeom>
          <a:noFill/>
          <a:ln w="9525">
            <a:noFill/>
            <a:miter lim="800000"/>
            <a:headEnd/>
            <a:tailEnd/>
          </a:ln>
        </p:spPr>
        <p:txBody>
          <a:bodyPr wrap="none">
            <a:spAutoFit/>
          </a:bodyPr>
          <a:lstStyle/>
          <a:p>
            <a:r>
              <a:rPr lang="en-US" b="1" dirty="0" err="1" smtClean="0">
                <a:solidFill>
                  <a:srgbClr val="78BE20"/>
                </a:solidFill>
              </a:rPr>
              <a:t>Nonconstant</a:t>
            </a:r>
            <a:r>
              <a:rPr lang="en-US" b="1" dirty="0" smtClean="0">
                <a:solidFill>
                  <a:srgbClr val="78BE20"/>
                </a:solidFill>
              </a:rPr>
              <a:t> growth</a:t>
            </a:r>
            <a:endParaRPr lang="en-US" b="1" dirty="0">
              <a:solidFill>
                <a:srgbClr val="78BE20"/>
              </a:solidFill>
            </a:endParaRPr>
          </a:p>
          <a:p>
            <a:endParaRPr lang="en-US" dirty="0"/>
          </a:p>
        </p:txBody>
      </p:sp>
      <p:sp>
        <p:nvSpPr>
          <p:cNvPr id="27" name="Line 29"/>
          <p:cNvSpPr>
            <a:spLocks noChangeShapeType="1"/>
          </p:cNvSpPr>
          <p:nvPr/>
        </p:nvSpPr>
        <p:spPr bwMode="auto">
          <a:xfrm>
            <a:off x="4648200" y="5105400"/>
            <a:ext cx="0" cy="533400"/>
          </a:xfrm>
          <a:prstGeom prst="line">
            <a:avLst/>
          </a:prstGeom>
          <a:noFill/>
          <a:ln w="9525">
            <a:solidFill>
              <a:schemeClr val="tx1"/>
            </a:solidFill>
            <a:prstDash val="dash"/>
            <a:round/>
            <a:headEnd/>
            <a:tailEnd/>
          </a:ln>
        </p:spPr>
        <p:txBody>
          <a:bodyPr/>
          <a:lstStyle/>
          <a:p>
            <a:endParaRPr lang="en-US"/>
          </a:p>
        </p:txBody>
      </p:sp>
      <p:sp>
        <p:nvSpPr>
          <p:cNvPr id="28" name="TextBox 27"/>
          <p:cNvSpPr txBox="1"/>
          <p:nvPr/>
        </p:nvSpPr>
        <p:spPr>
          <a:xfrm>
            <a:off x="3124200" y="4114800"/>
            <a:ext cx="762000" cy="2286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2 </a:t>
            </a:r>
            <a:r>
              <a:rPr lang="en-US" sz="1200" b="1" dirty="0" smtClean="0">
                <a:solidFill>
                  <a:srgbClr val="78BE20"/>
                </a:solidFill>
              </a:rPr>
              <a:t>= $2</a:t>
            </a:r>
            <a:endParaRPr lang="en-US" sz="1200" b="1" dirty="0">
              <a:solidFill>
                <a:srgbClr val="78BE20"/>
              </a:solidFill>
            </a:endParaRPr>
          </a:p>
        </p:txBody>
      </p:sp>
      <p:sp>
        <p:nvSpPr>
          <p:cNvPr id="29" name="TextBox 28"/>
          <p:cNvSpPr txBox="1"/>
          <p:nvPr/>
        </p:nvSpPr>
        <p:spPr>
          <a:xfrm>
            <a:off x="2438400" y="4419600"/>
            <a:ext cx="762000" cy="2286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1 </a:t>
            </a:r>
            <a:r>
              <a:rPr lang="en-US" sz="1200" b="1" dirty="0" smtClean="0">
                <a:solidFill>
                  <a:srgbClr val="78BE20"/>
                </a:solidFill>
              </a:rPr>
              <a:t>= $1</a:t>
            </a:r>
            <a:endParaRPr lang="en-US" sz="1200" b="1" dirty="0">
              <a:solidFill>
                <a:srgbClr val="78BE20"/>
              </a:solidFill>
            </a:endParaRPr>
          </a:p>
        </p:txBody>
      </p:sp>
      <p:sp>
        <p:nvSpPr>
          <p:cNvPr id="30" name="TextBox 29"/>
          <p:cNvSpPr txBox="1"/>
          <p:nvPr/>
        </p:nvSpPr>
        <p:spPr>
          <a:xfrm>
            <a:off x="3733800" y="4114800"/>
            <a:ext cx="762000" cy="2286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3 </a:t>
            </a:r>
            <a:r>
              <a:rPr lang="en-US" sz="1200" b="1" dirty="0" smtClean="0">
                <a:solidFill>
                  <a:srgbClr val="78BE20"/>
                </a:solidFill>
              </a:rPr>
              <a:t>= $2</a:t>
            </a:r>
            <a:endParaRPr lang="en-US" sz="1200" b="1" dirty="0">
              <a:solidFill>
                <a:srgbClr val="78BE20"/>
              </a:solidFill>
            </a:endParaRPr>
          </a:p>
        </p:txBody>
      </p:sp>
      <p:sp>
        <p:nvSpPr>
          <p:cNvPr id="31" name="TextBox 30"/>
          <p:cNvSpPr txBox="1"/>
          <p:nvPr/>
        </p:nvSpPr>
        <p:spPr>
          <a:xfrm>
            <a:off x="4343400" y="4114800"/>
            <a:ext cx="762000" cy="2286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4 </a:t>
            </a:r>
            <a:r>
              <a:rPr lang="en-US" sz="1200" b="1" dirty="0" smtClean="0">
                <a:solidFill>
                  <a:srgbClr val="78BE20"/>
                </a:solidFill>
              </a:rPr>
              <a:t>= $2</a:t>
            </a:r>
            <a:endParaRPr lang="en-US" sz="1200" b="1" dirty="0">
              <a:solidFill>
                <a:srgbClr val="78BE20"/>
              </a:solidFill>
            </a:endParaRPr>
          </a:p>
        </p:txBody>
      </p:sp>
      <p:sp>
        <p:nvSpPr>
          <p:cNvPr id="32" name="TextBox 31"/>
          <p:cNvSpPr txBox="1"/>
          <p:nvPr/>
        </p:nvSpPr>
        <p:spPr>
          <a:xfrm>
            <a:off x="5029200" y="3581400"/>
            <a:ext cx="762000" cy="2286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5 </a:t>
            </a:r>
            <a:r>
              <a:rPr lang="en-US" sz="1200" b="1" dirty="0" smtClean="0">
                <a:solidFill>
                  <a:srgbClr val="78BE20"/>
                </a:solidFill>
              </a:rPr>
              <a:t>= $2(1.1)</a:t>
            </a:r>
          </a:p>
          <a:p>
            <a:r>
              <a:rPr lang="en-US" sz="1200" b="1" dirty="0" smtClean="0">
                <a:solidFill>
                  <a:srgbClr val="78BE20"/>
                </a:solidFill>
              </a:rPr>
              <a:t> = $2.20</a:t>
            </a:r>
            <a:endParaRPr lang="en-US" sz="1200" b="1" dirty="0">
              <a:solidFill>
                <a:srgbClr val="78BE20"/>
              </a:solidFill>
            </a:endParaRPr>
          </a:p>
        </p:txBody>
      </p:sp>
      <p:pic>
        <p:nvPicPr>
          <p:cNvPr id="34"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81800" y="4648200"/>
            <a:ext cx="542925" cy="409575"/>
          </a:xfrm>
          <a:prstGeom prst="rect">
            <a:avLst/>
          </a:prstGeom>
          <a:noFill/>
        </p:spPr>
      </p:pic>
      <p:sp>
        <p:nvSpPr>
          <p:cNvPr id="43" name="TextBox 42"/>
          <p:cNvSpPr txBox="1"/>
          <p:nvPr/>
        </p:nvSpPr>
        <p:spPr>
          <a:xfrm>
            <a:off x="2514600" y="49530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1</a:t>
            </a:r>
            <a:endParaRPr lang="en-US" sz="1200" b="1" dirty="0">
              <a:solidFill>
                <a:srgbClr val="78BE20"/>
              </a:solidFill>
            </a:endParaRPr>
          </a:p>
        </p:txBody>
      </p:sp>
      <p:sp>
        <p:nvSpPr>
          <p:cNvPr id="44" name="TextBox 43"/>
          <p:cNvSpPr txBox="1"/>
          <p:nvPr/>
        </p:nvSpPr>
        <p:spPr>
          <a:xfrm>
            <a:off x="3200400" y="49530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2</a:t>
            </a:r>
            <a:endParaRPr lang="en-US" sz="1200" b="1" dirty="0">
              <a:solidFill>
                <a:srgbClr val="78BE20"/>
              </a:solidFill>
            </a:endParaRPr>
          </a:p>
        </p:txBody>
      </p:sp>
      <p:sp>
        <p:nvSpPr>
          <p:cNvPr id="45" name="TextBox 44"/>
          <p:cNvSpPr txBox="1"/>
          <p:nvPr/>
        </p:nvSpPr>
        <p:spPr>
          <a:xfrm>
            <a:off x="3810000" y="49530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3</a:t>
            </a:r>
            <a:endParaRPr lang="en-US" sz="1200" b="1" dirty="0">
              <a:solidFill>
                <a:srgbClr val="78BE20"/>
              </a:solidFill>
            </a:endParaRPr>
          </a:p>
        </p:txBody>
      </p:sp>
      <p:sp>
        <p:nvSpPr>
          <p:cNvPr id="46" name="TextBox 45"/>
          <p:cNvSpPr txBox="1"/>
          <p:nvPr/>
        </p:nvSpPr>
        <p:spPr>
          <a:xfrm>
            <a:off x="1524000" y="47244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0</a:t>
            </a:r>
            <a:endParaRPr lang="en-US" sz="1200" b="1" dirty="0">
              <a:solidFill>
                <a:srgbClr val="78BE20"/>
              </a:solidFill>
            </a:endParaRPr>
          </a:p>
        </p:txBody>
      </p:sp>
      <p:sp>
        <p:nvSpPr>
          <p:cNvPr id="47" name="TextBox 46"/>
          <p:cNvSpPr txBox="1"/>
          <p:nvPr/>
        </p:nvSpPr>
        <p:spPr>
          <a:xfrm>
            <a:off x="4419600" y="49530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4</a:t>
            </a:r>
            <a:endParaRPr lang="en-US" sz="1200" b="1" dirty="0">
              <a:solidFill>
                <a:srgbClr val="78BE20"/>
              </a:solidFill>
            </a:endParaRPr>
          </a:p>
        </p:txBody>
      </p:sp>
      <p:sp>
        <p:nvSpPr>
          <p:cNvPr id="48" name="TextBox 47"/>
          <p:cNvSpPr txBox="1"/>
          <p:nvPr/>
        </p:nvSpPr>
        <p:spPr>
          <a:xfrm>
            <a:off x="5105400" y="49530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5</a:t>
            </a:r>
            <a:endParaRPr lang="en-US" sz="1200" b="1" dirty="0">
              <a:solidFill>
                <a:srgbClr val="78BE20"/>
              </a:solidFill>
            </a:endParaRPr>
          </a:p>
        </p:txBody>
      </p:sp>
      <p:sp>
        <p:nvSpPr>
          <p:cNvPr id="49" name="TextBox 48"/>
          <p:cNvSpPr txBox="1"/>
          <p:nvPr/>
        </p:nvSpPr>
        <p:spPr>
          <a:xfrm>
            <a:off x="1447800" y="5562600"/>
            <a:ext cx="533400" cy="304800"/>
          </a:xfrm>
          <a:prstGeom prst="rect">
            <a:avLst/>
          </a:prstGeom>
          <a:noFill/>
        </p:spPr>
        <p:txBody>
          <a:bodyPr wrap="none" rtlCol="0">
            <a:noAutofit/>
          </a:bodyPr>
          <a:lstStyle/>
          <a:p>
            <a:r>
              <a:rPr lang="en-US" sz="1200" b="1" dirty="0" smtClean="0">
                <a:solidFill>
                  <a:srgbClr val="78BE20"/>
                </a:solidFill>
              </a:rPr>
              <a:t>PV = ?</a:t>
            </a:r>
            <a:endParaRPr lang="en-US" sz="1200" b="1" dirty="0">
              <a:solidFill>
                <a:srgbClr val="78BE20"/>
              </a:solidFill>
            </a:endParaRPr>
          </a:p>
        </p:txBody>
      </p:sp>
      <p:sp>
        <p:nvSpPr>
          <p:cNvPr id="50" name="TextBox 49"/>
          <p:cNvSpPr txBox="1"/>
          <p:nvPr/>
        </p:nvSpPr>
        <p:spPr>
          <a:xfrm>
            <a:off x="5791200" y="49530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6</a:t>
            </a:r>
            <a:endParaRPr lang="en-US" sz="1200" b="1" dirty="0">
              <a:solidFill>
                <a:srgbClr val="78BE2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Solving Complex TVM Problems</a:t>
            </a:r>
            <a:endParaRPr lang="en-US" dirty="0"/>
          </a:p>
        </p:txBody>
      </p:sp>
      <p:sp>
        <p:nvSpPr>
          <p:cNvPr id="3" name="Text Placeholder 2"/>
          <p:cNvSpPr>
            <a:spLocks noGrp="1"/>
          </p:cNvSpPr>
          <p:nvPr>
            <p:ph type="body" sz="quarter" idx="13"/>
          </p:nvPr>
        </p:nvSpPr>
        <p:spPr/>
        <p:txBody>
          <a:bodyPr/>
          <a:lstStyle/>
          <a:p>
            <a:r>
              <a:rPr lang="en-US" dirty="0" smtClean="0"/>
              <a:t>Focus On: Calculations</a:t>
            </a:r>
          </a:p>
        </p:txBody>
      </p:sp>
      <p:sp>
        <p:nvSpPr>
          <p:cNvPr id="4" name="Content Placeholder 3"/>
          <p:cNvSpPr>
            <a:spLocks noGrp="1"/>
          </p:cNvSpPr>
          <p:nvPr>
            <p:ph idx="1"/>
          </p:nvPr>
        </p:nvSpPr>
        <p:spPr/>
        <p:txBody>
          <a:bodyPr/>
          <a:lstStyle/>
          <a:p>
            <a:r>
              <a:rPr lang="en-US" dirty="0" smtClean="0"/>
              <a:t>Solution for approach 1:</a:t>
            </a:r>
          </a:p>
          <a:p>
            <a:endParaRPr lang="en-US" dirty="0" smtClean="0"/>
          </a:p>
          <a:p>
            <a:endParaRPr lang="en-US" dirty="0" smtClean="0"/>
          </a:p>
          <a:p>
            <a:endParaRPr lang="en-US" dirty="0" smtClean="0"/>
          </a:p>
          <a:p>
            <a:endParaRPr lang="en-US" dirty="0" smtClean="0"/>
          </a:p>
          <a:p>
            <a:r>
              <a:rPr lang="en-US" dirty="0" smtClean="0"/>
              <a:t>Solution for approach 2:</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pPr/>
              <a:t>18</a:t>
            </a:fld>
            <a:endParaRPr lang="en-US"/>
          </a:p>
        </p:txBody>
      </p:sp>
      <p:sp>
        <p:nvSpPr>
          <p:cNvPr id="1013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3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3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3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38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6" name="TextBox 5"/>
              <p:cNvSpPr txBox="1"/>
              <p:nvPr/>
            </p:nvSpPr>
            <p:spPr>
              <a:xfrm>
                <a:off x="2971800" y="1981200"/>
                <a:ext cx="3733800" cy="914400"/>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m:rPr>
                              <m:sty m:val="p"/>
                            </m:rPr>
                            <a:rPr lang="en-US" b="0" i="0" smtClean="0">
                              <a:latin typeface="Cambria Math"/>
                            </a:rPr>
                            <m:t>PV</m:t>
                          </m:r>
                        </m:e>
                        <m:sub>
                          <m:r>
                            <a:rPr lang="en-US" b="0" i="1" smtClean="0">
                              <a:latin typeface="Cambria Math"/>
                            </a:rPr>
                            <m:t>0</m:t>
                          </m:r>
                        </m:sub>
                      </m:sSub>
                      <m:r>
                        <a:rPr lang="en-US" b="0" i="0" smtClean="0">
                          <a:latin typeface="Cambria Math"/>
                        </a:rPr>
                        <m:t>=</m:t>
                      </m:r>
                      <m:f>
                        <m:fPr>
                          <m:ctrlPr>
                            <a:rPr lang="en-US" b="0" i="1" smtClean="0">
                              <a:latin typeface="Cambria Math"/>
                            </a:rPr>
                          </m:ctrlPr>
                        </m:fPr>
                        <m:num>
                          <m:r>
                            <a:rPr lang="en-US" b="0" i="1" smtClean="0">
                              <a:latin typeface="Cambria Math"/>
                            </a:rPr>
                            <m:t>$1</m:t>
                          </m:r>
                        </m:num>
                        <m:den>
                          <m:d>
                            <m:dPr>
                              <m:ctrlPr>
                                <a:rPr lang="en-US" b="0" i="1" smtClean="0">
                                  <a:latin typeface="Cambria Math"/>
                                </a:rPr>
                              </m:ctrlPr>
                            </m:dPr>
                            <m:e>
                              <m:r>
                                <a:rPr lang="en-US" b="0" i="1" smtClean="0">
                                  <a:latin typeface="Cambria Math"/>
                                </a:rPr>
                                <m:t>1+0.08</m:t>
                              </m:r>
                            </m:e>
                          </m:d>
                          <m:r>
                            <a:rPr lang="en-US" b="0" i="1" baseline="30000" smtClean="0">
                              <a:latin typeface="Cambria Math"/>
                            </a:rPr>
                            <m:t>1</m:t>
                          </m:r>
                        </m:den>
                      </m:f>
                      <m:r>
                        <a:rPr lang="en-US" b="0" i="0" smtClean="0">
                          <a:latin typeface="Cambria Math"/>
                        </a:rPr>
                        <m:t>+</m:t>
                      </m:r>
                      <m:f>
                        <m:fPr>
                          <m:ctrlPr>
                            <a:rPr lang="en-US" b="0" i="1" smtClean="0">
                              <a:latin typeface="Cambria Math"/>
                            </a:rPr>
                          </m:ctrlPr>
                        </m:fPr>
                        <m:num>
                          <m:r>
                            <a:rPr lang="en-US" b="0" i="1" smtClean="0">
                              <a:latin typeface="Cambria Math"/>
                            </a:rPr>
                            <m:t>$2</m:t>
                          </m:r>
                          <m:d>
                            <m:dPr>
                              <m:begChr m:val="["/>
                              <m:endChr m:val="]"/>
                              <m:ctrlPr>
                                <a:rPr lang="en-US" i="1">
                                  <a:latin typeface="Cambria Math"/>
                                </a:rPr>
                              </m:ctrlPr>
                            </m:dPr>
                            <m:e>
                              <m:f>
                                <m:fPr>
                                  <m:ctrlPr>
                                    <a:rPr lang="en-US" i="1">
                                      <a:latin typeface="Cambria Math"/>
                                    </a:rPr>
                                  </m:ctrlPr>
                                </m:fPr>
                                <m:num>
                                  <m:r>
                                    <a:rPr lang="en-US" i="1">
                                      <a:latin typeface="Cambria Math"/>
                                    </a:rPr>
                                    <m:t>1−</m:t>
                                  </m:r>
                                  <m:f>
                                    <m:fPr>
                                      <m:ctrlPr>
                                        <a:rPr lang="en-US" i="1">
                                          <a:latin typeface="Cambria Math"/>
                                        </a:rPr>
                                      </m:ctrlPr>
                                    </m:fPr>
                                    <m:num>
                                      <m:r>
                                        <a:rPr lang="en-US" i="1">
                                          <a:latin typeface="Cambria Math"/>
                                        </a:rPr>
                                        <m:t>1</m:t>
                                      </m:r>
                                    </m:num>
                                    <m:den>
                                      <m:d>
                                        <m:dPr>
                                          <m:ctrlPr>
                                            <a:rPr lang="en-US" i="1">
                                              <a:latin typeface="Cambria Math"/>
                                            </a:rPr>
                                          </m:ctrlPr>
                                        </m:dPr>
                                        <m:e>
                                          <m:r>
                                            <a:rPr lang="en-US" i="1">
                                              <a:latin typeface="Cambria Math"/>
                                            </a:rPr>
                                            <m:t>1+0.08</m:t>
                                          </m:r>
                                        </m:e>
                                      </m:d>
                                      <m:r>
                                        <a:rPr lang="en-US" i="1" baseline="30000">
                                          <a:latin typeface="Cambria Math"/>
                                        </a:rPr>
                                        <m:t>3</m:t>
                                      </m:r>
                                    </m:den>
                                  </m:f>
                                </m:num>
                                <m:den>
                                  <m:r>
                                    <a:rPr lang="en-US" i="1">
                                      <a:latin typeface="Cambria Math"/>
                                    </a:rPr>
                                    <m:t>0.08</m:t>
                                  </m:r>
                                </m:den>
                              </m:f>
                            </m:e>
                          </m:d>
                        </m:num>
                        <m:den>
                          <m:d>
                            <m:dPr>
                              <m:ctrlPr>
                                <a:rPr lang="en-US" b="0" i="1" smtClean="0">
                                  <a:latin typeface="Cambria Math"/>
                                </a:rPr>
                              </m:ctrlPr>
                            </m:dPr>
                            <m:e>
                              <m:r>
                                <a:rPr lang="en-US" b="0" i="1" smtClean="0">
                                  <a:latin typeface="Cambria Math"/>
                                </a:rPr>
                                <m:t>1+0.08</m:t>
                              </m:r>
                            </m:e>
                          </m:d>
                          <m:r>
                            <a:rPr lang="en-US" b="0" i="1" baseline="30000" smtClean="0">
                              <a:latin typeface="Cambria Math"/>
                            </a:rPr>
                            <m:t>1</m:t>
                          </m:r>
                        </m:den>
                      </m:f>
                      <m:r>
                        <a:rPr lang="en-US" b="0" i="1" smtClean="0">
                          <a:latin typeface="Cambria Math"/>
                        </a:rPr>
                        <m:t>+</m:t>
                      </m:r>
                      <m:f>
                        <m:fPr>
                          <m:ctrlPr>
                            <a:rPr lang="en-US" b="0" i="1" smtClean="0">
                              <a:latin typeface="Cambria Math"/>
                            </a:rPr>
                          </m:ctrlPr>
                        </m:fPr>
                        <m:num>
                          <m:f>
                            <m:fPr>
                              <m:ctrlPr>
                                <a:rPr lang="en-US" b="0" i="1" smtClean="0">
                                  <a:latin typeface="Cambria Math"/>
                                </a:rPr>
                              </m:ctrlPr>
                            </m:fPr>
                            <m:num>
                              <m:r>
                                <a:rPr lang="en-US" b="0" i="1" smtClean="0">
                                  <a:latin typeface="Cambria Math"/>
                                </a:rPr>
                                <m:t>$2(1.02)</m:t>
                              </m:r>
                            </m:num>
                            <m:den>
                              <m:r>
                                <a:rPr lang="en-US" b="0" i="1" smtClean="0">
                                  <a:latin typeface="Cambria Math"/>
                                </a:rPr>
                                <m:t>0.08−0.02</m:t>
                              </m:r>
                            </m:den>
                          </m:f>
                        </m:num>
                        <m:den>
                          <m:d>
                            <m:dPr>
                              <m:ctrlPr>
                                <a:rPr lang="en-US" b="0" i="1" smtClean="0">
                                  <a:latin typeface="Cambria Math"/>
                                </a:rPr>
                              </m:ctrlPr>
                            </m:dPr>
                            <m:e>
                              <m:r>
                                <a:rPr lang="en-US" b="0" i="1" smtClean="0">
                                  <a:latin typeface="Cambria Math"/>
                                </a:rPr>
                                <m:t>1+0.08</m:t>
                              </m:r>
                            </m:e>
                          </m:d>
                          <m:r>
                            <a:rPr lang="en-US" b="0" i="1" baseline="30000" smtClean="0">
                              <a:latin typeface="Cambria Math"/>
                            </a:rPr>
                            <m:t>4</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971800" y="1981200"/>
                <a:ext cx="3733800" cy="914400"/>
              </a:xfrm>
              <a:prstGeom prst="rect">
                <a:avLst/>
              </a:prstGeom>
              <a:blipFill rotWithShape="1">
                <a:blip r:embed="rId3"/>
                <a:stretch>
                  <a:fillRect r="-47712" b="-15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514600" y="3276600"/>
                <a:ext cx="6276975" cy="762000"/>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PV</m:t>
                      </m:r>
                      <m:r>
                        <a:rPr lang="en-US" b="0" i="1" baseline="-25000" smtClean="0">
                          <a:latin typeface="Cambria Math"/>
                        </a:rPr>
                        <m:t>0</m:t>
                      </m:r>
                      <m:r>
                        <a:rPr lang="en-US" b="0" i="1" smtClean="0">
                          <a:latin typeface="Cambria Math"/>
                        </a:rPr>
                        <m:t>=</m:t>
                      </m:r>
                      <m:f>
                        <m:fPr>
                          <m:ctrlPr>
                            <a:rPr lang="en-US" b="0" i="1" smtClean="0">
                              <a:latin typeface="Cambria Math"/>
                            </a:rPr>
                          </m:ctrlPr>
                        </m:fPr>
                        <m:num>
                          <m:r>
                            <a:rPr lang="en-US" b="0" i="1" smtClean="0">
                              <a:latin typeface="Cambria Math"/>
                            </a:rPr>
                            <m:t>$1</m:t>
                          </m:r>
                        </m:num>
                        <m:den>
                          <m:sSup>
                            <m:sSupPr>
                              <m:ctrlPr>
                                <a:rPr lang="en-US" b="0" i="1" smtClean="0">
                                  <a:latin typeface="Cambria Math"/>
                                </a:rPr>
                              </m:ctrlPr>
                            </m:sSupPr>
                            <m:e>
                              <m:r>
                                <a:rPr lang="en-US" b="0" i="1" smtClean="0">
                                  <a:latin typeface="Cambria Math"/>
                                </a:rPr>
                                <m:t>(1+0.08)</m:t>
                              </m:r>
                            </m:e>
                            <m:sup>
                              <m:r>
                                <a:rPr lang="en-US" b="0" i="1" smtClean="0">
                                  <a:latin typeface="Cambria Math"/>
                                </a:rPr>
                                <m:t>1</m:t>
                              </m:r>
                            </m:sup>
                          </m:sSup>
                        </m:den>
                      </m:f>
                      <m:r>
                        <a:rPr lang="en-US" b="0" i="1" smtClean="0">
                          <a:latin typeface="Cambria Math"/>
                        </a:rPr>
                        <m:t>+</m:t>
                      </m:r>
                      <m:f>
                        <m:fPr>
                          <m:ctrlPr>
                            <a:rPr lang="en-US" b="0" i="1" smtClean="0">
                              <a:latin typeface="Cambria Math"/>
                            </a:rPr>
                          </m:ctrlPr>
                        </m:fPr>
                        <m:num>
                          <m:r>
                            <a:rPr lang="en-US" b="0" i="1" smtClean="0">
                              <a:latin typeface="Cambria Math"/>
                            </a:rPr>
                            <m:t>$5.1542</m:t>
                          </m:r>
                        </m:num>
                        <m:den>
                          <m:sSup>
                            <m:sSupPr>
                              <m:ctrlPr>
                                <a:rPr lang="en-US" b="0" i="1" smtClean="0">
                                  <a:latin typeface="Cambria Math"/>
                                </a:rPr>
                              </m:ctrlPr>
                            </m:sSupPr>
                            <m:e>
                              <m:r>
                                <a:rPr lang="en-US" b="0" i="1" smtClean="0">
                                  <a:latin typeface="Cambria Math"/>
                                </a:rPr>
                                <m:t>(1+0.08)</m:t>
                              </m:r>
                            </m:e>
                            <m:sup>
                              <m:r>
                                <a:rPr lang="en-US" b="0" i="1" smtClean="0">
                                  <a:latin typeface="Cambria Math"/>
                                </a:rPr>
                                <m:t>1</m:t>
                              </m:r>
                            </m:sup>
                          </m:sSup>
                        </m:den>
                      </m:f>
                      <m:r>
                        <a:rPr lang="en-US" b="0" i="1" smtClean="0">
                          <a:latin typeface="Cambria Math"/>
                        </a:rPr>
                        <m:t>+</m:t>
                      </m:r>
                      <m:f>
                        <m:fPr>
                          <m:ctrlPr>
                            <a:rPr lang="en-US" b="0" i="1" smtClean="0">
                              <a:latin typeface="Cambria Math"/>
                            </a:rPr>
                          </m:ctrlPr>
                        </m:fPr>
                        <m:num>
                          <m:r>
                            <a:rPr lang="en-US" b="0" i="1" smtClean="0">
                              <a:latin typeface="Cambria Math"/>
                            </a:rPr>
                            <m:t>$34</m:t>
                          </m:r>
                        </m:num>
                        <m:den>
                          <m:sSup>
                            <m:sSupPr>
                              <m:ctrlPr>
                                <a:rPr lang="en-US" b="0" i="1" smtClean="0">
                                  <a:latin typeface="Cambria Math"/>
                                </a:rPr>
                              </m:ctrlPr>
                            </m:sSupPr>
                            <m:e>
                              <m:r>
                                <a:rPr lang="en-US" b="0" i="1" smtClean="0">
                                  <a:latin typeface="Cambria Math"/>
                                </a:rPr>
                                <m:t>(1+0.08)</m:t>
                              </m:r>
                            </m:e>
                            <m:sup>
                              <m:r>
                                <a:rPr lang="en-US" b="0" i="1" smtClean="0">
                                  <a:latin typeface="Cambria Math"/>
                                </a:rPr>
                                <m:t>4</m:t>
                              </m:r>
                            </m:sup>
                          </m:sSup>
                        </m:den>
                      </m:f>
                      <m:r>
                        <a:rPr lang="en-US" b="0" i="1" smtClean="0">
                          <a:latin typeface="Cambria Math"/>
                        </a:rPr>
                        <m:t>=$30.6893</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514600" y="3276600"/>
                <a:ext cx="6276975" cy="76200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914400" y="4343400"/>
                <a:ext cx="7877175" cy="914400"/>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m:rPr>
                              <m:sty m:val="p"/>
                            </m:rPr>
                            <a:rPr lang="en-US" b="0" i="0" smtClean="0">
                              <a:latin typeface="Cambria Math"/>
                            </a:rPr>
                            <m:t>PV</m:t>
                          </m:r>
                        </m:e>
                        <m:sub>
                          <m:r>
                            <a:rPr lang="en-US" b="0" i="1" smtClean="0">
                              <a:latin typeface="Cambria Math"/>
                            </a:rPr>
                            <m:t>0</m:t>
                          </m:r>
                        </m:sub>
                      </m:sSub>
                      <m:r>
                        <a:rPr lang="en-US" b="0" i="1" smtClean="0">
                          <a:latin typeface="Cambria Math"/>
                        </a:rPr>
                        <m:t>=</m:t>
                      </m:r>
                      <m:f>
                        <m:fPr>
                          <m:ctrlPr>
                            <a:rPr lang="en-US" b="0" i="1" smtClean="0">
                              <a:latin typeface="Cambria Math"/>
                            </a:rPr>
                          </m:ctrlPr>
                        </m:fPr>
                        <m:num>
                          <m:r>
                            <a:rPr lang="en-US" b="0" i="1" smtClean="0">
                              <a:latin typeface="Cambria Math"/>
                            </a:rPr>
                            <m:t>$1</m:t>
                          </m:r>
                        </m:num>
                        <m:den>
                          <m:sSup>
                            <m:sSupPr>
                              <m:ctrlPr>
                                <a:rPr lang="en-US" b="0" i="1" smtClean="0">
                                  <a:latin typeface="Cambria Math"/>
                                </a:rPr>
                              </m:ctrlPr>
                            </m:sSupPr>
                            <m:e>
                              <m:r>
                                <a:rPr lang="en-US" b="0" i="1" smtClean="0">
                                  <a:latin typeface="Cambria Math"/>
                                </a:rPr>
                                <m:t>(1+0.08)</m:t>
                              </m:r>
                            </m:e>
                            <m:sup>
                              <m:r>
                                <a:rPr lang="en-US" b="0" i="1" smtClean="0">
                                  <a:latin typeface="Cambria Math"/>
                                </a:rPr>
                                <m:t>1</m:t>
                              </m:r>
                            </m:sup>
                          </m:sSup>
                        </m:den>
                      </m:f>
                      <m:r>
                        <a:rPr lang="en-US" b="0" i="1" smtClean="0">
                          <a:latin typeface="Cambria Math"/>
                        </a:rPr>
                        <m:t>+</m:t>
                      </m:r>
                      <m:f>
                        <m:fPr>
                          <m:ctrlPr>
                            <a:rPr lang="en-US" b="0" i="1" smtClean="0">
                              <a:latin typeface="Cambria Math"/>
                            </a:rPr>
                          </m:ctrlPr>
                        </m:fPr>
                        <m:num>
                          <m:r>
                            <a:rPr lang="en-US" b="0" i="1" smtClean="0">
                              <a:latin typeface="Cambria Math"/>
                            </a:rPr>
                            <m:t>$2</m:t>
                          </m:r>
                        </m:num>
                        <m:den>
                          <m:sSup>
                            <m:sSupPr>
                              <m:ctrlPr>
                                <a:rPr lang="en-US" b="0" i="1" smtClean="0">
                                  <a:latin typeface="Cambria Math"/>
                                </a:rPr>
                              </m:ctrlPr>
                            </m:sSupPr>
                            <m:e>
                              <m:r>
                                <a:rPr lang="en-US" b="0" i="1" smtClean="0">
                                  <a:latin typeface="Cambria Math"/>
                                </a:rPr>
                                <m:t>(1+0.08)</m:t>
                              </m:r>
                            </m:e>
                            <m:sup>
                              <m:r>
                                <a:rPr lang="en-US" b="0" i="1" smtClean="0">
                                  <a:latin typeface="Cambria Math"/>
                                </a:rPr>
                                <m:t>2</m:t>
                              </m:r>
                            </m:sup>
                          </m:sSup>
                        </m:den>
                      </m:f>
                      <m:r>
                        <a:rPr lang="en-US" b="0" i="1" smtClean="0">
                          <a:latin typeface="Cambria Math"/>
                        </a:rPr>
                        <m:t>+</m:t>
                      </m:r>
                      <m:f>
                        <m:fPr>
                          <m:ctrlPr>
                            <a:rPr lang="en-US" b="0" i="1" smtClean="0">
                              <a:latin typeface="Cambria Math"/>
                            </a:rPr>
                          </m:ctrlPr>
                        </m:fPr>
                        <m:num>
                          <m:r>
                            <a:rPr lang="en-US" b="0" i="1" smtClean="0">
                              <a:latin typeface="Cambria Math"/>
                            </a:rPr>
                            <m:t>$2</m:t>
                          </m:r>
                        </m:num>
                        <m:den>
                          <m:sSup>
                            <m:sSupPr>
                              <m:ctrlPr>
                                <a:rPr lang="en-US" b="0" i="1" smtClean="0">
                                  <a:latin typeface="Cambria Math"/>
                                </a:rPr>
                              </m:ctrlPr>
                            </m:sSupPr>
                            <m:e>
                              <m:r>
                                <a:rPr lang="en-US" b="0" i="1" smtClean="0">
                                  <a:latin typeface="Cambria Math"/>
                                </a:rPr>
                                <m:t>(1+0.08)</m:t>
                              </m:r>
                            </m:e>
                            <m:sup>
                              <m:r>
                                <a:rPr lang="en-US" b="0" i="1" smtClean="0">
                                  <a:latin typeface="Cambria Math"/>
                                </a:rPr>
                                <m:t>3</m:t>
                              </m:r>
                            </m:sup>
                          </m:sSup>
                        </m:den>
                      </m:f>
                      <m:r>
                        <a:rPr lang="en-US" b="0" i="1" smtClean="0">
                          <a:latin typeface="Cambria Math"/>
                        </a:rPr>
                        <m:t>+</m:t>
                      </m:r>
                      <m:f>
                        <m:fPr>
                          <m:ctrlPr>
                            <a:rPr lang="en-US" b="0" i="1" smtClean="0">
                              <a:latin typeface="Cambria Math"/>
                            </a:rPr>
                          </m:ctrlPr>
                        </m:fPr>
                        <m:num>
                          <m:r>
                            <a:rPr lang="en-US" b="0" i="1" smtClean="0">
                              <a:latin typeface="Cambria Math"/>
                            </a:rPr>
                            <m:t>$2</m:t>
                          </m:r>
                        </m:num>
                        <m:den>
                          <m:sSup>
                            <m:sSupPr>
                              <m:ctrlPr>
                                <a:rPr lang="en-US" b="0" i="1" smtClean="0">
                                  <a:latin typeface="Cambria Math"/>
                                </a:rPr>
                              </m:ctrlPr>
                            </m:sSupPr>
                            <m:e>
                              <m:r>
                                <a:rPr lang="en-US" b="0" i="1" smtClean="0">
                                  <a:latin typeface="Cambria Math"/>
                                </a:rPr>
                                <m:t>(1+0.08)</m:t>
                              </m:r>
                            </m:e>
                            <m:sup>
                              <m:r>
                                <a:rPr lang="en-US" b="0" i="1" smtClean="0">
                                  <a:latin typeface="Cambria Math"/>
                                </a:rPr>
                                <m:t>4</m:t>
                              </m:r>
                            </m:sup>
                          </m:sSup>
                        </m:den>
                      </m:f>
                      <m:r>
                        <a:rPr lang="en-US" b="0" i="1" smtClean="0">
                          <a:latin typeface="Cambria Math"/>
                        </a:rPr>
                        <m:t>+</m:t>
                      </m:r>
                      <m:f>
                        <m:fPr>
                          <m:ctrlPr>
                            <a:rPr lang="en-US" b="0" i="1" smtClean="0">
                              <a:latin typeface="Cambria Math"/>
                            </a:rPr>
                          </m:ctrlPr>
                        </m:fPr>
                        <m:num>
                          <m:f>
                            <m:fPr>
                              <m:ctrlPr>
                                <a:rPr lang="en-US" b="0" i="1" smtClean="0">
                                  <a:latin typeface="Cambria Math"/>
                                </a:rPr>
                              </m:ctrlPr>
                            </m:fPr>
                            <m:num>
                              <m:r>
                                <a:rPr lang="en-US" b="0" i="1" smtClean="0">
                                  <a:latin typeface="Cambria Math"/>
                                </a:rPr>
                                <m:t>$2(1.02)</m:t>
                              </m:r>
                            </m:num>
                            <m:den>
                              <m:r>
                                <a:rPr lang="en-US" b="0" i="1" smtClean="0">
                                  <a:latin typeface="Cambria Math"/>
                                </a:rPr>
                                <m:t>0.08−0.02</m:t>
                              </m:r>
                            </m:den>
                          </m:f>
                        </m:num>
                        <m:den>
                          <m:sSup>
                            <m:sSupPr>
                              <m:ctrlPr>
                                <a:rPr lang="en-US" b="0" i="1" smtClean="0">
                                  <a:latin typeface="Cambria Math"/>
                                </a:rPr>
                              </m:ctrlPr>
                            </m:sSupPr>
                            <m:e>
                              <m:r>
                                <a:rPr lang="en-US" b="0" i="1" smtClean="0">
                                  <a:latin typeface="Cambria Math"/>
                                </a:rPr>
                                <m:t>(1+0.08)</m:t>
                              </m:r>
                            </m:e>
                            <m:sup>
                              <m:r>
                                <a:rPr lang="en-US" b="0" i="1" smtClean="0">
                                  <a:latin typeface="Cambria Math"/>
                                </a:rPr>
                                <m:t>4</m:t>
                              </m:r>
                            </m:sup>
                          </m:sSup>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914400" y="4343400"/>
                <a:ext cx="7877175" cy="91440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90600" y="5376530"/>
                <a:ext cx="1981200" cy="609600"/>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m:rPr>
                              <m:sty m:val="p"/>
                            </m:rPr>
                            <a:rPr lang="en-US" b="0" i="0" smtClean="0">
                              <a:latin typeface="Cambria Math"/>
                            </a:rPr>
                            <m:t>PV</m:t>
                          </m:r>
                        </m:e>
                        <m:sub>
                          <m:r>
                            <a:rPr lang="en-US" b="0" i="1" smtClean="0">
                              <a:latin typeface="Cambria Math"/>
                            </a:rPr>
                            <m:t>0</m:t>
                          </m:r>
                        </m:sub>
                      </m:sSub>
                      <m:r>
                        <a:rPr lang="en-US" b="0" i="1" smtClean="0">
                          <a:latin typeface="Cambria Math"/>
                        </a:rPr>
                        <m:t>=$30.6893</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990600" y="5376530"/>
                <a:ext cx="1981200" cy="609600"/>
              </a:xfrm>
              <a:prstGeom prst="rect">
                <a:avLst/>
              </a:prstGeom>
              <a:blipFill rotWithShape="1">
                <a:blip r:embed="rId6"/>
                <a:stretch>
                  <a:fillRect/>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Moving away from the origin</a:t>
            </a:r>
            <a:endParaRPr lang="en-US" dirty="0"/>
          </a:p>
        </p:txBody>
      </p:sp>
      <p:sp>
        <p:nvSpPr>
          <p:cNvPr id="3" name="Text Placeholder 2"/>
          <p:cNvSpPr>
            <a:spLocks noGrp="1"/>
          </p:cNvSpPr>
          <p:nvPr>
            <p:ph type="body" sz="quarter" idx="13"/>
          </p:nvPr>
        </p:nvSpPr>
        <p:spPr/>
        <p:txBody>
          <a:bodyPr/>
          <a:lstStyle/>
          <a:p>
            <a:r>
              <a:rPr lang="en-US" dirty="0" smtClean="0"/>
              <a:t>Focus On: Calculations</a:t>
            </a:r>
            <a:endParaRPr lang="en-US" dirty="0"/>
          </a:p>
        </p:txBody>
      </p:sp>
      <p:sp>
        <p:nvSpPr>
          <p:cNvPr id="4" name="Content Placeholder 3"/>
          <p:cNvSpPr>
            <a:spLocks noGrp="1"/>
          </p:cNvSpPr>
          <p:nvPr>
            <p:ph idx="1"/>
          </p:nvPr>
        </p:nvSpPr>
        <p:spPr>
          <a:xfrm>
            <a:off x="304800" y="1905000"/>
            <a:ext cx="8375904" cy="3929061"/>
          </a:xfrm>
        </p:spPr>
        <p:txBody>
          <a:bodyPr/>
          <a:lstStyle/>
          <a:p>
            <a:r>
              <a:rPr lang="en-US" dirty="0" smtClean="0"/>
              <a:t>We can modify our existing time value of money calculations to determine values at points in time other than the origin (</a:t>
            </a:r>
            <a:r>
              <a:rPr lang="en-US" i="1" dirty="0" smtClean="0"/>
              <a:t>t = </a:t>
            </a:r>
            <a:r>
              <a:rPr lang="en-US" dirty="0" smtClean="0"/>
              <a:t>0).</a:t>
            </a:r>
          </a:p>
          <a:p>
            <a:r>
              <a:rPr lang="en-US" dirty="0" smtClean="0"/>
              <a:t>When we do this, “</a:t>
            </a:r>
            <a:r>
              <a:rPr lang="en-US" i="1" dirty="0" smtClean="0"/>
              <a:t>N</a:t>
            </a:r>
            <a:r>
              <a:rPr lang="en-US" dirty="0" smtClean="0"/>
              <a:t>” becomes the number of intervening periods between our time of interest and each cash flow.</a:t>
            </a:r>
          </a:p>
          <a:p>
            <a:r>
              <a:rPr lang="en-US" dirty="0" smtClean="0"/>
              <a:t>Say you want to withdraw $75,000 a year for two years, starting at the end of four years. How much money must you have in your account at the end of three years to do so if the account earns 5% interest?</a:t>
            </a:r>
          </a:p>
          <a:p>
            <a:pPr lvl="1"/>
            <a:r>
              <a:rPr lang="en-US" dirty="0" smtClean="0"/>
              <a:t>You have a two-period annuity, so </a:t>
            </a:r>
            <a:r>
              <a:rPr lang="en-US" i="1" dirty="0" smtClean="0"/>
              <a:t>N </a:t>
            </a:r>
            <a:r>
              <a:rPr lang="en-US" dirty="0" smtClean="0"/>
              <a:t>= 2 with the payments starting at </a:t>
            </a:r>
            <a:r>
              <a:rPr lang="en-US" i="1" dirty="0" smtClean="0"/>
              <a:t>t</a:t>
            </a:r>
            <a:r>
              <a:rPr lang="en-US" dirty="0" smtClean="0"/>
              <a:t> = 4.</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pPr/>
              <a:t>19</a:t>
            </a:fld>
            <a:endParaRPr lang="en-US"/>
          </a:p>
        </p:txBody>
      </p:sp>
      <p:sp>
        <p:nvSpPr>
          <p:cNvPr id="972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6" name="TextBox 5"/>
              <p:cNvSpPr txBox="1"/>
              <p:nvPr/>
            </p:nvSpPr>
            <p:spPr>
              <a:xfrm>
                <a:off x="2743200" y="4852987"/>
                <a:ext cx="914400" cy="914400"/>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PV</m:t>
                      </m:r>
                      <m:r>
                        <a:rPr lang="en-US" b="0" i="1" baseline="-25000" smtClean="0">
                          <a:latin typeface="Cambria Math"/>
                        </a:rPr>
                        <m:t>3</m:t>
                      </m:r>
                      <m:r>
                        <a:rPr lang="en-US" b="0" i="1" smtClean="0">
                          <a:latin typeface="Cambria Math"/>
                        </a:rPr>
                        <m:t>=</m:t>
                      </m:r>
                      <m:r>
                        <a:rPr lang="en-US" b="0" i="1" smtClean="0">
                          <a:latin typeface="Cambria Math"/>
                        </a:rPr>
                        <m:t>𝐴</m:t>
                      </m:r>
                      <m:r>
                        <a:rPr lang="en-US" b="0" i="1" baseline="-25000" smtClean="0">
                          <a:latin typeface="Cambria Math"/>
                        </a:rPr>
                        <m:t>4</m:t>
                      </m:r>
                      <m:d>
                        <m:dPr>
                          <m:begChr m:val="["/>
                          <m:endChr m:val="]"/>
                          <m:ctrlPr>
                            <a:rPr lang="en-US" b="0" i="1" baseline="-25000" smtClean="0">
                              <a:latin typeface="Cambria Math"/>
                            </a:rPr>
                          </m:ctrlPr>
                        </m:dPr>
                        <m:e>
                          <m:f>
                            <m:fPr>
                              <m:ctrlPr>
                                <a:rPr lang="en-US" i="1">
                                  <a:latin typeface="Cambria Math"/>
                                </a:rPr>
                              </m:ctrlPr>
                            </m:fPr>
                            <m:num>
                              <m:r>
                                <a:rPr lang="en-US" i="1">
                                  <a:latin typeface="Cambria Math"/>
                                </a:rPr>
                                <m:t>1−</m:t>
                              </m:r>
                              <m:f>
                                <m:fPr>
                                  <m:ctrlPr>
                                    <a:rPr lang="en-US" i="1">
                                      <a:latin typeface="Cambria Math"/>
                                    </a:rPr>
                                  </m:ctrlPr>
                                </m:fPr>
                                <m:num>
                                  <m:r>
                                    <a:rPr lang="en-US" i="1">
                                      <a:latin typeface="Cambria Math"/>
                                    </a:rPr>
                                    <m:t>1</m:t>
                                  </m:r>
                                </m:num>
                                <m:den>
                                  <m:d>
                                    <m:dPr>
                                      <m:ctrlPr>
                                        <a:rPr lang="en-US" i="1">
                                          <a:latin typeface="Cambria Math"/>
                                        </a:rPr>
                                      </m:ctrlPr>
                                    </m:dPr>
                                    <m:e>
                                      <m:r>
                                        <a:rPr lang="en-US" i="1">
                                          <a:latin typeface="Cambria Math"/>
                                        </a:rPr>
                                        <m:t>1−</m:t>
                                      </m:r>
                                      <m:r>
                                        <a:rPr lang="en-US" i="1">
                                          <a:latin typeface="Cambria Math"/>
                                        </a:rPr>
                                        <m:t>𝑟</m:t>
                                      </m:r>
                                    </m:e>
                                  </m:d>
                                  <m:r>
                                    <a:rPr lang="en-US" i="1" baseline="30000">
                                      <a:latin typeface="Cambria Math"/>
                                    </a:rPr>
                                    <m:t>𝑁</m:t>
                                  </m:r>
                                </m:den>
                              </m:f>
                            </m:num>
                            <m:den>
                              <m:r>
                                <a:rPr lang="en-US" i="1">
                                  <a:latin typeface="Cambria Math"/>
                                </a:rPr>
                                <m:t>𝑟</m:t>
                              </m:r>
                            </m:den>
                          </m:f>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743200" y="4852987"/>
                <a:ext cx="914400" cy="914400"/>
              </a:xfrm>
              <a:prstGeom prst="rect">
                <a:avLst/>
              </a:prstGeom>
              <a:blipFill rotWithShape="1">
                <a:blip r:embed="rId3"/>
                <a:stretch>
                  <a:fillRect r="-156000"/>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Decomposing Interest Rates</a:t>
            </a:r>
            <a:endParaRPr lang="en-US" dirty="0"/>
          </a:p>
        </p:txBody>
      </p:sp>
      <p:sp>
        <p:nvSpPr>
          <p:cNvPr id="3" name="Text Placeholder 2"/>
          <p:cNvSpPr>
            <a:spLocks noGrp="1"/>
          </p:cNvSpPr>
          <p:nvPr>
            <p:ph type="body" sz="quarter" idx="13"/>
          </p:nvPr>
        </p:nvSpPr>
        <p:spPr/>
        <p:txBody>
          <a:bodyPr/>
          <a:lstStyle/>
          <a:p>
            <a:pPr lvl="0"/>
            <a:r>
              <a:rPr lang="en-US" dirty="0" smtClean="0"/>
              <a:t>We often view interest rates as compensation for bearing risk.</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381000" y="1905000"/>
                <a:ext cx="8534400" cy="4114799"/>
              </a:xfrm>
            </p:spPr>
            <p:txBody>
              <a:bodyPr/>
              <a:lstStyle/>
              <a:p>
                <a:r>
                  <a:rPr lang="en-US" dirty="0" smtClean="0"/>
                  <a:t>Interest rates can then be viewed as compensation for</a:t>
                </a:r>
              </a:p>
              <a:p>
                <a:pPr lvl="1"/>
                <a:r>
                  <a:rPr lang="en-US" dirty="0" smtClean="0"/>
                  <a:t>Delaying consumption “</a:t>
                </a:r>
                <a:r>
                  <a:rPr lang="en-US" dirty="0" err="1" smtClean="0"/>
                  <a:t>risklessly</a:t>
                </a:r>
                <a:r>
                  <a:rPr lang="en-US" dirty="0" smtClean="0"/>
                  <a:t>” (the risk-free real rate, </a:t>
                </a:r>
                <a:r>
                  <a:rPr lang="en-US" i="1" dirty="0" smtClean="0"/>
                  <a:t>R</a:t>
                </a:r>
                <a:r>
                  <a:rPr lang="en-US" i="1" baseline="-25000" dirty="0" smtClean="0"/>
                  <a:t>f</a:t>
                </a:r>
                <a:r>
                  <a:rPr lang="en-US" dirty="0" smtClean="0"/>
                  <a:t>)</a:t>
                </a:r>
              </a:p>
              <a:p>
                <a:pPr lvl="1"/>
                <a:r>
                  <a:rPr lang="en-US" dirty="0" smtClean="0"/>
                  <a:t>Bearing inflation risk over the life of the instrument (inflation risk premium, </a:t>
                </a:r>
                <a:br>
                  <a:rPr lang="en-US" dirty="0" smtClean="0"/>
                </a:br>
                <a:r>
                  <a:rPr lang="en-US" dirty="0" smtClean="0"/>
                  <a:t>or IRP)</a:t>
                </a:r>
              </a:p>
              <a:p>
                <a:pPr lvl="1"/>
                <a:r>
                  <a:rPr lang="en-US" dirty="0" smtClean="0"/>
                  <a:t>The possibility that the borrower will not make the promised payments at the promised time (default risk premium, or DRP)</a:t>
                </a:r>
              </a:p>
              <a:p>
                <a:pPr lvl="1"/>
                <a:r>
                  <a:rPr lang="en-US" dirty="0" smtClean="0"/>
                  <a:t>The possibility that the investor will need to convert the investment to cash quickly and will not receive a fair value (liquidity risk premium, or LRP)</a:t>
                </a:r>
              </a:p>
              <a:p>
                <a:pPr lvl="1">
                  <a:spcAft>
                    <a:spcPts val="800"/>
                  </a:spcAft>
                </a:pPr>
                <a:r>
                  <a:rPr lang="en-US" dirty="0" smtClean="0"/>
                  <a:t>The increased sensitivity of longer-maturity instruments to changes in prevailing market rates (maturity risk premium, or MRP)</a:t>
                </a:r>
                <a:endParaRPr lang="en-US" i="1" dirty="0" smtClean="0"/>
              </a:p>
              <a:p>
                <a:pPr marL="210312" lvl="1" indent="0">
                  <a:spcBef>
                    <a:spcPts val="1200"/>
                  </a:spcBef>
                  <a:buNone/>
                </a:pPr>
                <a14:m>
                  <m:oMathPara xmlns:m="http://schemas.openxmlformats.org/officeDocument/2006/math">
                    <m:oMathParaPr>
                      <m:jc m:val="centerGroup"/>
                    </m:oMathParaPr>
                    <m:oMath xmlns:m="http://schemas.openxmlformats.org/officeDocument/2006/math">
                      <m:r>
                        <m:rPr>
                          <m:nor/>
                        </m:rPr>
                        <a:rPr lang="en-US" i="1" dirty="0"/>
                        <m:t>r</m:t>
                      </m:r>
                      <m:r>
                        <m:rPr>
                          <m:nor/>
                        </m:rPr>
                        <a:rPr lang="en-US" i="1" dirty="0"/>
                        <m:t> = </m:t>
                      </m:r>
                      <m:sSub>
                        <m:sSubPr>
                          <m:ctrlPr>
                            <a:rPr lang="en-US" i="1" dirty="0" smtClean="0">
                              <a:latin typeface="Cambria Math"/>
                            </a:rPr>
                          </m:ctrlPr>
                        </m:sSubPr>
                        <m:e>
                          <m:r>
                            <a:rPr lang="en-US" b="0" i="1" dirty="0" smtClean="0">
                              <a:latin typeface="Cambria Math"/>
                            </a:rPr>
                            <m:t>𝑅</m:t>
                          </m:r>
                        </m:e>
                        <m:sub>
                          <m:r>
                            <a:rPr lang="en-US" b="0" i="1" dirty="0" smtClean="0">
                              <a:latin typeface="Cambria Math"/>
                            </a:rPr>
                            <m:t>𝑓</m:t>
                          </m:r>
                        </m:sub>
                      </m:sSub>
                      <m:r>
                        <m:rPr>
                          <m:nor/>
                        </m:rPr>
                        <a:rPr lang="en-US" i="1" dirty="0"/>
                        <m:t> </m:t>
                      </m:r>
                      <m:r>
                        <m:rPr>
                          <m:nor/>
                        </m:rPr>
                        <a:rPr lang="en-US" dirty="0"/>
                        <m:t>+ </m:t>
                      </m:r>
                      <m:r>
                        <m:rPr>
                          <m:nor/>
                        </m:rPr>
                        <a:rPr lang="en-US" dirty="0"/>
                        <m:t>IRP</m:t>
                      </m:r>
                      <m:r>
                        <m:rPr>
                          <m:nor/>
                        </m:rPr>
                        <a:rPr lang="en-US" dirty="0"/>
                        <m:t> + </m:t>
                      </m:r>
                      <m:r>
                        <m:rPr>
                          <m:nor/>
                        </m:rPr>
                        <a:rPr lang="en-US" dirty="0"/>
                        <m:t>DRP</m:t>
                      </m:r>
                      <m:r>
                        <m:rPr>
                          <m:nor/>
                        </m:rPr>
                        <a:rPr lang="en-US" dirty="0"/>
                        <m:t> + </m:t>
                      </m:r>
                      <m:r>
                        <m:rPr>
                          <m:nor/>
                        </m:rPr>
                        <a:rPr lang="en-US" dirty="0"/>
                        <m:t>LRP</m:t>
                      </m:r>
                      <m:r>
                        <m:rPr>
                          <m:nor/>
                        </m:rPr>
                        <a:rPr lang="en-US" dirty="0"/>
                        <m:t> + </m:t>
                      </m:r>
                      <m:r>
                        <m:rPr>
                          <m:nor/>
                        </m:rPr>
                        <a:rPr lang="en-US" dirty="0"/>
                        <m:t>MRP</m:t>
                      </m:r>
                    </m:oMath>
                  </m:oMathPara>
                </a14:m>
                <a:endParaRPr lang="en-US" i="1" dirty="0"/>
              </a:p>
              <a:p>
                <a:pPr marL="210312" lvl="1" indent="0">
                  <a:buNone/>
                </a:pPr>
                <a:endParaRPr lang="en-US"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381000" y="1905000"/>
                <a:ext cx="8534400" cy="4114799"/>
              </a:xfrm>
              <a:blipFill rotWithShape="1">
                <a:blip r:embed="rId3"/>
                <a:stretch>
                  <a:fillRect l="-429" t="-742"/>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E4A4924-7CC3-4BF6-9C5C-A8E770D15754}" type="slidenum">
              <a:rPr lang="en-US" smtClean="0"/>
              <a:pPr/>
              <a:t>2</a:t>
            </a:fld>
            <a:endParaRPr lang="en-US"/>
          </a:p>
        </p:txBody>
      </p:sp>
      <p:sp>
        <p:nvSpPr>
          <p:cNvPr id="6" name="Left Brace 5"/>
          <p:cNvSpPr/>
          <p:nvPr/>
        </p:nvSpPr>
        <p:spPr>
          <a:xfrm rot="16200000">
            <a:off x="3429000" y="5271157"/>
            <a:ext cx="228600" cy="838200"/>
          </a:xfrm>
          <a:prstGeom prst="leftBrace">
            <a:avLst>
              <a:gd name="adj1" fmla="val 8333"/>
              <a:gd name="adj2" fmla="val 51212"/>
            </a:avLst>
          </a:prstGeom>
          <a:ln w="38100">
            <a:solidFill>
              <a:srgbClr val="78BE2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981200" y="6019800"/>
            <a:ext cx="3505200" cy="381000"/>
          </a:xfrm>
          <a:prstGeom prst="rect">
            <a:avLst/>
          </a:prstGeom>
          <a:noFill/>
        </p:spPr>
        <p:txBody>
          <a:bodyPr wrap="none" rtlCol="0">
            <a:noAutofit/>
          </a:bodyPr>
          <a:lstStyle/>
          <a:p>
            <a:r>
              <a:rPr lang="en-US" sz="1400" b="1" dirty="0" smtClean="0">
                <a:solidFill>
                  <a:srgbClr val="78BE20"/>
                </a:solidFill>
              </a:rPr>
              <a:t>Nominal Risk-Free Rate (approximately)</a:t>
            </a:r>
            <a:endParaRPr lang="en-US" sz="1400" b="1" dirty="0">
              <a:solidFill>
                <a:srgbClr val="78BE2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Moving away from the origin</a:t>
            </a:r>
            <a:endParaRPr lang="en-US" dirty="0"/>
          </a:p>
        </p:txBody>
      </p:sp>
      <p:sp>
        <p:nvSpPr>
          <p:cNvPr id="3" name="Text Placeholder 2"/>
          <p:cNvSpPr>
            <a:spLocks noGrp="1"/>
          </p:cNvSpPr>
          <p:nvPr>
            <p:ph type="body" sz="quarter" idx="13"/>
          </p:nvPr>
        </p:nvSpPr>
        <p:spPr/>
        <p:txBody>
          <a:bodyPr/>
          <a:lstStyle/>
          <a:p>
            <a:r>
              <a:rPr lang="en-US" dirty="0" smtClean="0"/>
              <a:t>Focus On: Calculations</a:t>
            </a:r>
            <a:endParaRPr lang="en-US" dirty="0"/>
          </a:p>
        </p:txBody>
      </p:sp>
      <p:sp>
        <p:nvSpPr>
          <p:cNvPr id="4" name="Content Placeholder 3"/>
          <p:cNvSpPr>
            <a:spLocks noGrp="1"/>
          </p:cNvSpPr>
          <p:nvPr>
            <p:ph idx="1"/>
          </p:nvPr>
        </p:nvSpPr>
        <p:spPr>
          <a:xfrm>
            <a:off x="304800" y="1905000"/>
            <a:ext cx="8375904" cy="3929061"/>
          </a:xfrm>
        </p:spPr>
        <p:txBody>
          <a:bodyPr/>
          <a:lstStyle/>
          <a:p>
            <a:r>
              <a:rPr lang="en-US" dirty="0" smtClean="0"/>
              <a:t>You have</a:t>
            </a:r>
            <a:r>
              <a:rPr lang="en-US" baseline="0" dirty="0" smtClean="0"/>
              <a:t> an annuity that begins at </a:t>
            </a:r>
            <a:r>
              <a:rPr lang="en-US" i="1" baseline="0" dirty="0" smtClean="0"/>
              <a:t>t</a:t>
            </a:r>
            <a:r>
              <a:rPr lang="en-US" baseline="0" dirty="0" smtClean="0"/>
              <a:t> = 4 for which you want to know the value at </a:t>
            </a:r>
            <a:r>
              <a:rPr lang="en-US" i="1" baseline="0" dirty="0" smtClean="0"/>
              <a:t>t</a:t>
            </a:r>
            <a:r>
              <a:rPr lang="en-US" baseline="0" dirty="0" smtClean="0"/>
              <a:t> = 3.</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pPr/>
              <a:t>20</a:t>
            </a:fld>
            <a:endParaRPr lang="en-US"/>
          </a:p>
        </p:txBody>
      </p:sp>
      <p:grpSp>
        <p:nvGrpSpPr>
          <p:cNvPr id="21" name="Group 24"/>
          <p:cNvGrpSpPr/>
          <p:nvPr/>
        </p:nvGrpSpPr>
        <p:grpSpPr>
          <a:xfrm>
            <a:off x="2514600" y="2895600"/>
            <a:ext cx="3810000" cy="1828800"/>
            <a:chOff x="2819400" y="4495800"/>
            <a:chExt cx="3810000" cy="1828800"/>
          </a:xfrm>
        </p:grpSpPr>
        <p:sp>
          <p:nvSpPr>
            <p:cNvPr id="6" name="Line 5"/>
            <p:cNvSpPr>
              <a:spLocks noChangeShapeType="1"/>
            </p:cNvSpPr>
            <p:nvPr/>
          </p:nvSpPr>
          <p:spPr bwMode="auto">
            <a:xfrm>
              <a:off x="3048000" y="5410200"/>
              <a:ext cx="3048000" cy="0"/>
            </a:xfrm>
            <a:prstGeom prst="line">
              <a:avLst/>
            </a:prstGeom>
            <a:noFill/>
            <a:ln w="38100">
              <a:solidFill>
                <a:srgbClr val="78BE20"/>
              </a:solidFill>
              <a:round/>
              <a:headEnd/>
              <a:tailEnd/>
            </a:ln>
          </p:spPr>
          <p:txBody>
            <a:bodyPr/>
            <a:lstStyle/>
            <a:p>
              <a:endParaRPr lang="en-US"/>
            </a:p>
          </p:txBody>
        </p:sp>
        <p:sp>
          <p:nvSpPr>
            <p:cNvPr id="7" name="Line 18"/>
            <p:cNvSpPr>
              <a:spLocks noChangeShapeType="1"/>
            </p:cNvSpPr>
            <p:nvPr/>
          </p:nvSpPr>
          <p:spPr bwMode="auto">
            <a:xfrm>
              <a:off x="5562600" y="5410200"/>
              <a:ext cx="0" cy="685800"/>
            </a:xfrm>
            <a:prstGeom prst="line">
              <a:avLst/>
            </a:prstGeom>
            <a:noFill/>
            <a:ln w="38100">
              <a:solidFill>
                <a:srgbClr val="78BE20"/>
              </a:solidFill>
              <a:round/>
              <a:headEnd/>
              <a:tailEnd type="triangle" w="med" len="med"/>
            </a:ln>
          </p:spPr>
          <p:txBody>
            <a:bodyPr/>
            <a:lstStyle/>
            <a:p>
              <a:endParaRPr lang="en-US"/>
            </a:p>
          </p:txBody>
        </p:sp>
        <p:sp>
          <p:nvSpPr>
            <p:cNvPr id="8" name="TextBox 7"/>
            <p:cNvSpPr txBox="1"/>
            <p:nvPr/>
          </p:nvSpPr>
          <p:spPr>
            <a:xfrm>
              <a:off x="4955658" y="6096000"/>
              <a:ext cx="762000" cy="2286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4 </a:t>
              </a:r>
              <a:r>
                <a:rPr lang="en-US" sz="1200" b="1" dirty="0" smtClean="0">
                  <a:solidFill>
                    <a:srgbClr val="78BE20"/>
                  </a:solidFill>
                </a:rPr>
                <a:t>= –$75k</a:t>
              </a:r>
              <a:endParaRPr lang="en-US" sz="1200" b="1" dirty="0">
                <a:solidFill>
                  <a:srgbClr val="78BE20"/>
                </a:solidFill>
              </a:endParaRPr>
            </a:p>
          </p:txBody>
        </p:sp>
        <p:sp>
          <p:nvSpPr>
            <p:cNvPr id="9" name="Line 18"/>
            <p:cNvSpPr>
              <a:spLocks noChangeShapeType="1"/>
            </p:cNvSpPr>
            <p:nvPr/>
          </p:nvSpPr>
          <p:spPr bwMode="auto">
            <a:xfrm>
              <a:off x="6096000" y="5410200"/>
              <a:ext cx="0" cy="685800"/>
            </a:xfrm>
            <a:prstGeom prst="line">
              <a:avLst/>
            </a:prstGeom>
            <a:noFill/>
            <a:ln w="38100">
              <a:solidFill>
                <a:srgbClr val="78BE20"/>
              </a:solidFill>
              <a:round/>
              <a:headEnd/>
              <a:tailEnd type="triangle" w="med" len="med"/>
            </a:ln>
          </p:spPr>
          <p:txBody>
            <a:bodyPr/>
            <a:lstStyle/>
            <a:p>
              <a:endParaRPr lang="en-US"/>
            </a:p>
          </p:txBody>
        </p:sp>
        <p:sp>
          <p:nvSpPr>
            <p:cNvPr id="10" name="TextBox 9"/>
            <p:cNvSpPr txBox="1"/>
            <p:nvPr/>
          </p:nvSpPr>
          <p:spPr>
            <a:xfrm>
              <a:off x="5867400" y="6096000"/>
              <a:ext cx="762000" cy="2286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5 </a:t>
              </a:r>
              <a:r>
                <a:rPr lang="en-US" sz="1200" b="1" dirty="0" smtClean="0">
                  <a:solidFill>
                    <a:srgbClr val="78BE20"/>
                  </a:solidFill>
                </a:rPr>
                <a:t>= –$75k</a:t>
              </a:r>
              <a:endParaRPr lang="en-US" sz="1200" b="1" dirty="0">
                <a:solidFill>
                  <a:srgbClr val="78BE20"/>
                </a:solidFill>
              </a:endParaRPr>
            </a:p>
          </p:txBody>
        </p:sp>
        <p:sp>
          <p:nvSpPr>
            <p:cNvPr id="11" name="Line 18"/>
            <p:cNvSpPr>
              <a:spLocks noChangeShapeType="1"/>
            </p:cNvSpPr>
            <p:nvPr/>
          </p:nvSpPr>
          <p:spPr bwMode="auto">
            <a:xfrm flipV="1">
              <a:off x="5029200" y="4724400"/>
              <a:ext cx="0" cy="685800"/>
            </a:xfrm>
            <a:prstGeom prst="line">
              <a:avLst/>
            </a:prstGeom>
            <a:noFill/>
            <a:ln w="38100">
              <a:solidFill>
                <a:srgbClr val="78BE20"/>
              </a:solidFill>
              <a:round/>
              <a:headEnd/>
              <a:tailEnd type="triangle" w="med" len="med"/>
            </a:ln>
          </p:spPr>
          <p:txBody>
            <a:bodyPr/>
            <a:lstStyle/>
            <a:p>
              <a:endParaRPr lang="en-US"/>
            </a:p>
          </p:txBody>
        </p:sp>
        <p:sp>
          <p:nvSpPr>
            <p:cNvPr id="12" name="Line 5"/>
            <p:cNvSpPr>
              <a:spLocks noChangeShapeType="1"/>
            </p:cNvSpPr>
            <p:nvPr/>
          </p:nvSpPr>
          <p:spPr bwMode="auto">
            <a:xfrm>
              <a:off x="3048000" y="5334000"/>
              <a:ext cx="0" cy="152400"/>
            </a:xfrm>
            <a:prstGeom prst="line">
              <a:avLst/>
            </a:prstGeom>
            <a:noFill/>
            <a:ln w="38100">
              <a:solidFill>
                <a:srgbClr val="78BE20"/>
              </a:solidFill>
              <a:round/>
              <a:headEnd/>
              <a:tailEnd/>
            </a:ln>
          </p:spPr>
          <p:txBody>
            <a:bodyPr/>
            <a:lstStyle/>
            <a:p>
              <a:endParaRPr lang="en-US"/>
            </a:p>
          </p:txBody>
        </p:sp>
        <p:sp>
          <p:nvSpPr>
            <p:cNvPr id="13" name="TextBox 12"/>
            <p:cNvSpPr txBox="1"/>
            <p:nvPr/>
          </p:nvSpPr>
          <p:spPr>
            <a:xfrm>
              <a:off x="3505200" y="5486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1</a:t>
              </a:r>
              <a:endParaRPr lang="en-US" sz="1200" b="1" dirty="0">
                <a:solidFill>
                  <a:srgbClr val="78BE20"/>
                </a:solidFill>
              </a:endParaRPr>
            </a:p>
          </p:txBody>
        </p:sp>
        <p:sp>
          <p:nvSpPr>
            <p:cNvPr id="14" name="TextBox 13"/>
            <p:cNvSpPr txBox="1"/>
            <p:nvPr/>
          </p:nvSpPr>
          <p:spPr>
            <a:xfrm>
              <a:off x="4191000" y="5486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2</a:t>
              </a:r>
              <a:endParaRPr lang="en-US" sz="1200" b="1" dirty="0">
                <a:solidFill>
                  <a:srgbClr val="78BE20"/>
                </a:solidFill>
              </a:endParaRPr>
            </a:p>
          </p:txBody>
        </p:sp>
        <p:sp>
          <p:nvSpPr>
            <p:cNvPr id="15" name="TextBox 14"/>
            <p:cNvSpPr txBox="1"/>
            <p:nvPr/>
          </p:nvSpPr>
          <p:spPr>
            <a:xfrm>
              <a:off x="4876800" y="5486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3</a:t>
              </a:r>
              <a:endParaRPr lang="en-US" sz="1200" b="1" dirty="0">
                <a:solidFill>
                  <a:srgbClr val="78BE20"/>
                </a:solidFill>
              </a:endParaRPr>
            </a:p>
          </p:txBody>
        </p:sp>
        <p:sp>
          <p:nvSpPr>
            <p:cNvPr id="16" name="TextBox 15"/>
            <p:cNvSpPr txBox="1"/>
            <p:nvPr/>
          </p:nvSpPr>
          <p:spPr>
            <a:xfrm>
              <a:off x="2819400" y="5486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0</a:t>
              </a:r>
              <a:endParaRPr lang="en-US" sz="1200" b="1" dirty="0">
                <a:solidFill>
                  <a:srgbClr val="78BE20"/>
                </a:solidFill>
              </a:endParaRPr>
            </a:p>
          </p:txBody>
        </p:sp>
        <p:sp>
          <p:nvSpPr>
            <p:cNvPr id="17" name="TextBox 16"/>
            <p:cNvSpPr txBox="1"/>
            <p:nvPr/>
          </p:nvSpPr>
          <p:spPr>
            <a:xfrm>
              <a:off x="5334000" y="5105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4</a:t>
              </a:r>
              <a:endParaRPr lang="en-US" sz="1200" b="1" dirty="0">
                <a:solidFill>
                  <a:srgbClr val="78BE20"/>
                </a:solidFill>
              </a:endParaRPr>
            </a:p>
          </p:txBody>
        </p:sp>
        <p:sp>
          <p:nvSpPr>
            <p:cNvPr id="18" name="TextBox 17"/>
            <p:cNvSpPr txBox="1"/>
            <p:nvPr/>
          </p:nvSpPr>
          <p:spPr>
            <a:xfrm>
              <a:off x="5867400" y="5105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5</a:t>
              </a:r>
              <a:endParaRPr lang="en-US" sz="1200" b="1" dirty="0">
                <a:solidFill>
                  <a:srgbClr val="78BE20"/>
                </a:solidFill>
              </a:endParaRPr>
            </a:p>
          </p:txBody>
        </p:sp>
        <p:sp>
          <p:nvSpPr>
            <p:cNvPr id="19" name="Line 5"/>
            <p:cNvSpPr>
              <a:spLocks noChangeShapeType="1"/>
            </p:cNvSpPr>
            <p:nvPr/>
          </p:nvSpPr>
          <p:spPr bwMode="auto">
            <a:xfrm>
              <a:off x="4419600" y="5334000"/>
              <a:ext cx="0" cy="152400"/>
            </a:xfrm>
            <a:prstGeom prst="line">
              <a:avLst/>
            </a:prstGeom>
            <a:noFill/>
            <a:ln w="38100">
              <a:solidFill>
                <a:srgbClr val="78BE20"/>
              </a:solidFill>
              <a:round/>
              <a:headEnd/>
              <a:tailEnd/>
            </a:ln>
          </p:spPr>
          <p:txBody>
            <a:bodyPr/>
            <a:lstStyle/>
            <a:p>
              <a:endParaRPr lang="en-US"/>
            </a:p>
          </p:txBody>
        </p:sp>
        <p:sp>
          <p:nvSpPr>
            <p:cNvPr id="20" name="Line 5"/>
            <p:cNvSpPr>
              <a:spLocks noChangeShapeType="1"/>
            </p:cNvSpPr>
            <p:nvPr/>
          </p:nvSpPr>
          <p:spPr bwMode="auto">
            <a:xfrm>
              <a:off x="3733800" y="5334000"/>
              <a:ext cx="0" cy="152400"/>
            </a:xfrm>
            <a:prstGeom prst="line">
              <a:avLst/>
            </a:prstGeom>
            <a:noFill/>
            <a:ln w="38100">
              <a:solidFill>
                <a:srgbClr val="78BE20"/>
              </a:solidFill>
              <a:round/>
              <a:headEnd/>
              <a:tailEnd/>
            </a:ln>
          </p:spPr>
          <p:txBody>
            <a:bodyPr/>
            <a:lstStyle/>
            <a:p>
              <a:endParaRPr lang="en-US"/>
            </a:p>
          </p:txBody>
        </p:sp>
        <p:sp>
          <p:nvSpPr>
            <p:cNvPr id="22" name="TextBox 21"/>
            <p:cNvSpPr txBox="1"/>
            <p:nvPr/>
          </p:nvSpPr>
          <p:spPr>
            <a:xfrm>
              <a:off x="4572000" y="4495800"/>
              <a:ext cx="762000" cy="228600"/>
            </a:xfrm>
            <a:prstGeom prst="rect">
              <a:avLst/>
            </a:prstGeom>
            <a:noFill/>
          </p:spPr>
          <p:txBody>
            <a:bodyPr wrap="none" rtlCol="0">
              <a:noAutofit/>
            </a:bodyPr>
            <a:lstStyle/>
            <a:p>
              <a:r>
                <a:rPr lang="en-US" sz="1200" b="1" dirty="0" smtClean="0">
                  <a:solidFill>
                    <a:srgbClr val="78BE20"/>
                  </a:solidFill>
                </a:rPr>
                <a:t>PV</a:t>
              </a:r>
              <a:r>
                <a:rPr lang="en-US" sz="1200" b="1" baseline="-25000" dirty="0" smtClean="0">
                  <a:solidFill>
                    <a:srgbClr val="78BE20"/>
                  </a:solidFill>
                </a:rPr>
                <a:t>3 </a:t>
              </a:r>
              <a:r>
                <a:rPr lang="en-US" sz="1200" b="1" dirty="0" smtClean="0">
                  <a:solidFill>
                    <a:srgbClr val="78BE20"/>
                  </a:solidFill>
                </a:rPr>
                <a:t>= FV</a:t>
              </a:r>
              <a:r>
                <a:rPr lang="en-US" sz="1200" b="1" baseline="-25000" dirty="0" smtClean="0">
                  <a:solidFill>
                    <a:srgbClr val="78BE20"/>
                  </a:solidFill>
                </a:rPr>
                <a:t>3</a:t>
              </a:r>
              <a:r>
                <a:rPr lang="en-US" sz="1200" b="1" dirty="0" smtClean="0">
                  <a:solidFill>
                    <a:srgbClr val="78BE20"/>
                  </a:solidFill>
                </a:rPr>
                <a:t> = ?</a:t>
              </a:r>
              <a:endParaRPr lang="en-US" sz="1200" b="1" dirty="0">
                <a:solidFill>
                  <a:srgbClr val="78BE20"/>
                </a:solidFill>
              </a:endParaRPr>
            </a:p>
          </p:txBody>
        </p:sp>
      </p:grpSp>
      <p:sp>
        <p:nvSpPr>
          <p:cNvPr id="972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77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3" name="TextBox 22"/>
              <p:cNvSpPr txBox="1"/>
              <p:nvPr/>
            </p:nvSpPr>
            <p:spPr>
              <a:xfrm>
                <a:off x="2209800" y="5029200"/>
                <a:ext cx="914400" cy="914400"/>
              </a:xfrm>
              <a:prstGeom prst="rect">
                <a:avLst/>
              </a:prstGeom>
              <a:noFill/>
            </p:spPr>
            <p:txBody>
              <a:bodyPr wrap="none" rtlCol="0">
                <a:noAutofit/>
              </a:bodyPr>
              <a:lstStyle/>
              <a:p>
                <a:pPr/>
                <a14:m>
                  <m:oMathPara xmlns:m="http://schemas.openxmlformats.org/officeDocument/2006/math">
                    <m:oMathParaPr>
                      <m:jc m:val="center"/>
                    </m:oMathParaPr>
                    <m:oMath xmlns:m="http://schemas.openxmlformats.org/officeDocument/2006/math">
                      <m:r>
                        <m:rPr>
                          <m:sty m:val="p"/>
                        </m:rPr>
                        <a:rPr lang="en-US" b="0" i="0" smtClean="0">
                          <a:latin typeface="Cambria Math"/>
                        </a:rPr>
                        <m:t>PV</m:t>
                      </m:r>
                      <m:r>
                        <a:rPr lang="en-US" b="0" i="1" baseline="-25000" smtClean="0">
                          <a:latin typeface="Cambria Math"/>
                        </a:rPr>
                        <m:t>3</m:t>
                      </m:r>
                      <m:r>
                        <a:rPr lang="en-US" b="0" i="1" smtClean="0">
                          <a:latin typeface="Cambria Math"/>
                        </a:rPr>
                        <m:t>=$75,000</m:t>
                      </m:r>
                      <m:d>
                        <m:dPr>
                          <m:begChr m:val="["/>
                          <m:endChr m:val="]"/>
                          <m:ctrlPr>
                            <a:rPr lang="en-US" b="0" i="1" smtClean="0">
                              <a:latin typeface="Cambria Math"/>
                            </a:rPr>
                          </m:ctrlPr>
                        </m:dPr>
                        <m:e>
                          <m:f>
                            <m:fPr>
                              <m:ctrlPr>
                                <a:rPr lang="en-US" b="0" i="1" smtClean="0">
                                  <a:latin typeface="Cambria Math"/>
                                </a:rPr>
                              </m:ctrlPr>
                            </m:fPr>
                            <m:num>
                              <m:r>
                                <a:rPr lang="en-US" b="0" i="1" smtClean="0">
                                  <a:latin typeface="Cambria Math"/>
                                </a:rPr>
                                <m:t>1−</m:t>
                              </m:r>
                              <m:f>
                                <m:fPr>
                                  <m:ctrlPr>
                                    <a:rPr lang="en-US" b="0" i="1" smtClean="0">
                                      <a:latin typeface="Cambria Math"/>
                                    </a:rPr>
                                  </m:ctrlPr>
                                </m:fPr>
                                <m:num>
                                  <m:r>
                                    <a:rPr lang="en-US" b="0" i="1" smtClean="0">
                                      <a:latin typeface="Cambria Math"/>
                                    </a:rPr>
                                    <m:t>1</m:t>
                                  </m:r>
                                </m:num>
                                <m:den>
                                  <m:d>
                                    <m:dPr>
                                      <m:ctrlPr>
                                        <a:rPr lang="en-US" b="0" i="1" smtClean="0">
                                          <a:latin typeface="Cambria Math"/>
                                        </a:rPr>
                                      </m:ctrlPr>
                                    </m:dPr>
                                    <m:e>
                                      <m:r>
                                        <a:rPr lang="en-US" b="0" i="1" smtClean="0">
                                          <a:latin typeface="Cambria Math"/>
                                        </a:rPr>
                                        <m:t>1+0.05</m:t>
                                      </m:r>
                                    </m:e>
                                  </m:d>
                                  <m:r>
                                    <a:rPr lang="en-US" b="0" i="1" baseline="30000" smtClean="0">
                                      <a:latin typeface="Cambria Math"/>
                                    </a:rPr>
                                    <m:t>2</m:t>
                                  </m:r>
                                </m:den>
                              </m:f>
                            </m:num>
                            <m:den>
                              <m:r>
                                <a:rPr lang="en-US" b="0" i="1" smtClean="0">
                                  <a:latin typeface="Cambria Math"/>
                                </a:rPr>
                                <m:t>0.05</m:t>
                              </m:r>
                            </m:den>
                          </m:f>
                        </m:e>
                      </m:d>
                      <m:r>
                        <a:rPr lang="en-US" b="0" i="1" smtClean="0">
                          <a:latin typeface="Cambria Math"/>
                        </a:rPr>
                        <m:t>=$139,455.7823</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2209800" y="5029200"/>
                <a:ext cx="914400" cy="914400"/>
              </a:xfrm>
              <a:prstGeom prst="rect">
                <a:avLst/>
              </a:prstGeom>
              <a:blipFill rotWithShape="1">
                <a:blip r:embed="rId3"/>
                <a:stretch>
                  <a:fillRect r="-45066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458200" cy="533400"/>
          </a:xfrm>
        </p:spPr>
        <p:txBody>
          <a:bodyPr>
            <a:normAutofit fontScale="90000"/>
          </a:bodyPr>
          <a:lstStyle/>
          <a:p>
            <a:pPr algn="ctr"/>
            <a:r>
              <a:rPr lang="en-US" dirty="0" smtClean="0"/>
              <a:t>Solving for unknown values</a:t>
            </a:r>
            <a:r>
              <a:rPr lang="en-US" baseline="0" dirty="0" smtClean="0"/>
              <a:t> in TVM Problems</a:t>
            </a:r>
            <a:endParaRPr lang="en-US" dirty="0"/>
          </a:p>
        </p:txBody>
      </p:sp>
      <p:sp>
        <p:nvSpPr>
          <p:cNvPr id="3" name="Text Placeholder 2"/>
          <p:cNvSpPr>
            <a:spLocks noGrp="1"/>
          </p:cNvSpPr>
          <p:nvPr>
            <p:ph type="body" sz="quarter" idx="13"/>
          </p:nvPr>
        </p:nvSpPr>
        <p:spPr/>
        <p:txBody>
          <a:bodyPr/>
          <a:lstStyle/>
          <a:p>
            <a:r>
              <a:rPr lang="en-US" dirty="0" smtClean="0"/>
              <a:t>Focus On: Calculations</a:t>
            </a:r>
            <a:endParaRPr lang="en-US" dirty="0"/>
          </a:p>
        </p:txBody>
      </p:sp>
      <p:sp>
        <p:nvSpPr>
          <p:cNvPr id="4" name="Content Placeholder 3"/>
          <p:cNvSpPr>
            <a:spLocks noGrp="1"/>
          </p:cNvSpPr>
          <p:nvPr>
            <p:ph idx="1"/>
          </p:nvPr>
        </p:nvSpPr>
        <p:spPr/>
        <p:txBody>
          <a:bodyPr/>
          <a:lstStyle/>
          <a:p>
            <a:r>
              <a:rPr lang="en-US" dirty="0" smtClean="0"/>
              <a:t>You have decided to start your own firm. Being prudent, you want to have enough money saved to use for living expenses for two years before you quit. You can currently put away $45,000 a year. You know that you will have living expenses of $75,000 a year for each of the two years (paid at the end of the year, simplifying assumption). You would like to quit in three years. If you put $45,000 into an account bearing 5% interest each of the next two years, how much must you put into the account at the end of Year 3 so that you can quit?</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pPr/>
              <a:t>21</a:t>
            </a:fld>
            <a:endParaRPr lang="en-US"/>
          </a:p>
        </p:txBody>
      </p:sp>
      <p:sp>
        <p:nvSpPr>
          <p:cNvPr id="7" name="Line 5"/>
          <p:cNvSpPr>
            <a:spLocks noChangeShapeType="1"/>
          </p:cNvSpPr>
          <p:nvPr/>
        </p:nvSpPr>
        <p:spPr bwMode="auto">
          <a:xfrm>
            <a:off x="3048000" y="5410200"/>
            <a:ext cx="3048000" cy="0"/>
          </a:xfrm>
          <a:prstGeom prst="line">
            <a:avLst/>
          </a:prstGeom>
          <a:noFill/>
          <a:ln w="38100">
            <a:solidFill>
              <a:srgbClr val="78BE20"/>
            </a:solidFill>
            <a:round/>
            <a:headEnd/>
            <a:tailEnd/>
          </a:ln>
        </p:spPr>
        <p:txBody>
          <a:bodyPr/>
          <a:lstStyle/>
          <a:p>
            <a:endParaRPr lang="en-US"/>
          </a:p>
        </p:txBody>
      </p:sp>
      <p:sp>
        <p:nvSpPr>
          <p:cNvPr id="9" name="Line 7"/>
          <p:cNvSpPr>
            <a:spLocks noChangeShapeType="1"/>
          </p:cNvSpPr>
          <p:nvPr/>
        </p:nvSpPr>
        <p:spPr bwMode="auto">
          <a:xfrm flipV="1">
            <a:off x="4343400" y="4800600"/>
            <a:ext cx="0" cy="609600"/>
          </a:xfrm>
          <a:prstGeom prst="line">
            <a:avLst/>
          </a:prstGeom>
          <a:noFill/>
          <a:ln w="38100">
            <a:solidFill>
              <a:srgbClr val="78BE20"/>
            </a:solidFill>
            <a:round/>
            <a:headEnd/>
            <a:tailEnd type="triangle" w="med" len="med"/>
          </a:ln>
        </p:spPr>
        <p:txBody>
          <a:bodyPr/>
          <a:lstStyle/>
          <a:p>
            <a:endParaRPr lang="en-US"/>
          </a:p>
        </p:txBody>
      </p:sp>
      <p:sp>
        <p:nvSpPr>
          <p:cNvPr id="10" name="Line 8"/>
          <p:cNvSpPr>
            <a:spLocks noChangeShapeType="1"/>
          </p:cNvSpPr>
          <p:nvPr/>
        </p:nvSpPr>
        <p:spPr bwMode="auto">
          <a:xfrm flipV="1">
            <a:off x="3657600" y="4800600"/>
            <a:ext cx="0" cy="609600"/>
          </a:xfrm>
          <a:prstGeom prst="line">
            <a:avLst/>
          </a:prstGeom>
          <a:noFill/>
          <a:ln w="38100">
            <a:solidFill>
              <a:srgbClr val="78BE20"/>
            </a:solidFill>
            <a:round/>
            <a:headEnd/>
            <a:tailEnd type="triangle" w="med" len="med"/>
          </a:ln>
        </p:spPr>
        <p:txBody>
          <a:bodyPr/>
          <a:lstStyle/>
          <a:p>
            <a:endParaRPr lang="en-US"/>
          </a:p>
        </p:txBody>
      </p:sp>
      <p:sp>
        <p:nvSpPr>
          <p:cNvPr id="11" name="Line 9"/>
          <p:cNvSpPr>
            <a:spLocks noChangeShapeType="1"/>
          </p:cNvSpPr>
          <p:nvPr/>
        </p:nvSpPr>
        <p:spPr bwMode="auto">
          <a:xfrm flipV="1">
            <a:off x="4953000" y="4800600"/>
            <a:ext cx="0" cy="609600"/>
          </a:xfrm>
          <a:prstGeom prst="line">
            <a:avLst/>
          </a:prstGeom>
          <a:noFill/>
          <a:ln w="38100">
            <a:solidFill>
              <a:srgbClr val="78BE20"/>
            </a:solidFill>
            <a:round/>
            <a:headEnd/>
            <a:tailEnd type="triangle" w="med" len="med"/>
          </a:ln>
        </p:spPr>
        <p:txBody>
          <a:bodyPr/>
          <a:lstStyle/>
          <a:p>
            <a:endParaRPr lang="en-US"/>
          </a:p>
        </p:txBody>
      </p:sp>
      <p:sp>
        <p:nvSpPr>
          <p:cNvPr id="17" name="Line 18"/>
          <p:cNvSpPr>
            <a:spLocks noChangeShapeType="1"/>
          </p:cNvSpPr>
          <p:nvPr/>
        </p:nvSpPr>
        <p:spPr bwMode="auto">
          <a:xfrm>
            <a:off x="5562600" y="5410200"/>
            <a:ext cx="0" cy="685800"/>
          </a:xfrm>
          <a:prstGeom prst="line">
            <a:avLst/>
          </a:prstGeom>
          <a:noFill/>
          <a:ln w="38100">
            <a:solidFill>
              <a:srgbClr val="78BE20"/>
            </a:solidFill>
            <a:round/>
            <a:headEnd/>
            <a:tailEnd type="triangle" w="med" len="med"/>
          </a:ln>
        </p:spPr>
        <p:txBody>
          <a:bodyPr/>
          <a:lstStyle/>
          <a:p>
            <a:endParaRPr lang="en-US"/>
          </a:p>
        </p:txBody>
      </p:sp>
      <p:sp>
        <p:nvSpPr>
          <p:cNvPr id="21" name="TextBox 20"/>
          <p:cNvSpPr txBox="1"/>
          <p:nvPr/>
        </p:nvSpPr>
        <p:spPr>
          <a:xfrm>
            <a:off x="3962400" y="4572000"/>
            <a:ext cx="762000" cy="2286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2 </a:t>
            </a:r>
            <a:r>
              <a:rPr lang="en-US" sz="1200" b="1" dirty="0" smtClean="0">
                <a:solidFill>
                  <a:srgbClr val="78BE20"/>
                </a:solidFill>
              </a:rPr>
              <a:t>= $45K</a:t>
            </a:r>
            <a:endParaRPr lang="en-US" sz="1200" b="1" dirty="0">
              <a:solidFill>
                <a:srgbClr val="78BE20"/>
              </a:solidFill>
            </a:endParaRPr>
          </a:p>
        </p:txBody>
      </p:sp>
      <p:sp>
        <p:nvSpPr>
          <p:cNvPr id="22" name="TextBox 21"/>
          <p:cNvSpPr txBox="1"/>
          <p:nvPr/>
        </p:nvSpPr>
        <p:spPr>
          <a:xfrm>
            <a:off x="3200400" y="4572000"/>
            <a:ext cx="762000" cy="2286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1 </a:t>
            </a:r>
            <a:r>
              <a:rPr lang="en-US" sz="1200" b="1" dirty="0" smtClean="0">
                <a:solidFill>
                  <a:srgbClr val="78BE20"/>
                </a:solidFill>
              </a:rPr>
              <a:t>= $45K</a:t>
            </a:r>
            <a:endParaRPr lang="en-US" sz="1200" b="1" dirty="0">
              <a:solidFill>
                <a:srgbClr val="78BE20"/>
              </a:solidFill>
            </a:endParaRPr>
          </a:p>
        </p:txBody>
      </p:sp>
      <p:sp>
        <p:nvSpPr>
          <p:cNvPr id="23" name="TextBox 22"/>
          <p:cNvSpPr txBox="1"/>
          <p:nvPr/>
        </p:nvSpPr>
        <p:spPr>
          <a:xfrm>
            <a:off x="4762500" y="4572000"/>
            <a:ext cx="762000" cy="228600"/>
          </a:xfrm>
          <a:prstGeom prst="rect">
            <a:avLst/>
          </a:prstGeom>
          <a:noFill/>
        </p:spPr>
        <p:txBody>
          <a:bodyPr wrap="none" rtlCol="0">
            <a:noAutofit/>
          </a:bodyPr>
          <a:lstStyle/>
          <a:p>
            <a:r>
              <a:rPr lang="en-US" sz="1200" b="1" dirty="0" smtClean="0">
                <a:solidFill>
                  <a:srgbClr val="78BE20"/>
                </a:solidFill>
              </a:rPr>
              <a:t>FV</a:t>
            </a:r>
            <a:r>
              <a:rPr lang="en-US" sz="1200" b="1" baseline="-25000" dirty="0" smtClean="0">
                <a:solidFill>
                  <a:srgbClr val="78BE20"/>
                </a:solidFill>
              </a:rPr>
              <a:t>3 </a:t>
            </a:r>
            <a:r>
              <a:rPr lang="en-US" sz="1200" b="1" dirty="0" smtClean="0">
                <a:solidFill>
                  <a:srgbClr val="78BE20"/>
                </a:solidFill>
              </a:rPr>
              <a:t>= ?</a:t>
            </a:r>
            <a:endParaRPr lang="en-US" sz="1200" b="1" dirty="0">
              <a:solidFill>
                <a:srgbClr val="78BE20"/>
              </a:solidFill>
            </a:endParaRPr>
          </a:p>
        </p:txBody>
      </p:sp>
      <p:sp>
        <p:nvSpPr>
          <p:cNvPr id="24" name="TextBox 23"/>
          <p:cNvSpPr txBox="1"/>
          <p:nvPr/>
        </p:nvSpPr>
        <p:spPr>
          <a:xfrm>
            <a:off x="4987556" y="6120809"/>
            <a:ext cx="762000" cy="2286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4 </a:t>
            </a:r>
            <a:r>
              <a:rPr lang="en-US" sz="1200" b="1" dirty="0">
                <a:solidFill>
                  <a:srgbClr val="78BE20"/>
                </a:solidFill>
              </a:rPr>
              <a:t>= </a:t>
            </a:r>
            <a:r>
              <a:rPr lang="en-US" sz="1200" b="1" dirty="0" smtClean="0">
                <a:solidFill>
                  <a:srgbClr val="78BE20"/>
                </a:solidFill>
              </a:rPr>
              <a:t>–$75K</a:t>
            </a:r>
            <a:endParaRPr lang="en-US" sz="1200" b="1" dirty="0">
              <a:solidFill>
                <a:srgbClr val="78BE20"/>
              </a:solidFill>
            </a:endParaRPr>
          </a:p>
        </p:txBody>
      </p:sp>
      <p:sp>
        <p:nvSpPr>
          <p:cNvPr id="26" name="Line 18"/>
          <p:cNvSpPr>
            <a:spLocks noChangeShapeType="1"/>
          </p:cNvSpPr>
          <p:nvPr/>
        </p:nvSpPr>
        <p:spPr bwMode="auto">
          <a:xfrm>
            <a:off x="6096000" y="5410200"/>
            <a:ext cx="0" cy="685800"/>
          </a:xfrm>
          <a:prstGeom prst="line">
            <a:avLst/>
          </a:prstGeom>
          <a:noFill/>
          <a:ln w="38100">
            <a:solidFill>
              <a:srgbClr val="78BE20"/>
            </a:solidFill>
            <a:round/>
            <a:headEnd/>
            <a:tailEnd type="triangle" w="med" len="med"/>
          </a:ln>
        </p:spPr>
        <p:txBody>
          <a:bodyPr/>
          <a:lstStyle/>
          <a:p>
            <a:endParaRPr lang="en-US"/>
          </a:p>
        </p:txBody>
      </p:sp>
      <p:sp>
        <p:nvSpPr>
          <p:cNvPr id="27" name="TextBox 26"/>
          <p:cNvSpPr txBox="1"/>
          <p:nvPr/>
        </p:nvSpPr>
        <p:spPr>
          <a:xfrm>
            <a:off x="5943600" y="6120809"/>
            <a:ext cx="762000" cy="2286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5 </a:t>
            </a:r>
            <a:r>
              <a:rPr lang="en-US" sz="1200" b="1" dirty="0">
                <a:solidFill>
                  <a:srgbClr val="78BE20"/>
                </a:solidFill>
              </a:rPr>
              <a:t>= </a:t>
            </a:r>
            <a:r>
              <a:rPr lang="en-US" sz="1200" b="1" dirty="0" smtClean="0">
                <a:solidFill>
                  <a:srgbClr val="78BE20"/>
                </a:solidFill>
              </a:rPr>
              <a:t>–$75K</a:t>
            </a:r>
            <a:endParaRPr lang="en-US" sz="1200" b="1" dirty="0">
              <a:solidFill>
                <a:srgbClr val="78BE20"/>
              </a:solidFill>
            </a:endParaRPr>
          </a:p>
        </p:txBody>
      </p:sp>
      <p:sp>
        <p:nvSpPr>
          <p:cNvPr id="28" name="TextBox 27"/>
          <p:cNvSpPr txBox="1"/>
          <p:nvPr/>
        </p:nvSpPr>
        <p:spPr>
          <a:xfrm>
            <a:off x="3429000" y="5486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1</a:t>
            </a:r>
            <a:endParaRPr lang="en-US" sz="1200" b="1" dirty="0">
              <a:solidFill>
                <a:srgbClr val="78BE20"/>
              </a:solidFill>
            </a:endParaRPr>
          </a:p>
        </p:txBody>
      </p:sp>
      <p:sp>
        <p:nvSpPr>
          <p:cNvPr id="29" name="TextBox 28"/>
          <p:cNvSpPr txBox="1"/>
          <p:nvPr/>
        </p:nvSpPr>
        <p:spPr>
          <a:xfrm>
            <a:off x="4114800" y="5486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2</a:t>
            </a:r>
            <a:endParaRPr lang="en-US" sz="1200" b="1" dirty="0">
              <a:solidFill>
                <a:srgbClr val="78BE20"/>
              </a:solidFill>
            </a:endParaRPr>
          </a:p>
        </p:txBody>
      </p:sp>
      <p:sp>
        <p:nvSpPr>
          <p:cNvPr id="30" name="TextBox 29"/>
          <p:cNvSpPr txBox="1"/>
          <p:nvPr/>
        </p:nvSpPr>
        <p:spPr>
          <a:xfrm>
            <a:off x="4724400" y="5486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3</a:t>
            </a:r>
            <a:endParaRPr lang="en-US" sz="1200" b="1" dirty="0">
              <a:solidFill>
                <a:srgbClr val="78BE20"/>
              </a:solidFill>
            </a:endParaRPr>
          </a:p>
        </p:txBody>
      </p:sp>
      <p:sp>
        <p:nvSpPr>
          <p:cNvPr id="31" name="TextBox 30"/>
          <p:cNvSpPr txBox="1"/>
          <p:nvPr/>
        </p:nvSpPr>
        <p:spPr>
          <a:xfrm>
            <a:off x="2743200" y="5486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0</a:t>
            </a:r>
            <a:endParaRPr lang="en-US" sz="1200" b="1" dirty="0">
              <a:solidFill>
                <a:srgbClr val="78BE20"/>
              </a:solidFill>
            </a:endParaRPr>
          </a:p>
        </p:txBody>
      </p:sp>
      <p:sp>
        <p:nvSpPr>
          <p:cNvPr id="32" name="TextBox 31"/>
          <p:cNvSpPr txBox="1"/>
          <p:nvPr/>
        </p:nvSpPr>
        <p:spPr>
          <a:xfrm>
            <a:off x="5257800" y="5105400"/>
            <a:ext cx="533400" cy="304800"/>
          </a:xfrm>
          <a:prstGeom prst="rect">
            <a:avLst/>
          </a:prstGeom>
          <a:noFill/>
        </p:spPr>
        <p:txBody>
          <a:bodyPr wrap="none" rtlCol="0">
            <a:noAutofit/>
          </a:bodyPr>
          <a:lstStyle/>
          <a:p>
            <a:r>
              <a:rPr lang="en-US" sz="1200" b="1" dirty="0" smtClean="0">
                <a:solidFill>
                  <a:srgbClr val="78BE20"/>
                </a:solidFill>
              </a:rPr>
              <a:t>t=4</a:t>
            </a:r>
            <a:endParaRPr lang="en-US" sz="1200" b="1" dirty="0">
              <a:solidFill>
                <a:srgbClr val="78BE20"/>
              </a:solidFill>
            </a:endParaRPr>
          </a:p>
        </p:txBody>
      </p:sp>
      <p:sp>
        <p:nvSpPr>
          <p:cNvPr id="33" name="TextBox 32"/>
          <p:cNvSpPr txBox="1"/>
          <p:nvPr/>
        </p:nvSpPr>
        <p:spPr>
          <a:xfrm>
            <a:off x="5791200" y="5105400"/>
            <a:ext cx="533400" cy="304800"/>
          </a:xfrm>
          <a:prstGeom prst="rect">
            <a:avLst/>
          </a:prstGeom>
          <a:noFill/>
        </p:spPr>
        <p:txBody>
          <a:bodyPr wrap="none" rtlCol="0">
            <a:noAutofit/>
          </a:bodyPr>
          <a:lstStyle/>
          <a:p>
            <a:r>
              <a:rPr lang="en-US" sz="1200" b="1" dirty="0" smtClean="0">
                <a:solidFill>
                  <a:srgbClr val="78BE20"/>
                </a:solidFill>
              </a:rPr>
              <a:t>t=5</a:t>
            </a:r>
            <a:endParaRPr lang="en-US" sz="1200" b="1" dirty="0">
              <a:solidFill>
                <a:srgbClr val="78BE20"/>
              </a:solidFill>
            </a:endParaRPr>
          </a:p>
        </p:txBody>
      </p:sp>
      <p:sp>
        <p:nvSpPr>
          <p:cNvPr id="34" name="Line 5"/>
          <p:cNvSpPr>
            <a:spLocks noChangeShapeType="1"/>
          </p:cNvSpPr>
          <p:nvPr/>
        </p:nvSpPr>
        <p:spPr bwMode="auto">
          <a:xfrm>
            <a:off x="3048000" y="5334000"/>
            <a:ext cx="0" cy="152400"/>
          </a:xfrm>
          <a:prstGeom prst="line">
            <a:avLst/>
          </a:prstGeom>
          <a:noFill/>
          <a:ln w="38100">
            <a:solidFill>
              <a:srgbClr val="78BE20"/>
            </a:solidFill>
            <a:round/>
            <a:headEnd/>
            <a:tailEnd/>
          </a:ln>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Focus On: Calculations</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dirty="0" smtClean="0"/>
                  <a:t>Solution</a:t>
                </a:r>
                <a:r>
                  <a:rPr lang="en-US" baseline="0" dirty="0" smtClean="0"/>
                  <a:t> 1: </a:t>
                </a:r>
                <a:r>
                  <a:rPr lang="en-US" dirty="0"/>
                  <a:t>R</a:t>
                </a:r>
                <a:r>
                  <a:rPr lang="en-US" baseline="0" dirty="0" smtClean="0"/>
                  <a:t>ealize that the total amount of inflows = total outflows at any point in time once you have accounted for timing (interest) differences.</a:t>
                </a:r>
              </a:p>
              <a:p>
                <a:endParaRPr lang="en-US" dirty="0" smtClean="0"/>
              </a:p>
              <a:p>
                <a:pPr marL="9144"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PV</m:t>
                      </m:r>
                      <m:r>
                        <a:rPr lang="en-US" b="0" i="1" baseline="-25000" smtClean="0">
                          <a:latin typeface="Cambria Math"/>
                        </a:rPr>
                        <m:t>0</m:t>
                      </m:r>
                      <m:r>
                        <a:rPr lang="en-US" b="0" i="1" smtClean="0">
                          <a:latin typeface="Cambria Math"/>
                        </a:rPr>
                        <m:t>=</m:t>
                      </m:r>
                      <m:f>
                        <m:fPr>
                          <m:ctrlPr>
                            <a:rPr lang="en-US" b="0" i="1" smtClean="0">
                              <a:latin typeface="Cambria Math"/>
                            </a:rPr>
                          </m:ctrlPr>
                        </m:fPr>
                        <m:num>
                          <m:r>
                            <a:rPr lang="en-US" b="0" i="1" smtClean="0">
                              <a:latin typeface="Cambria Math"/>
                            </a:rPr>
                            <m:t>$45,000</m:t>
                          </m:r>
                        </m:num>
                        <m:den>
                          <m:d>
                            <m:dPr>
                              <m:ctrlPr>
                                <a:rPr lang="en-US" b="0" i="1" smtClean="0">
                                  <a:latin typeface="Cambria Math"/>
                                </a:rPr>
                              </m:ctrlPr>
                            </m:dPr>
                            <m:e>
                              <m:r>
                                <a:rPr lang="en-US" b="0" i="1" smtClean="0">
                                  <a:latin typeface="Cambria Math"/>
                                </a:rPr>
                                <m:t>1+0.05</m:t>
                              </m:r>
                            </m:e>
                          </m:d>
                          <m:r>
                            <a:rPr lang="en-US" b="0" i="1" baseline="30000" smtClean="0">
                              <a:latin typeface="Cambria Math"/>
                            </a:rPr>
                            <m:t>1</m:t>
                          </m:r>
                        </m:den>
                      </m:f>
                      <m:r>
                        <a:rPr lang="en-US" b="0" i="1" smtClean="0">
                          <a:latin typeface="Cambria Math"/>
                        </a:rPr>
                        <m:t>+</m:t>
                      </m:r>
                      <m:f>
                        <m:fPr>
                          <m:ctrlPr>
                            <a:rPr lang="en-US" i="1">
                              <a:latin typeface="Cambria Math"/>
                            </a:rPr>
                          </m:ctrlPr>
                        </m:fPr>
                        <m:num>
                          <m:r>
                            <a:rPr lang="en-US" i="1">
                              <a:latin typeface="Cambria Math"/>
                            </a:rPr>
                            <m:t>$45,000</m:t>
                          </m:r>
                        </m:num>
                        <m:den>
                          <m:d>
                            <m:dPr>
                              <m:ctrlPr>
                                <a:rPr lang="en-US" i="1">
                                  <a:latin typeface="Cambria Math"/>
                                </a:rPr>
                              </m:ctrlPr>
                            </m:dPr>
                            <m:e>
                              <m:r>
                                <a:rPr lang="en-US" i="1">
                                  <a:latin typeface="Cambria Math"/>
                                </a:rPr>
                                <m:t>1+0.05</m:t>
                              </m:r>
                            </m:e>
                          </m:d>
                          <m:r>
                            <a:rPr lang="en-US" b="0" i="1" baseline="30000" smtClean="0">
                              <a:latin typeface="Cambria Math"/>
                            </a:rPr>
                            <m:t>2</m:t>
                          </m:r>
                        </m:den>
                      </m:f>
                      <m:r>
                        <a:rPr lang="en-US" b="0" i="1" smtClean="0">
                          <a:latin typeface="Cambria Math"/>
                        </a:rPr>
                        <m:t>+</m:t>
                      </m:r>
                      <m:f>
                        <m:fPr>
                          <m:ctrlPr>
                            <a:rPr lang="en-US" i="1">
                              <a:latin typeface="Cambria Math"/>
                            </a:rPr>
                          </m:ctrlPr>
                        </m:fPr>
                        <m:num>
                          <m:r>
                            <m:rPr>
                              <m:sty m:val="p"/>
                            </m:rPr>
                            <a:rPr lang="en-US" b="0" i="0" smtClean="0">
                              <a:latin typeface="Cambria Math"/>
                            </a:rPr>
                            <m:t>FV</m:t>
                          </m:r>
                          <m:r>
                            <a:rPr lang="en-US" b="0" i="1" baseline="-25000" smtClean="0">
                              <a:latin typeface="Cambria Math"/>
                            </a:rPr>
                            <m:t>3</m:t>
                          </m:r>
                        </m:num>
                        <m:den>
                          <m:d>
                            <m:dPr>
                              <m:ctrlPr>
                                <a:rPr lang="en-US" i="1">
                                  <a:latin typeface="Cambria Math"/>
                                </a:rPr>
                              </m:ctrlPr>
                            </m:dPr>
                            <m:e>
                              <m:r>
                                <a:rPr lang="en-US" i="1">
                                  <a:latin typeface="Cambria Math"/>
                                </a:rPr>
                                <m:t>1+0.05</m:t>
                              </m:r>
                            </m:e>
                          </m:d>
                          <m:r>
                            <a:rPr lang="en-US" b="0" i="1" baseline="30000" smtClean="0">
                              <a:latin typeface="Cambria Math"/>
                            </a:rPr>
                            <m:t>3</m:t>
                          </m:r>
                        </m:den>
                      </m:f>
                      <m:r>
                        <a:rPr lang="en-US" i="1">
                          <a:latin typeface="Cambria Math"/>
                        </a:rPr>
                        <m:t>+</m:t>
                      </m:r>
                      <m:f>
                        <m:fPr>
                          <m:ctrlPr>
                            <a:rPr lang="en-US" i="1">
                              <a:latin typeface="Cambria Math"/>
                            </a:rPr>
                          </m:ctrlPr>
                        </m:fPr>
                        <m:num>
                          <m:r>
                            <a:rPr lang="en-US" i="1" smtClean="0">
                              <a:latin typeface="Cambria Math"/>
                            </a:rPr>
                            <m:t>–</m:t>
                          </m:r>
                          <m:r>
                            <a:rPr lang="en-US" i="1">
                              <a:latin typeface="Cambria Math"/>
                            </a:rPr>
                            <m:t>$</m:t>
                          </m:r>
                          <m:r>
                            <a:rPr lang="en-US" b="0" i="1" smtClean="0">
                              <a:latin typeface="Cambria Math"/>
                            </a:rPr>
                            <m:t>7</m:t>
                          </m:r>
                          <m:r>
                            <a:rPr lang="en-US" i="1">
                              <a:latin typeface="Cambria Math"/>
                            </a:rPr>
                            <m:t>5,000</m:t>
                          </m:r>
                        </m:num>
                        <m:den>
                          <m:d>
                            <m:dPr>
                              <m:ctrlPr>
                                <a:rPr lang="en-US" i="1">
                                  <a:latin typeface="Cambria Math"/>
                                </a:rPr>
                              </m:ctrlPr>
                            </m:dPr>
                            <m:e>
                              <m:r>
                                <a:rPr lang="en-US" i="1">
                                  <a:latin typeface="Cambria Math"/>
                                </a:rPr>
                                <m:t>1+0.05</m:t>
                              </m:r>
                            </m:e>
                          </m:d>
                          <m:r>
                            <a:rPr lang="en-US" b="0" i="1" baseline="30000" smtClean="0">
                              <a:latin typeface="Cambria Math"/>
                            </a:rPr>
                            <m:t>4</m:t>
                          </m:r>
                        </m:den>
                      </m:f>
                      <m:r>
                        <a:rPr lang="en-US" i="1">
                          <a:latin typeface="Cambria Math"/>
                        </a:rPr>
                        <m:t>+</m:t>
                      </m:r>
                      <m:f>
                        <m:fPr>
                          <m:ctrlPr>
                            <a:rPr lang="en-US" i="1">
                              <a:latin typeface="Cambria Math"/>
                            </a:rPr>
                          </m:ctrlPr>
                        </m:fPr>
                        <m:num>
                          <m:r>
                            <a:rPr lang="en-US" i="1" smtClean="0">
                              <a:latin typeface="Cambria Math"/>
                            </a:rPr>
                            <m:t>–</m:t>
                          </m:r>
                          <m:r>
                            <a:rPr lang="en-US" i="1">
                              <a:latin typeface="Cambria Math"/>
                            </a:rPr>
                            <m:t>$</m:t>
                          </m:r>
                          <m:r>
                            <a:rPr lang="en-US" b="0" i="1" smtClean="0">
                              <a:latin typeface="Cambria Math"/>
                            </a:rPr>
                            <m:t>7</m:t>
                          </m:r>
                          <m:r>
                            <a:rPr lang="en-US" i="1">
                              <a:latin typeface="Cambria Math"/>
                            </a:rPr>
                            <m:t>5,000</m:t>
                          </m:r>
                        </m:num>
                        <m:den>
                          <m:d>
                            <m:dPr>
                              <m:ctrlPr>
                                <a:rPr lang="en-US" i="1">
                                  <a:latin typeface="Cambria Math"/>
                                </a:rPr>
                              </m:ctrlPr>
                            </m:dPr>
                            <m:e>
                              <m:r>
                                <a:rPr lang="en-US" i="1">
                                  <a:latin typeface="Cambria Math"/>
                                </a:rPr>
                                <m:t>1+0.05</m:t>
                              </m:r>
                            </m:e>
                          </m:d>
                          <m:r>
                            <a:rPr lang="en-US" b="0" i="1" baseline="30000" smtClean="0">
                              <a:latin typeface="Cambria Math"/>
                            </a:rPr>
                            <m:t>5</m:t>
                          </m:r>
                        </m:den>
                      </m:f>
                      <m:r>
                        <a:rPr lang="en-US" b="0" i="1" smtClean="0">
                          <a:latin typeface="Cambria Math"/>
                        </a:rPr>
                        <m:t>=0</m:t>
                      </m:r>
                    </m:oMath>
                  </m:oMathPara>
                </a14:m>
                <a:endParaRPr lang="en-US" dirty="0" smtClean="0"/>
              </a:p>
              <a:p>
                <a:endParaRPr lang="en-US" dirty="0" smtClean="0"/>
              </a:p>
              <a:p>
                <a:r>
                  <a:rPr lang="en-US" dirty="0" smtClean="0"/>
                  <a:t>Solution 2: Group the positive and negative cash flows at </a:t>
                </a:r>
                <a:r>
                  <a:rPr lang="en-US" i="1" dirty="0" smtClean="0"/>
                  <a:t>t =</a:t>
                </a:r>
                <a:r>
                  <a:rPr lang="en-US" dirty="0" smtClean="0"/>
                  <a:t> 3 and the difference will be the deposit that is needed.</a:t>
                </a: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3"/>
                <a:stretch>
                  <a:fillRect l="-437" t="-776" r="-73"/>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E4A4924-7CC3-4BF6-9C5C-A8E770D15754}" type="slidenum">
              <a:rPr lang="en-US" smtClean="0"/>
              <a:pPr/>
              <a:t>22</a:t>
            </a:fld>
            <a:endParaRPr lang="en-US"/>
          </a:p>
        </p:txBody>
      </p:sp>
      <p:sp>
        <p:nvSpPr>
          <p:cNvPr id="1085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 name="Left Brace 32"/>
          <p:cNvSpPr/>
          <p:nvPr/>
        </p:nvSpPr>
        <p:spPr>
          <a:xfrm rot="16200000">
            <a:off x="2324101" y="4686299"/>
            <a:ext cx="228600" cy="1371602"/>
          </a:xfrm>
          <a:prstGeom prst="leftBrace">
            <a:avLst>
              <a:gd name="adj1" fmla="val 8333"/>
              <a:gd name="adj2" fmla="val 51212"/>
            </a:avLst>
          </a:prstGeom>
          <a:ln w="38100">
            <a:solidFill>
              <a:srgbClr val="78BE2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1752600" y="5638800"/>
            <a:ext cx="1524000" cy="381000"/>
          </a:xfrm>
          <a:prstGeom prst="rect">
            <a:avLst/>
          </a:prstGeom>
          <a:noFill/>
        </p:spPr>
        <p:txBody>
          <a:bodyPr wrap="none" rtlCol="0">
            <a:noAutofit/>
          </a:bodyPr>
          <a:lstStyle/>
          <a:p>
            <a:r>
              <a:rPr lang="en-US" sz="1400" b="1" dirty="0" smtClean="0">
                <a:solidFill>
                  <a:srgbClr val="78BE20"/>
                </a:solidFill>
              </a:rPr>
              <a:t>Compound out</a:t>
            </a:r>
            <a:endParaRPr lang="en-US" sz="1400" b="1" dirty="0">
              <a:solidFill>
                <a:srgbClr val="78BE20"/>
              </a:solidFill>
            </a:endParaRPr>
          </a:p>
        </p:txBody>
      </p:sp>
      <p:sp>
        <p:nvSpPr>
          <p:cNvPr id="35" name="Left Brace 34"/>
          <p:cNvSpPr/>
          <p:nvPr/>
        </p:nvSpPr>
        <p:spPr>
          <a:xfrm rot="16200000">
            <a:off x="4137838" y="4701364"/>
            <a:ext cx="258726" cy="1371598"/>
          </a:xfrm>
          <a:prstGeom prst="leftBrace">
            <a:avLst>
              <a:gd name="adj1" fmla="val 8333"/>
              <a:gd name="adj2" fmla="val 51212"/>
            </a:avLst>
          </a:prstGeom>
          <a:ln w="38100">
            <a:solidFill>
              <a:srgbClr val="78BE2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3352800" y="5638800"/>
            <a:ext cx="1524000" cy="381000"/>
          </a:xfrm>
          <a:prstGeom prst="rect">
            <a:avLst/>
          </a:prstGeom>
          <a:noFill/>
        </p:spPr>
        <p:txBody>
          <a:bodyPr wrap="none" rtlCol="0">
            <a:noAutofit/>
          </a:bodyPr>
          <a:lstStyle/>
          <a:p>
            <a:r>
              <a:rPr lang="en-US" sz="1400" b="1" dirty="0" smtClean="0">
                <a:solidFill>
                  <a:srgbClr val="78BE20"/>
                </a:solidFill>
              </a:rPr>
              <a:t>Compound out</a:t>
            </a:r>
            <a:endParaRPr lang="en-US" sz="1400" b="1" dirty="0">
              <a:solidFill>
                <a:srgbClr val="78BE20"/>
              </a:solidFill>
            </a:endParaRPr>
          </a:p>
        </p:txBody>
      </p:sp>
      <p:sp>
        <p:nvSpPr>
          <p:cNvPr id="37" name="Left Brace 36"/>
          <p:cNvSpPr/>
          <p:nvPr/>
        </p:nvSpPr>
        <p:spPr>
          <a:xfrm rot="16200000">
            <a:off x="5676900" y="5067300"/>
            <a:ext cx="228600" cy="1066800"/>
          </a:xfrm>
          <a:prstGeom prst="leftBrace">
            <a:avLst>
              <a:gd name="adj1" fmla="val 8333"/>
              <a:gd name="adj2" fmla="val 51212"/>
            </a:avLst>
          </a:prstGeom>
          <a:ln w="38100">
            <a:solidFill>
              <a:srgbClr val="78BE2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5029200" y="5867400"/>
            <a:ext cx="1524000" cy="381000"/>
          </a:xfrm>
          <a:prstGeom prst="rect">
            <a:avLst/>
          </a:prstGeom>
          <a:noFill/>
        </p:spPr>
        <p:txBody>
          <a:bodyPr wrap="none" rtlCol="0">
            <a:noAutofit/>
          </a:bodyPr>
          <a:lstStyle/>
          <a:p>
            <a:pPr algn="ctr"/>
            <a:r>
              <a:rPr lang="en-US" sz="1400" b="1" dirty="0" smtClean="0">
                <a:solidFill>
                  <a:srgbClr val="78BE20"/>
                </a:solidFill>
              </a:rPr>
              <a:t>Discount </a:t>
            </a:r>
          </a:p>
          <a:p>
            <a:pPr algn="ctr"/>
            <a:r>
              <a:rPr lang="en-US" sz="1400" b="1" dirty="0" smtClean="0">
                <a:solidFill>
                  <a:srgbClr val="78BE20"/>
                </a:solidFill>
              </a:rPr>
              <a:t>back</a:t>
            </a:r>
            <a:endParaRPr lang="en-US" sz="1400" b="1" dirty="0">
              <a:solidFill>
                <a:srgbClr val="78BE20"/>
              </a:solidFill>
            </a:endParaRPr>
          </a:p>
        </p:txBody>
      </p:sp>
      <p:sp>
        <p:nvSpPr>
          <p:cNvPr id="39" name="Left Brace 38"/>
          <p:cNvSpPr/>
          <p:nvPr/>
        </p:nvSpPr>
        <p:spPr>
          <a:xfrm rot="16200000">
            <a:off x="7081283" y="5100083"/>
            <a:ext cx="228600" cy="1001233"/>
          </a:xfrm>
          <a:prstGeom prst="leftBrace">
            <a:avLst>
              <a:gd name="adj1" fmla="val 8333"/>
              <a:gd name="adj2" fmla="val 51212"/>
            </a:avLst>
          </a:prstGeom>
          <a:ln w="38100">
            <a:solidFill>
              <a:srgbClr val="78BE2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p:cNvSpPr txBox="1"/>
          <p:nvPr/>
        </p:nvSpPr>
        <p:spPr>
          <a:xfrm>
            <a:off x="6433583" y="5867400"/>
            <a:ext cx="1524000" cy="381000"/>
          </a:xfrm>
          <a:prstGeom prst="rect">
            <a:avLst/>
          </a:prstGeom>
          <a:noFill/>
        </p:spPr>
        <p:txBody>
          <a:bodyPr wrap="none" rtlCol="0">
            <a:noAutofit/>
          </a:bodyPr>
          <a:lstStyle/>
          <a:p>
            <a:pPr algn="ctr"/>
            <a:r>
              <a:rPr lang="en-US" sz="1400" b="1" dirty="0" smtClean="0">
                <a:solidFill>
                  <a:srgbClr val="78BE20"/>
                </a:solidFill>
              </a:rPr>
              <a:t>Discount</a:t>
            </a:r>
          </a:p>
          <a:p>
            <a:pPr algn="ctr"/>
            <a:r>
              <a:rPr lang="en-US" sz="1400" b="1" dirty="0" smtClean="0">
                <a:solidFill>
                  <a:srgbClr val="78BE20"/>
                </a:solidFill>
              </a:rPr>
              <a:t>back</a:t>
            </a:r>
            <a:endParaRPr lang="en-US" sz="1400" b="1" dirty="0">
              <a:solidFill>
                <a:srgbClr val="78BE20"/>
              </a:solidFill>
            </a:endParaRPr>
          </a:p>
        </p:txBody>
      </p:sp>
      <mc:AlternateContent xmlns:mc="http://schemas.openxmlformats.org/markup-compatibility/2006" xmlns:a14="http://schemas.microsoft.com/office/drawing/2010/main">
        <mc:Choice Requires="a14">
          <p:sp>
            <p:nvSpPr>
              <p:cNvPr id="6" name="TextBox 5"/>
              <p:cNvSpPr txBox="1"/>
              <p:nvPr/>
            </p:nvSpPr>
            <p:spPr>
              <a:xfrm>
                <a:off x="838200" y="4759844"/>
                <a:ext cx="7086600" cy="756683"/>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FV</m:t>
                      </m:r>
                      <m:r>
                        <a:rPr lang="en-US" b="0" i="0" baseline="-25000" smtClean="0">
                          <a:latin typeface="Cambria Math"/>
                        </a:rPr>
                        <m:t>3</m:t>
                      </m:r>
                      <m:r>
                        <a:rPr lang="en-US" b="0" i="0" smtClean="0">
                          <a:latin typeface="Cambria Math"/>
                        </a:rPr>
                        <m:t>=$45,000</m:t>
                      </m:r>
                      <m:d>
                        <m:dPr>
                          <m:ctrlPr>
                            <a:rPr lang="en-US" b="0" i="1" smtClean="0">
                              <a:latin typeface="Cambria Math"/>
                            </a:rPr>
                          </m:ctrlPr>
                        </m:dPr>
                        <m:e>
                          <m:r>
                            <a:rPr lang="en-US" b="0" i="0" smtClean="0">
                              <a:latin typeface="Cambria Math"/>
                            </a:rPr>
                            <m:t>1.05</m:t>
                          </m:r>
                        </m:e>
                      </m:d>
                      <m:r>
                        <a:rPr lang="en-US" b="0" i="0" baseline="30000" smtClean="0">
                          <a:latin typeface="Cambria Math"/>
                        </a:rPr>
                        <m:t>2</m:t>
                      </m:r>
                      <m:r>
                        <a:rPr lang="en-US" b="0" i="0" smtClean="0">
                          <a:latin typeface="Cambria Math"/>
                        </a:rPr>
                        <m:t>+$45,000</m:t>
                      </m:r>
                      <m:d>
                        <m:dPr>
                          <m:ctrlPr>
                            <a:rPr lang="en-US" b="0" i="1" smtClean="0">
                              <a:latin typeface="Cambria Math"/>
                            </a:rPr>
                          </m:ctrlPr>
                        </m:dPr>
                        <m:e>
                          <m:r>
                            <a:rPr lang="en-US" b="0" i="0" smtClean="0">
                              <a:latin typeface="Cambria Math"/>
                            </a:rPr>
                            <m:t>1.05</m:t>
                          </m:r>
                        </m:e>
                      </m:d>
                      <m:r>
                        <a:rPr lang="en-US" b="0" i="0" baseline="30000" smtClean="0">
                          <a:latin typeface="Cambria Math"/>
                        </a:rPr>
                        <m:t>1</m:t>
                      </m:r>
                      <m:r>
                        <a:rPr lang="en-US" b="0" i="0" smtClean="0">
                          <a:latin typeface="Cambria Math"/>
                        </a:rPr>
                        <m:t>+</m:t>
                      </m:r>
                      <m:f>
                        <m:fPr>
                          <m:ctrlPr>
                            <a:rPr lang="en-US" b="0" i="1" smtClean="0">
                              <a:latin typeface="Cambria Math"/>
                            </a:rPr>
                          </m:ctrlPr>
                        </m:fPr>
                        <m:num>
                          <m:r>
                            <a:rPr lang="en-US" b="0" i="1" smtClean="0">
                              <a:latin typeface="Cambria Math"/>
                            </a:rPr>
                            <m:t>−$75,000</m:t>
                          </m:r>
                        </m:num>
                        <m:den>
                          <m:d>
                            <m:dPr>
                              <m:ctrlPr>
                                <a:rPr lang="en-US" b="0" i="1" smtClean="0">
                                  <a:latin typeface="Cambria Math"/>
                                </a:rPr>
                              </m:ctrlPr>
                            </m:dPr>
                            <m:e>
                              <m:r>
                                <a:rPr lang="en-US" b="0" i="1" smtClean="0">
                                  <a:latin typeface="Cambria Math"/>
                                </a:rPr>
                                <m:t>1+0.05</m:t>
                              </m:r>
                            </m:e>
                          </m:d>
                          <m:r>
                            <a:rPr lang="en-US" b="0" i="1" baseline="30000" smtClean="0">
                              <a:latin typeface="Cambria Math"/>
                            </a:rPr>
                            <m:t>1</m:t>
                          </m:r>
                        </m:den>
                      </m:f>
                      <m:r>
                        <a:rPr lang="en-US" b="0" i="1" smtClean="0">
                          <a:latin typeface="Cambria Math"/>
                        </a:rPr>
                        <m:t>+</m:t>
                      </m:r>
                      <m:f>
                        <m:fPr>
                          <m:ctrlPr>
                            <a:rPr lang="en-US" i="1">
                              <a:latin typeface="Cambria Math"/>
                            </a:rPr>
                          </m:ctrlPr>
                        </m:fPr>
                        <m:num>
                          <m:r>
                            <a:rPr lang="en-US" i="1">
                              <a:latin typeface="Cambria Math"/>
                            </a:rPr>
                            <m:t>−$75,000</m:t>
                          </m:r>
                        </m:num>
                        <m:den>
                          <m:d>
                            <m:dPr>
                              <m:ctrlPr>
                                <a:rPr lang="en-US" i="1">
                                  <a:latin typeface="Cambria Math"/>
                                </a:rPr>
                              </m:ctrlPr>
                            </m:dPr>
                            <m:e>
                              <m:r>
                                <a:rPr lang="en-US" i="1">
                                  <a:latin typeface="Cambria Math"/>
                                </a:rPr>
                                <m:t>1+0.05</m:t>
                              </m:r>
                            </m:e>
                          </m:d>
                          <m:r>
                            <a:rPr lang="en-US" b="0" i="1" baseline="30000" smtClean="0">
                              <a:latin typeface="Cambria Math"/>
                            </a:rPr>
                            <m:t>2</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38200" y="4759844"/>
                <a:ext cx="7086600" cy="756683"/>
              </a:xfrm>
              <a:prstGeom prst="rect">
                <a:avLst/>
              </a:prstGeom>
              <a:blipFill rotWithShape="1">
                <a:blip r:embed="rId4"/>
                <a:stretch>
                  <a:fillRect/>
                </a:stretch>
              </a:blipFill>
            </p:spPr>
            <p:txBody>
              <a:bodyPr/>
              <a:lstStyle/>
              <a:p>
                <a:r>
                  <a:rPr lang="en-US">
                    <a:noFill/>
                  </a:rPr>
                  <a:t> </a:t>
                </a:r>
              </a:p>
            </p:txBody>
          </p:sp>
        </mc:Fallback>
      </mc:AlternateContent>
      <p:sp>
        <p:nvSpPr>
          <p:cNvPr id="23" name="Title 1"/>
          <p:cNvSpPr txBox="1">
            <a:spLocks/>
          </p:cNvSpPr>
          <p:nvPr/>
        </p:nvSpPr>
        <p:spPr>
          <a:xfrm>
            <a:off x="381000" y="533400"/>
            <a:ext cx="8458200" cy="533400"/>
          </a:xfrm>
          <a:prstGeom prst="rect">
            <a:avLst/>
          </a:prstGeom>
        </p:spPr>
        <p:txBody>
          <a:bodyPr vert="horz" lIns="91440" tIns="45720" rIns="91440" bIns="45720" rtlCol="0" anchor="b">
            <a:normAutofit fontScale="90000"/>
          </a:bodyPr>
          <a:lstStyle>
            <a:lvl1pPr algn="l" defTabSz="914400" rtl="0" eaLnBrk="1" latinLnBrk="0" hangingPunct="1">
              <a:spcBef>
                <a:spcPct val="0"/>
              </a:spcBef>
              <a:buNone/>
              <a:defRPr sz="2800" kern="1200" cap="all" baseline="0">
                <a:solidFill>
                  <a:schemeClr val="tx2"/>
                </a:solidFill>
                <a:latin typeface="+mj-lt"/>
                <a:ea typeface="+mj-ea"/>
                <a:cs typeface="+mj-cs"/>
              </a:defRPr>
            </a:lvl1pPr>
          </a:lstStyle>
          <a:p>
            <a:pPr algn="ctr"/>
            <a:r>
              <a:rPr lang="en-US" dirty="0" smtClean="0"/>
              <a:t>Solving for unknown values in TVM Problems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Solving for unknown values</a:t>
            </a:r>
            <a:r>
              <a:rPr lang="en-US" baseline="0" dirty="0" smtClean="0"/>
              <a:t> in TVM</a:t>
            </a:r>
            <a:endParaRPr lang="en-US" dirty="0"/>
          </a:p>
        </p:txBody>
      </p:sp>
      <p:sp>
        <p:nvSpPr>
          <p:cNvPr id="3" name="Text Placeholder 2"/>
          <p:cNvSpPr>
            <a:spLocks noGrp="1"/>
          </p:cNvSpPr>
          <p:nvPr>
            <p:ph type="body" sz="quarter" idx="13"/>
          </p:nvPr>
        </p:nvSpPr>
        <p:spPr/>
        <p:txBody>
          <a:bodyPr/>
          <a:lstStyle/>
          <a:p>
            <a:r>
              <a:rPr lang="en-US" dirty="0" smtClean="0"/>
              <a:t>Focus On: Verifying the Solution</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pPr/>
              <a:t>23</a:t>
            </a:fld>
            <a:endParaRPr lang="en-US"/>
          </a:p>
        </p:txBody>
      </p:sp>
      <p:sp>
        <p:nvSpPr>
          <p:cNvPr id="1085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989889081"/>
              </p:ext>
            </p:extLst>
          </p:nvPr>
        </p:nvGraphicFramePr>
        <p:xfrm>
          <a:off x="609600" y="2209800"/>
          <a:ext cx="7810564" cy="2311400"/>
        </p:xfrm>
        <a:graphic>
          <a:graphicData uri="http://schemas.openxmlformats.org/drawingml/2006/table">
            <a:tbl>
              <a:tblPr firstRow="1" bandRow="1">
                <a:tableStyleId>{5C22544A-7EE6-4342-B048-85BDC9FD1C3A}</a:tableStyleId>
              </a:tblPr>
              <a:tblGrid>
                <a:gridCol w="729044"/>
                <a:gridCol w="1770380"/>
                <a:gridCol w="1675130"/>
                <a:gridCol w="1675130"/>
                <a:gridCol w="1960880"/>
              </a:tblGrid>
              <a:tr h="457200">
                <a:tc>
                  <a:txBody>
                    <a:bodyPr/>
                    <a:lstStyle/>
                    <a:p>
                      <a:r>
                        <a:rPr lang="en-US" dirty="0" smtClean="0"/>
                        <a:t>Year</a:t>
                      </a:r>
                      <a:endParaRPr lang="en-US" dirty="0"/>
                    </a:p>
                  </a:txBody>
                  <a:tcPr>
                    <a:solidFill>
                      <a:srgbClr val="78BE20"/>
                    </a:solidFill>
                  </a:tcPr>
                </a:tc>
                <a:tc>
                  <a:txBody>
                    <a:bodyPr/>
                    <a:lstStyle/>
                    <a:p>
                      <a:pPr algn="ctr"/>
                      <a:r>
                        <a:rPr lang="en-US" dirty="0" smtClean="0"/>
                        <a:t>Beg</a:t>
                      </a:r>
                      <a:r>
                        <a:rPr lang="en-US" baseline="0" dirty="0" smtClean="0"/>
                        <a:t> Balance</a:t>
                      </a:r>
                      <a:endParaRPr lang="en-US" dirty="0"/>
                    </a:p>
                  </a:txBody>
                  <a:tcPr>
                    <a:solidFill>
                      <a:srgbClr val="78BE20"/>
                    </a:solidFill>
                  </a:tcPr>
                </a:tc>
                <a:tc>
                  <a:txBody>
                    <a:bodyPr/>
                    <a:lstStyle/>
                    <a:p>
                      <a:pPr algn="ctr"/>
                      <a:r>
                        <a:rPr lang="en-US" dirty="0" smtClean="0"/>
                        <a:t>Cash Flow</a:t>
                      </a:r>
                      <a:endParaRPr lang="en-US" dirty="0"/>
                    </a:p>
                  </a:txBody>
                  <a:tcPr>
                    <a:solidFill>
                      <a:srgbClr val="78BE20"/>
                    </a:solidFill>
                  </a:tcPr>
                </a:tc>
                <a:tc>
                  <a:txBody>
                    <a:bodyPr/>
                    <a:lstStyle/>
                    <a:p>
                      <a:pPr algn="ctr"/>
                      <a:r>
                        <a:rPr lang="en-US" dirty="0" smtClean="0"/>
                        <a:t>Interest</a:t>
                      </a:r>
                      <a:endParaRPr lang="en-US" dirty="0"/>
                    </a:p>
                  </a:txBody>
                  <a:tcPr>
                    <a:solidFill>
                      <a:srgbClr val="78BE2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Ending</a:t>
                      </a:r>
                      <a:r>
                        <a:rPr lang="en-US" baseline="0" dirty="0" smtClean="0"/>
                        <a:t> Balance</a:t>
                      </a:r>
                      <a:endParaRPr lang="en-US" dirty="0"/>
                    </a:p>
                  </a:txBody>
                  <a:tcPr>
                    <a:solidFill>
                      <a:srgbClr val="78BE20"/>
                    </a:solidFill>
                  </a:tcPr>
                </a:tc>
              </a:tr>
              <a:tr h="370840">
                <a:tc>
                  <a:txBody>
                    <a:bodyPr/>
                    <a:lstStyle/>
                    <a:p>
                      <a:r>
                        <a:rPr lang="en-US" dirty="0" smtClean="0"/>
                        <a:t>1</a:t>
                      </a:r>
                      <a:endParaRPr lang="en-US" dirty="0"/>
                    </a:p>
                  </a:txBody>
                  <a:tcPr>
                    <a:solidFill>
                      <a:srgbClr val="78BE20">
                        <a:alpha val="50000"/>
                      </a:srgbClr>
                    </a:solidFill>
                  </a:tcPr>
                </a:tc>
                <a:tc>
                  <a:txBody>
                    <a:bodyPr/>
                    <a:lstStyle/>
                    <a:p>
                      <a:pPr algn="ctr"/>
                      <a:r>
                        <a:rPr lang="en-US" dirty="0" smtClean="0"/>
                        <a:t>—</a:t>
                      </a:r>
                      <a:endParaRPr lang="en-US" dirty="0"/>
                    </a:p>
                  </a:txBody>
                  <a:tcPr>
                    <a:solidFill>
                      <a:srgbClr val="78BE20">
                        <a:alpha val="50000"/>
                      </a:srgbClr>
                    </a:solidFill>
                  </a:tcPr>
                </a:tc>
                <a:tc>
                  <a:txBody>
                    <a:bodyPr/>
                    <a:lstStyle/>
                    <a:p>
                      <a:r>
                        <a:rPr lang="en-US" dirty="0" smtClean="0"/>
                        <a:t>$45,000.00</a:t>
                      </a:r>
                      <a:endParaRPr lang="en-US" dirty="0"/>
                    </a:p>
                  </a:txBody>
                  <a:tcPr>
                    <a:solidFill>
                      <a:srgbClr val="78BE20">
                        <a:alpha val="50000"/>
                      </a:srgbClr>
                    </a:solidFill>
                  </a:tcPr>
                </a:tc>
                <a:tc>
                  <a:txBody>
                    <a:bodyPr/>
                    <a:lstStyle/>
                    <a:p>
                      <a:pPr algn="ctr"/>
                      <a:r>
                        <a:rPr lang="en-US" dirty="0" smtClean="0"/>
                        <a:t>—</a:t>
                      </a:r>
                      <a:endParaRPr lang="en-US" dirty="0"/>
                    </a:p>
                  </a:txBody>
                  <a:tcPr>
                    <a:solidFill>
                      <a:srgbClr val="78BE20">
                        <a:alpha val="50000"/>
                      </a:srgbClr>
                    </a:solidFill>
                  </a:tcPr>
                </a:tc>
                <a:tc>
                  <a:txBody>
                    <a:bodyPr/>
                    <a:lstStyle/>
                    <a:p>
                      <a:r>
                        <a:rPr lang="en-US" dirty="0" smtClean="0"/>
                        <a:t>$45,000.00</a:t>
                      </a:r>
                      <a:endParaRPr lang="en-US" dirty="0"/>
                    </a:p>
                  </a:txBody>
                  <a:tcPr>
                    <a:solidFill>
                      <a:srgbClr val="78BE20">
                        <a:alpha val="50000"/>
                      </a:srgbClr>
                    </a:solidFill>
                  </a:tcPr>
                </a:tc>
              </a:tr>
              <a:tr h="370840">
                <a:tc>
                  <a:txBody>
                    <a:bodyPr/>
                    <a:lstStyle/>
                    <a:p>
                      <a:r>
                        <a:rPr lang="en-US" dirty="0" smtClean="0"/>
                        <a:t>2</a:t>
                      </a:r>
                      <a:endParaRPr lang="en-US" dirty="0"/>
                    </a:p>
                  </a:txBody>
                  <a:tcPr>
                    <a:solidFill>
                      <a:srgbClr val="78BE20">
                        <a:alpha val="25000"/>
                      </a:srgbClr>
                    </a:solidFill>
                  </a:tcPr>
                </a:tc>
                <a:tc>
                  <a:txBody>
                    <a:bodyPr/>
                    <a:lstStyle/>
                    <a:p>
                      <a:r>
                        <a:rPr lang="en-US" dirty="0" smtClean="0"/>
                        <a:t>$45,000.00</a:t>
                      </a:r>
                      <a:endParaRPr lang="en-US" dirty="0"/>
                    </a:p>
                  </a:txBody>
                  <a:tcPr>
                    <a:solidFill>
                      <a:srgbClr val="78BE20">
                        <a:alpha val="25000"/>
                      </a:srgbClr>
                    </a:solidFill>
                  </a:tcPr>
                </a:tc>
                <a:tc>
                  <a:txBody>
                    <a:bodyPr/>
                    <a:lstStyle/>
                    <a:p>
                      <a:r>
                        <a:rPr lang="en-US" dirty="0" smtClean="0"/>
                        <a:t>$45,000.00</a:t>
                      </a:r>
                      <a:endParaRPr lang="en-US" dirty="0"/>
                    </a:p>
                  </a:txBody>
                  <a:tcPr>
                    <a:solidFill>
                      <a:srgbClr val="78BE20">
                        <a:alpha val="25000"/>
                      </a:srgbClr>
                    </a:solidFill>
                  </a:tcPr>
                </a:tc>
                <a:tc>
                  <a:txBody>
                    <a:bodyPr/>
                    <a:lstStyle/>
                    <a:p>
                      <a:r>
                        <a:rPr lang="en-US" dirty="0" smtClean="0"/>
                        <a:t>$2,250.00</a:t>
                      </a:r>
                      <a:endParaRPr lang="en-US" dirty="0"/>
                    </a:p>
                  </a:txBody>
                  <a:tcPr>
                    <a:solidFill>
                      <a:srgbClr val="78BE20">
                        <a:alpha val="25000"/>
                      </a:srgbClr>
                    </a:solidFill>
                  </a:tcPr>
                </a:tc>
                <a:tc>
                  <a:txBody>
                    <a:bodyPr/>
                    <a:lstStyle/>
                    <a:p>
                      <a:r>
                        <a:rPr lang="en-US" dirty="0" smtClean="0"/>
                        <a:t>$92,500.00</a:t>
                      </a:r>
                      <a:endParaRPr lang="en-US" dirty="0"/>
                    </a:p>
                  </a:txBody>
                  <a:tcPr>
                    <a:solidFill>
                      <a:srgbClr val="78BE20">
                        <a:alpha val="25000"/>
                      </a:srgbClr>
                    </a:solidFill>
                  </a:tcPr>
                </a:tc>
              </a:tr>
              <a:tr h="370840">
                <a:tc>
                  <a:txBody>
                    <a:bodyPr/>
                    <a:lstStyle/>
                    <a:p>
                      <a:r>
                        <a:rPr lang="en-US" dirty="0" smtClean="0"/>
                        <a:t>3</a:t>
                      </a:r>
                      <a:endParaRPr lang="en-US" dirty="0"/>
                    </a:p>
                  </a:txBody>
                  <a:tcPr>
                    <a:solidFill>
                      <a:srgbClr val="78BE20">
                        <a:alpha val="50000"/>
                      </a:srgbClr>
                    </a:solidFill>
                  </a:tcPr>
                </a:tc>
                <a:tc>
                  <a:txBody>
                    <a:bodyPr/>
                    <a:lstStyle/>
                    <a:p>
                      <a:r>
                        <a:rPr lang="en-US" dirty="0" smtClean="0"/>
                        <a:t>$92,500.00</a:t>
                      </a:r>
                      <a:endParaRPr lang="en-US" dirty="0"/>
                    </a:p>
                  </a:txBody>
                  <a:tcPr>
                    <a:solidFill>
                      <a:srgbClr val="78BE20">
                        <a:alpha val="50000"/>
                      </a:srgbClr>
                    </a:solidFill>
                  </a:tcPr>
                </a:tc>
                <a:tc>
                  <a:txBody>
                    <a:bodyPr/>
                    <a:lstStyle/>
                    <a:p>
                      <a:r>
                        <a:rPr lang="en-US" b="1" dirty="0" smtClean="0"/>
                        <a:t>$42,593.2823</a:t>
                      </a:r>
                      <a:endParaRPr lang="en-US" b="1" dirty="0"/>
                    </a:p>
                  </a:txBody>
                  <a:tcPr>
                    <a:solidFill>
                      <a:srgbClr val="78BE20">
                        <a:alpha val="50000"/>
                      </a:srgbClr>
                    </a:solidFill>
                  </a:tcPr>
                </a:tc>
                <a:tc>
                  <a:txBody>
                    <a:bodyPr/>
                    <a:lstStyle/>
                    <a:p>
                      <a:r>
                        <a:rPr lang="en-US" dirty="0" smtClean="0"/>
                        <a:t>$4,612.50</a:t>
                      </a:r>
                      <a:endParaRPr lang="en-US" dirty="0"/>
                    </a:p>
                  </a:txBody>
                  <a:tcPr>
                    <a:solidFill>
                      <a:srgbClr val="78BE20">
                        <a:alpha val="50000"/>
                      </a:srgbClr>
                    </a:solidFill>
                  </a:tcPr>
                </a:tc>
                <a:tc>
                  <a:txBody>
                    <a:bodyPr/>
                    <a:lstStyle/>
                    <a:p>
                      <a:r>
                        <a:rPr lang="en-US" dirty="0" smtClean="0"/>
                        <a:t>$139,455.7823</a:t>
                      </a:r>
                      <a:endParaRPr lang="en-US" dirty="0"/>
                    </a:p>
                  </a:txBody>
                  <a:tcPr>
                    <a:solidFill>
                      <a:srgbClr val="78BE20">
                        <a:alpha val="50000"/>
                      </a:srgbClr>
                    </a:solidFill>
                  </a:tcPr>
                </a:tc>
              </a:tr>
              <a:tr h="370840">
                <a:tc>
                  <a:txBody>
                    <a:bodyPr/>
                    <a:lstStyle/>
                    <a:p>
                      <a:r>
                        <a:rPr lang="en-US" dirty="0" smtClean="0"/>
                        <a:t>4</a:t>
                      </a:r>
                      <a:endParaRPr lang="en-US" dirty="0"/>
                    </a:p>
                  </a:txBody>
                  <a:tcPr>
                    <a:solidFill>
                      <a:srgbClr val="78BE20">
                        <a:alpha val="2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$139,705.7823</a:t>
                      </a:r>
                    </a:p>
                  </a:txBody>
                  <a:tcPr>
                    <a:solidFill>
                      <a:srgbClr val="78BE20">
                        <a:alpha val="25000"/>
                      </a:srgbClr>
                    </a:solidFill>
                  </a:tcPr>
                </a:tc>
                <a:tc>
                  <a:txBody>
                    <a:bodyPr/>
                    <a:lstStyle/>
                    <a:p>
                      <a:r>
                        <a:rPr lang="en-US" dirty="0" smtClean="0"/>
                        <a:t>–$75,000.00</a:t>
                      </a:r>
                      <a:endParaRPr lang="en-US" dirty="0"/>
                    </a:p>
                  </a:txBody>
                  <a:tcPr>
                    <a:solidFill>
                      <a:srgbClr val="78BE20">
                        <a:alpha val="25000"/>
                      </a:srgbClr>
                    </a:solidFill>
                  </a:tcPr>
                </a:tc>
                <a:tc>
                  <a:txBody>
                    <a:bodyPr/>
                    <a:lstStyle/>
                    <a:p>
                      <a:r>
                        <a:rPr lang="en-US" dirty="0" smtClean="0"/>
                        <a:t>$6,972.7891</a:t>
                      </a:r>
                      <a:endParaRPr lang="en-US" dirty="0"/>
                    </a:p>
                  </a:txBody>
                  <a:tcPr>
                    <a:solidFill>
                      <a:srgbClr val="78BE20">
                        <a:alpha val="25000"/>
                      </a:srgbClr>
                    </a:solidFill>
                  </a:tcPr>
                </a:tc>
                <a:tc>
                  <a:txBody>
                    <a:bodyPr/>
                    <a:lstStyle/>
                    <a:p>
                      <a:r>
                        <a:rPr lang="en-US" dirty="0" smtClean="0"/>
                        <a:t>$71,428.5714</a:t>
                      </a:r>
                      <a:endParaRPr lang="en-US" dirty="0"/>
                    </a:p>
                  </a:txBody>
                  <a:tcPr>
                    <a:solidFill>
                      <a:srgbClr val="78BE20">
                        <a:alpha val="25000"/>
                      </a:srgbClr>
                    </a:solidFill>
                  </a:tcPr>
                </a:tc>
              </a:tr>
              <a:tr h="370840">
                <a:tc>
                  <a:txBody>
                    <a:bodyPr/>
                    <a:lstStyle/>
                    <a:p>
                      <a:r>
                        <a:rPr lang="en-US" dirty="0" smtClean="0"/>
                        <a:t>5</a:t>
                      </a:r>
                      <a:endParaRPr lang="en-US" dirty="0"/>
                    </a:p>
                  </a:txBody>
                  <a:tcPr>
                    <a:solidFill>
                      <a:srgbClr val="78BE20">
                        <a:alpha val="50000"/>
                      </a:srgbClr>
                    </a:solidFill>
                  </a:tcPr>
                </a:tc>
                <a:tc>
                  <a:txBody>
                    <a:bodyPr/>
                    <a:lstStyle/>
                    <a:p>
                      <a:r>
                        <a:rPr lang="en-US" dirty="0" smtClean="0"/>
                        <a:t>$71,428.5714</a:t>
                      </a:r>
                      <a:endParaRPr lang="en-US" dirty="0"/>
                    </a:p>
                  </a:txBody>
                  <a:tcPr>
                    <a:solidFill>
                      <a:srgbClr val="78BE20">
                        <a:alpha val="50000"/>
                      </a:srgbClr>
                    </a:solidFill>
                  </a:tcPr>
                </a:tc>
                <a:tc>
                  <a:txBody>
                    <a:bodyPr/>
                    <a:lstStyle/>
                    <a:p>
                      <a:r>
                        <a:rPr lang="en-US" dirty="0" smtClean="0"/>
                        <a:t>–$75,000.00</a:t>
                      </a:r>
                      <a:endParaRPr lang="en-US" dirty="0"/>
                    </a:p>
                  </a:txBody>
                  <a:tcPr>
                    <a:solidFill>
                      <a:srgbClr val="78BE20">
                        <a:alpha val="50000"/>
                      </a:srgbClr>
                    </a:solidFill>
                  </a:tcPr>
                </a:tc>
                <a:tc>
                  <a:txBody>
                    <a:bodyPr/>
                    <a:lstStyle/>
                    <a:p>
                      <a:r>
                        <a:rPr lang="en-US" dirty="0" smtClean="0"/>
                        <a:t>$3,571.4286</a:t>
                      </a:r>
                      <a:endParaRPr lang="en-US" dirty="0"/>
                    </a:p>
                  </a:txBody>
                  <a:tcPr>
                    <a:solidFill>
                      <a:srgbClr val="78BE20">
                        <a:alpha val="50000"/>
                      </a:srgbClr>
                    </a:solidFill>
                  </a:tcPr>
                </a:tc>
                <a:tc>
                  <a:txBody>
                    <a:bodyPr/>
                    <a:lstStyle/>
                    <a:p>
                      <a:r>
                        <a:rPr lang="en-US" dirty="0" smtClean="0"/>
                        <a:t>$0.00</a:t>
                      </a:r>
                      <a:endParaRPr lang="en-US" dirty="0"/>
                    </a:p>
                  </a:txBody>
                  <a:tcPr>
                    <a:solidFill>
                      <a:srgbClr val="78BE20">
                        <a:alpha val="50000"/>
                      </a:srgbClr>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75904" cy="609600"/>
          </a:xfrm>
        </p:spPr>
        <p:txBody>
          <a:bodyPr>
            <a:normAutofit/>
          </a:bodyPr>
          <a:lstStyle/>
          <a:p>
            <a:pPr algn="ctr"/>
            <a:r>
              <a:rPr lang="en-US" sz="2200" dirty="0" smtClean="0"/>
              <a:t>Present value of a series of unequal</a:t>
            </a:r>
            <a:r>
              <a:rPr lang="en-US" sz="2200" baseline="0" dirty="0" smtClean="0"/>
              <a:t> cash flows</a:t>
            </a:r>
            <a:endParaRPr lang="en-US" sz="2200" dirty="0"/>
          </a:p>
        </p:txBody>
      </p:sp>
      <p:sp>
        <p:nvSpPr>
          <p:cNvPr id="3" name="Text Placeholder 2"/>
          <p:cNvSpPr>
            <a:spLocks noGrp="1"/>
          </p:cNvSpPr>
          <p:nvPr>
            <p:ph type="body" sz="quarter" idx="13"/>
          </p:nvPr>
        </p:nvSpPr>
        <p:spPr>
          <a:xfrm>
            <a:off x="381000" y="1066800"/>
            <a:ext cx="8382000" cy="685800"/>
          </a:xfrm>
        </p:spPr>
        <p:txBody>
          <a:bodyPr/>
          <a:lstStyle/>
          <a:p>
            <a:r>
              <a:rPr lang="en-US" dirty="0" smtClean="0"/>
              <a:t>Using value </a:t>
            </a:r>
            <a:r>
              <a:rPr lang="en-US" dirty="0" err="1" smtClean="0"/>
              <a:t>additivity</a:t>
            </a:r>
            <a:r>
              <a:rPr lang="en-US" dirty="0" smtClean="0"/>
              <a:t>, we can break down complex cash flows into component parts.</a:t>
            </a:r>
            <a:endParaRPr lang="en-US" dirty="0"/>
          </a:p>
        </p:txBody>
      </p:sp>
      <p:sp>
        <p:nvSpPr>
          <p:cNvPr id="4" name="Content Placeholder 3"/>
          <p:cNvSpPr>
            <a:spLocks noGrp="1"/>
          </p:cNvSpPr>
          <p:nvPr>
            <p:ph idx="1"/>
          </p:nvPr>
        </p:nvSpPr>
        <p:spPr>
          <a:xfrm>
            <a:off x="384048" y="1919399"/>
            <a:ext cx="8375904" cy="3929061"/>
          </a:xfrm>
        </p:spPr>
        <p:txBody>
          <a:bodyPr/>
          <a:lstStyle/>
          <a:p>
            <a:r>
              <a:rPr lang="en-US" dirty="0" smtClean="0"/>
              <a:t>You can invest today in a financial instrument that will pay you $40 every year starting at the end of this year for the next five years and $1,000 at the end of the five years. If you require a 12% return, how much should you be willing to pay for this instrument?</a:t>
            </a:r>
          </a:p>
          <a:p>
            <a:pPr lvl="1"/>
            <a:r>
              <a:rPr lang="en-US" dirty="0" smtClean="0"/>
              <a:t>This is an annuity of $40 for five years and a future lump sum of $1,000 at the end of the five years.</a:t>
            </a:r>
          </a:p>
          <a:p>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pPr/>
              <a:t>24</a:t>
            </a:fld>
            <a:endParaRPr lang="en-US"/>
          </a:p>
        </p:txBody>
      </p:sp>
      <p:sp>
        <p:nvSpPr>
          <p:cNvPr id="6" name="Line 4"/>
          <p:cNvSpPr>
            <a:spLocks noChangeShapeType="1"/>
          </p:cNvSpPr>
          <p:nvPr/>
        </p:nvSpPr>
        <p:spPr bwMode="auto">
          <a:xfrm>
            <a:off x="1676400" y="5105400"/>
            <a:ext cx="5486400" cy="0"/>
          </a:xfrm>
          <a:prstGeom prst="line">
            <a:avLst/>
          </a:prstGeom>
          <a:noFill/>
          <a:ln w="38100">
            <a:solidFill>
              <a:srgbClr val="78BE20"/>
            </a:solidFill>
            <a:round/>
            <a:headEnd/>
            <a:tailEnd/>
          </a:ln>
        </p:spPr>
        <p:txBody>
          <a:bodyPr/>
          <a:lstStyle/>
          <a:p>
            <a:endParaRPr lang="en-US"/>
          </a:p>
        </p:txBody>
      </p:sp>
      <p:sp>
        <p:nvSpPr>
          <p:cNvPr id="7" name="Line 5"/>
          <p:cNvSpPr>
            <a:spLocks noChangeShapeType="1"/>
          </p:cNvSpPr>
          <p:nvPr/>
        </p:nvSpPr>
        <p:spPr bwMode="auto">
          <a:xfrm>
            <a:off x="1676400" y="5029200"/>
            <a:ext cx="0" cy="152400"/>
          </a:xfrm>
          <a:prstGeom prst="line">
            <a:avLst/>
          </a:prstGeom>
          <a:noFill/>
          <a:ln w="38100">
            <a:solidFill>
              <a:srgbClr val="78BE20"/>
            </a:solidFill>
            <a:round/>
            <a:headEnd/>
            <a:tailEnd/>
          </a:ln>
        </p:spPr>
        <p:txBody>
          <a:bodyPr/>
          <a:lstStyle/>
          <a:p>
            <a:endParaRPr lang="en-US"/>
          </a:p>
        </p:txBody>
      </p:sp>
      <p:sp>
        <p:nvSpPr>
          <p:cNvPr id="8" name="Line 6"/>
          <p:cNvSpPr>
            <a:spLocks noChangeShapeType="1"/>
          </p:cNvSpPr>
          <p:nvPr/>
        </p:nvSpPr>
        <p:spPr bwMode="auto">
          <a:xfrm flipV="1">
            <a:off x="3810000" y="4495800"/>
            <a:ext cx="0" cy="609600"/>
          </a:xfrm>
          <a:prstGeom prst="line">
            <a:avLst/>
          </a:prstGeom>
          <a:noFill/>
          <a:ln w="38100">
            <a:solidFill>
              <a:srgbClr val="78BE20"/>
            </a:solidFill>
            <a:round/>
            <a:headEnd/>
            <a:tailEnd type="triangle" w="med" len="med"/>
          </a:ln>
        </p:spPr>
        <p:txBody>
          <a:bodyPr/>
          <a:lstStyle/>
          <a:p>
            <a:endParaRPr lang="en-US"/>
          </a:p>
        </p:txBody>
      </p:sp>
      <p:sp>
        <p:nvSpPr>
          <p:cNvPr id="9" name="Line 7"/>
          <p:cNvSpPr>
            <a:spLocks noChangeShapeType="1"/>
          </p:cNvSpPr>
          <p:nvPr/>
        </p:nvSpPr>
        <p:spPr bwMode="auto">
          <a:xfrm flipV="1">
            <a:off x="2743200" y="4495800"/>
            <a:ext cx="0" cy="609600"/>
          </a:xfrm>
          <a:prstGeom prst="line">
            <a:avLst/>
          </a:prstGeom>
          <a:noFill/>
          <a:ln w="38100">
            <a:solidFill>
              <a:srgbClr val="78BE20"/>
            </a:solidFill>
            <a:round/>
            <a:headEnd/>
            <a:tailEnd type="triangle" w="med" len="med"/>
          </a:ln>
        </p:spPr>
        <p:txBody>
          <a:bodyPr/>
          <a:lstStyle/>
          <a:p>
            <a:endParaRPr lang="en-US"/>
          </a:p>
        </p:txBody>
      </p:sp>
      <p:sp>
        <p:nvSpPr>
          <p:cNvPr id="10" name="Line 10"/>
          <p:cNvSpPr>
            <a:spLocks noChangeShapeType="1"/>
          </p:cNvSpPr>
          <p:nvPr/>
        </p:nvSpPr>
        <p:spPr bwMode="auto">
          <a:xfrm flipV="1">
            <a:off x="7162800" y="4495800"/>
            <a:ext cx="0" cy="609600"/>
          </a:xfrm>
          <a:prstGeom prst="line">
            <a:avLst/>
          </a:prstGeom>
          <a:noFill/>
          <a:ln w="38100">
            <a:solidFill>
              <a:srgbClr val="78BE20"/>
            </a:solidFill>
            <a:round/>
            <a:headEnd/>
            <a:tailEnd type="triangle" w="med" len="med"/>
          </a:ln>
        </p:spPr>
        <p:txBody>
          <a:bodyPr/>
          <a:lstStyle/>
          <a:p>
            <a:endParaRPr lang="en-US"/>
          </a:p>
        </p:txBody>
      </p:sp>
      <p:sp>
        <p:nvSpPr>
          <p:cNvPr id="11" name="Line 11"/>
          <p:cNvSpPr>
            <a:spLocks noChangeShapeType="1"/>
          </p:cNvSpPr>
          <p:nvPr/>
        </p:nvSpPr>
        <p:spPr bwMode="auto">
          <a:xfrm flipV="1">
            <a:off x="6096000" y="4495800"/>
            <a:ext cx="0" cy="609600"/>
          </a:xfrm>
          <a:prstGeom prst="line">
            <a:avLst/>
          </a:prstGeom>
          <a:noFill/>
          <a:ln w="38100">
            <a:solidFill>
              <a:srgbClr val="78BE20"/>
            </a:solidFill>
            <a:round/>
            <a:headEnd/>
            <a:tailEnd type="triangle" w="med" len="med"/>
          </a:ln>
        </p:spPr>
        <p:txBody>
          <a:bodyPr/>
          <a:lstStyle/>
          <a:p>
            <a:endParaRPr lang="en-US"/>
          </a:p>
        </p:txBody>
      </p:sp>
      <p:sp>
        <p:nvSpPr>
          <p:cNvPr id="12" name="Line 16"/>
          <p:cNvSpPr>
            <a:spLocks noChangeShapeType="1"/>
          </p:cNvSpPr>
          <p:nvPr/>
        </p:nvSpPr>
        <p:spPr bwMode="auto">
          <a:xfrm flipV="1">
            <a:off x="5029200" y="4495800"/>
            <a:ext cx="0" cy="609600"/>
          </a:xfrm>
          <a:prstGeom prst="line">
            <a:avLst/>
          </a:prstGeom>
          <a:noFill/>
          <a:ln w="38100">
            <a:solidFill>
              <a:srgbClr val="78BE20"/>
            </a:solidFill>
            <a:round/>
            <a:headEnd/>
            <a:tailEnd type="triangle" w="med" len="med"/>
          </a:ln>
        </p:spPr>
        <p:txBody>
          <a:bodyPr/>
          <a:lstStyle/>
          <a:p>
            <a:endParaRPr lang="en-US"/>
          </a:p>
        </p:txBody>
      </p:sp>
      <p:sp>
        <p:nvSpPr>
          <p:cNvPr id="13" name="Line 22"/>
          <p:cNvSpPr>
            <a:spLocks noChangeShapeType="1"/>
          </p:cNvSpPr>
          <p:nvPr/>
        </p:nvSpPr>
        <p:spPr bwMode="auto">
          <a:xfrm flipV="1">
            <a:off x="7162800" y="3886200"/>
            <a:ext cx="0" cy="609600"/>
          </a:xfrm>
          <a:prstGeom prst="line">
            <a:avLst/>
          </a:prstGeom>
          <a:noFill/>
          <a:ln w="38100">
            <a:solidFill>
              <a:srgbClr val="78BE20"/>
            </a:solidFill>
            <a:round/>
            <a:headEnd/>
            <a:tailEnd type="triangle" w="med" len="med"/>
          </a:ln>
        </p:spPr>
        <p:txBody>
          <a:bodyPr/>
          <a:lstStyle/>
          <a:p>
            <a:endParaRPr lang="en-US"/>
          </a:p>
        </p:txBody>
      </p:sp>
      <p:sp>
        <p:nvSpPr>
          <p:cNvPr id="14" name="TextBox 13"/>
          <p:cNvSpPr txBox="1"/>
          <p:nvPr/>
        </p:nvSpPr>
        <p:spPr>
          <a:xfrm>
            <a:off x="3429000" y="4267200"/>
            <a:ext cx="762000" cy="228600"/>
          </a:xfrm>
          <a:prstGeom prst="rect">
            <a:avLst/>
          </a:prstGeom>
          <a:noFill/>
        </p:spPr>
        <p:txBody>
          <a:bodyPr wrap="none" rtlCol="0">
            <a:noAutofit/>
          </a:bodyPr>
          <a:lstStyle/>
          <a:p>
            <a:r>
              <a:rPr lang="en-US" sz="1200" b="1" i="1" dirty="0" smtClean="0">
                <a:solidFill>
                  <a:srgbClr val="78BE20"/>
                </a:solidFill>
              </a:rPr>
              <a:t>A</a:t>
            </a:r>
            <a:r>
              <a:rPr lang="en-US" sz="1200" b="1" i="1" baseline="-25000" dirty="0" smtClean="0">
                <a:solidFill>
                  <a:srgbClr val="78BE20"/>
                </a:solidFill>
              </a:rPr>
              <a:t>2</a:t>
            </a:r>
            <a:r>
              <a:rPr lang="en-US" sz="1200" b="1" baseline="-25000" dirty="0" smtClean="0">
                <a:solidFill>
                  <a:srgbClr val="78BE20"/>
                </a:solidFill>
              </a:rPr>
              <a:t> </a:t>
            </a:r>
            <a:r>
              <a:rPr lang="en-US" sz="1200" b="1" dirty="0" smtClean="0">
                <a:solidFill>
                  <a:srgbClr val="78BE20"/>
                </a:solidFill>
              </a:rPr>
              <a:t>= $40</a:t>
            </a:r>
            <a:endParaRPr lang="en-US" sz="1200" b="1" dirty="0">
              <a:solidFill>
                <a:srgbClr val="78BE20"/>
              </a:solidFill>
            </a:endParaRPr>
          </a:p>
        </p:txBody>
      </p:sp>
      <p:sp>
        <p:nvSpPr>
          <p:cNvPr id="15" name="TextBox 14"/>
          <p:cNvSpPr txBox="1"/>
          <p:nvPr/>
        </p:nvSpPr>
        <p:spPr>
          <a:xfrm>
            <a:off x="2362200" y="4267200"/>
            <a:ext cx="762000" cy="2286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1 </a:t>
            </a:r>
            <a:r>
              <a:rPr lang="en-US" sz="1200" b="1" dirty="0" smtClean="0">
                <a:solidFill>
                  <a:srgbClr val="78BE20"/>
                </a:solidFill>
              </a:rPr>
              <a:t>= $40</a:t>
            </a:r>
            <a:endParaRPr lang="en-US" sz="1200" b="1" dirty="0">
              <a:solidFill>
                <a:srgbClr val="78BE20"/>
              </a:solidFill>
            </a:endParaRPr>
          </a:p>
        </p:txBody>
      </p:sp>
      <p:sp>
        <p:nvSpPr>
          <p:cNvPr id="16" name="TextBox 15"/>
          <p:cNvSpPr txBox="1"/>
          <p:nvPr/>
        </p:nvSpPr>
        <p:spPr>
          <a:xfrm>
            <a:off x="4648200" y="4267200"/>
            <a:ext cx="762000" cy="228600"/>
          </a:xfrm>
          <a:prstGeom prst="rect">
            <a:avLst/>
          </a:prstGeom>
          <a:noFill/>
        </p:spPr>
        <p:txBody>
          <a:bodyPr wrap="none" rtlCol="0">
            <a:noAutofit/>
          </a:bodyPr>
          <a:lstStyle/>
          <a:p>
            <a:r>
              <a:rPr lang="en-US" sz="1200" b="1" i="1" dirty="0">
                <a:solidFill>
                  <a:srgbClr val="78BE20"/>
                </a:solidFill>
              </a:rPr>
              <a:t>A</a:t>
            </a:r>
            <a:r>
              <a:rPr lang="en-US" sz="1200" b="1" baseline="-25000" dirty="0" smtClean="0">
                <a:solidFill>
                  <a:srgbClr val="78BE20"/>
                </a:solidFill>
              </a:rPr>
              <a:t>3 </a:t>
            </a:r>
            <a:r>
              <a:rPr lang="en-US" sz="1200" b="1" dirty="0" smtClean="0">
                <a:solidFill>
                  <a:srgbClr val="78BE20"/>
                </a:solidFill>
              </a:rPr>
              <a:t>= $40</a:t>
            </a:r>
            <a:endParaRPr lang="en-US" sz="1200" b="1" dirty="0">
              <a:solidFill>
                <a:srgbClr val="78BE20"/>
              </a:solidFill>
            </a:endParaRPr>
          </a:p>
        </p:txBody>
      </p:sp>
      <p:sp>
        <p:nvSpPr>
          <p:cNvPr id="17" name="TextBox 16"/>
          <p:cNvSpPr txBox="1"/>
          <p:nvPr/>
        </p:nvSpPr>
        <p:spPr>
          <a:xfrm>
            <a:off x="5715000" y="4267200"/>
            <a:ext cx="762000" cy="2286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4 </a:t>
            </a:r>
            <a:r>
              <a:rPr lang="en-US" sz="1200" b="1" dirty="0" smtClean="0">
                <a:solidFill>
                  <a:srgbClr val="78BE20"/>
                </a:solidFill>
              </a:rPr>
              <a:t>= $40</a:t>
            </a:r>
            <a:endParaRPr lang="en-US" sz="1200" b="1" dirty="0">
              <a:solidFill>
                <a:srgbClr val="78BE20"/>
              </a:solidFill>
            </a:endParaRPr>
          </a:p>
        </p:txBody>
      </p:sp>
      <p:sp>
        <p:nvSpPr>
          <p:cNvPr id="18" name="TextBox 17"/>
          <p:cNvSpPr txBox="1"/>
          <p:nvPr/>
        </p:nvSpPr>
        <p:spPr>
          <a:xfrm>
            <a:off x="7239000" y="4343400"/>
            <a:ext cx="762000" cy="228600"/>
          </a:xfrm>
          <a:prstGeom prst="rect">
            <a:avLst/>
          </a:prstGeom>
          <a:noFill/>
        </p:spPr>
        <p:txBody>
          <a:bodyPr wrap="none" rtlCol="0">
            <a:noAutofit/>
          </a:bodyPr>
          <a:lstStyle/>
          <a:p>
            <a:r>
              <a:rPr lang="en-US" sz="1200" b="1" i="1" dirty="0" smtClean="0">
                <a:solidFill>
                  <a:srgbClr val="78BE20"/>
                </a:solidFill>
              </a:rPr>
              <a:t>A</a:t>
            </a:r>
            <a:r>
              <a:rPr lang="en-US" sz="1200" b="1" baseline="-25000" dirty="0" smtClean="0">
                <a:solidFill>
                  <a:srgbClr val="78BE20"/>
                </a:solidFill>
              </a:rPr>
              <a:t>5 </a:t>
            </a:r>
            <a:r>
              <a:rPr lang="en-US" sz="1200" b="1" dirty="0" smtClean="0">
                <a:solidFill>
                  <a:srgbClr val="78BE20"/>
                </a:solidFill>
              </a:rPr>
              <a:t>= $40</a:t>
            </a:r>
            <a:endParaRPr lang="en-US" sz="1200" b="1" dirty="0">
              <a:solidFill>
                <a:srgbClr val="78BE20"/>
              </a:solidFill>
            </a:endParaRPr>
          </a:p>
        </p:txBody>
      </p:sp>
      <p:sp>
        <p:nvSpPr>
          <p:cNvPr id="19" name="TextBox 18"/>
          <p:cNvSpPr txBox="1"/>
          <p:nvPr/>
        </p:nvSpPr>
        <p:spPr>
          <a:xfrm>
            <a:off x="6781800" y="3657600"/>
            <a:ext cx="762000" cy="228600"/>
          </a:xfrm>
          <a:prstGeom prst="rect">
            <a:avLst/>
          </a:prstGeom>
          <a:noFill/>
        </p:spPr>
        <p:txBody>
          <a:bodyPr wrap="none" rtlCol="0">
            <a:noAutofit/>
          </a:bodyPr>
          <a:lstStyle/>
          <a:p>
            <a:r>
              <a:rPr lang="en-US" sz="1200" b="1" dirty="0" smtClean="0">
                <a:solidFill>
                  <a:srgbClr val="78BE20"/>
                </a:solidFill>
              </a:rPr>
              <a:t>FV</a:t>
            </a:r>
            <a:r>
              <a:rPr lang="en-US" sz="1200" b="1" baseline="-25000" dirty="0" smtClean="0">
                <a:solidFill>
                  <a:srgbClr val="78BE20"/>
                </a:solidFill>
              </a:rPr>
              <a:t>5 </a:t>
            </a:r>
            <a:r>
              <a:rPr lang="en-US" sz="1200" b="1" dirty="0" smtClean="0">
                <a:solidFill>
                  <a:srgbClr val="78BE20"/>
                </a:solidFill>
              </a:rPr>
              <a:t>= $1,000</a:t>
            </a:r>
            <a:endParaRPr lang="en-US" sz="1200" b="1" dirty="0">
              <a:solidFill>
                <a:srgbClr val="78BE20"/>
              </a:solidFill>
            </a:endParaRPr>
          </a:p>
        </p:txBody>
      </p:sp>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p:cNvSpPr txBox="1"/>
          <p:nvPr/>
        </p:nvSpPr>
        <p:spPr>
          <a:xfrm>
            <a:off x="1981200" y="4724400"/>
            <a:ext cx="914400" cy="304800"/>
          </a:xfrm>
          <a:prstGeom prst="rect">
            <a:avLst/>
          </a:prstGeom>
          <a:noFill/>
        </p:spPr>
        <p:txBody>
          <a:bodyPr wrap="none" rtlCol="0">
            <a:noAutofit/>
          </a:bodyPr>
          <a:lstStyle/>
          <a:p>
            <a:r>
              <a:rPr lang="en-US" sz="1200" b="1" i="1" dirty="0">
                <a:solidFill>
                  <a:srgbClr val="78BE20"/>
                </a:solidFill>
              </a:rPr>
              <a:t>r</a:t>
            </a:r>
            <a:r>
              <a:rPr lang="en-US" sz="1200" b="1" dirty="0" smtClean="0">
                <a:solidFill>
                  <a:srgbClr val="78BE20"/>
                </a:solidFill>
              </a:rPr>
              <a:t> = 12%</a:t>
            </a:r>
            <a:endParaRPr lang="en-US" sz="1200" b="1" dirty="0">
              <a:solidFill>
                <a:srgbClr val="78BE20"/>
              </a:solidFill>
            </a:endParaRPr>
          </a:p>
        </p:txBody>
      </p:sp>
      <p:sp>
        <p:nvSpPr>
          <p:cNvPr id="27" name="TextBox 26"/>
          <p:cNvSpPr txBox="1"/>
          <p:nvPr/>
        </p:nvSpPr>
        <p:spPr>
          <a:xfrm>
            <a:off x="2971800" y="4724400"/>
            <a:ext cx="914400" cy="304800"/>
          </a:xfrm>
          <a:prstGeom prst="rect">
            <a:avLst/>
          </a:prstGeom>
          <a:noFill/>
        </p:spPr>
        <p:txBody>
          <a:bodyPr wrap="none" rtlCol="0">
            <a:noAutofit/>
          </a:bodyPr>
          <a:lstStyle/>
          <a:p>
            <a:r>
              <a:rPr lang="en-US" sz="1200" b="1" i="1" dirty="0">
                <a:solidFill>
                  <a:srgbClr val="78BE20"/>
                </a:solidFill>
              </a:rPr>
              <a:t>r</a:t>
            </a:r>
            <a:r>
              <a:rPr lang="en-US" sz="1200" b="1" dirty="0" smtClean="0">
                <a:solidFill>
                  <a:srgbClr val="78BE20"/>
                </a:solidFill>
              </a:rPr>
              <a:t> = 12%</a:t>
            </a:r>
            <a:endParaRPr lang="en-US" sz="1200" b="1" dirty="0">
              <a:solidFill>
                <a:srgbClr val="78BE20"/>
              </a:solidFill>
            </a:endParaRPr>
          </a:p>
        </p:txBody>
      </p:sp>
      <p:sp>
        <p:nvSpPr>
          <p:cNvPr id="28" name="TextBox 27"/>
          <p:cNvSpPr txBox="1"/>
          <p:nvPr/>
        </p:nvSpPr>
        <p:spPr>
          <a:xfrm>
            <a:off x="4114800" y="4724400"/>
            <a:ext cx="914400" cy="304800"/>
          </a:xfrm>
          <a:prstGeom prst="rect">
            <a:avLst/>
          </a:prstGeom>
          <a:noFill/>
        </p:spPr>
        <p:txBody>
          <a:bodyPr wrap="none" rtlCol="0">
            <a:noAutofit/>
          </a:bodyPr>
          <a:lstStyle/>
          <a:p>
            <a:r>
              <a:rPr lang="en-US" sz="1200" b="1" i="1" dirty="0">
                <a:solidFill>
                  <a:srgbClr val="78BE20"/>
                </a:solidFill>
              </a:rPr>
              <a:t>r</a:t>
            </a:r>
            <a:r>
              <a:rPr lang="en-US" sz="1200" b="1" dirty="0" smtClean="0">
                <a:solidFill>
                  <a:srgbClr val="78BE20"/>
                </a:solidFill>
              </a:rPr>
              <a:t> = 12%</a:t>
            </a:r>
            <a:endParaRPr lang="en-US" sz="1200" b="1" dirty="0">
              <a:solidFill>
                <a:srgbClr val="78BE20"/>
              </a:solidFill>
            </a:endParaRPr>
          </a:p>
        </p:txBody>
      </p:sp>
      <p:sp>
        <p:nvSpPr>
          <p:cNvPr id="29" name="TextBox 28"/>
          <p:cNvSpPr txBox="1"/>
          <p:nvPr/>
        </p:nvSpPr>
        <p:spPr>
          <a:xfrm>
            <a:off x="5105400" y="4724400"/>
            <a:ext cx="914400" cy="304800"/>
          </a:xfrm>
          <a:prstGeom prst="rect">
            <a:avLst/>
          </a:prstGeom>
          <a:noFill/>
        </p:spPr>
        <p:txBody>
          <a:bodyPr wrap="none" rtlCol="0">
            <a:noAutofit/>
          </a:bodyPr>
          <a:lstStyle/>
          <a:p>
            <a:r>
              <a:rPr lang="en-US" sz="1200" b="1" i="1" dirty="0">
                <a:solidFill>
                  <a:srgbClr val="78BE20"/>
                </a:solidFill>
              </a:rPr>
              <a:t>r</a:t>
            </a:r>
            <a:r>
              <a:rPr lang="en-US" sz="1200" b="1" dirty="0" smtClean="0">
                <a:solidFill>
                  <a:srgbClr val="78BE20"/>
                </a:solidFill>
              </a:rPr>
              <a:t> = 12%</a:t>
            </a:r>
            <a:endParaRPr lang="en-US" sz="1200" b="1" dirty="0">
              <a:solidFill>
                <a:srgbClr val="78BE20"/>
              </a:solidFill>
            </a:endParaRPr>
          </a:p>
        </p:txBody>
      </p:sp>
      <p:sp>
        <p:nvSpPr>
          <p:cNvPr id="30" name="TextBox 29"/>
          <p:cNvSpPr txBox="1"/>
          <p:nvPr/>
        </p:nvSpPr>
        <p:spPr>
          <a:xfrm>
            <a:off x="6324600" y="4724400"/>
            <a:ext cx="914400" cy="304800"/>
          </a:xfrm>
          <a:prstGeom prst="rect">
            <a:avLst/>
          </a:prstGeom>
          <a:noFill/>
        </p:spPr>
        <p:txBody>
          <a:bodyPr wrap="none" rtlCol="0">
            <a:noAutofit/>
          </a:bodyPr>
          <a:lstStyle/>
          <a:p>
            <a:r>
              <a:rPr lang="en-US" sz="1200" b="1" dirty="0" smtClean="0">
                <a:solidFill>
                  <a:srgbClr val="78BE20"/>
                </a:solidFill>
              </a:rPr>
              <a:t>r=12%</a:t>
            </a:r>
            <a:endParaRPr lang="en-US" sz="1200" b="1" dirty="0">
              <a:solidFill>
                <a:srgbClr val="78BE20"/>
              </a:solidFill>
            </a:endParaRPr>
          </a:p>
        </p:txBody>
      </p:sp>
      <p:sp>
        <p:nvSpPr>
          <p:cNvPr id="31" name="TextBox 30"/>
          <p:cNvSpPr txBox="1"/>
          <p:nvPr/>
        </p:nvSpPr>
        <p:spPr>
          <a:xfrm>
            <a:off x="2514600" y="5105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1</a:t>
            </a:r>
            <a:endParaRPr lang="en-US" sz="1200" b="1" dirty="0">
              <a:solidFill>
                <a:srgbClr val="78BE20"/>
              </a:solidFill>
            </a:endParaRPr>
          </a:p>
        </p:txBody>
      </p:sp>
      <p:sp>
        <p:nvSpPr>
          <p:cNvPr id="32" name="TextBox 31"/>
          <p:cNvSpPr txBox="1"/>
          <p:nvPr/>
        </p:nvSpPr>
        <p:spPr>
          <a:xfrm>
            <a:off x="3581400" y="5105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2</a:t>
            </a:r>
            <a:endParaRPr lang="en-US" sz="1200" b="1" dirty="0">
              <a:solidFill>
                <a:srgbClr val="78BE20"/>
              </a:solidFill>
            </a:endParaRPr>
          </a:p>
        </p:txBody>
      </p:sp>
      <p:sp>
        <p:nvSpPr>
          <p:cNvPr id="33" name="TextBox 32"/>
          <p:cNvSpPr txBox="1"/>
          <p:nvPr/>
        </p:nvSpPr>
        <p:spPr>
          <a:xfrm>
            <a:off x="4800600" y="5105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3</a:t>
            </a:r>
            <a:endParaRPr lang="en-US" sz="1200" b="1" dirty="0">
              <a:solidFill>
                <a:srgbClr val="78BE20"/>
              </a:solidFill>
            </a:endParaRPr>
          </a:p>
        </p:txBody>
      </p:sp>
      <p:sp>
        <p:nvSpPr>
          <p:cNvPr id="34" name="TextBox 33"/>
          <p:cNvSpPr txBox="1"/>
          <p:nvPr/>
        </p:nvSpPr>
        <p:spPr>
          <a:xfrm>
            <a:off x="1447800" y="5105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0</a:t>
            </a:r>
            <a:endParaRPr lang="en-US" sz="1200" b="1" dirty="0">
              <a:solidFill>
                <a:srgbClr val="78BE20"/>
              </a:solidFill>
            </a:endParaRPr>
          </a:p>
        </p:txBody>
      </p:sp>
      <p:sp>
        <p:nvSpPr>
          <p:cNvPr id="35" name="TextBox 34"/>
          <p:cNvSpPr txBox="1"/>
          <p:nvPr/>
        </p:nvSpPr>
        <p:spPr>
          <a:xfrm>
            <a:off x="5867400" y="5105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4</a:t>
            </a:r>
            <a:endParaRPr lang="en-US" sz="1200" b="1" dirty="0">
              <a:solidFill>
                <a:srgbClr val="78BE20"/>
              </a:solidFill>
            </a:endParaRPr>
          </a:p>
        </p:txBody>
      </p:sp>
      <p:sp>
        <p:nvSpPr>
          <p:cNvPr id="36" name="TextBox 35"/>
          <p:cNvSpPr txBox="1"/>
          <p:nvPr/>
        </p:nvSpPr>
        <p:spPr>
          <a:xfrm>
            <a:off x="6934200" y="5105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5</a:t>
            </a:r>
            <a:endParaRPr lang="en-US" sz="1200" b="1" dirty="0">
              <a:solidFill>
                <a:srgbClr val="78BE20"/>
              </a:solidFill>
            </a:endParaRPr>
          </a:p>
        </p:txBody>
      </p:sp>
      <mc:AlternateContent xmlns:mc="http://schemas.openxmlformats.org/markup-compatibility/2006" xmlns:a14="http://schemas.microsoft.com/office/drawing/2010/main">
        <mc:Choice Requires="a14">
          <p:sp>
            <p:nvSpPr>
              <p:cNvPr id="20" name="TextBox 19"/>
              <p:cNvSpPr txBox="1"/>
              <p:nvPr/>
            </p:nvSpPr>
            <p:spPr>
              <a:xfrm>
                <a:off x="1866900" y="5399567"/>
                <a:ext cx="5600700" cy="914400"/>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PV</m:t>
                      </m:r>
                      <m:r>
                        <a:rPr lang="en-US" b="0" i="1" baseline="-25000" smtClean="0">
                          <a:latin typeface="Cambria Math"/>
                        </a:rPr>
                        <m:t>0</m:t>
                      </m:r>
                      <m:r>
                        <a:rPr lang="en-US" b="0" i="1" smtClean="0">
                          <a:latin typeface="Cambria Math"/>
                        </a:rPr>
                        <m:t>=$40</m:t>
                      </m:r>
                      <m:d>
                        <m:dPr>
                          <m:begChr m:val="["/>
                          <m:endChr m:val="]"/>
                          <m:ctrlPr>
                            <a:rPr lang="en-US" b="0" i="1" smtClean="0">
                              <a:latin typeface="Cambria Math"/>
                            </a:rPr>
                          </m:ctrlPr>
                        </m:dPr>
                        <m:e>
                          <m:f>
                            <m:fPr>
                              <m:ctrlPr>
                                <a:rPr lang="en-US" b="0" i="1" smtClean="0">
                                  <a:latin typeface="Cambria Math"/>
                                </a:rPr>
                              </m:ctrlPr>
                            </m:fPr>
                            <m:num>
                              <m:r>
                                <a:rPr lang="en-US" b="0" i="1" smtClean="0">
                                  <a:latin typeface="Cambria Math"/>
                                </a:rPr>
                                <m:t>1−</m:t>
                              </m:r>
                              <m:f>
                                <m:fPr>
                                  <m:ctrlPr>
                                    <a:rPr lang="en-US" b="0" i="1" smtClean="0">
                                      <a:latin typeface="Cambria Math"/>
                                    </a:rPr>
                                  </m:ctrlPr>
                                </m:fPr>
                                <m:num>
                                  <m:r>
                                    <a:rPr lang="en-US" b="0" i="1" smtClean="0">
                                      <a:latin typeface="Cambria Math"/>
                                    </a:rPr>
                                    <m:t>1</m:t>
                                  </m:r>
                                </m:num>
                                <m:den>
                                  <m:d>
                                    <m:dPr>
                                      <m:ctrlPr>
                                        <a:rPr lang="en-US" b="0" i="1" smtClean="0">
                                          <a:latin typeface="Cambria Math"/>
                                        </a:rPr>
                                      </m:ctrlPr>
                                    </m:dPr>
                                    <m:e>
                                      <m:r>
                                        <a:rPr lang="en-US" b="0" i="1" smtClean="0">
                                          <a:latin typeface="Cambria Math"/>
                                        </a:rPr>
                                        <m:t>1+0.12</m:t>
                                      </m:r>
                                    </m:e>
                                  </m:d>
                                  <m:r>
                                    <a:rPr lang="en-US" b="0" i="1" baseline="30000" smtClean="0">
                                      <a:latin typeface="Cambria Math"/>
                                    </a:rPr>
                                    <m:t>5</m:t>
                                  </m:r>
                                </m:den>
                              </m:f>
                            </m:num>
                            <m:den>
                              <m:r>
                                <a:rPr lang="en-US" b="0" i="1" smtClean="0">
                                  <a:latin typeface="Cambria Math"/>
                                </a:rPr>
                                <m:t>0.12</m:t>
                              </m:r>
                            </m:den>
                          </m:f>
                        </m:e>
                      </m:d>
                      <m:r>
                        <a:rPr lang="en-US" b="0" i="1" smtClean="0">
                          <a:latin typeface="Cambria Math"/>
                        </a:rPr>
                        <m:t>+</m:t>
                      </m:r>
                      <m:f>
                        <m:fPr>
                          <m:ctrlPr>
                            <a:rPr lang="en-US" i="1">
                              <a:latin typeface="Cambria Math"/>
                            </a:rPr>
                          </m:ctrlPr>
                        </m:fPr>
                        <m:num>
                          <m:r>
                            <a:rPr lang="en-US" b="0" i="1" smtClean="0">
                              <a:latin typeface="Cambria Math"/>
                            </a:rPr>
                            <m:t>$</m:t>
                          </m:r>
                          <m:r>
                            <a:rPr lang="en-US" i="1">
                              <a:latin typeface="Cambria Math"/>
                            </a:rPr>
                            <m:t>1</m:t>
                          </m:r>
                          <m:r>
                            <a:rPr lang="en-US" b="0" i="1" smtClean="0">
                              <a:latin typeface="Cambria Math"/>
                            </a:rPr>
                            <m:t>,000</m:t>
                          </m:r>
                        </m:num>
                        <m:den>
                          <m:d>
                            <m:dPr>
                              <m:ctrlPr>
                                <a:rPr lang="en-US" b="0" i="1" smtClean="0">
                                  <a:latin typeface="Cambria Math"/>
                                </a:rPr>
                              </m:ctrlPr>
                            </m:dPr>
                            <m:e>
                              <m:r>
                                <a:rPr lang="en-US" b="0" i="1" smtClean="0">
                                  <a:latin typeface="Cambria Math"/>
                                </a:rPr>
                                <m:t>1+</m:t>
                              </m:r>
                              <m:r>
                                <a:rPr lang="en-US" i="1">
                                  <a:latin typeface="Cambria Math"/>
                                </a:rPr>
                                <m:t>0.12</m:t>
                              </m:r>
                            </m:e>
                          </m:d>
                          <m:r>
                            <a:rPr lang="en-US" b="0" i="1" baseline="30000" smtClean="0">
                              <a:latin typeface="Cambria Math"/>
                            </a:rPr>
                            <m:t>5</m:t>
                          </m:r>
                        </m:den>
                      </m:f>
                      <m:r>
                        <a:rPr lang="en-US" b="0" i="1" smtClean="0">
                          <a:latin typeface="Cambria Math"/>
                        </a:rPr>
                        <m:t>=$711.62</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1866900" y="5399567"/>
                <a:ext cx="5600700" cy="914400"/>
              </a:xfrm>
              <a:prstGeom prst="rect">
                <a:avLst/>
              </a:prstGeom>
              <a:blipFill rotWithShape="1">
                <a:blip r:embed="rId3"/>
                <a:stretch>
                  <a:fillRect/>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Cash</a:t>
            </a:r>
            <a:r>
              <a:rPr lang="en-US" baseline="0" dirty="0" smtClean="0"/>
              <a:t> flow diagrams</a:t>
            </a:r>
            <a:endParaRPr lang="en-US" dirty="0"/>
          </a:p>
        </p:txBody>
      </p:sp>
      <p:sp>
        <p:nvSpPr>
          <p:cNvPr id="3" name="Text Placeholder 2"/>
          <p:cNvSpPr>
            <a:spLocks noGrp="1"/>
          </p:cNvSpPr>
          <p:nvPr>
            <p:ph type="body" sz="quarter" idx="13"/>
          </p:nvPr>
        </p:nvSpPr>
        <p:spPr/>
        <p:txBody>
          <a:bodyPr/>
          <a:lstStyle/>
          <a:p>
            <a:r>
              <a:rPr lang="en-US" dirty="0" smtClean="0"/>
              <a:t>Organizing TVM problems with cash flow diagrams helps us visualize and solve complex problems. These are also known as time lines.</a:t>
            </a:r>
            <a:endParaRPr lang="en-US" dirty="0"/>
          </a:p>
        </p:txBody>
      </p:sp>
      <p:sp>
        <p:nvSpPr>
          <p:cNvPr id="4" name="Content Placeholder 3"/>
          <p:cNvSpPr>
            <a:spLocks noGrp="1"/>
          </p:cNvSpPr>
          <p:nvPr>
            <p:ph idx="1"/>
          </p:nvPr>
        </p:nvSpPr>
        <p:spPr/>
        <p:txBody>
          <a:bodyPr/>
          <a:lstStyle/>
          <a:p>
            <a:r>
              <a:rPr lang="en-US" dirty="0" smtClean="0"/>
              <a:t>Cash flow diagrams depict</a:t>
            </a:r>
          </a:p>
          <a:p>
            <a:pPr lvl="1"/>
            <a:r>
              <a:rPr lang="en-US" dirty="0" smtClean="0"/>
              <a:t>The timing of each cash flow, its amount, and its sign</a:t>
            </a:r>
          </a:p>
          <a:p>
            <a:pPr lvl="1"/>
            <a:r>
              <a:rPr lang="en-US" dirty="0" smtClean="0"/>
              <a:t>The rate at which cash flows will be compounded/be discounted/grow.</a:t>
            </a:r>
          </a:p>
          <a:p>
            <a:pPr lvl="1"/>
            <a:r>
              <a:rPr lang="en-US" dirty="0" smtClean="0"/>
              <a:t>The value for which we are attempting to solve.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pPr/>
              <a:t>25</a:t>
            </a:fld>
            <a:endParaRPr lang="en-US"/>
          </a:p>
        </p:txBody>
      </p:sp>
      <p:sp>
        <p:nvSpPr>
          <p:cNvPr id="6" name="Line 4"/>
          <p:cNvSpPr>
            <a:spLocks noChangeShapeType="1"/>
          </p:cNvSpPr>
          <p:nvPr/>
        </p:nvSpPr>
        <p:spPr bwMode="auto">
          <a:xfrm>
            <a:off x="1676400" y="5105400"/>
            <a:ext cx="5486400" cy="0"/>
          </a:xfrm>
          <a:prstGeom prst="line">
            <a:avLst/>
          </a:prstGeom>
          <a:noFill/>
          <a:ln w="38100">
            <a:solidFill>
              <a:srgbClr val="78BE20"/>
            </a:solidFill>
            <a:round/>
            <a:headEnd/>
            <a:tailEnd/>
          </a:ln>
        </p:spPr>
        <p:txBody>
          <a:bodyPr/>
          <a:lstStyle/>
          <a:p>
            <a:endParaRPr lang="en-US"/>
          </a:p>
        </p:txBody>
      </p:sp>
      <p:sp>
        <p:nvSpPr>
          <p:cNvPr id="7" name="Line 5"/>
          <p:cNvSpPr>
            <a:spLocks noChangeShapeType="1"/>
          </p:cNvSpPr>
          <p:nvPr/>
        </p:nvSpPr>
        <p:spPr bwMode="auto">
          <a:xfrm>
            <a:off x="1676400" y="5029200"/>
            <a:ext cx="0" cy="152400"/>
          </a:xfrm>
          <a:prstGeom prst="line">
            <a:avLst/>
          </a:prstGeom>
          <a:noFill/>
          <a:ln w="38100">
            <a:solidFill>
              <a:srgbClr val="78BE20"/>
            </a:solidFill>
            <a:round/>
            <a:headEnd/>
            <a:tailEnd/>
          </a:ln>
        </p:spPr>
        <p:txBody>
          <a:bodyPr/>
          <a:lstStyle/>
          <a:p>
            <a:endParaRPr lang="en-US"/>
          </a:p>
        </p:txBody>
      </p:sp>
      <p:sp>
        <p:nvSpPr>
          <p:cNvPr id="8" name="Line 6"/>
          <p:cNvSpPr>
            <a:spLocks noChangeShapeType="1"/>
          </p:cNvSpPr>
          <p:nvPr/>
        </p:nvSpPr>
        <p:spPr bwMode="auto">
          <a:xfrm flipV="1">
            <a:off x="3810000" y="4495800"/>
            <a:ext cx="0" cy="609600"/>
          </a:xfrm>
          <a:prstGeom prst="line">
            <a:avLst/>
          </a:prstGeom>
          <a:noFill/>
          <a:ln w="38100">
            <a:solidFill>
              <a:srgbClr val="78BE20"/>
            </a:solidFill>
            <a:round/>
            <a:headEnd/>
            <a:tailEnd type="triangle" w="med" len="med"/>
          </a:ln>
        </p:spPr>
        <p:txBody>
          <a:bodyPr/>
          <a:lstStyle/>
          <a:p>
            <a:endParaRPr lang="en-US"/>
          </a:p>
        </p:txBody>
      </p:sp>
      <p:sp>
        <p:nvSpPr>
          <p:cNvPr id="9" name="Line 7"/>
          <p:cNvSpPr>
            <a:spLocks noChangeShapeType="1"/>
          </p:cNvSpPr>
          <p:nvPr/>
        </p:nvSpPr>
        <p:spPr bwMode="auto">
          <a:xfrm flipV="1">
            <a:off x="2743200" y="4495800"/>
            <a:ext cx="0" cy="609600"/>
          </a:xfrm>
          <a:prstGeom prst="line">
            <a:avLst/>
          </a:prstGeom>
          <a:noFill/>
          <a:ln w="38100">
            <a:solidFill>
              <a:srgbClr val="78BE20"/>
            </a:solidFill>
            <a:round/>
            <a:headEnd/>
            <a:tailEnd type="triangle" w="med" len="med"/>
          </a:ln>
        </p:spPr>
        <p:txBody>
          <a:bodyPr/>
          <a:lstStyle/>
          <a:p>
            <a:endParaRPr lang="en-US"/>
          </a:p>
        </p:txBody>
      </p:sp>
      <p:sp>
        <p:nvSpPr>
          <p:cNvPr id="10" name="Line 10"/>
          <p:cNvSpPr>
            <a:spLocks noChangeShapeType="1"/>
          </p:cNvSpPr>
          <p:nvPr/>
        </p:nvSpPr>
        <p:spPr bwMode="auto">
          <a:xfrm flipV="1">
            <a:off x="7162800" y="4495800"/>
            <a:ext cx="0" cy="609600"/>
          </a:xfrm>
          <a:prstGeom prst="line">
            <a:avLst/>
          </a:prstGeom>
          <a:noFill/>
          <a:ln w="38100">
            <a:solidFill>
              <a:srgbClr val="78BE20"/>
            </a:solidFill>
            <a:round/>
            <a:headEnd/>
            <a:tailEnd type="triangle" w="med" len="med"/>
          </a:ln>
        </p:spPr>
        <p:txBody>
          <a:bodyPr/>
          <a:lstStyle/>
          <a:p>
            <a:endParaRPr lang="en-US"/>
          </a:p>
        </p:txBody>
      </p:sp>
      <p:sp>
        <p:nvSpPr>
          <p:cNvPr id="11" name="Line 11"/>
          <p:cNvSpPr>
            <a:spLocks noChangeShapeType="1"/>
          </p:cNvSpPr>
          <p:nvPr/>
        </p:nvSpPr>
        <p:spPr bwMode="auto">
          <a:xfrm flipV="1">
            <a:off x="6096000" y="4495800"/>
            <a:ext cx="0" cy="609600"/>
          </a:xfrm>
          <a:prstGeom prst="line">
            <a:avLst/>
          </a:prstGeom>
          <a:noFill/>
          <a:ln w="38100">
            <a:solidFill>
              <a:srgbClr val="78BE20"/>
            </a:solidFill>
            <a:round/>
            <a:headEnd/>
            <a:tailEnd type="triangle" w="med" len="med"/>
          </a:ln>
        </p:spPr>
        <p:txBody>
          <a:bodyPr/>
          <a:lstStyle/>
          <a:p>
            <a:endParaRPr lang="en-US"/>
          </a:p>
        </p:txBody>
      </p:sp>
      <p:sp>
        <p:nvSpPr>
          <p:cNvPr id="12" name="Line 16"/>
          <p:cNvSpPr>
            <a:spLocks noChangeShapeType="1"/>
          </p:cNvSpPr>
          <p:nvPr/>
        </p:nvSpPr>
        <p:spPr bwMode="auto">
          <a:xfrm flipV="1">
            <a:off x="5029200" y="4495800"/>
            <a:ext cx="0" cy="609600"/>
          </a:xfrm>
          <a:prstGeom prst="line">
            <a:avLst/>
          </a:prstGeom>
          <a:noFill/>
          <a:ln w="38100">
            <a:solidFill>
              <a:srgbClr val="78BE20"/>
            </a:solidFill>
            <a:round/>
            <a:headEnd/>
            <a:tailEnd type="triangle" w="med" len="med"/>
          </a:ln>
        </p:spPr>
        <p:txBody>
          <a:bodyPr/>
          <a:lstStyle/>
          <a:p>
            <a:endParaRPr lang="en-US"/>
          </a:p>
        </p:txBody>
      </p:sp>
      <p:sp>
        <p:nvSpPr>
          <p:cNvPr id="13" name="Line 22"/>
          <p:cNvSpPr>
            <a:spLocks noChangeShapeType="1"/>
          </p:cNvSpPr>
          <p:nvPr/>
        </p:nvSpPr>
        <p:spPr bwMode="auto">
          <a:xfrm flipV="1">
            <a:off x="7162800" y="3886200"/>
            <a:ext cx="0" cy="609600"/>
          </a:xfrm>
          <a:prstGeom prst="line">
            <a:avLst/>
          </a:prstGeom>
          <a:noFill/>
          <a:ln w="38100">
            <a:solidFill>
              <a:srgbClr val="78BE20"/>
            </a:solidFill>
            <a:round/>
            <a:headEnd/>
            <a:tailEnd type="triangle" w="med" len="med"/>
          </a:ln>
        </p:spPr>
        <p:txBody>
          <a:bodyPr/>
          <a:lstStyle/>
          <a:p>
            <a:endParaRPr lang="en-US"/>
          </a:p>
        </p:txBody>
      </p:sp>
      <p:sp>
        <p:nvSpPr>
          <p:cNvPr id="14" name="TextBox 13"/>
          <p:cNvSpPr txBox="1"/>
          <p:nvPr/>
        </p:nvSpPr>
        <p:spPr>
          <a:xfrm>
            <a:off x="3429000" y="4267200"/>
            <a:ext cx="762000" cy="228600"/>
          </a:xfrm>
          <a:prstGeom prst="rect">
            <a:avLst/>
          </a:prstGeom>
          <a:noFill/>
        </p:spPr>
        <p:txBody>
          <a:bodyPr wrap="none" rtlCol="0">
            <a:noAutofit/>
          </a:bodyPr>
          <a:lstStyle/>
          <a:p>
            <a:r>
              <a:rPr lang="en-US" sz="1200" b="1" dirty="0" smtClean="0">
                <a:solidFill>
                  <a:srgbClr val="78BE20"/>
                </a:solidFill>
              </a:rPr>
              <a:t>CF</a:t>
            </a:r>
            <a:r>
              <a:rPr lang="en-US" sz="1200" b="1" baseline="-25000" dirty="0" smtClean="0">
                <a:solidFill>
                  <a:srgbClr val="78BE20"/>
                </a:solidFill>
              </a:rPr>
              <a:t>2 </a:t>
            </a:r>
            <a:r>
              <a:rPr lang="en-US" sz="1200" b="1" dirty="0" smtClean="0">
                <a:solidFill>
                  <a:srgbClr val="78BE20"/>
                </a:solidFill>
              </a:rPr>
              <a:t>=</a:t>
            </a:r>
            <a:endParaRPr lang="en-US" sz="1200" b="1" dirty="0">
              <a:solidFill>
                <a:srgbClr val="78BE20"/>
              </a:solidFill>
            </a:endParaRPr>
          </a:p>
        </p:txBody>
      </p:sp>
      <p:sp>
        <p:nvSpPr>
          <p:cNvPr id="15" name="TextBox 14"/>
          <p:cNvSpPr txBox="1"/>
          <p:nvPr/>
        </p:nvSpPr>
        <p:spPr>
          <a:xfrm>
            <a:off x="2362200" y="4267200"/>
            <a:ext cx="762000" cy="228600"/>
          </a:xfrm>
          <a:prstGeom prst="rect">
            <a:avLst/>
          </a:prstGeom>
          <a:noFill/>
        </p:spPr>
        <p:txBody>
          <a:bodyPr wrap="none" rtlCol="0">
            <a:noAutofit/>
          </a:bodyPr>
          <a:lstStyle/>
          <a:p>
            <a:r>
              <a:rPr lang="en-US" sz="1200" b="1" dirty="0" smtClean="0">
                <a:solidFill>
                  <a:srgbClr val="78BE20"/>
                </a:solidFill>
              </a:rPr>
              <a:t>CF</a:t>
            </a:r>
            <a:r>
              <a:rPr lang="en-US" sz="1200" b="1" baseline="-25000" dirty="0" smtClean="0">
                <a:solidFill>
                  <a:srgbClr val="78BE20"/>
                </a:solidFill>
              </a:rPr>
              <a:t>1 </a:t>
            </a:r>
            <a:r>
              <a:rPr lang="en-US" sz="1200" b="1" dirty="0" smtClean="0">
                <a:solidFill>
                  <a:srgbClr val="78BE20"/>
                </a:solidFill>
              </a:rPr>
              <a:t>=</a:t>
            </a:r>
            <a:endParaRPr lang="en-US" sz="1200" b="1" dirty="0">
              <a:solidFill>
                <a:srgbClr val="78BE20"/>
              </a:solidFill>
            </a:endParaRPr>
          </a:p>
        </p:txBody>
      </p:sp>
      <p:sp>
        <p:nvSpPr>
          <p:cNvPr id="16" name="TextBox 15"/>
          <p:cNvSpPr txBox="1"/>
          <p:nvPr/>
        </p:nvSpPr>
        <p:spPr>
          <a:xfrm>
            <a:off x="4648200" y="4267200"/>
            <a:ext cx="762000" cy="228600"/>
          </a:xfrm>
          <a:prstGeom prst="rect">
            <a:avLst/>
          </a:prstGeom>
          <a:noFill/>
        </p:spPr>
        <p:txBody>
          <a:bodyPr wrap="none" rtlCol="0">
            <a:noAutofit/>
          </a:bodyPr>
          <a:lstStyle/>
          <a:p>
            <a:r>
              <a:rPr lang="en-US" sz="1200" b="1" dirty="0" smtClean="0">
                <a:solidFill>
                  <a:srgbClr val="78BE20"/>
                </a:solidFill>
              </a:rPr>
              <a:t>CF</a:t>
            </a:r>
            <a:r>
              <a:rPr lang="en-US" sz="1200" b="1" baseline="-25000" dirty="0" smtClean="0">
                <a:solidFill>
                  <a:srgbClr val="78BE20"/>
                </a:solidFill>
              </a:rPr>
              <a:t>3 </a:t>
            </a:r>
            <a:r>
              <a:rPr lang="en-US" sz="1200" b="1" dirty="0" smtClean="0">
                <a:solidFill>
                  <a:srgbClr val="78BE20"/>
                </a:solidFill>
              </a:rPr>
              <a:t>=</a:t>
            </a:r>
            <a:endParaRPr lang="en-US" sz="1200" b="1" dirty="0">
              <a:solidFill>
                <a:srgbClr val="78BE20"/>
              </a:solidFill>
            </a:endParaRPr>
          </a:p>
        </p:txBody>
      </p:sp>
      <p:sp>
        <p:nvSpPr>
          <p:cNvPr id="17" name="TextBox 16"/>
          <p:cNvSpPr txBox="1"/>
          <p:nvPr/>
        </p:nvSpPr>
        <p:spPr>
          <a:xfrm>
            <a:off x="5715000" y="4267200"/>
            <a:ext cx="762000" cy="228600"/>
          </a:xfrm>
          <a:prstGeom prst="rect">
            <a:avLst/>
          </a:prstGeom>
          <a:noFill/>
        </p:spPr>
        <p:txBody>
          <a:bodyPr wrap="none" rtlCol="0">
            <a:noAutofit/>
          </a:bodyPr>
          <a:lstStyle/>
          <a:p>
            <a:r>
              <a:rPr lang="en-US" sz="1200" b="1" dirty="0" smtClean="0">
                <a:solidFill>
                  <a:srgbClr val="78BE20"/>
                </a:solidFill>
              </a:rPr>
              <a:t>CF</a:t>
            </a:r>
            <a:r>
              <a:rPr lang="en-US" sz="1200" b="1" baseline="-25000" dirty="0" smtClean="0">
                <a:solidFill>
                  <a:srgbClr val="78BE20"/>
                </a:solidFill>
              </a:rPr>
              <a:t>4 </a:t>
            </a:r>
            <a:r>
              <a:rPr lang="en-US" sz="1200" b="1" dirty="0" smtClean="0">
                <a:solidFill>
                  <a:srgbClr val="78BE20"/>
                </a:solidFill>
              </a:rPr>
              <a:t>=</a:t>
            </a:r>
            <a:endParaRPr lang="en-US" sz="1200" b="1" dirty="0">
              <a:solidFill>
                <a:srgbClr val="78BE20"/>
              </a:solidFill>
            </a:endParaRPr>
          </a:p>
        </p:txBody>
      </p:sp>
      <p:sp>
        <p:nvSpPr>
          <p:cNvPr id="18" name="TextBox 17"/>
          <p:cNvSpPr txBox="1"/>
          <p:nvPr/>
        </p:nvSpPr>
        <p:spPr>
          <a:xfrm>
            <a:off x="7239000" y="4343400"/>
            <a:ext cx="762000" cy="228600"/>
          </a:xfrm>
          <a:prstGeom prst="rect">
            <a:avLst/>
          </a:prstGeom>
          <a:noFill/>
        </p:spPr>
        <p:txBody>
          <a:bodyPr wrap="none" rtlCol="0">
            <a:noAutofit/>
          </a:bodyPr>
          <a:lstStyle/>
          <a:p>
            <a:r>
              <a:rPr lang="en-US" sz="1200" b="1" dirty="0" smtClean="0">
                <a:solidFill>
                  <a:srgbClr val="78BE20"/>
                </a:solidFill>
              </a:rPr>
              <a:t>CF</a:t>
            </a:r>
            <a:r>
              <a:rPr lang="en-US" sz="1200" b="1" baseline="-25000" dirty="0" smtClean="0">
                <a:solidFill>
                  <a:srgbClr val="78BE20"/>
                </a:solidFill>
              </a:rPr>
              <a:t>5 </a:t>
            </a:r>
            <a:r>
              <a:rPr lang="en-US" sz="1200" b="1" dirty="0" smtClean="0">
                <a:solidFill>
                  <a:srgbClr val="78BE20"/>
                </a:solidFill>
              </a:rPr>
              <a:t>=</a:t>
            </a:r>
            <a:endParaRPr lang="en-US" sz="1200" b="1" dirty="0">
              <a:solidFill>
                <a:srgbClr val="78BE20"/>
              </a:solidFill>
            </a:endParaRPr>
          </a:p>
        </p:txBody>
      </p:sp>
      <p:sp>
        <p:nvSpPr>
          <p:cNvPr id="19" name="TextBox 18"/>
          <p:cNvSpPr txBox="1"/>
          <p:nvPr/>
        </p:nvSpPr>
        <p:spPr>
          <a:xfrm>
            <a:off x="6781800" y="3657600"/>
            <a:ext cx="762000" cy="228600"/>
          </a:xfrm>
          <a:prstGeom prst="rect">
            <a:avLst/>
          </a:prstGeom>
          <a:noFill/>
        </p:spPr>
        <p:txBody>
          <a:bodyPr wrap="none" rtlCol="0">
            <a:noAutofit/>
          </a:bodyPr>
          <a:lstStyle/>
          <a:p>
            <a:r>
              <a:rPr lang="en-US" sz="1200" b="1" dirty="0" smtClean="0">
                <a:solidFill>
                  <a:srgbClr val="78BE20"/>
                </a:solidFill>
              </a:rPr>
              <a:t>FV</a:t>
            </a:r>
            <a:r>
              <a:rPr lang="en-US" sz="1200" b="1" baseline="-25000" dirty="0" smtClean="0">
                <a:solidFill>
                  <a:srgbClr val="78BE20"/>
                </a:solidFill>
              </a:rPr>
              <a:t>5 </a:t>
            </a:r>
            <a:r>
              <a:rPr lang="en-US" sz="1200" b="1" dirty="0" smtClean="0">
                <a:solidFill>
                  <a:srgbClr val="78BE20"/>
                </a:solidFill>
              </a:rPr>
              <a:t>=</a:t>
            </a:r>
            <a:endParaRPr lang="en-US" sz="1200" b="1" dirty="0">
              <a:solidFill>
                <a:srgbClr val="78BE20"/>
              </a:solidFill>
            </a:endParaRPr>
          </a:p>
        </p:txBody>
      </p:sp>
      <p:sp>
        <p:nvSpPr>
          <p:cNvPr id="20" name="TextBox 19"/>
          <p:cNvSpPr txBox="1"/>
          <p:nvPr/>
        </p:nvSpPr>
        <p:spPr>
          <a:xfrm>
            <a:off x="1981200" y="4724400"/>
            <a:ext cx="914400" cy="304800"/>
          </a:xfrm>
          <a:prstGeom prst="rect">
            <a:avLst/>
          </a:prstGeom>
          <a:noFill/>
        </p:spPr>
        <p:txBody>
          <a:bodyPr wrap="none" rtlCol="0">
            <a:noAutofit/>
          </a:bodyPr>
          <a:lstStyle/>
          <a:p>
            <a:r>
              <a:rPr lang="en-US" sz="1200" b="1" dirty="0" err="1" smtClean="0">
                <a:solidFill>
                  <a:srgbClr val="78BE20"/>
                </a:solidFill>
              </a:rPr>
              <a:t>Ir</a:t>
            </a:r>
            <a:r>
              <a:rPr lang="en-US" sz="1200" b="1" dirty="0" smtClean="0">
                <a:solidFill>
                  <a:srgbClr val="78BE20"/>
                </a:solidFill>
              </a:rPr>
              <a:t> =</a:t>
            </a:r>
            <a:endParaRPr lang="en-US" sz="1200" b="1" dirty="0">
              <a:solidFill>
                <a:srgbClr val="78BE20"/>
              </a:solidFill>
            </a:endParaRPr>
          </a:p>
        </p:txBody>
      </p:sp>
      <p:sp>
        <p:nvSpPr>
          <p:cNvPr id="21" name="TextBox 20"/>
          <p:cNvSpPr txBox="1"/>
          <p:nvPr/>
        </p:nvSpPr>
        <p:spPr>
          <a:xfrm>
            <a:off x="2971800" y="4724400"/>
            <a:ext cx="914400" cy="304800"/>
          </a:xfrm>
          <a:prstGeom prst="rect">
            <a:avLst/>
          </a:prstGeom>
          <a:noFill/>
        </p:spPr>
        <p:txBody>
          <a:bodyPr wrap="none" rtlCol="0">
            <a:noAutofit/>
          </a:bodyPr>
          <a:lstStyle/>
          <a:p>
            <a:r>
              <a:rPr lang="en-US" sz="1200" b="1" i="1" dirty="0">
                <a:solidFill>
                  <a:srgbClr val="78BE20"/>
                </a:solidFill>
              </a:rPr>
              <a:t>r</a:t>
            </a:r>
            <a:r>
              <a:rPr lang="en-US" sz="1200" b="1" dirty="0" smtClean="0">
                <a:solidFill>
                  <a:srgbClr val="78BE20"/>
                </a:solidFill>
              </a:rPr>
              <a:t> =</a:t>
            </a:r>
            <a:endParaRPr lang="en-US" sz="1200" b="1" dirty="0">
              <a:solidFill>
                <a:srgbClr val="78BE20"/>
              </a:solidFill>
            </a:endParaRPr>
          </a:p>
        </p:txBody>
      </p:sp>
      <p:sp>
        <p:nvSpPr>
          <p:cNvPr id="22" name="TextBox 21"/>
          <p:cNvSpPr txBox="1"/>
          <p:nvPr/>
        </p:nvSpPr>
        <p:spPr>
          <a:xfrm>
            <a:off x="4114800" y="4724400"/>
            <a:ext cx="914400" cy="304800"/>
          </a:xfrm>
          <a:prstGeom prst="rect">
            <a:avLst/>
          </a:prstGeom>
          <a:noFill/>
        </p:spPr>
        <p:txBody>
          <a:bodyPr wrap="none" rtlCol="0">
            <a:noAutofit/>
          </a:bodyPr>
          <a:lstStyle/>
          <a:p>
            <a:r>
              <a:rPr lang="en-US" sz="1200" b="1" i="1" dirty="0">
                <a:solidFill>
                  <a:srgbClr val="78BE20"/>
                </a:solidFill>
              </a:rPr>
              <a:t>r</a:t>
            </a:r>
            <a:r>
              <a:rPr lang="en-US" sz="1200" b="1" dirty="0" smtClean="0">
                <a:solidFill>
                  <a:srgbClr val="78BE20"/>
                </a:solidFill>
              </a:rPr>
              <a:t> =</a:t>
            </a:r>
            <a:endParaRPr lang="en-US" sz="1200" b="1" dirty="0">
              <a:solidFill>
                <a:srgbClr val="78BE20"/>
              </a:solidFill>
            </a:endParaRPr>
          </a:p>
        </p:txBody>
      </p:sp>
      <p:sp>
        <p:nvSpPr>
          <p:cNvPr id="23" name="TextBox 22"/>
          <p:cNvSpPr txBox="1"/>
          <p:nvPr/>
        </p:nvSpPr>
        <p:spPr>
          <a:xfrm>
            <a:off x="5105400" y="4724400"/>
            <a:ext cx="914400" cy="304800"/>
          </a:xfrm>
          <a:prstGeom prst="rect">
            <a:avLst/>
          </a:prstGeom>
          <a:noFill/>
        </p:spPr>
        <p:txBody>
          <a:bodyPr wrap="none" rtlCol="0">
            <a:noAutofit/>
          </a:bodyPr>
          <a:lstStyle/>
          <a:p>
            <a:r>
              <a:rPr lang="en-US" sz="1200" b="1" i="1" dirty="0">
                <a:solidFill>
                  <a:srgbClr val="78BE20"/>
                </a:solidFill>
              </a:rPr>
              <a:t>r</a:t>
            </a:r>
            <a:r>
              <a:rPr lang="en-US" sz="1200" b="1" dirty="0" smtClean="0">
                <a:solidFill>
                  <a:srgbClr val="78BE20"/>
                </a:solidFill>
              </a:rPr>
              <a:t> =</a:t>
            </a:r>
            <a:endParaRPr lang="en-US" sz="1200" b="1" dirty="0">
              <a:solidFill>
                <a:srgbClr val="78BE20"/>
              </a:solidFill>
            </a:endParaRPr>
          </a:p>
        </p:txBody>
      </p:sp>
      <p:sp>
        <p:nvSpPr>
          <p:cNvPr id="24" name="TextBox 23"/>
          <p:cNvSpPr txBox="1"/>
          <p:nvPr/>
        </p:nvSpPr>
        <p:spPr>
          <a:xfrm>
            <a:off x="6324600" y="4724400"/>
            <a:ext cx="914400" cy="304800"/>
          </a:xfrm>
          <a:prstGeom prst="rect">
            <a:avLst/>
          </a:prstGeom>
          <a:noFill/>
        </p:spPr>
        <p:txBody>
          <a:bodyPr wrap="none" rtlCol="0">
            <a:noAutofit/>
          </a:bodyPr>
          <a:lstStyle/>
          <a:p>
            <a:r>
              <a:rPr lang="en-US" sz="1200" b="1" i="1" dirty="0">
                <a:solidFill>
                  <a:srgbClr val="78BE20"/>
                </a:solidFill>
              </a:rPr>
              <a:t>r</a:t>
            </a:r>
            <a:r>
              <a:rPr lang="en-US" sz="1200" b="1" dirty="0" smtClean="0">
                <a:solidFill>
                  <a:srgbClr val="78BE20"/>
                </a:solidFill>
              </a:rPr>
              <a:t> =</a:t>
            </a:r>
            <a:endParaRPr lang="en-US" sz="1200" b="1" dirty="0">
              <a:solidFill>
                <a:srgbClr val="78BE20"/>
              </a:solidFill>
            </a:endParaRPr>
          </a:p>
        </p:txBody>
      </p:sp>
      <p:sp>
        <p:nvSpPr>
          <p:cNvPr id="25" name="TextBox 24"/>
          <p:cNvSpPr txBox="1"/>
          <p:nvPr/>
        </p:nvSpPr>
        <p:spPr>
          <a:xfrm>
            <a:off x="1219200" y="5791200"/>
            <a:ext cx="762000" cy="228600"/>
          </a:xfrm>
          <a:prstGeom prst="rect">
            <a:avLst/>
          </a:prstGeom>
          <a:noFill/>
        </p:spPr>
        <p:txBody>
          <a:bodyPr wrap="none" rtlCol="0">
            <a:noAutofit/>
          </a:bodyPr>
          <a:lstStyle/>
          <a:p>
            <a:r>
              <a:rPr lang="en-US" sz="1200" b="1" dirty="0" smtClean="0">
                <a:solidFill>
                  <a:srgbClr val="78BE20"/>
                </a:solidFill>
              </a:rPr>
              <a:t>PV</a:t>
            </a:r>
            <a:r>
              <a:rPr lang="en-US" sz="1200" b="1" baseline="-25000" dirty="0" smtClean="0">
                <a:solidFill>
                  <a:srgbClr val="78BE20"/>
                </a:solidFill>
              </a:rPr>
              <a:t>0 </a:t>
            </a:r>
            <a:r>
              <a:rPr lang="en-US" sz="1200" b="1" dirty="0" smtClean="0">
                <a:solidFill>
                  <a:srgbClr val="78BE20"/>
                </a:solidFill>
              </a:rPr>
              <a:t>=</a:t>
            </a:r>
            <a:endParaRPr lang="en-US" sz="1200" b="1" dirty="0">
              <a:solidFill>
                <a:srgbClr val="78BE20"/>
              </a:solidFill>
            </a:endParaRPr>
          </a:p>
        </p:txBody>
      </p:sp>
      <p:sp>
        <p:nvSpPr>
          <p:cNvPr id="26" name="Line 7"/>
          <p:cNvSpPr>
            <a:spLocks noChangeShapeType="1"/>
          </p:cNvSpPr>
          <p:nvPr/>
        </p:nvSpPr>
        <p:spPr bwMode="auto">
          <a:xfrm>
            <a:off x="1676400" y="5105400"/>
            <a:ext cx="0" cy="685800"/>
          </a:xfrm>
          <a:prstGeom prst="line">
            <a:avLst/>
          </a:prstGeom>
          <a:noFill/>
          <a:ln w="38100">
            <a:solidFill>
              <a:srgbClr val="78BE20"/>
            </a:solidFill>
            <a:round/>
            <a:headEnd/>
            <a:tailEnd type="triangle" w="med" len="med"/>
          </a:ln>
        </p:spPr>
        <p:txBody>
          <a:bodyPr/>
          <a:lstStyle/>
          <a:p>
            <a:endParaRPr lang="en-US"/>
          </a:p>
        </p:txBody>
      </p:sp>
      <p:sp>
        <p:nvSpPr>
          <p:cNvPr id="27" name="TextBox 26"/>
          <p:cNvSpPr txBox="1"/>
          <p:nvPr/>
        </p:nvSpPr>
        <p:spPr>
          <a:xfrm>
            <a:off x="2514600" y="51054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1</a:t>
            </a:r>
            <a:endParaRPr lang="en-US" sz="1200" b="1" dirty="0">
              <a:solidFill>
                <a:srgbClr val="78BE20"/>
              </a:solidFill>
            </a:endParaRPr>
          </a:p>
        </p:txBody>
      </p:sp>
      <p:sp>
        <p:nvSpPr>
          <p:cNvPr id="28" name="TextBox 27"/>
          <p:cNvSpPr txBox="1"/>
          <p:nvPr/>
        </p:nvSpPr>
        <p:spPr>
          <a:xfrm>
            <a:off x="3581400" y="5105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2</a:t>
            </a:r>
            <a:endParaRPr lang="en-US" sz="1200" b="1" dirty="0">
              <a:solidFill>
                <a:srgbClr val="78BE20"/>
              </a:solidFill>
            </a:endParaRPr>
          </a:p>
        </p:txBody>
      </p:sp>
      <p:sp>
        <p:nvSpPr>
          <p:cNvPr id="29" name="TextBox 28"/>
          <p:cNvSpPr txBox="1"/>
          <p:nvPr/>
        </p:nvSpPr>
        <p:spPr>
          <a:xfrm>
            <a:off x="4800600" y="5105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3</a:t>
            </a:r>
            <a:endParaRPr lang="en-US" sz="1200" b="1" dirty="0">
              <a:solidFill>
                <a:srgbClr val="78BE20"/>
              </a:solidFill>
            </a:endParaRPr>
          </a:p>
        </p:txBody>
      </p:sp>
      <p:sp>
        <p:nvSpPr>
          <p:cNvPr id="30" name="TextBox 29"/>
          <p:cNvSpPr txBox="1"/>
          <p:nvPr/>
        </p:nvSpPr>
        <p:spPr>
          <a:xfrm>
            <a:off x="1447800" y="48006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0</a:t>
            </a:r>
            <a:endParaRPr lang="en-US" sz="1200" b="1" dirty="0">
              <a:solidFill>
                <a:srgbClr val="78BE20"/>
              </a:solidFill>
            </a:endParaRPr>
          </a:p>
        </p:txBody>
      </p:sp>
      <p:sp>
        <p:nvSpPr>
          <p:cNvPr id="31" name="TextBox 30"/>
          <p:cNvSpPr txBox="1"/>
          <p:nvPr/>
        </p:nvSpPr>
        <p:spPr>
          <a:xfrm>
            <a:off x="5867400" y="5105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4</a:t>
            </a:r>
            <a:endParaRPr lang="en-US" sz="1200" b="1" dirty="0">
              <a:solidFill>
                <a:srgbClr val="78BE20"/>
              </a:solidFill>
            </a:endParaRPr>
          </a:p>
        </p:txBody>
      </p:sp>
      <p:sp>
        <p:nvSpPr>
          <p:cNvPr id="32" name="TextBox 31"/>
          <p:cNvSpPr txBox="1"/>
          <p:nvPr/>
        </p:nvSpPr>
        <p:spPr>
          <a:xfrm>
            <a:off x="6934200" y="5105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5</a:t>
            </a:r>
            <a:endParaRPr lang="en-US" sz="1200" b="1" dirty="0">
              <a:solidFill>
                <a:srgbClr val="78BE2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a:t>
            </a:r>
            <a:r>
              <a:rPr lang="en-US" baseline="0" dirty="0" smtClean="0"/>
              <a:t> flow diagrams</a:t>
            </a:r>
            <a:endParaRPr lang="en-US" dirty="0"/>
          </a:p>
        </p:txBody>
      </p:sp>
      <p:sp>
        <p:nvSpPr>
          <p:cNvPr id="3" name="Text Placeholder 2"/>
          <p:cNvSpPr>
            <a:spLocks noGrp="1"/>
          </p:cNvSpPr>
          <p:nvPr>
            <p:ph type="body" sz="quarter" idx="13"/>
          </p:nvPr>
        </p:nvSpPr>
        <p:spPr/>
        <p:txBody>
          <a:bodyPr/>
          <a:lstStyle/>
          <a:p>
            <a:r>
              <a:rPr lang="en-US" dirty="0" smtClean="0"/>
              <a:t>Focus</a:t>
            </a:r>
            <a:r>
              <a:rPr lang="en-US" baseline="0" dirty="0" smtClean="0"/>
              <a:t> On: The Savings Problem</a:t>
            </a:r>
            <a:endParaRPr lang="en-US" dirty="0"/>
          </a:p>
        </p:txBody>
      </p:sp>
      <p:sp>
        <p:nvSpPr>
          <p:cNvPr id="4" name="Content Placeholder 3"/>
          <p:cNvSpPr>
            <a:spLocks noGrp="1"/>
          </p:cNvSpPr>
          <p:nvPr>
            <p:ph idx="1"/>
          </p:nvPr>
        </p:nvSpPr>
        <p:spPr>
          <a:xfrm>
            <a:off x="381000" y="2057400"/>
            <a:ext cx="8375904" cy="3929061"/>
          </a:xfrm>
        </p:spPr>
        <p:txBody>
          <a:bodyPr/>
          <a:lstStyle/>
          <a:p>
            <a:r>
              <a:rPr lang="en-US" dirty="0" smtClean="0"/>
              <a:t>You are saving for a new car and have calculated that you will be able to make five payments before you need to buy the car. Your stock market account is expected to earn 8% each year, and you will need $45,000 to buy the car you want. How much must you save each year to buy the car at the end of five years?</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pPr/>
              <a:t>26</a:t>
            </a:fld>
            <a:endParaRPr lang="en-US"/>
          </a:p>
        </p:txBody>
      </p:sp>
      <p:sp>
        <p:nvSpPr>
          <p:cNvPr id="6" name="Line 4"/>
          <p:cNvSpPr>
            <a:spLocks noChangeShapeType="1"/>
          </p:cNvSpPr>
          <p:nvPr/>
        </p:nvSpPr>
        <p:spPr bwMode="auto">
          <a:xfrm>
            <a:off x="1676400" y="4724400"/>
            <a:ext cx="5486400" cy="0"/>
          </a:xfrm>
          <a:prstGeom prst="line">
            <a:avLst/>
          </a:prstGeom>
          <a:noFill/>
          <a:ln w="38100">
            <a:solidFill>
              <a:srgbClr val="78BE20"/>
            </a:solidFill>
            <a:round/>
            <a:headEnd/>
            <a:tailEnd/>
          </a:ln>
        </p:spPr>
        <p:txBody>
          <a:bodyPr/>
          <a:lstStyle/>
          <a:p>
            <a:endParaRPr lang="en-US"/>
          </a:p>
        </p:txBody>
      </p:sp>
      <p:sp>
        <p:nvSpPr>
          <p:cNvPr id="7" name="Line 5"/>
          <p:cNvSpPr>
            <a:spLocks noChangeShapeType="1"/>
          </p:cNvSpPr>
          <p:nvPr/>
        </p:nvSpPr>
        <p:spPr bwMode="auto">
          <a:xfrm>
            <a:off x="1676400" y="4648200"/>
            <a:ext cx="0" cy="152400"/>
          </a:xfrm>
          <a:prstGeom prst="line">
            <a:avLst/>
          </a:prstGeom>
          <a:noFill/>
          <a:ln w="38100">
            <a:solidFill>
              <a:srgbClr val="78BE20"/>
            </a:solidFill>
            <a:round/>
            <a:headEnd/>
            <a:tailEnd/>
          </a:ln>
        </p:spPr>
        <p:txBody>
          <a:bodyPr/>
          <a:lstStyle/>
          <a:p>
            <a:endParaRPr lang="en-US"/>
          </a:p>
        </p:txBody>
      </p:sp>
      <p:sp>
        <p:nvSpPr>
          <p:cNvPr id="8" name="Line 6"/>
          <p:cNvSpPr>
            <a:spLocks noChangeShapeType="1"/>
          </p:cNvSpPr>
          <p:nvPr/>
        </p:nvSpPr>
        <p:spPr bwMode="auto">
          <a:xfrm flipV="1">
            <a:off x="3810000" y="4114800"/>
            <a:ext cx="0" cy="609600"/>
          </a:xfrm>
          <a:prstGeom prst="line">
            <a:avLst/>
          </a:prstGeom>
          <a:noFill/>
          <a:ln w="38100">
            <a:solidFill>
              <a:srgbClr val="78BE20"/>
            </a:solidFill>
            <a:round/>
            <a:headEnd/>
            <a:tailEnd type="triangle" w="med" len="med"/>
          </a:ln>
        </p:spPr>
        <p:txBody>
          <a:bodyPr/>
          <a:lstStyle/>
          <a:p>
            <a:endParaRPr lang="en-US"/>
          </a:p>
        </p:txBody>
      </p:sp>
      <p:sp>
        <p:nvSpPr>
          <p:cNvPr id="9" name="Line 7"/>
          <p:cNvSpPr>
            <a:spLocks noChangeShapeType="1"/>
          </p:cNvSpPr>
          <p:nvPr/>
        </p:nvSpPr>
        <p:spPr bwMode="auto">
          <a:xfrm flipV="1">
            <a:off x="2743200" y="4114800"/>
            <a:ext cx="0" cy="609600"/>
          </a:xfrm>
          <a:prstGeom prst="line">
            <a:avLst/>
          </a:prstGeom>
          <a:noFill/>
          <a:ln w="38100">
            <a:solidFill>
              <a:srgbClr val="78BE20"/>
            </a:solidFill>
            <a:round/>
            <a:headEnd/>
            <a:tailEnd type="triangle" w="med" len="med"/>
          </a:ln>
        </p:spPr>
        <p:txBody>
          <a:bodyPr/>
          <a:lstStyle/>
          <a:p>
            <a:endParaRPr lang="en-US"/>
          </a:p>
        </p:txBody>
      </p:sp>
      <p:sp>
        <p:nvSpPr>
          <p:cNvPr id="10" name="Line 10"/>
          <p:cNvSpPr>
            <a:spLocks noChangeShapeType="1"/>
          </p:cNvSpPr>
          <p:nvPr/>
        </p:nvSpPr>
        <p:spPr bwMode="auto">
          <a:xfrm flipV="1">
            <a:off x="7162800" y="4114800"/>
            <a:ext cx="0" cy="609600"/>
          </a:xfrm>
          <a:prstGeom prst="line">
            <a:avLst/>
          </a:prstGeom>
          <a:noFill/>
          <a:ln w="38100">
            <a:solidFill>
              <a:srgbClr val="78BE20"/>
            </a:solidFill>
            <a:round/>
            <a:headEnd/>
            <a:tailEnd type="triangle" w="med" len="med"/>
          </a:ln>
        </p:spPr>
        <p:txBody>
          <a:bodyPr/>
          <a:lstStyle/>
          <a:p>
            <a:endParaRPr lang="en-US"/>
          </a:p>
        </p:txBody>
      </p:sp>
      <p:sp>
        <p:nvSpPr>
          <p:cNvPr id="11" name="Line 11"/>
          <p:cNvSpPr>
            <a:spLocks noChangeShapeType="1"/>
          </p:cNvSpPr>
          <p:nvPr/>
        </p:nvSpPr>
        <p:spPr bwMode="auto">
          <a:xfrm flipV="1">
            <a:off x="6096000" y="4114800"/>
            <a:ext cx="0" cy="609600"/>
          </a:xfrm>
          <a:prstGeom prst="line">
            <a:avLst/>
          </a:prstGeom>
          <a:noFill/>
          <a:ln w="38100">
            <a:solidFill>
              <a:srgbClr val="78BE20"/>
            </a:solidFill>
            <a:round/>
            <a:headEnd/>
            <a:tailEnd type="triangle" w="med" len="med"/>
          </a:ln>
        </p:spPr>
        <p:txBody>
          <a:bodyPr/>
          <a:lstStyle/>
          <a:p>
            <a:endParaRPr lang="en-US"/>
          </a:p>
        </p:txBody>
      </p:sp>
      <p:sp>
        <p:nvSpPr>
          <p:cNvPr id="12" name="Line 16"/>
          <p:cNvSpPr>
            <a:spLocks noChangeShapeType="1"/>
          </p:cNvSpPr>
          <p:nvPr/>
        </p:nvSpPr>
        <p:spPr bwMode="auto">
          <a:xfrm flipV="1">
            <a:off x="5029200" y="4114800"/>
            <a:ext cx="0" cy="609600"/>
          </a:xfrm>
          <a:prstGeom prst="line">
            <a:avLst/>
          </a:prstGeom>
          <a:noFill/>
          <a:ln w="38100">
            <a:solidFill>
              <a:srgbClr val="78BE20"/>
            </a:solidFill>
            <a:round/>
            <a:headEnd/>
            <a:tailEnd type="triangle" w="med" len="med"/>
          </a:ln>
        </p:spPr>
        <p:txBody>
          <a:bodyPr/>
          <a:lstStyle/>
          <a:p>
            <a:endParaRPr lang="en-US"/>
          </a:p>
        </p:txBody>
      </p:sp>
      <p:sp>
        <p:nvSpPr>
          <p:cNvPr id="13" name="Line 22"/>
          <p:cNvSpPr>
            <a:spLocks noChangeShapeType="1"/>
          </p:cNvSpPr>
          <p:nvPr/>
        </p:nvSpPr>
        <p:spPr bwMode="auto">
          <a:xfrm flipV="1">
            <a:off x="7162800" y="3505200"/>
            <a:ext cx="0" cy="609600"/>
          </a:xfrm>
          <a:prstGeom prst="line">
            <a:avLst/>
          </a:prstGeom>
          <a:noFill/>
          <a:ln w="38100">
            <a:solidFill>
              <a:srgbClr val="78BE20"/>
            </a:solidFill>
            <a:round/>
            <a:headEnd/>
            <a:tailEnd type="triangle" w="med" len="med"/>
          </a:ln>
        </p:spPr>
        <p:txBody>
          <a:bodyPr/>
          <a:lstStyle/>
          <a:p>
            <a:endParaRPr lang="en-US"/>
          </a:p>
        </p:txBody>
      </p:sp>
      <p:sp>
        <p:nvSpPr>
          <p:cNvPr id="14" name="TextBox 13"/>
          <p:cNvSpPr txBox="1"/>
          <p:nvPr/>
        </p:nvSpPr>
        <p:spPr>
          <a:xfrm>
            <a:off x="3429000" y="3886200"/>
            <a:ext cx="762000" cy="228600"/>
          </a:xfrm>
          <a:prstGeom prst="rect">
            <a:avLst/>
          </a:prstGeom>
          <a:noFill/>
        </p:spPr>
        <p:txBody>
          <a:bodyPr wrap="none" rtlCol="0">
            <a:noAutofit/>
          </a:bodyPr>
          <a:lstStyle/>
          <a:p>
            <a:r>
              <a:rPr lang="en-US" sz="1200" b="1" dirty="0" smtClean="0">
                <a:solidFill>
                  <a:srgbClr val="78BE20"/>
                </a:solidFill>
              </a:rPr>
              <a:t>CF</a:t>
            </a:r>
            <a:r>
              <a:rPr lang="en-US" sz="1200" b="1" baseline="-25000" dirty="0" smtClean="0">
                <a:solidFill>
                  <a:srgbClr val="78BE20"/>
                </a:solidFill>
              </a:rPr>
              <a:t>2 </a:t>
            </a:r>
            <a:r>
              <a:rPr lang="en-US" sz="1200" b="1" dirty="0" smtClean="0">
                <a:solidFill>
                  <a:srgbClr val="78BE20"/>
                </a:solidFill>
              </a:rPr>
              <a:t>= ?</a:t>
            </a:r>
            <a:endParaRPr lang="en-US" sz="1200" b="1" dirty="0">
              <a:solidFill>
                <a:srgbClr val="78BE20"/>
              </a:solidFill>
            </a:endParaRPr>
          </a:p>
        </p:txBody>
      </p:sp>
      <p:sp>
        <p:nvSpPr>
          <p:cNvPr id="15" name="TextBox 14"/>
          <p:cNvSpPr txBox="1"/>
          <p:nvPr/>
        </p:nvSpPr>
        <p:spPr>
          <a:xfrm>
            <a:off x="2362200" y="3886200"/>
            <a:ext cx="762000" cy="228600"/>
          </a:xfrm>
          <a:prstGeom prst="rect">
            <a:avLst/>
          </a:prstGeom>
          <a:noFill/>
        </p:spPr>
        <p:txBody>
          <a:bodyPr wrap="none" rtlCol="0">
            <a:noAutofit/>
          </a:bodyPr>
          <a:lstStyle/>
          <a:p>
            <a:r>
              <a:rPr lang="en-US" sz="1200" b="1" dirty="0" smtClean="0">
                <a:solidFill>
                  <a:srgbClr val="78BE20"/>
                </a:solidFill>
              </a:rPr>
              <a:t>CF</a:t>
            </a:r>
            <a:r>
              <a:rPr lang="en-US" sz="1200" b="1" baseline="-25000" dirty="0" smtClean="0">
                <a:solidFill>
                  <a:srgbClr val="78BE20"/>
                </a:solidFill>
              </a:rPr>
              <a:t>1 </a:t>
            </a:r>
            <a:r>
              <a:rPr lang="en-US" sz="1200" b="1" dirty="0" smtClean="0">
                <a:solidFill>
                  <a:srgbClr val="78BE20"/>
                </a:solidFill>
              </a:rPr>
              <a:t>= ?</a:t>
            </a:r>
            <a:endParaRPr lang="en-US" sz="1200" b="1" dirty="0">
              <a:solidFill>
                <a:srgbClr val="78BE20"/>
              </a:solidFill>
            </a:endParaRPr>
          </a:p>
        </p:txBody>
      </p:sp>
      <p:sp>
        <p:nvSpPr>
          <p:cNvPr id="16" name="TextBox 15"/>
          <p:cNvSpPr txBox="1"/>
          <p:nvPr/>
        </p:nvSpPr>
        <p:spPr>
          <a:xfrm>
            <a:off x="4648200" y="3886200"/>
            <a:ext cx="762000" cy="228600"/>
          </a:xfrm>
          <a:prstGeom prst="rect">
            <a:avLst/>
          </a:prstGeom>
          <a:noFill/>
        </p:spPr>
        <p:txBody>
          <a:bodyPr wrap="none" rtlCol="0">
            <a:noAutofit/>
          </a:bodyPr>
          <a:lstStyle/>
          <a:p>
            <a:r>
              <a:rPr lang="en-US" sz="1200" b="1" dirty="0" smtClean="0">
                <a:solidFill>
                  <a:srgbClr val="78BE20"/>
                </a:solidFill>
              </a:rPr>
              <a:t>CF</a:t>
            </a:r>
            <a:r>
              <a:rPr lang="en-US" sz="1200" b="1" baseline="-25000" dirty="0" smtClean="0">
                <a:solidFill>
                  <a:srgbClr val="78BE20"/>
                </a:solidFill>
              </a:rPr>
              <a:t>3 </a:t>
            </a:r>
            <a:r>
              <a:rPr lang="en-US" sz="1200" b="1" dirty="0" smtClean="0">
                <a:solidFill>
                  <a:srgbClr val="78BE20"/>
                </a:solidFill>
              </a:rPr>
              <a:t>= ?</a:t>
            </a:r>
            <a:endParaRPr lang="en-US" sz="1200" b="1" dirty="0">
              <a:solidFill>
                <a:srgbClr val="78BE20"/>
              </a:solidFill>
            </a:endParaRPr>
          </a:p>
        </p:txBody>
      </p:sp>
      <p:sp>
        <p:nvSpPr>
          <p:cNvPr id="17" name="TextBox 16"/>
          <p:cNvSpPr txBox="1"/>
          <p:nvPr/>
        </p:nvSpPr>
        <p:spPr>
          <a:xfrm>
            <a:off x="5715000" y="3886200"/>
            <a:ext cx="762000" cy="228600"/>
          </a:xfrm>
          <a:prstGeom prst="rect">
            <a:avLst/>
          </a:prstGeom>
          <a:noFill/>
        </p:spPr>
        <p:txBody>
          <a:bodyPr wrap="none" rtlCol="0">
            <a:noAutofit/>
          </a:bodyPr>
          <a:lstStyle/>
          <a:p>
            <a:r>
              <a:rPr lang="en-US" sz="1200" b="1" dirty="0" smtClean="0">
                <a:solidFill>
                  <a:srgbClr val="78BE20"/>
                </a:solidFill>
              </a:rPr>
              <a:t>CF</a:t>
            </a:r>
            <a:r>
              <a:rPr lang="en-US" sz="1200" b="1" baseline="-25000" dirty="0" smtClean="0">
                <a:solidFill>
                  <a:srgbClr val="78BE20"/>
                </a:solidFill>
              </a:rPr>
              <a:t>4 </a:t>
            </a:r>
            <a:r>
              <a:rPr lang="en-US" sz="1200" b="1" dirty="0" smtClean="0">
                <a:solidFill>
                  <a:srgbClr val="78BE20"/>
                </a:solidFill>
              </a:rPr>
              <a:t>= ?</a:t>
            </a:r>
            <a:endParaRPr lang="en-US" sz="1200" b="1" dirty="0">
              <a:solidFill>
                <a:srgbClr val="78BE20"/>
              </a:solidFill>
            </a:endParaRPr>
          </a:p>
        </p:txBody>
      </p:sp>
      <p:sp>
        <p:nvSpPr>
          <p:cNvPr id="18" name="TextBox 17"/>
          <p:cNvSpPr txBox="1"/>
          <p:nvPr/>
        </p:nvSpPr>
        <p:spPr>
          <a:xfrm>
            <a:off x="7239000" y="3962400"/>
            <a:ext cx="762000" cy="228600"/>
          </a:xfrm>
          <a:prstGeom prst="rect">
            <a:avLst/>
          </a:prstGeom>
          <a:noFill/>
        </p:spPr>
        <p:txBody>
          <a:bodyPr wrap="none" rtlCol="0">
            <a:noAutofit/>
          </a:bodyPr>
          <a:lstStyle/>
          <a:p>
            <a:r>
              <a:rPr lang="en-US" sz="1200" b="1" dirty="0" smtClean="0">
                <a:solidFill>
                  <a:srgbClr val="78BE20"/>
                </a:solidFill>
              </a:rPr>
              <a:t>CF</a:t>
            </a:r>
            <a:r>
              <a:rPr lang="en-US" sz="1200" b="1" baseline="-25000" dirty="0" smtClean="0">
                <a:solidFill>
                  <a:srgbClr val="78BE20"/>
                </a:solidFill>
              </a:rPr>
              <a:t>5 </a:t>
            </a:r>
            <a:r>
              <a:rPr lang="en-US" sz="1200" b="1" dirty="0" smtClean="0">
                <a:solidFill>
                  <a:srgbClr val="78BE20"/>
                </a:solidFill>
              </a:rPr>
              <a:t>= ?</a:t>
            </a:r>
            <a:endParaRPr lang="en-US" sz="1200" b="1" dirty="0">
              <a:solidFill>
                <a:srgbClr val="78BE20"/>
              </a:solidFill>
            </a:endParaRPr>
          </a:p>
        </p:txBody>
      </p:sp>
      <p:sp>
        <p:nvSpPr>
          <p:cNvPr id="19" name="TextBox 18"/>
          <p:cNvSpPr txBox="1"/>
          <p:nvPr/>
        </p:nvSpPr>
        <p:spPr>
          <a:xfrm>
            <a:off x="6781800" y="3276600"/>
            <a:ext cx="762000" cy="228600"/>
          </a:xfrm>
          <a:prstGeom prst="rect">
            <a:avLst/>
          </a:prstGeom>
          <a:noFill/>
        </p:spPr>
        <p:txBody>
          <a:bodyPr wrap="none" rtlCol="0">
            <a:noAutofit/>
          </a:bodyPr>
          <a:lstStyle/>
          <a:p>
            <a:r>
              <a:rPr lang="en-US" sz="1200" b="1" dirty="0" smtClean="0">
                <a:solidFill>
                  <a:srgbClr val="78BE20"/>
                </a:solidFill>
              </a:rPr>
              <a:t>FV</a:t>
            </a:r>
            <a:r>
              <a:rPr lang="en-US" sz="1200" b="1" baseline="-25000" dirty="0" smtClean="0">
                <a:solidFill>
                  <a:srgbClr val="78BE20"/>
                </a:solidFill>
              </a:rPr>
              <a:t>5 </a:t>
            </a:r>
            <a:r>
              <a:rPr lang="en-US" sz="1200" b="1" dirty="0" smtClean="0">
                <a:solidFill>
                  <a:srgbClr val="78BE20"/>
                </a:solidFill>
              </a:rPr>
              <a:t>= $45,000</a:t>
            </a:r>
            <a:endParaRPr lang="en-US" sz="1200" b="1" dirty="0">
              <a:solidFill>
                <a:srgbClr val="78BE20"/>
              </a:solidFill>
            </a:endParaRPr>
          </a:p>
        </p:txBody>
      </p:sp>
      <p:sp>
        <p:nvSpPr>
          <p:cNvPr id="20" name="TextBox 19"/>
          <p:cNvSpPr txBox="1"/>
          <p:nvPr/>
        </p:nvSpPr>
        <p:spPr>
          <a:xfrm>
            <a:off x="1981200" y="4343400"/>
            <a:ext cx="914400" cy="304800"/>
          </a:xfrm>
          <a:prstGeom prst="rect">
            <a:avLst/>
          </a:prstGeom>
          <a:noFill/>
        </p:spPr>
        <p:txBody>
          <a:bodyPr wrap="none" rtlCol="0">
            <a:noAutofit/>
          </a:bodyPr>
          <a:lstStyle/>
          <a:p>
            <a:r>
              <a:rPr lang="en-US" sz="1200" b="1" i="1" dirty="0">
                <a:solidFill>
                  <a:srgbClr val="78BE20"/>
                </a:solidFill>
              </a:rPr>
              <a:t>r</a:t>
            </a:r>
            <a:r>
              <a:rPr lang="en-US" sz="1200" b="1" dirty="0" smtClean="0">
                <a:solidFill>
                  <a:srgbClr val="78BE20"/>
                </a:solidFill>
              </a:rPr>
              <a:t> = 8%</a:t>
            </a:r>
            <a:endParaRPr lang="en-US" sz="1200" b="1" dirty="0">
              <a:solidFill>
                <a:srgbClr val="78BE20"/>
              </a:solidFill>
            </a:endParaRPr>
          </a:p>
        </p:txBody>
      </p:sp>
      <p:sp>
        <p:nvSpPr>
          <p:cNvPr id="21" name="TextBox 20"/>
          <p:cNvSpPr txBox="1"/>
          <p:nvPr/>
        </p:nvSpPr>
        <p:spPr>
          <a:xfrm>
            <a:off x="2971800" y="4343400"/>
            <a:ext cx="914400" cy="304800"/>
          </a:xfrm>
          <a:prstGeom prst="rect">
            <a:avLst/>
          </a:prstGeom>
          <a:noFill/>
        </p:spPr>
        <p:txBody>
          <a:bodyPr wrap="none" rtlCol="0">
            <a:noAutofit/>
          </a:bodyPr>
          <a:lstStyle/>
          <a:p>
            <a:r>
              <a:rPr lang="en-US" sz="1200" b="1" i="1" dirty="0" smtClean="0">
                <a:solidFill>
                  <a:srgbClr val="78BE20"/>
                </a:solidFill>
              </a:rPr>
              <a:t>r</a:t>
            </a:r>
            <a:r>
              <a:rPr lang="en-US" sz="1200" b="1" dirty="0" smtClean="0">
                <a:solidFill>
                  <a:srgbClr val="78BE20"/>
                </a:solidFill>
              </a:rPr>
              <a:t> = 8%</a:t>
            </a:r>
            <a:endParaRPr lang="en-US" sz="1200" b="1" dirty="0">
              <a:solidFill>
                <a:srgbClr val="78BE20"/>
              </a:solidFill>
            </a:endParaRPr>
          </a:p>
        </p:txBody>
      </p:sp>
      <p:sp>
        <p:nvSpPr>
          <p:cNvPr id="22" name="TextBox 21"/>
          <p:cNvSpPr txBox="1"/>
          <p:nvPr/>
        </p:nvSpPr>
        <p:spPr>
          <a:xfrm>
            <a:off x="4114800" y="4343400"/>
            <a:ext cx="914400" cy="304800"/>
          </a:xfrm>
          <a:prstGeom prst="rect">
            <a:avLst/>
          </a:prstGeom>
          <a:noFill/>
        </p:spPr>
        <p:txBody>
          <a:bodyPr wrap="none" rtlCol="0">
            <a:noAutofit/>
          </a:bodyPr>
          <a:lstStyle/>
          <a:p>
            <a:r>
              <a:rPr lang="en-US" sz="1200" b="1" i="1" dirty="0">
                <a:solidFill>
                  <a:srgbClr val="78BE20"/>
                </a:solidFill>
              </a:rPr>
              <a:t>r</a:t>
            </a:r>
            <a:r>
              <a:rPr lang="en-US" sz="1200" b="1" dirty="0" smtClean="0">
                <a:solidFill>
                  <a:srgbClr val="78BE20"/>
                </a:solidFill>
              </a:rPr>
              <a:t> = 8%</a:t>
            </a:r>
            <a:endParaRPr lang="en-US" sz="1200" b="1" dirty="0">
              <a:solidFill>
                <a:srgbClr val="78BE20"/>
              </a:solidFill>
            </a:endParaRPr>
          </a:p>
        </p:txBody>
      </p:sp>
      <p:sp>
        <p:nvSpPr>
          <p:cNvPr id="23" name="TextBox 22"/>
          <p:cNvSpPr txBox="1"/>
          <p:nvPr/>
        </p:nvSpPr>
        <p:spPr>
          <a:xfrm>
            <a:off x="5105400" y="4343400"/>
            <a:ext cx="914400" cy="304800"/>
          </a:xfrm>
          <a:prstGeom prst="rect">
            <a:avLst/>
          </a:prstGeom>
          <a:noFill/>
        </p:spPr>
        <p:txBody>
          <a:bodyPr wrap="none" rtlCol="0">
            <a:noAutofit/>
          </a:bodyPr>
          <a:lstStyle/>
          <a:p>
            <a:r>
              <a:rPr lang="en-US" sz="1200" b="1" i="1" dirty="0">
                <a:solidFill>
                  <a:srgbClr val="78BE20"/>
                </a:solidFill>
              </a:rPr>
              <a:t>r</a:t>
            </a:r>
            <a:r>
              <a:rPr lang="en-US" sz="1200" b="1" dirty="0" smtClean="0">
                <a:solidFill>
                  <a:srgbClr val="78BE20"/>
                </a:solidFill>
              </a:rPr>
              <a:t> = 8%</a:t>
            </a:r>
            <a:endParaRPr lang="en-US" sz="1200" b="1" dirty="0">
              <a:solidFill>
                <a:srgbClr val="78BE20"/>
              </a:solidFill>
            </a:endParaRPr>
          </a:p>
        </p:txBody>
      </p:sp>
      <p:sp>
        <p:nvSpPr>
          <p:cNvPr id="24" name="TextBox 23"/>
          <p:cNvSpPr txBox="1"/>
          <p:nvPr/>
        </p:nvSpPr>
        <p:spPr>
          <a:xfrm>
            <a:off x="6324600" y="4343400"/>
            <a:ext cx="914400" cy="304800"/>
          </a:xfrm>
          <a:prstGeom prst="rect">
            <a:avLst/>
          </a:prstGeom>
          <a:noFill/>
        </p:spPr>
        <p:txBody>
          <a:bodyPr wrap="none" rtlCol="0">
            <a:noAutofit/>
          </a:bodyPr>
          <a:lstStyle/>
          <a:p>
            <a:r>
              <a:rPr lang="en-US" sz="1200" b="1" i="1" dirty="0">
                <a:solidFill>
                  <a:srgbClr val="78BE20"/>
                </a:solidFill>
              </a:rPr>
              <a:t>r</a:t>
            </a:r>
            <a:r>
              <a:rPr lang="en-US" sz="1200" b="1" dirty="0" smtClean="0">
                <a:solidFill>
                  <a:srgbClr val="78BE20"/>
                </a:solidFill>
              </a:rPr>
              <a:t> = 8%</a:t>
            </a:r>
            <a:endParaRPr lang="en-US" sz="1200" b="1" dirty="0">
              <a:solidFill>
                <a:srgbClr val="78BE20"/>
              </a:solidFill>
            </a:endParaRPr>
          </a:p>
        </p:txBody>
      </p:sp>
      <p:sp>
        <p:nvSpPr>
          <p:cNvPr id="27" name="TextBox 26"/>
          <p:cNvSpPr txBox="1"/>
          <p:nvPr/>
        </p:nvSpPr>
        <p:spPr>
          <a:xfrm>
            <a:off x="2514600" y="4724400"/>
            <a:ext cx="533400" cy="304800"/>
          </a:xfrm>
          <a:prstGeom prst="rect">
            <a:avLst/>
          </a:prstGeom>
          <a:noFill/>
        </p:spPr>
        <p:txBody>
          <a:bodyPr wrap="none" rtlCol="0">
            <a:noAutofit/>
          </a:bodyPr>
          <a:lstStyle/>
          <a:p>
            <a:r>
              <a:rPr lang="en-US" sz="1200" b="1" i="1" dirty="0" smtClean="0">
                <a:solidFill>
                  <a:srgbClr val="78BE20"/>
                </a:solidFill>
              </a:rPr>
              <a:t>t </a:t>
            </a:r>
            <a:r>
              <a:rPr lang="en-US" sz="1200" b="1" dirty="0" smtClean="0">
                <a:solidFill>
                  <a:srgbClr val="78BE20"/>
                </a:solidFill>
              </a:rPr>
              <a:t>= 1</a:t>
            </a:r>
            <a:endParaRPr lang="en-US" sz="1200" b="1" dirty="0">
              <a:solidFill>
                <a:srgbClr val="78BE20"/>
              </a:solidFill>
            </a:endParaRPr>
          </a:p>
        </p:txBody>
      </p:sp>
      <p:sp>
        <p:nvSpPr>
          <p:cNvPr id="28" name="TextBox 27"/>
          <p:cNvSpPr txBox="1"/>
          <p:nvPr/>
        </p:nvSpPr>
        <p:spPr>
          <a:xfrm>
            <a:off x="3581400" y="4724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2</a:t>
            </a:r>
            <a:endParaRPr lang="en-US" sz="1200" b="1" dirty="0">
              <a:solidFill>
                <a:srgbClr val="78BE20"/>
              </a:solidFill>
            </a:endParaRPr>
          </a:p>
        </p:txBody>
      </p:sp>
      <p:sp>
        <p:nvSpPr>
          <p:cNvPr id="29" name="TextBox 28"/>
          <p:cNvSpPr txBox="1"/>
          <p:nvPr/>
        </p:nvSpPr>
        <p:spPr>
          <a:xfrm>
            <a:off x="4800600" y="4724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3</a:t>
            </a:r>
            <a:endParaRPr lang="en-US" sz="1200" b="1" dirty="0">
              <a:solidFill>
                <a:srgbClr val="78BE20"/>
              </a:solidFill>
            </a:endParaRPr>
          </a:p>
        </p:txBody>
      </p:sp>
      <p:sp>
        <p:nvSpPr>
          <p:cNvPr id="30" name="TextBox 29"/>
          <p:cNvSpPr txBox="1"/>
          <p:nvPr/>
        </p:nvSpPr>
        <p:spPr>
          <a:xfrm>
            <a:off x="1447800" y="44196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0</a:t>
            </a:r>
            <a:endParaRPr lang="en-US" sz="1200" b="1" dirty="0">
              <a:solidFill>
                <a:srgbClr val="78BE20"/>
              </a:solidFill>
            </a:endParaRPr>
          </a:p>
        </p:txBody>
      </p:sp>
      <p:sp>
        <p:nvSpPr>
          <p:cNvPr id="31" name="TextBox 30"/>
          <p:cNvSpPr txBox="1"/>
          <p:nvPr/>
        </p:nvSpPr>
        <p:spPr>
          <a:xfrm>
            <a:off x="5867400" y="4724400"/>
            <a:ext cx="533400" cy="304800"/>
          </a:xfrm>
          <a:prstGeom prst="rect">
            <a:avLst/>
          </a:prstGeom>
          <a:noFill/>
        </p:spPr>
        <p:txBody>
          <a:bodyPr wrap="none" rtlCol="0">
            <a:noAutofit/>
          </a:bodyPr>
          <a:lstStyle/>
          <a:p>
            <a:r>
              <a:rPr lang="en-US" sz="1200" b="1" i="1" dirty="0">
                <a:solidFill>
                  <a:srgbClr val="78BE20"/>
                </a:solidFill>
              </a:rPr>
              <a:t>t</a:t>
            </a:r>
            <a:r>
              <a:rPr lang="en-US" sz="1200" b="1" i="1" dirty="0" smtClean="0">
                <a:solidFill>
                  <a:srgbClr val="78BE20"/>
                </a:solidFill>
              </a:rPr>
              <a:t> </a:t>
            </a:r>
            <a:r>
              <a:rPr lang="en-US" sz="1200" b="1" dirty="0" smtClean="0">
                <a:solidFill>
                  <a:srgbClr val="78BE20"/>
                </a:solidFill>
              </a:rPr>
              <a:t>= 4</a:t>
            </a:r>
            <a:endParaRPr lang="en-US" sz="1200" b="1" dirty="0">
              <a:solidFill>
                <a:srgbClr val="78BE20"/>
              </a:solidFill>
            </a:endParaRPr>
          </a:p>
        </p:txBody>
      </p:sp>
      <p:sp>
        <p:nvSpPr>
          <p:cNvPr id="32" name="TextBox 31"/>
          <p:cNvSpPr txBox="1"/>
          <p:nvPr/>
        </p:nvSpPr>
        <p:spPr>
          <a:xfrm>
            <a:off x="6934200" y="4724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5</a:t>
            </a:r>
            <a:endParaRPr lang="en-US" sz="1200" b="1" dirty="0">
              <a:solidFill>
                <a:srgbClr val="78BE20"/>
              </a:solidFill>
            </a:endParaRPr>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4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28800" y="5334000"/>
            <a:ext cx="5543550" cy="733425"/>
          </a:xfrm>
          <a:prstGeom prst="rect">
            <a:avLst/>
          </a:prstGeom>
          <a:noFill/>
        </p:spPr>
      </p:pic>
      <mc:AlternateContent xmlns:mc="http://schemas.openxmlformats.org/markup-compatibility/2006">
        <mc:Choice xmlns:a14="http://schemas.microsoft.com/office/drawing/2010/main" Requires="a14">
          <p:sp>
            <p:nvSpPr>
              <p:cNvPr id="25" name="TextBox 24"/>
              <p:cNvSpPr txBox="1"/>
              <p:nvPr/>
            </p:nvSpPr>
            <p:spPr>
              <a:xfrm>
                <a:off x="5257800" y="609600"/>
                <a:ext cx="914400" cy="914400"/>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FV</m:t>
                      </m:r>
                      <m:r>
                        <a:rPr lang="en-US" b="0" i="1" baseline="-25000" smtClean="0">
                          <a:latin typeface="Cambria Math"/>
                        </a:rPr>
                        <m:t>5</m:t>
                      </m:r>
                      <m:r>
                        <a:rPr lang="en-US" b="0" i="1" smtClean="0">
                          <a:latin typeface="Cambria Math"/>
                        </a:rPr>
                        <m:t>=</m:t>
                      </m:r>
                      <m:r>
                        <a:rPr lang="en-US" b="0" i="1" smtClean="0">
                          <a:latin typeface="Cambria Math"/>
                        </a:rPr>
                        <m:t>𝐴</m:t>
                      </m:r>
                      <m:d>
                        <m:dPr>
                          <m:begChr m:val="["/>
                          <m:endChr m:val="]"/>
                          <m:ctrlPr>
                            <a:rPr lang="en-US" b="0" i="1" smtClean="0">
                              <a:latin typeface="Cambria Math"/>
                            </a:rPr>
                          </m:ctrlPr>
                        </m:dPr>
                        <m:e>
                          <m:f>
                            <m:fPr>
                              <m:ctrlPr>
                                <a:rPr lang="en-US" b="0" i="1" smtClean="0">
                                  <a:latin typeface="Cambria Math"/>
                                </a:rPr>
                              </m:ctrlPr>
                            </m:fPr>
                            <m:num>
                              <m:d>
                                <m:dPr>
                                  <m:ctrlPr>
                                    <a:rPr lang="en-US" i="1">
                                      <a:latin typeface="Cambria Math"/>
                                    </a:rPr>
                                  </m:ctrlPr>
                                </m:dPr>
                                <m:e>
                                  <m:r>
                                    <a:rPr lang="en-US" i="1">
                                      <a:latin typeface="Cambria Math"/>
                                    </a:rPr>
                                    <m:t>1+</m:t>
                                  </m:r>
                                  <m:r>
                                    <a:rPr lang="en-US" i="1">
                                      <a:latin typeface="Cambria Math"/>
                                    </a:rPr>
                                    <m:t>𝑟</m:t>
                                  </m:r>
                                </m:e>
                              </m:d>
                              <m:r>
                                <a:rPr lang="en-US" i="1" baseline="30000">
                                  <a:latin typeface="Cambria Math"/>
                                </a:rPr>
                                <m:t>𝑁</m:t>
                              </m:r>
                              <m:r>
                                <a:rPr lang="en-US" i="1">
                                  <a:latin typeface="Cambria Math"/>
                                </a:rPr>
                                <m:t>−1</m:t>
                              </m:r>
                            </m:num>
                            <m:den>
                              <m:r>
                                <a:rPr lang="en-US" b="0" i="1" smtClean="0">
                                  <a:latin typeface="Cambria Math"/>
                                </a:rPr>
                                <m:t>𝑟</m:t>
                              </m:r>
                            </m:den>
                          </m:f>
                        </m:e>
                      </m:d>
                    </m:oMath>
                  </m:oMathPara>
                </a14:m>
                <a:endParaRPr lang="en-US" dirty="0"/>
              </a:p>
            </p:txBody>
          </p:sp>
        </mc:Choice>
        <mc:Fallback>
          <p:sp>
            <p:nvSpPr>
              <p:cNvPr id="25" name="TextBox 24"/>
              <p:cNvSpPr txBox="1">
                <a:spLocks noRot="1" noChangeAspect="1" noMove="1" noResize="1" noEditPoints="1" noAdjustHandles="1" noChangeArrowheads="1" noChangeShapeType="1" noTextEdit="1"/>
              </p:cNvSpPr>
              <p:nvPr/>
            </p:nvSpPr>
            <p:spPr>
              <a:xfrm>
                <a:off x="5257800" y="609600"/>
                <a:ext cx="914400" cy="914400"/>
              </a:xfrm>
              <a:prstGeom prst="rect">
                <a:avLst/>
              </a:prstGeom>
              <a:blipFill rotWithShape="1">
                <a:blip r:embed="rId4"/>
                <a:stretch>
                  <a:fillRect r="-150667"/>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a:t>
            </a:r>
            <a:r>
              <a:rPr lang="en-US" baseline="0" dirty="0" smtClean="0"/>
              <a:t> flow diagrams</a:t>
            </a:r>
            <a:endParaRPr lang="en-US" dirty="0"/>
          </a:p>
        </p:txBody>
      </p:sp>
      <p:sp>
        <p:nvSpPr>
          <p:cNvPr id="3" name="Text Placeholder 2"/>
          <p:cNvSpPr>
            <a:spLocks noGrp="1"/>
          </p:cNvSpPr>
          <p:nvPr>
            <p:ph type="body" sz="quarter" idx="13"/>
          </p:nvPr>
        </p:nvSpPr>
        <p:spPr/>
        <p:txBody>
          <a:bodyPr/>
          <a:lstStyle/>
          <a:p>
            <a:r>
              <a:rPr lang="en-US" dirty="0" smtClean="0"/>
              <a:t>Focus On: The</a:t>
            </a:r>
            <a:r>
              <a:rPr lang="en-US" baseline="0" dirty="0" smtClean="0"/>
              <a:t> Mortgage Problem</a:t>
            </a:r>
            <a:endParaRPr lang="en-US" dirty="0"/>
          </a:p>
        </p:txBody>
      </p:sp>
      <p:sp>
        <p:nvSpPr>
          <p:cNvPr id="4" name="Content Placeholder 3"/>
          <p:cNvSpPr>
            <a:spLocks noGrp="1"/>
          </p:cNvSpPr>
          <p:nvPr>
            <p:ph idx="1"/>
          </p:nvPr>
        </p:nvSpPr>
        <p:spPr>
          <a:xfrm>
            <a:off x="381000" y="1981200"/>
            <a:ext cx="8375904" cy="3929061"/>
          </a:xfrm>
        </p:spPr>
        <p:txBody>
          <a:bodyPr/>
          <a:lstStyle/>
          <a:p>
            <a:r>
              <a:rPr lang="en-US" dirty="0" smtClean="0"/>
              <a:t>Along with your new car in five years, you have decided to buy a new house now. Current mortgage rates are 4% per month, and you have decided to finance the house for 30 years. The house you want is $860,000, and you are able to finance 80% of that. How much will your payment be?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pPr/>
              <a:t>27</a:t>
            </a:fld>
            <a:endParaRPr lang="en-US"/>
          </a:p>
        </p:txBody>
      </p:sp>
      <p:sp>
        <p:nvSpPr>
          <p:cNvPr id="6" name="Line 4"/>
          <p:cNvSpPr>
            <a:spLocks noChangeShapeType="1"/>
          </p:cNvSpPr>
          <p:nvPr/>
        </p:nvSpPr>
        <p:spPr bwMode="auto">
          <a:xfrm>
            <a:off x="1676400" y="4038600"/>
            <a:ext cx="5486400" cy="0"/>
          </a:xfrm>
          <a:prstGeom prst="line">
            <a:avLst/>
          </a:prstGeom>
          <a:noFill/>
          <a:ln w="38100">
            <a:solidFill>
              <a:srgbClr val="78BE20"/>
            </a:solidFill>
            <a:round/>
            <a:headEnd/>
            <a:tailEnd/>
          </a:ln>
        </p:spPr>
        <p:txBody>
          <a:bodyPr/>
          <a:lstStyle/>
          <a:p>
            <a:endParaRPr lang="en-US"/>
          </a:p>
        </p:txBody>
      </p:sp>
      <p:sp>
        <p:nvSpPr>
          <p:cNvPr id="7" name="Line 5"/>
          <p:cNvSpPr>
            <a:spLocks noChangeShapeType="1"/>
          </p:cNvSpPr>
          <p:nvPr/>
        </p:nvSpPr>
        <p:spPr bwMode="auto">
          <a:xfrm>
            <a:off x="1676400" y="3962400"/>
            <a:ext cx="0" cy="152400"/>
          </a:xfrm>
          <a:prstGeom prst="line">
            <a:avLst/>
          </a:prstGeom>
          <a:noFill/>
          <a:ln w="38100">
            <a:solidFill>
              <a:srgbClr val="78BE20"/>
            </a:solidFill>
            <a:round/>
            <a:headEnd/>
            <a:tailEnd/>
          </a:ln>
        </p:spPr>
        <p:txBody>
          <a:bodyPr/>
          <a:lstStyle/>
          <a:p>
            <a:endParaRPr lang="en-US"/>
          </a:p>
        </p:txBody>
      </p:sp>
      <p:sp>
        <p:nvSpPr>
          <p:cNvPr id="8" name="Line 6"/>
          <p:cNvSpPr>
            <a:spLocks noChangeShapeType="1"/>
          </p:cNvSpPr>
          <p:nvPr/>
        </p:nvSpPr>
        <p:spPr bwMode="auto">
          <a:xfrm flipV="1">
            <a:off x="3810000" y="3429000"/>
            <a:ext cx="0" cy="609600"/>
          </a:xfrm>
          <a:prstGeom prst="line">
            <a:avLst/>
          </a:prstGeom>
          <a:noFill/>
          <a:ln w="38100">
            <a:solidFill>
              <a:srgbClr val="78BE20"/>
            </a:solidFill>
            <a:round/>
            <a:headEnd/>
            <a:tailEnd type="triangle" w="med" len="med"/>
          </a:ln>
        </p:spPr>
        <p:txBody>
          <a:bodyPr/>
          <a:lstStyle/>
          <a:p>
            <a:endParaRPr lang="en-US"/>
          </a:p>
        </p:txBody>
      </p:sp>
      <p:sp>
        <p:nvSpPr>
          <p:cNvPr id="9" name="Line 7"/>
          <p:cNvSpPr>
            <a:spLocks noChangeShapeType="1"/>
          </p:cNvSpPr>
          <p:nvPr/>
        </p:nvSpPr>
        <p:spPr bwMode="auto">
          <a:xfrm flipV="1">
            <a:off x="2743200" y="3429000"/>
            <a:ext cx="0" cy="609600"/>
          </a:xfrm>
          <a:prstGeom prst="line">
            <a:avLst/>
          </a:prstGeom>
          <a:noFill/>
          <a:ln w="38100">
            <a:solidFill>
              <a:srgbClr val="78BE20"/>
            </a:solidFill>
            <a:round/>
            <a:headEnd/>
            <a:tailEnd type="triangle" w="med" len="med"/>
          </a:ln>
        </p:spPr>
        <p:txBody>
          <a:bodyPr/>
          <a:lstStyle/>
          <a:p>
            <a:endParaRPr lang="en-US"/>
          </a:p>
        </p:txBody>
      </p:sp>
      <p:sp>
        <p:nvSpPr>
          <p:cNvPr id="10" name="Line 10"/>
          <p:cNvSpPr>
            <a:spLocks noChangeShapeType="1"/>
          </p:cNvSpPr>
          <p:nvPr/>
        </p:nvSpPr>
        <p:spPr bwMode="auto">
          <a:xfrm flipV="1">
            <a:off x="7162800" y="3429000"/>
            <a:ext cx="0" cy="609600"/>
          </a:xfrm>
          <a:prstGeom prst="line">
            <a:avLst/>
          </a:prstGeom>
          <a:noFill/>
          <a:ln w="38100">
            <a:solidFill>
              <a:srgbClr val="78BE20"/>
            </a:solidFill>
            <a:round/>
            <a:headEnd/>
            <a:tailEnd type="triangle" w="med" len="med"/>
          </a:ln>
        </p:spPr>
        <p:txBody>
          <a:bodyPr/>
          <a:lstStyle/>
          <a:p>
            <a:endParaRPr lang="en-US"/>
          </a:p>
        </p:txBody>
      </p:sp>
      <p:sp>
        <p:nvSpPr>
          <p:cNvPr id="11" name="Line 11"/>
          <p:cNvSpPr>
            <a:spLocks noChangeShapeType="1"/>
          </p:cNvSpPr>
          <p:nvPr/>
        </p:nvSpPr>
        <p:spPr bwMode="auto">
          <a:xfrm flipV="1">
            <a:off x="6096000" y="3429000"/>
            <a:ext cx="0" cy="609600"/>
          </a:xfrm>
          <a:prstGeom prst="line">
            <a:avLst/>
          </a:prstGeom>
          <a:noFill/>
          <a:ln w="38100">
            <a:solidFill>
              <a:srgbClr val="78BE20"/>
            </a:solidFill>
            <a:round/>
            <a:headEnd/>
            <a:tailEnd type="triangle" w="med" len="med"/>
          </a:ln>
        </p:spPr>
        <p:txBody>
          <a:bodyPr/>
          <a:lstStyle/>
          <a:p>
            <a:endParaRPr lang="en-US"/>
          </a:p>
        </p:txBody>
      </p:sp>
      <p:sp>
        <p:nvSpPr>
          <p:cNvPr id="12" name="Line 16"/>
          <p:cNvSpPr>
            <a:spLocks noChangeShapeType="1"/>
          </p:cNvSpPr>
          <p:nvPr/>
        </p:nvSpPr>
        <p:spPr bwMode="auto">
          <a:xfrm flipV="1">
            <a:off x="5029200" y="3429000"/>
            <a:ext cx="0" cy="609600"/>
          </a:xfrm>
          <a:prstGeom prst="line">
            <a:avLst/>
          </a:prstGeom>
          <a:noFill/>
          <a:ln w="38100">
            <a:solidFill>
              <a:srgbClr val="78BE20"/>
            </a:solidFill>
            <a:round/>
            <a:headEnd/>
            <a:tailEnd type="triangle" w="med" len="med"/>
          </a:ln>
        </p:spPr>
        <p:txBody>
          <a:bodyPr/>
          <a:lstStyle/>
          <a:p>
            <a:endParaRPr lang="en-US"/>
          </a:p>
        </p:txBody>
      </p:sp>
      <p:sp>
        <p:nvSpPr>
          <p:cNvPr id="14" name="TextBox 13"/>
          <p:cNvSpPr txBox="1"/>
          <p:nvPr/>
        </p:nvSpPr>
        <p:spPr>
          <a:xfrm>
            <a:off x="3429000" y="3200400"/>
            <a:ext cx="762000" cy="228600"/>
          </a:xfrm>
          <a:prstGeom prst="rect">
            <a:avLst/>
          </a:prstGeom>
          <a:noFill/>
        </p:spPr>
        <p:txBody>
          <a:bodyPr wrap="none" rtlCol="0">
            <a:noAutofit/>
          </a:bodyPr>
          <a:lstStyle/>
          <a:p>
            <a:r>
              <a:rPr lang="en-US" sz="1200" b="1" dirty="0" smtClean="0">
                <a:solidFill>
                  <a:srgbClr val="78BE20"/>
                </a:solidFill>
              </a:rPr>
              <a:t>CF</a:t>
            </a:r>
            <a:r>
              <a:rPr lang="en-US" sz="1200" b="1" baseline="-25000" dirty="0" smtClean="0">
                <a:solidFill>
                  <a:srgbClr val="78BE20"/>
                </a:solidFill>
              </a:rPr>
              <a:t>2 </a:t>
            </a:r>
            <a:r>
              <a:rPr lang="en-US" sz="1200" b="1" dirty="0" smtClean="0">
                <a:solidFill>
                  <a:srgbClr val="78BE20"/>
                </a:solidFill>
              </a:rPr>
              <a:t>= ?</a:t>
            </a:r>
            <a:endParaRPr lang="en-US" sz="1200" b="1" dirty="0">
              <a:solidFill>
                <a:srgbClr val="78BE20"/>
              </a:solidFill>
            </a:endParaRPr>
          </a:p>
        </p:txBody>
      </p:sp>
      <p:sp>
        <p:nvSpPr>
          <p:cNvPr id="15" name="TextBox 14"/>
          <p:cNvSpPr txBox="1"/>
          <p:nvPr/>
        </p:nvSpPr>
        <p:spPr>
          <a:xfrm>
            <a:off x="2362200" y="3200400"/>
            <a:ext cx="762000" cy="228600"/>
          </a:xfrm>
          <a:prstGeom prst="rect">
            <a:avLst/>
          </a:prstGeom>
          <a:noFill/>
        </p:spPr>
        <p:txBody>
          <a:bodyPr wrap="none" rtlCol="0">
            <a:noAutofit/>
          </a:bodyPr>
          <a:lstStyle/>
          <a:p>
            <a:r>
              <a:rPr lang="en-US" sz="1200" b="1" dirty="0" smtClean="0">
                <a:solidFill>
                  <a:srgbClr val="78BE20"/>
                </a:solidFill>
              </a:rPr>
              <a:t>CF</a:t>
            </a:r>
            <a:r>
              <a:rPr lang="en-US" sz="1200" b="1" baseline="-25000" dirty="0" smtClean="0">
                <a:solidFill>
                  <a:srgbClr val="78BE20"/>
                </a:solidFill>
              </a:rPr>
              <a:t>1 </a:t>
            </a:r>
            <a:r>
              <a:rPr lang="en-US" sz="1200" b="1" dirty="0" smtClean="0">
                <a:solidFill>
                  <a:srgbClr val="78BE20"/>
                </a:solidFill>
              </a:rPr>
              <a:t>= ?</a:t>
            </a:r>
            <a:endParaRPr lang="en-US" sz="1200" b="1" dirty="0">
              <a:solidFill>
                <a:srgbClr val="78BE20"/>
              </a:solidFill>
            </a:endParaRPr>
          </a:p>
        </p:txBody>
      </p:sp>
      <p:sp>
        <p:nvSpPr>
          <p:cNvPr id="16" name="TextBox 15"/>
          <p:cNvSpPr txBox="1"/>
          <p:nvPr/>
        </p:nvSpPr>
        <p:spPr>
          <a:xfrm>
            <a:off x="4648200" y="3200400"/>
            <a:ext cx="762000" cy="228600"/>
          </a:xfrm>
          <a:prstGeom prst="rect">
            <a:avLst/>
          </a:prstGeom>
          <a:noFill/>
        </p:spPr>
        <p:txBody>
          <a:bodyPr wrap="none" rtlCol="0">
            <a:noAutofit/>
          </a:bodyPr>
          <a:lstStyle/>
          <a:p>
            <a:r>
              <a:rPr lang="en-US" sz="1200" b="1" dirty="0" smtClean="0">
                <a:solidFill>
                  <a:srgbClr val="78BE20"/>
                </a:solidFill>
              </a:rPr>
              <a:t>CF</a:t>
            </a:r>
            <a:r>
              <a:rPr lang="en-US" sz="1200" b="1" baseline="-25000" dirty="0" smtClean="0">
                <a:solidFill>
                  <a:srgbClr val="78BE20"/>
                </a:solidFill>
              </a:rPr>
              <a:t>3 </a:t>
            </a:r>
            <a:r>
              <a:rPr lang="en-US" sz="1200" b="1" dirty="0" smtClean="0">
                <a:solidFill>
                  <a:srgbClr val="78BE20"/>
                </a:solidFill>
              </a:rPr>
              <a:t>= ?</a:t>
            </a:r>
            <a:endParaRPr lang="en-US" sz="1200" b="1" dirty="0">
              <a:solidFill>
                <a:srgbClr val="78BE20"/>
              </a:solidFill>
            </a:endParaRPr>
          </a:p>
        </p:txBody>
      </p:sp>
      <p:sp>
        <p:nvSpPr>
          <p:cNvPr id="17" name="TextBox 16"/>
          <p:cNvSpPr txBox="1"/>
          <p:nvPr/>
        </p:nvSpPr>
        <p:spPr>
          <a:xfrm>
            <a:off x="5715000" y="3200400"/>
            <a:ext cx="762000" cy="228600"/>
          </a:xfrm>
          <a:prstGeom prst="rect">
            <a:avLst/>
          </a:prstGeom>
          <a:noFill/>
        </p:spPr>
        <p:txBody>
          <a:bodyPr wrap="none" rtlCol="0">
            <a:noAutofit/>
          </a:bodyPr>
          <a:lstStyle/>
          <a:p>
            <a:r>
              <a:rPr lang="en-US" sz="1200" b="1" dirty="0" smtClean="0">
                <a:solidFill>
                  <a:srgbClr val="78BE20"/>
                </a:solidFill>
              </a:rPr>
              <a:t>CF</a:t>
            </a:r>
            <a:r>
              <a:rPr lang="en-US" sz="1200" b="1" baseline="-25000" dirty="0" smtClean="0">
                <a:solidFill>
                  <a:srgbClr val="78BE20"/>
                </a:solidFill>
              </a:rPr>
              <a:t>4 </a:t>
            </a:r>
            <a:r>
              <a:rPr lang="en-US" sz="1200" b="1" dirty="0" smtClean="0">
                <a:solidFill>
                  <a:srgbClr val="78BE20"/>
                </a:solidFill>
              </a:rPr>
              <a:t>= ?</a:t>
            </a:r>
            <a:endParaRPr lang="en-US" sz="1200" b="1" dirty="0">
              <a:solidFill>
                <a:srgbClr val="78BE20"/>
              </a:solidFill>
            </a:endParaRPr>
          </a:p>
        </p:txBody>
      </p:sp>
      <p:sp>
        <p:nvSpPr>
          <p:cNvPr id="18" name="TextBox 17"/>
          <p:cNvSpPr txBox="1"/>
          <p:nvPr/>
        </p:nvSpPr>
        <p:spPr>
          <a:xfrm>
            <a:off x="7239000" y="3276600"/>
            <a:ext cx="762000" cy="228600"/>
          </a:xfrm>
          <a:prstGeom prst="rect">
            <a:avLst/>
          </a:prstGeom>
          <a:noFill/>
        </p:spPr>
        <p:txBody>
          <a:bodyPr wrap="none" rtlCol="0">
            <a:noAutofit/>
          </a:bodyPr>
          <a:lstStyle/>
          <a:p>
            <a:r>
              <a:rPr lang="en-US" sz="1200" b="1" dirty="0" smtClean="0">
                <a:solidFill>
                  <a:srgbClr val="78BE20"/>
                </a:solidFill>
              </a:rPr>
              <a:t>CF</a:t>
            </a:r>
            <a:r>
              <a:rPr lang="en-US" sz="1200" b="1" baseline="-25000" dirty="0" smtClean="0">
                <a:solidFill>
                  <a:srgbClr val="78BE20"/>
                </a:solidFill>
              </a:rPr>
              <a:t>360 </a:t>
            </a:r>
            <a:r>
              <a:rPr lang="en-US" sz="1200" b="1" dirty="0" smtClean="0">
                <a:solidFill>
                  <a:srgbClr val="78BE20"/>
                </a:solidFill>
              </a:rPr>
              <a:t>= ?</a:t>
            </a:r>
            <a:endParaRPr lang="en-US" sz="1200" b="1" dirty="0">
              <a:solidFill>
                <a:srgbClr val="78BE20"/>
              </a:solidFill>
            </a:endParaRPr>
          </a:p>
        </p:txBody>
      </p:sp>
      <p:sp>
        <p:nvSpPr>
          <p:cNvPr id="20" name="TextBox 19"/>
          <p:cNvSpPr txBox="1"/>
          <p:nvPr/>
        </p:nvSpPr>
        <p:spPr>
          <a:xfrm>
            <a:off x="1981200" y="3657600"/>
            <a:ext cx="914400" cy="304800"/>
          </a:xfrm>
          <a:prstGeom prst="rect">
            <a:avLst/>
          </a:prstGeom>
          <a:noFill/>
        </p:spPr>
        <p:txBody>
          <a:bodyPr wrap="none" rtlCol="0">
            <a:noAutofit/>
          </a:bodyPr>
          <a:lstStyle/>
          <a:p>
            <a:r>
              <a:rPr lang="en-US" sz="1200" b="1" i="1" dirty="0">
                <a:solidFill>
                  <a:srgbClr val="78BE20"/>
                </a:solidFill>
              </a:rPr>
              <a:t>r</a:t>
            </a:r>
            <a:r>
              <a:rPr lang="en-US" sz="1200" b="1" dirty="0" smtClean="0">
                <a:solidFill>
                  <a:srgbClr val="78BE20"/>
                </a:solidFill>
              </a:rPr>
              <a:t> = 1/3%</a:t>
            </a:r>
            <a:endParaRPr lang="en-US" sz="1200" b="1" dirty="0">
              <a:solidFill>
                <a:srgbClr val="78BE20"/>
              </a:solidFill>
            </a:endParaRPr>
          </a:p>
        </p:txBody>
      </p:sp>
      <p:sp>
        <p:nvSpPr>
          <p:cNvPr id="21" name="TextBox 20"/>
          <p:cNvSpPr txBox="1"/>
          <p:nvPr/>
        </p:nvSpPr>
        <p:spPr>
          <a:xfrm>
            <a:off x="2971800" y="3657600"/>
            <a:ext cx="914400" cy="304800"/>
          </a:xfrm>
          <a:prstGeom prst="rect">
            <a:avLst/>
          </a:prstGeom>
          <a:noFill/>
        </p:spPr>
        <p:txBody>
          <a:bodyPr wrap="none" rtlCol="0">
            <a:noAutofit/>
          </a:bodyPr>
          <a:lstStyle/>
          <a:p>
            <a:r>
              <a:rPr lang="en-US" sz="1200" b="1" i="1" dirty="0">
                <a:solidFill>
                  <a:srgbClr val="78BE20"/>
                </a:solidFill>
              </a:rPr>
              <a:t>r</a:t>
            </a:r>
            <a:r>
              <a:rPr lang="en-US" sz="1200" b="1" dirty="0" smtClean="0">
                <a:solidFill>
                  <a:srgbClr val="78BE20"/>
                </a:solidFill>
              </a:rPr>
              <a:t> = 1/3%</a:t>
            </a:r>
            <a:endParaRPr lang="en-US" sz="1200" b="1" dirty="0">
              <a:solidFill>
                <a:srgbClr val="78BE20"/>
              </a:solidFill>
            </a:endParaRPr>
          </a:p>
        </p:txBody>
      </p:sp>
      <p:sp>
        <p:nvSpPr>
          <p:cNvPr id="22" name="TextBox 21"/>
          <p:cNvSpPr txBox="1"/>
          <p:nvPr/>
        </p:nvSpPr>
        <p:spPr>
          <a:xfrm>
            <a:off x="4114800" y="3657600"/>
            <a:ext cx="914400" cy="304800"/>
          </a:xfrm>
          <a:prstGeom prst="rect">
            <a:avLst/>
          </a:prstGeom>
          <a:noFill/>
        </p:spPr>
        <p:txBody>
          <a:bodyPr wrap="none" rtlCol="0">
            <a:noAutofit/>
          </a:bodyPr>
          <a:lstStyle/>
          <a:p>
            <a:r>
              <a:rPr lang="en-US" sz="1200" b="1" i="1" dirty="0">
                <a:solidFill>
                  <a:srgbClr val="78BE20"/>
                </a:solidFill>
              </a:rPr>
              <a:t>r</a:t>
            </a:r>
            <a:r>
              <a:rPr lang="en-US" sz="1200" b="1" dirty="0" smtClean="0">
                <a:solidFill>
                  <a:srgbClr val="78BE20"/>
                </a:solidFill>
              </a:rPr>
              <a:t> = 1/3%</a:t>
            </a:r>
            <a:endParaRPr lang="en-US" sz="1200" b="1" dirty="0">
              <a:solidFill>
                <a:srgbClr val="78BE20"/>
              </a:solidFill>
            </a:endParaRPr>
          </a:p>
        </p:txBody>
      </p:sp>
      <p:sp>
        <p:nvSpPr>
          <p:cNvPr id="23" name="TextBox 22"/>
          <p:cNvSpPr txBox="1"/>
          <p:nvPr/>
        </p:nvSpPr>
        <p:spPr>
          <a:xfrm>
            <a:off x="5105400" y="3657600"/>
            <a:ext cx="914400" cy="304800"/>
          </a:xfrm>
          <a:prstGeom prst="rect">
            <a:avLst/>
          </a:prstGeom>
          <a:noFill/>
        </p:spPr>
        <p:txBody>
          <a:bodyPr wrap="none" rtlCol="0">
            <a:noAutofit/>
          </a:bodyPr>
          <a:lstStyle/>
          <a:p>
            <a:r>
              <a:rPr lang="en-US" sz="1200" b="1" i="1" dirty="0">
                <a:solidFill>
                  <a:srgbClr val="78BE20"/>
                </a:solidFill>
              </a:rPr>
              <a:t>r</a:t>
            </a:r>
            <a:r>
              <a:rPr lang="en-US" sz="1200" b="1" dirty="0" smtClean="0">
                <a:solidFill>
                  <a:srgbClr val="78BE20"/>
                </a:solidFill>
              </a:rPr>
              <a:t> = 1/3%</a:t>
            </a:r>
            <a:endParaRPr lang="en-US" sz="1200" b="1" dirty="0">
              <a:solidFill>
                <a:srgbClr val="78BE20"/>
              </a:solidFill>
            </a:endParaRPr>
          </a:p>
        </p:txBody>
      </p:sp>
      <p:sp>
        <p:nvSpPr>
          <p:cNvPr id="24" name="TextBox 23"/>
          <p:cNvSpPr txBox="1"/>
          <p:nvPr/>
        </p:nvSpPr>
        <p:spPr>
          <a:xfrm>
            <a:off x="6477000" y="3657600"/>
            <a:ext cx="914400" cy="304800"/>
          </a:xfrm>
          <a:prstGeom prst="rect">
            <a:avLst/>
          </a:prstGeom>
          <a:noFill/>
        </p:spPr>
        <p:txBody>
          <a:bodyPr wrap="none" rtlCol="0">
            <a:noAutofit/>
          </a:bodyPr>
          <a:lstStyle/>
          <a:p>
            <a:r>
              <a:rPr lang="en-US" sz="1200" b="1" i="1" dirty="0">
                <a:solidFill>
                  <a:srgbClr val="78BE20"/>
                </a:solidFill>
              </a:rPr>
              <a:t>r</a:t>
            </a:r>
            <a:r>
              <a:rPr lang="en-US" sz="1200" b="1" dirty="0" smtClean="0">
                <a:solidFill>
                  <a:srgbClr val="78BE20"/>
                </a:solidFill>
              </a:rPr>
              <a:t> = 1/3%</a:t>
            </a:r>
            <a:endParaRPr lang="en-US" sz="1200" b="1" dirty="0">
              <a:solidFill>
                <a:srgbClr val="78BE20"/>
              </a:solidFill>
            </a:endParaRPr>
          </a:p>
        </p:txBody>
      </p:sp>
      <p:sp>
        <p:nvSpPr>
          <p:cNvPr id="25" name="TextBox 24"/>
          <p:cNvSpPr txBox="1"/>
          <p:nvPr/>
        </p:nvSpPr>
        <p:spPr>
          <a:xfrm>
            <a:off x="1219200" y="4724400"/>
            <a:ext cx="762000" cy="228600"/>
          </a:xfrm>
          <a:prstGeom prst="rect">
            <a:avLst/>
          </a:prstGeom>
          <a:noFill/>
        </p:spPr>
        <p:txBody>
          <a:bodyPr wrap="none" rtlCol="0">
            <a:noAutofit/>
          </a:bodyPr>
          <a:lstStyle/>
          <a:p>
            <a:r>
              <a:rPr lang="en-US" sz="1200" b="1" dirty="0" smtClean="0">
                <a:solidFill>
                  <a:srgbClr val="78BE20"/>
                </a:solidFill>
              </a:rPr>
              <a:t>PV</a:t>
            </a:r>
            <a:r>
              <a:rPr lang="en-US" sz="1200" b="1" baseline="-25000" dirty="0" smtClean="0">
                <a:solidFill>
                  <a:srgbClr val="78BE20"/>
                </a:solidFill>
              </a:rPr>
              <a:t>0 </a:t>
            </a:r>
            <a:r>
              <a:rPr lang="en-US" sz="1200" b="1" dirty="0" smtClean="0">
                <a:solidFill>
                  <a:srgbClr val="78BE20"/>
                </a:solidFill>
              </a:rPr>
              <a:t>= $860,000(.8) = $688,000</a:t>
            </a:r>
            <a:endParaRPr lang="en-US" sz="1200" b="1" dirty="0">
              <a:solidFill>
                <a:srgbClr val="78BE20"/>
              </a:solidFill>
            </a:endParaRPr>
          </a:p>
        </p:txBody>
      </p:sp>
      <p:sp>
        <p:nvSpPr>
          <p:cNvPr id="26" name="Line 7"/>
          <p:cNvSpPr>
            <a:spLocks noChangeShapeType="1"/>
          </p:cNvSpPr>
          <p:nvPr/>
        </p:nvSpPr>
        <p:spPr bwMode="auto">
          <a:xfrm>
            <a:off x="1676400" y="4038600"/>
            <a:ext cx="0" cy="685800"/>
          </a:xfrm>
          <a:prstGeom prst="line">
            <a:avLst/>
          </a:prstGeom>
          <a:noFill/>
          <a:ln w="38100">
            <a:solidFill>
              <a:srgbClr val="78BE20"/>
            </a:solidFill>
            <a:round/>
            <a:headEnd/>
            <a:tailEnd type="triangle" w="med" len="med"/>
          </a:ln>
        </p:spPr>
        <p:txBody>
          <a:bodyPr/>
          <a:lstStyle/>
          <a:p>
            <a:endParaRPr lang="en-US"/>
          </a:p>
        </p:txBody>
      </p:sp>
      <p:sp>
        <p:nvSpPr>
          <p:cNvPr id="27" name="TextBox 26"/>
          <p:cNvSpPr txBox="1"/>
          <p:nvPr/>
        </p:nvSpPr>
        <p:spPr>
          <a:xfrm>
            <a:off x="2514600" y="40386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1</a:t>
            </a:r>
            <a:endParaRPr lang="en-US" sz="1200" b="1" dirty="0">
              <a:solidFill>
                <a:srgbClr val="78BE20"/>
              </a:solidFill>
            </a:endParaRPr>
          </a:p>
        </p:txBody>
      </p:sp>
      <p:sp>
        <p:nvSpPr>
          <p:cNvPr id="28" name="TextBox 27"/>
          <p:cNvSpPr txBox="1"/>
          <p:nvPr/>
        </p:nvSpPr>
        <p:spPr>
          <a:xfrm>
            <a:off x="3581400" y="40386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2</a:t>
            </a:r>
            <a:endParaRPr lang="en-US" sz="1200" b="1" dirty="0">
              <a:solidFill>
                <a:srgbClr val="78BE20"/>
              </a:solidFill>
            </a:endParaRPr>
          </a:p>
        </p:txBody>
      </p:sp>
      <p:sp>
        <p:nvSpPr>
          <p:cNvPr id="29" name="TextBox 28"/>
          <p:cNvSpPr txBox="1"/>
          <p:nvPr/>
        </p:nvSpPr>
        <p:spPr>
          <a:xfrm>
            <a:off x="4800600" y="40386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3</a:t>
            </a:r>
            <a:endParaRPr lang="en-US" sz="1200" b="1" dirty="0">
              <a:solidFill>
                <a:srgbClr val="78BE20"/>
              </a:solidFill>
            </a:endParaRPr>
          </a:p>
        </p:txBody>
      </p:sp>
      <p:sp>
        <p:nvSpPr>
          <p:cNvPr id="30" name="TextBox 29"/>
          <p:cNvSpPr txBox="1"/>
          <p:nvPr/>
        </p:nvSpPr>
        <p:spPr>
          <a:xfrm>
            <a:off x="1447800" y="37338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0</a:t>
            </a:r>
            <a:endParaRPr lang="en-US" sz="1200" b="1" dirty="0">
              <a:solidFill>
                <a:srgbClr val="78BE20"/>
              </a:solidFill>
            </a:endParaRPr>
          </a:p>
        </p:txBody>
      </p:sp>
      <p:sp>
        <p:nvSpPr>
          <p:cNvPr id="31" name="TextBox 30"/>
          <p:cNvSpPr txBox="1"/>
          <p:nvPr/>
        </p:nvSpPr>
        <p:spPr>
          <a:xfrm>
            <a:off x="5867400" y="40386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4</a:t>
            </a:r>
            <a:endParaRPr lang="en-US" sz="1200" b="1" dirty="0">
              <a:solidFill>
                <a:srgbClr val="78BE20"/>
              </a:solidFill>
            </a:endParaRPr>
          </a:p>
        </p:txBody>
      </p:sp>
      <p:sp>
        <p:nvSpPr>
          <p:cNvPr id="32" name="TextBox 31"/>
          <p:cNvSpPr txBox="1"/>
          <p:nvPr/>
        </p:nvSpPr>
        <p:spPr>
          <a:xfrm>
            <a:off x="6934200" y="40386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360</a:t>
            </a:r>
            <a:endParaRPr lang="en-US" sz="1200" b="1" dirty="0">
              <a:solidFill>
                <a:srgbClr val="78BE20"/>
              </a:solidFill>
            </a:endParaRPr>
          </a:p>
        </p:txBody>
      </p:sp>
      <p:sp>
        <p:nvSpPr>
          <p:cNvPr id="33" name="Line 13"/>
          <p:cNvSpPr>
            <a:spLocks noChangeShapeType="1"/>
          </p:cNvSpPr>
          <p:nvPr/>
        </p:nvSpPr>
        <p:spPr bwMode="auto">
          <a:xfrm flipV="1">
            <a:off x="6248400" y="3810000"/>
            <a:ext cx="228600" cy="228600"/>
          </a:xfrm>
          <a:prstGeom prst="line">
            <a:avLst/>
          </a:prstGeom>
          <a:noFill/>
          <a:ln w="38100">
            <a:solidFill>
              <a:srgbClr val="78BE20"/>
            </a:solidFill>
            <a:round/>
            <a:headEnd/>
            <a:tailEnd/>
          </a:ln>
        </p:spPr>
        <p:txBody>
          <a:bodyPr/>
          <a:lstStyle/>
          <a:p>
            <a:endParaRPr lang="en-US"/>
          </a:p>
        </p:txBody>
      </p:sp>
      <p:sp>
        <p:nvSpPr>
          <p:cNvPr id="34" name="Line 14"/>
          <p:cNvSpPr>
            <a:spLocks noChangeShapeType="1"/>
          </p:cNvSpPr>
          <p:nvPr/>
        </p:nvSpPr>
        <p:spPr bwMode="auto">
          <a:xfrm>
            <a:off x="6477000" y="3810000"/>
            <a:ext cx="228600" cy="381000"/>
          </a:xfrm>
          <a:prstGeom prst="line">
            <a:avLst/>
          </a:prstGeom>
          <a:noFill/>
          <a:ln w="38100">
            <a:solidFill>
              <a:srgbClr val="78BE20"/>
            </a:solidFill>
            <a:round/>
            <a:headEnd/>
            <a:tailEnd/>
          </a:ln>
        </p:spPr>
        <p:txBody>
          <a:bodyPr/>
          <a:lstStyle/>
          <a:p>
            <a:endParaRPr lang="en-US"/>
          </a:p>
        </p:txBody>
      </p:sp>
      <p:sp>
        <p:nvSpPr>
          <p:cNvPr id="35" name="Line 15"/>
          <p:cNvSpPr>
            <a:spLocks noChangeShapeType="1"/>
          </p:cNvSpPr>
          <p:nvPr/>
        </p:nvSpPr>
        <p:spPr bwMode="auto">
          <a:xfrm flipV="1">
            <a:off x="6705600" y="4038600"/>
            <a:ext cx="152400" cy="152400"/>
          </a:xfrm>
          <a:prstGeom prst="line">
            <a:avLst/>
          </a:prstGeom>
          <a:noFill/>
          <a:ln w="38100">
            <a:solidFill>
              <a:srgbClr val="78BE20"/>
            </a:solidFill>
            <a:round/>
            <a:headEnd/>
            <a:tailEnd/>
          </a:ln>
        </p:spPr>
        <p:txBody>
          <a:bodyPr/>
          <a:lstStyle/>
          <a:p>
            <a:endParaRPr lang="en-US"/>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01"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9800" y="4800600"/>
            <a:ext cx="5600700" cy="1552575"/>
          </a:xfrm>
          <a:prstGeom prst="rect">
            <a:avLst/>
          </a:prstGeom>
          <a:noFill/>
        </p:spPr>
      </p:pic>
      <mc:AlternateContent xmlns:mc="http://schemas.openxmlformats.org/markup-compatibility/2006" xmlns:a14="http://schemas.microsoft.com/office/drawing/2010/main">
        <mc:Choice Requires="a14">
          <p:sp>
            <p:nvSpPr>
              <p:cNvPr id="13" name="TextBox 12"/>
              <p:cNvSpPr txBox="1"/>
              <p:nvPr/>
            </p:nvSpPr>
            <p:spPr>
              <a:xfrm>
                <a:off x="5385391" y="558431"/>
                <a:ext cx="914400" cy="914400"/>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PV</m:t>
                      </m:r>
                      <m:r>
                        <a:rPr lang="en-US" b="0" i="1" baseline="-25000" smtClean="0">
                          <a:latin typeface="Cambria Math"/>
                        </a:rPr>
                        <m:t>0</m:t>
                      </m:r>
                      <m:r>
                        <a:rPr lang="en-US" b="0" i="1" smtClean="0">
                          <a:latin typeface="Cambria Math"/>
                        </a:rPr>
                        <m:t>=</m:t>
                      </m:r>
                      <m:r>
                        <a:rPr lang="en-US" b="0" i="1" smtClean="0">
                          <a:latin typeface="Cambria Math"/>
                        </a:rPr>
                        <m:t>𝐴</m:t>
                      </m:r>
                      <m:d>
                        <m:dPr>
                          <m:begChr m:val="["/>
                          <m:endChr m:val="]"/>
                          <m:ctrlPr>
                            <a:rPr lang="en-US" b="0" i="1" smtClean="0">
                              <a:latin typeface="Cambria Math"/>
                            </a:rPr>
                          </m:ctrlPr>
                        </m:dPr>
                        <m:e>
                          <m:f>
                            <m:fPr>
                              <m:ctrlPr>
                                <a:rPr lang="en-US" b="0" i="1" smtClean="0">
                                  <a:latin typeface="Cambria Math"/>
                                </a:rPr>
                              </m:ctrlPr>
                            </m:fPr>
                            <m:num>
                              <m:r>
                                <a:rPr lang="en-US" b="0" i="1" smtClean="0">
                                  <a:latin typeface="Cambria Math"/>
                                </a:rPr>
                                <m:t>1−</m:t>
                              </m:r>
                              <m:f>
                                <m:fPr>
                                  <m:ctrlPr>
                                    <a:rPr lang="en-US" b="0" i="1" smtClean="0">
                                      <a:latin typeface="Cambria Math"/>
                                    </a:rPr>
                                  </m:ctrlPr>
                                </m:fPr>
                                <m:num>
                                  <m:r>
                                    <a:rPr lang="en-US" b="0" i="1" smtClean="0">
                                      <a:latin typeface="Cambria Math"/>
                                    </a:rPr>
                                    <m:t>1</m:t>
                                  </m:r>
                                </m:num>
                                <m:den>
                                  <m:d>
                                    <m:dPr>
                                      <m:ctrlPr>
                                        <a:rPr lang="en-US" b="0" i="1" smtClean="0">
                                          <a:latin typeface="Cambria Math"/>
                                        </a:rPr>
                                      </m:ctrlPr>
                                    </m:dPr>
                                    <m:e>
                                      <m:r>
                                        <a:rPr lang="en-US" b="0" i="1" smtClean="0">
                                          <a:latin typeface="Cambria Math"/>
                                        </a:rPr>
                                        <m:t>1+</m:t>
                                      </m:r>
                                      <m:r>
                                        <a:rPr lang="en-US" b="0" i="1" smtClean="0">
                                          <a:latin typeface="Cambria Math"/>
                                        </a:rPr>
                                        <m:t>𝑟</m:t>
                                      </m:r>
                                    </m:e>
                                  </m:d>
                                  <m:r>
                                    <a:rPr lang="en-US" b="0" i="1" baseline="30000" smtClean="0">
                                      <a:latin typeface="Cambria Math"/>
                                    </a:rPr>
                                    <m:t>𝑁</m:t>
                                  </m:r>
                                </m:den>
                              </m:f>
                            </m:num>
                            <m:den>
                              <m:r>
                                <a:rPr lang="en-US" b="0" i="1" smtClean="0">
                                  <a:latin typeface="Cambria Math"/>
                                </a:rPr>
                                <m:t>𝑟</m:t>
                              </m:r>
                            </m:den>
                          </m:f>
                        </m:e>
                      </m:d>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5385391" y="558431"/>
                <a:ext cx="914400" cy="914400"/>
              </a:xfrm>
              <a:prstGeom prst="rect">
                <a:avLst/>
              </a:prstGeom>
              <a:blipFill rotWithShape="1">
                <a:blip r:embed="rId4"/>
                <a:stretch>
                  <a:fillRect r="-153333"/>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Basic Principles</a:t>
            </a:r>
            <a:r>
              <a:rPr lang="en-US" baseline="0" dirty="0" smtClean="0"/>
              <a:t> of TVM</a:t>
            </a:r>
            <a:endParaRPr lang="en-US" dirty="0"/>
          </a:p>
        </p:txBody>
      </p:sp>
      <p:sp>
        <p:nvSpPr>
          <p:cNvPr id="4" name="Content Placeholder 3"/>
          <p:cNvSpPr>
            <a:spLocks noGrp="1"/>
          </p:cNvSpPr>
          <p:nvPr>
            <p:ph idx="1"/>
          </p:nvPr>
        </p:nvSpPr>
        <p:spPr>
          <a:xfrm>
            <a:off x="381000" y="1676400"/>
            <a:ext cx="8375904" cy="4495799"/>
          </a:xfrm>
        </p:spPr>
        <p:txBody>
          <a:bodyPr/>
          <a:lstStyle/>
          <a:p>
            <a:r>
              <a:rPr lang="en-US" dirty="0" smtClean="0"/>
              <a:t>You </a:t>
            </a:r>
            <a:r>
              <a:rPr lang="en-US" b="1" dirty="0" smtClean="0"/>
              <a:t>cannot</a:t>
            </a:r>
            <a:r>
              <a:rPr lang="en-US" dirty="0" smtClean="0"/>
              <a:t> add or subtract cash flows that occur at different times without first compounding or discounting them to the same point in time.</a:t>
            </a:r>
          </a:p>
          <a:p>
            <a:pPr lvl="1"/>
            <a:r>
              <a:rPr lang="en-US" dirty="0" smtClean="0"/>
              <a:t>Once at the same point in time, we can add or subtract the resulting equivalency cash flows. </a:t>
            </a:r>
          </a:p>
          <a:p>
            <a:pPr lvl="1"/>
            <a:r>
              <a:rPr lang="en-US" dirty="0" smtClean="0"/>
              <a:t>This is known as the </a:t>
            </a:r>
            <a:r>
              <a:rPr lang="en-US" b="1" dirty="0" smtClean="0"/>
              <a:t>cash flow </a:t>
            </a:r>
            <a:r>
              <a:rPr lang="en-US" b="1" dirty="0" err="1" smtClean="0"/>
              <a:t>additivity</a:t>
            </a:r>
            <a:r>
              <a:rPr lang="en-US" b="1" dirty="0" smtClean="0"/>
              <a:t> </a:t>
            </a:r>
            <a:r>
              <a:rPr lang="en-US" dirty="0" smtClean="0"/>
              <a:t>principle: If two or more cash flows occur at the same point in time, we can add or subtract them together.</a:t>
            </a:r>
          </a:p>
          <a:p>
            <a:pPr lvl="2"/>
            <a:r>
              <a:rPr lang="en-US" dirty="0" smtClean="0"/>
              <a:t>One implication of this is that we can add cash flow patterns together once we account for the differences in timing.</a:t>
            </a:r>
          </a:p>
          <a:p>
            <a:r>
              <a:rPr lang="en-US" dirty="0" smtClean="0"/>
              <a:t>The period of time associated with the cash flows must match the period of time associated with the discounting or compounding rate (use </a:t>
            </a:r>
            <a:r>
              <a:rPr lang="en-US" b="1" dirty="0" smtClean="0"/>
              <a:t>periodic rates</a:t>
            </a:r>
            <a:r>
              <a:rPr lang="en-US" dirty="0" smtClean="0"/>
              <a:t> for compounding and discounting).</a:t>
            </a:r>
          </a:p>
          <a:p>
            <a:r>
              <a:rPr lang="en-US" dirty="0" smtClean="0"/>
              <a:t>Pay close attention to the “when” in time for which you need an answer.</a:t>
            </a:r>
          </a:p>
        </p:txBody>
      </p:sp>
      <p:sp>
        <p:nvSpPr>
          <p:cNvPr id="5" name="Slide Number Placeholder 4"/>
          <p:cNvSpPr>
            <a:spLocks noGrp="1"/>
          </p:cNvSpPr>
          <p:nvPr>
            <p:ph type="sldNum" sz="quarter" idx="12"/>
          </p:nvPr>
        </p:nvSpPr>
        <p:spPr/>
        <p:txBody>
          <a:bodyPr/>
          <a:lstStyle/>
          <a:p>
            <a:fld id="{4E4A4924-7CC3-4BF6-9C5C-A8E770D15754}"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a:t>
            </a:r>
            <a:endParaRPr lang="en-US" dirty="0"/>
          </a:p>
        </p:txBody>
      </p:sp>
      <p:sp>
        <p:nvSpPr>
          <p:cNvPr id="4" name="Content Placeholder 3"/>
          <p:cNvSpPr>
            <a:spLocks noGrp="1"/>
          </p:cNvSpPr>
          <p:nvPr>
            <p:ph idx="1"/>
          </p:nvPr>
        </p:nvSpPr>
        <p:spPr>
          <a:xfrm>
            <a:off x="381000" y="1676400"/>
            <a:ext cx="8375904" cy="4495799"/>
          </a:xfrm>
        </p:spPr>
        <p:txBody>
          <a:bodyPr/>
          <a:lstStyle/>
          <a:p>
            <a:r>
              <a:rPr lang="en-US" dirty="0" smtClean="0"/>
              <a:t>The quantitative processes underlying the time value of money and its associated calculations are central to the investment process.</a:t>
            </a:r>
          </a:p>
          <a:p>
            <a:pPr lvl="1"/>
            <a:r>
              <a:rPr lang="en-US" dirty="0" smtClean="0"/>
              <a:t>Using the time value of money concepts, we can</a:t>
            </a:r>
          </a:p>
          <a:p>
            <a:pPr lvl="2"/>
            <a:r>
              <a:rPr lang="en-US" dirty="0" smtClean="0"/>
              <a:t>Determine the value of a series of future </a:t>
            </a:r>
            <a:r>
              <a:rPr lang="en-US" smtClean="0"/>
              <a:t>cash flows </a:t>
            </a:r>
            <a:r>
              <a:rPr lang="en-US" dirty="0" smtClean="0"/>
              <a:t>today (present value)</a:t>
            </a:r>
          </a:p>
          <a:p>
            <a:pPr lvl="2"/>
            <a:r>
              <a:rPr lang="en-US" dirty="0" smtClean="0"/>
              <a:t>Determine the value of a series of cash flows in the future (future value)</a:t>
            </a:r>
          </a:p>
          <a:p>
            <a:pPr lvl="2"/>
            <a:r>
              <a:rPr lang="en-US" dirty="0" smtClean="0"/>
              <a:t>Determine the value of a regular series of cash flows, known as an annuity, that is equivalent to a specific value today or in the future (annuitizing)</a:t>
            </a:r>
          </a:p>
          <a:p>
            <a:r>
              <a:rPr lang="en-US" dirty="0" smtClean="0"/>
              <a:t>Valuation, a key function in the investment process, is often performed using the time value of money calculation known as present value. </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Time value of Money</a:t>
            </a:r>
            <a:endParaRPr lang="en-US" dirty="0"/>
          </a:p>
        </p:txBody>
      </p:sp>
      <p:sp>
        <p:nvSpPr>
          <p:cNvPr id="3" name="Text Placeholder 2"/>
          <p:cNvSpPr>
            <a:spLocks noGrp="1"/>
          </p:cNvSpPr>
          <p:nvPr>
            <p:ph type="body" sz="quarter" idx="13"/>
          </p:nvPr>
        </p:nvSpPr>
        <p:spPr/>
        <p:txBody>
          <a:bodyPr/>
          <a:lstStyle/>
          <a:p>
            <a:r>
              <a:rPr lang="en-US" dirty="0" smtClean="0"/>
              <a:t>Compounding is the process of moving cash flows forward in time.</a:t>
            </a:r>
          </a:p>
          <a:p>
            <a:r>
              <a:rPr lang="en-US" dirty="0" smtClean="0"/>
              <a:t>Discounting is the process of moving cash flows back in time.</a:t>
            </a:r>
          </a:p>
        </p:txBody>
      </p:sp>
      <p:sp>
        <p:nvSpPr>
          <p:cNvPr id="4" name="Content Placeholder 3"/>
          <p:cNvSpPr>
            <a:spLocks noGrp="1"/>
          </p:cNvSpPr>
          <p:nvPr>
            <p:ph idx="1"/>
          </p:nvPr>
        </p:nvSpPr>
        <p:spPr>
          <a:xfrm>
            <a:off x="381000" y="2133600"/>
            <a:ext cx="8375904" cy="3929061"/>
          </a:xfrm>
        </p:spPr>
        <p:txBody>
          <a:bodyPr/>
          <a:lstStyle/>
          <a:p>
            <a:r>
              <a:rPr lang="en-US" dirty="0" smtClean="0"/>
              <a:t>Time value of money problems help us assess equivalency of differing cash flow streams across time, including</a:t>
            </a:r>
          </a:p>
          <a:p>
            <a:pPr lvl="1"/>
            <a:r>
              <a:rPr lang="en-US" dirty="0" smtClean="0"/>
              <a:t>The value today (present value, or PV) of a single amount we will receive in the future (future value, or FV)</a:t>
            </a:r>
          </a:p>
          <a:p>
            <a:pPr lvl="1"/>
            <a:r>
              <a:rPr lang="en-US" dirty="0" smtClean="0"/>
              <a:t>The value today (PV) of a stream of equally sized cash flows to be received at uniform increments of time in the future (payments or annuity, PMT or A)</a:t>
            </a:r>
          </a:p>
          <a:p>
            <a:pPr lvl="1"/>
            <a:r>
              <a:rPr lang="en-US" dirty="0" smtClean="0"/>
              <a:t>The value today (PV) of a stream of unequally sized and/or timed cash flows in the future (CF)</a:t>
            </a:r>
          </a:p>
          <a:p>
            <a:pPr lvl="1"/>
            <a:r>
              <a:rPr lang="en-US" dirty="0" smtClean="0"/>
              <a:t>The future values of the above</a:t>
            </a:r>
          </a:p>
          <a:p>
            <a:pPr lvl="1"/>
            <a:r>
              <a:rPr lang="en-US" dirty="0" smtClean="0"/>
              <a:t>The annuitized values of the above</a:t>
            </a:r>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pPr/>
              <a:t>3</a:t>
            </a:fld>
            <a:endParaRPr lang="en-US"/>
          </a:p>
        </p:txBody>
      </p:sp>
      <p:cxnSp>
        <p:nvCxnSpPr>
          <p:cNvPr id="7" name="Straight Arrow Connector 6"/>
          <p:cNvCxnSpPr/>
          <p:nvPr/>
        </p:nvCxnSpPr>
        <p:spPr>
          <a:xfrm>
            <a:off x="533400" y="5943600"/>
            <a:ext cx="8229600" cy="0"/>
          </a:xfrm>
          <a:prstGeom prst="straightConnector1">
            <a:avLst/>
          </a:prstGeom>
          <a:ln w="38100">
            <a:solidFill>
              <a:srgbClr val="78BE20"/>
            </a:solidFill>
            <a:prstDash val="dash"/>
            <a:miter lim="8000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6019800"/>
            <a:ext cx="914400" cy="304800"/>
          </a:xfrm>
          <a:prstGeom prst="rect">
            <a:avLst/>
          </a:prstGeom>
          <a:noFill/>
        </p:spPr>
        <p:txBody>
          <a:bodyPr wrap="square" rtlCol="0">
            <a:noAutofit/>
          </a:bodyPr>
          <a:lstStyle/>
          <a:p>
            <a:endParaRPr lang="en-US" dirty="0"/>
          </a:p>
        </p:txBody>
      </p:sp>
      <p:sp>
        <p:nvSpPr>
          <p:cNvPr id="9" name="TextBox 8"/>
          <p:cNvSpPr txBox="1"/>
          <p:nvPr/>
        </p:nvSpPr>
        <p:spPr>
          <a:xfrm>
            <a:off x="4191000" y="5715000"/>
            <a:ext cx="762000" cy="381000"/>
          </a:xfrm>
          <a:prstGeom prst="rect">
            <a:avLst/>
          </a:prstGeom>
          <a:solidFill>
            <a:schemeClr val="bg1"/>
          </a:solidFill>
        </p:spPr>
        <p:txBody>
          <a:bodyPr wrap="none" rtlCol="0">
            <a:noAutofit/>
          </a:bodyPr>
          <a:lstStyle/>
          <a:p>
            <a:r>
              <a:rPr lang="en-US" b="1" dirty="0" smtClean="0">
                <a:solidFill>
                  <a:srgbClr val="78BE20"/>
                </a:solidFill>
              </a:rPr>
              <a:t>Time</a:t>
            </a:r>
            <a:endParaRPr lang="en-US" b="1" dirty="0">
              <a:solidFill>
                <a:srgbClr val="78BE20"/>
              </a:solidFill>
            </a:endParaRPr>
          </a:p>
        </p:txBody>
      </p:sp>
      <p:cxnSp>
        <p:nvCxnSpPr>
          <p:cNvPr id="11" name="Straight Arrow Connector 10"/>
          <p:cNvCxnSpPr/>
          <p:nvPr/>
        </p:nvCxnSpPr>
        <p:spPr>
          <a:xfrm flipH="1">
            <a:off x="3352800" y="5715000"/>
            <a:ext cx="2057400" cy="0"/>
          </a:xfrm>
          <a:prstGeom prst="straightConnector1">
            <a:avLst/>
          </a:prstGeom>
          <a:ln w="38100">
            <a:solidFill>
              <a:srgbClr val="78BE2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352800" y="6172200"/>
            <a:ext cx="2057400" cy="0"/>
          </a:xfrm>
          <a:prstGeom prst="straightConnector1">
            <a:avLst/>
          </a:prstGeom>
          <a:ln w="38100">
            <a:solidFill>
              <a:srgbClr val="78BE2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76400" y="5943600"/>
            <a:ext cx="1828800" cy="457200"/>
          </a:xfrm>
          <a:prstGeom prst="rect">
            <a:avLst/>
          </a:prstGeom>
          <a:noFill/>
        </p:spPr>
        <p:txBody>
          <a:bodyPr wrap="none" rtlCol="0">
            <a:noAutofit/>
          </a:bodyPr>
          <a:lstStyle/>
          <a:p>
            <a:r>
              <a:rPr lang="en-US" b="1" i="1" dirty="0" smtClean="0">
                <a:solidFill>
                  <a:srgbClr val="78BE20"/>
                </a:solidFill>
              </a:rPr>
              <a:t>Compounding</a:t>
            </a:r>
            <a:endParaRPr lang="en-US" b="1" i="1" dirty="0">
              <a:solidFill>
                <a:srgbClr val="78BE20"/>
              </a:solidFill>
            </a:endParaRPr>
          </a:p>
        </p:txBody>
      </p:sp>
      <p:sp>
        <p:nvSpPr>
          <p:cNvPr id="15" name="TextBox 14"/>
          <p:cNvSpPr txBox="1"/>
          <p:nvPr/>
        </p:nvSpPr>
        <p:spPr>
          <a:xfrm>
            <a:off x="5410200" y="5562600"/>
            <a:ext cx="1676400" cy="381000"/>
          </a:xfrm>
          <a:prstGeom prst="rect">
            <a:avLst/>
          </a:prstGeom>
          <a:noFill/>
          <a:ln>
            <a:noFill/>
            <a:prstDash val="solid"/>
          </a:ln>
        </p:spPr>
        <p:txBody>
          <a:bodyPr wrap="none" rtlCol="0">
            <a:noAutofit/>
          </a:bodyPr>
          <a:lstStyle/>
          <a:p>
            <a:r>
              <a:rPr lang="en-US" b="1" i="1" dirty="0" smtClean="0">
                <a:solidFill>
                  <a:srgbClr val="78BE20"/>
                </a:solidFill>
              </a:rPr>
              <a:t>Discounting</a:t>
            </a:r>
            <a:endParaRPr lang="en-US" b="1" i="1" dirty="0">
              <a:solidFill>
                <a:srgbClr val="78BE2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dirty="0" smtClean="0"/>
              <a:t>Different Interest</a:t>
            </a:r>
            <a:r>
              <a:rPr lang="en-US" baseline="0" dirty="0" smtClean="0"/>
              <a:t> Rate</a:t>
            </a:r>
            <a:r>
              <a:rPr lang="en-US" dirty="0" smtClean="0"/>
              <a:t>s</a:t>
            </a:r>
            <a:endParaRPr lang="en-US" dirty="0"/>
          </a:p>
        </p:txBody>
      </p:sp>
      <p:sp>
        <p:nvSpPr>
          <p:cNvPr id="3" name="Text Placeholder 2"/>
          <p:cNvSpPr>
            <a:spLocks noGrp="1"/>
          </p:cNvSpPr>
          <p:nvPr>
            <p:ph type="body" sz="quarter" idx="13"/>
          </p:nvPr>
        </p:nvSpPr>
        <p:spPr/>
        <p:txBody>
          <a:bodyPr/>
          <a:lstStyle/>
          <a:p>
            <a:r>
              <a:rPr lang="en-US" dirty="0" smtClean="0"/>
              <a:t>The frequency with which interest is calculated is known as compounding.</a:t>
            </a:r>
          </a:p>
        </p:txBody>
      </p:sp>
      <p:sp>
        <p:nvSpPr>
          <p:cNvPr id="4" name="Content Placeholder 3"/>
          <p:cNvSpPr>
            <a:spLocks noGrp="1"/>
          </p:cNvSpPr>
          <p:nvPr>
            <p:ph idx="1"/>
          </p:nvPr>
        </p:nvSpPr>
        <p:spPr/>
        <p:txBody>
          <a:bodyPr/>
          <a:lstStyle/>
          <a:p>
            <a:r>
              <a:rPr lang="en-US" b="1" dirty="0" smtClean="0"/>
              <a:t>Simple interest </a:t>
            </a:r>
            <a:r>
              <a:rPr lang="en-US" dirty="0" smtClean="0"/>
              <a:t>is the amount of principal times the stated rate of interest for a single period with no compounding.</a:t>
            </a:r>
          </a:p>
          <a:p>
            <a:pPr lvl="1"/>
            <a:r>
              <a:rPr lang="en-US" dirty="0" smtClean="0"/>
              <a:t>If the period of time for which we are examining simple interest is less than a year, the interest rate for a single period is known as a </a:t>
            </a:r>
            <a:r>
              <a:rPr lang="en-US" b="1" dirty="0" smtClean="0"/>
              <a:t>periodic rate.</a:t>
            </a:r>
          </a:p>
          <a:p>
            <a:r>
              <a:rPr lang="en-US" dirty="0" smtClean="0"/>
              <a:t>If the instrument pays interest more than once a year, the interest rate will generally be known as a </a:t>
            </a:r>
            <a:r>
              <a:rPr lang="en-US" b="1" dirty="0" smtClean="0"/>
              <a:t>stated annual interest rate </a:t>
            </a:r>
            <a:r>
              <a:rPr lang="en-US" dirty="0" smtClean="0"/>
              <a:t>or a </a:t>
            </a:r>
            <a:r>
              <a:rPr lang="en-US" b="1" dirty="0" smtClean="0"/>
              <a:t>quoted interest rate.</a:t>
            </a:r>
          </a:p>
          <a:p>
            <a:pPr lvl="1"/>
            <a:r>
              <a:rPr lang="en-US" dirty="0" smtClean="0"/>
              <a:t>The expression of the rate will then typically be followed by an indication of how often interest is calculated.</a:t>
            </a:r>
          </a:p>
          <a:p>
            <a:pPr lvl="1"/>
            <a:r>
              <a:rPr lang="en-US" dirty="0" smtClean="0"/>
              <a:t>For example: 12% compounded monthly</a:t>
            </a:r>
          </a:p>
          <a:p>
            <a:r>
              <a:rPr lang="en-US" dirty="0" smtClean="0"/>
              <a:t>By convention, we can then calculate the monthly rate of simple interest (also known as the monthly periodic rate) as 0.12/12 = 0.01.</a:t>
            </a:r>
          </a:p>
        </p:txBody>
      </p:sp>
      <p:sp>
        <p:nvSpPr>
          <p:cNvPr id="5" name="Slide Number Placeholder 4"/>
          <p:cNvSpPr>
            <a:spLocks noGrp="1"/>
          </p:cNvSpPr>
          <p:nvPr>
            <p:ph type="sldNum" sz="quarter" idx="12"/>
          </p:nvPr>
        </p:nvSpPr>
        <p:spPr/>
        <p:txBody>
          <a:bodyPr/>
          <a:lstStyle/>
          <a:p>
            <a:fld id="{4E4A4924-7CC3-4BF6-9C5C-A8E770D15754}"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dirty="0" smtClean="0"/>
              <a:t>Comparing</a:t>
            </a:r>
            <a:r>
              <a:rPr lang="en-US" baseline="0" dirty="0" smtClean="0"/>
              <a:t> </a:t>
            </a:r>
            <a:r>
              <a:rPr lang="en-US" dirty="0" smtClean="0"/>
              <a:t>Interest</a:t>
            </a:r>
            <a:r>
              <a:rPr lang="en-US" baseline="0" dirty="0" smtClean="0"/>
              <a:t> Rate</a:t>
            </a:r>
            <a:r>
              <a:rPr lang="en-US" dirty="0" smtClean="0"/>
              <a:t>s</a:t>
            </a:r>
            <a:endParaRPr lang="en-US" dirty="0"/>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384048" y="1524000"/>
                <a:ext cx="8375904" cy="4267200"/>
              </a:xfrm>
            </p:spPr>
            <p:txBody>
              <a:bodyPr>
                <a:normAutofit/>
              </a:bodyPr>
              <a:lstStyle/>
              <a:p>
                <a:r>
                  <a:rPr lang="en-US" dirty="0" smtClean="0"/>
                  <a:t>You may encounter investments with different stated rates of interest and different compounding frequencies. </a:t>
                </a:r>
              </a:p>
              <a:p>
                <a:r>
                  <a:rPr lang="en-US" dirty="0" smtClean="0"/>
                  <a:t>To compare such rates, you need a common reference time period and a method for combining the rates and compounding periods such that a comparison is accurate.</a:t>
                </a:r>
              </a:p>
              <a:p>
                <a:r>
                  <a:rPr lang="en-US" dirty="0" smtClean="0"/>
                  <a:t>The equivalent annual rate (EAR) is just such a rate. Once calculated, </a:t>
                </a:r>
                <a:r>
                  <a:rPr lang="en-US" b="1" dirty="0" smtClean="0"/>
                  <a:t>EAR represents the interest rate across one year that would have been earned on an equivalent stated rate of interest with no </a:t>
                </a:r>
                <a:r>
                  <a:rPr lang="en-US" b="1" dirty="0" err="1" smtClean="0"/>
                  <a:t>intrayear</a:t>
                </a:r>
                <a:r>
                  <a:rPr lang="en-US" b="1" dirty="0" smtClean="0"/>
                  <a:t> compounding.</a:t>
                </a:r>
              </a:p>
              <a:p>
                <a:pPr marL="9144" indent="0" algn="ctr">
                  <a:buNone/>
                </a:pPr>
                <a:endParaRPr lang="en-US" b="1" dirty="0" smtClean="0"/>
              </a:p>
              <a:p>
                <a:pPr marL="9144" indent="0" algn="ctr">
                  <a:buNone/>
                </a:pPr>
                <a14:m>
                  <m:oMathPara xmlns:m="http://schemas.openxmlformats.org/officeDocument/2006/math">
                    <m:oMathParaPr>
                      <m:jc m:val="centerGroup"/>
                    </m:oMathParaPr>
                    <m:oMath xmlns:m="http://schemas.openxmlformats.org/officeDocument/2006/math">
                      <m:r>
                        <m:rPr>
                          <m:nor/>
                        </m:rPr>
                        <a:rPr lang="en-US" dirty="0"/>
                        <m:t>EAR</m:t>
                      </m:r>
                      <m:r>
                        <m:rPr>
                          <m:nor/>
                        </m:rPr>
                        <a:rPr lang="en-US" dirty="0"/>
                        <m:t> = (1 + </m:t>
                      </m:r>
                      <m:r>
                        <m:rPr>
                          <m:nor/>
                        </m:rPr>
                        <a:rPr lang="en-US" dirty="0"/>
                        <m:t>Periodic</m:t>
                      </m:r>
                      <m:r>
                        <m:rPr>
                          <m:nor/>
                        </m:rPr>
                        <a:rPr lang="en-US" dirty="0"/>
                        <m:t> </m:t>
                      </m:r>
                      <m:r>
                        <m:rPr>
                          <m:nor/>
                        </m:rPr>
                        <a:rPr lang="en-US" dirty="0"/>
                        <m:t>interest</m:t>
                      </m:r>
                      <m:r>
                        <m:rPr>
                          <m:nor/>
                        </m:rPr>
                        <a:rPr lang="en-US" dirty="0"/>
                        <m:t> </m:t>
                      </m:r>
                      <m:r>
                        <m:rPr>
                          <m:nor/>
                        </m:rPr>
                        <a:rPr lang="en-US" dirty="0"/>
                        <m:t>rate</m:t>
                      </m:r>
                      <m:r>
                        <m:rPr>
                          <m:nor/>
                        </m:rPr>
                        <a:rPr lang="en-US" dirty="0"/>
                        <m:t>)</m:t>
                      </m:r>
                      <m:r>
                        <m:rPr>
                          <m:nor/>
                        </m:rPr>
                        <a:rPr lang="en-US" i="1" baseline="30000" dirty="0"/>
                        <m:t>m</m:t>
                      </m:r>
                      <m:r>
                        <m:rPr>
                          <m:nor/>
                        </m:rPr>
                        <a:rPr lang="en-US" dirty="0"/>
                        <m:t> – 1</m:t>
                      </m:r>
                    </m:oMath>
                  </m:oMathPara>
                </a14:m>
                <a:endParaRPr lang="en-US" dirty="0"/>
              </a:p>
              <a:p>
                <a:pPr marL="9144" indent="0" algn="ctr">
                  <a:buNone/>
                </a:pPr>
                <a:endParaRPr lang="en-US" b="1" dirty="0" smtClean="0"/>
              </a:p>
              <a:p>
                <a:pPr marL="210312" lvl="1" indent="0">
                  <a:buNone/>
                </a:pPr>
                <a:r>
                  <a:rPr lang="en-US" dirty="0" smtClean="0"/>
                  <a:t>  where </a:t>
                </a:r>
                <a:r>
                  <a:rPr lang="en-US" i="1" dirty="0" smtClean="0"/>
                  <a:t>m</a:t>
                </a:r>
                <a:r>
                  <a:rPr lang="en-US" dirty="0" smtClean="0"/>
                  <a:t> is the number of times compounding will occur in one year</a:t>
                </a:r>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384048" y="1524000"/>
                <a:ext cx="8375904" cy="4267200"/>
              </a:xfrm>
              <a:blipFill rotWithShape="1">
                <a:blip r:embed="rId3"/>
                <a:stretch>
                  <a:fillRect l="-364" t="-714" r="-655"/>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E4A4924-7CC3-4BF6-9C5C-A8E770D15754}" type="slidenum">
              <a:rPr lang="en-US" smtClean="0"/>
              <a:pPr/>
              <a:t>5</a:t>
            </a:fld>
            <a:endParaRPr lang="en-US"/>
          </a:p>
        </p:txBody>
      </p:sp>
      <p:sp>
        <p:nvSpPr>
          <p:cNvPr id="10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dirty="0" smtClean="0"/>
              <a:t>Comparing</a:t>
            </a:r>
            <a:r>
              <a:rPr lang="en-US" baseline="0" dirty="0" smtClean="0"/>
              <a:t> </a:t>
            </a:r>
            <a:r>
              <a:rPr lang="en-US" dirty="0" smtClean="0"/>
              <a:t>Interest</a:t>
            </a:r>
            <a:r>
              <a:rPr lang="en-US" baseline="0" dirty="0" smtClean="0"/>
              <a:t> Rate</a:t>
            </a:r>
            <a:r>
              <a:rPr lang="en-US" dirty="0" smtClean="0"/>
              <a:t>s</a:t>
            </a:r>
            <a:endParaRPr lang="en-US" dirty="0"/>
          </a:p>
        </p:txBody>
      </p:sp>
      <p:sp>
        <p:nvSpPr>
          <p:cNvPr id="3" name="Text Placeholder 2"/>
          <p:cNvSpPr>
            <a:spLocks noGrp="1"/>
          </p:cNvSpPr>
          <p:nvPr>
            <p:ph type="body" sz="quarter" idx="13"/>
          </p:nvPr>
        </p:nvSpPr>
        <p:spPr/>
        <p:txBody>
          <a:bodyPr/>
          <a:lstStyle/>
          <a:p>
            <a:r>
              <a:rPr lang="en-US" dirty="0" smtClean="0"/>
              <a:t>Focus On: Calculations</a:t>
            </a:r>
          </a:p>
          <a:p>
            <a:endParaRPr lang="en-US" dirty="0"/>
          </a:p>
        </p:txBody>
      </p:sp>
      <p:sp>
        <p:nvSpPr>
          <p:cNvPr id="5" name="Slide Number Placeholder 4"/>
          <p:cNvSpPr>
            <a:spLocks noGrp="1"/>
          </p:cNvSpPr>
          <p:nvPr>
            <p:ph type="sldNum" sz="quarter" idx="12"/>
          </p:nvPr>
        </p:nvSpPr>
        <p:spPr/>
        <p:txBody>
          <a:bodyPr/>
          <a:lstStyle/>
          <a:p>
            <a:fld id="{4E4A4924-7CC3-4BF6-9C5C-A8E770D15754}" type="slidenum">
              <a:rPr lang="en-US" smtClean="0"/>
              <a:pPr/>
              <a:t>6</a:t>
            </a:fld>
            <a:endParaRPr lang="en-US"/>
          </a:p>
        </p:txBody>
      </p:sp>
      <p:sp>
        <p:nvSpPr>
          <p:cNvPr id="10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55934909"/>
              </p:ext>
            </p:extLst>
          </p:nvPr>
        </p:nvGraphicFramePr>
        <p:xfrm>
          <a:off x="457200" y="2133600"/>
          <a:ext cx="8199120" cy="3200400"/>
        </p:xfrm>
        <a:graphic>
          <a:graphicData uri="http://schemas.openxmlformats.org/drawingml/2006/table">
            <a:tbl>
              <a:tblPr firstRow="1" bandRow="1">
                <a:tableStyleId>{5C22544A-7EE6-4342-B048-85BDC9FD1C3A}</a:tableStyleId>
              </a:tblPr>
              <a:tblGrid>
                <a:gridCol w="2926080"/>
                <a:gridCol w="1706880"/>
                <a:gridCol w="2291080"/>
                <a:gridCol w="1275080"/>
              </a:tblGrid>
              <a:tr h="370840">
                <a:tc>
                  <a:txBody>
                    <a:bodyPr/>
                    <a:lstStyle/>
                    <a:p>
                      <a:pPr algn="ctr"/>
                      <a:endParaRPr lang="en-US" dirty="0" smtClean="0"/>
                    </a:p>
                    <a:p>
                      <a:pPr algn="ctr"/>
                      <a:r>
                        <a:rPr lang="en-US" dirty="0" smtClean="0"/>
                        <a:t>Stated</a:t>
                      </a:r>
                      <a:r>
                        <a:rPr lang="en-US" baseline="0" dirty="0" smtClean="0"/>
                        <a:t> Annual Rate</a:t>
                      </a:r>
                      <a:endParaRPr lang="en-US" dirty="0"/>
                    </a:p>
                  </a:txBody>
                  <a:tcPr>
                    <a:solidFill>
                      <a:srgbClr val="78BE20"/>
                    </a:solidFill>
                  </a:tcPr>
                </a:tc>
                <a:tc>
                  <a:txBody>
                    <a:bodyPr/>
                    <a:lstStyle/>
                    <a:p>
                      <a:pPr algn="ctr"/>
                      <a:endParaRPr lang="en-US" dirty="0" smtClean="0"/>
                    </a:p>
                    <a:p>
                      <a:pPr algn="ctr"/>
                      <a:r>
                        <a:rPr lang="en-US" dirty="0" smtClean="0"/>
                        <a:t>Periodic</a:t>
                      </a:r>
                      <a:r>
                        <a:rPr lang="en-US" baseline="0" dirty="0" smtClean="0"/>
                        <a:t> Rate</a:t>
                      </a:r>
                      <a:endParaRPr lang="en-US" dirty="0"/>
                    </a:p>
                  </a:txBody>
                  <a:tcPr>
                    <a:solidFill>
                      <a:srgbClr val="78BE20"/>
                    </a:solidFill>
                  </a:tcPr>
                </a:tc>
                <a:tc>
                  <a:txBody>
                    <a:bodyPr/>
                    <a:lstStyle/>
                    <a:p>
                      <a:pPr algn="ctr"/>
                      <a:r>
                        <a:rPr lang="en-US" dirty="0" smtClean="0"/>
                        <a:t>No. Compounding </a:t>
                      </a:r>
                    </a:p>
                    <a:p>
                      <a:pPr algn="ctr"/>
                      <a:r>
                        <a:rPr lang="en-US" dirty="0" smtClean="0"/>
                        <a:t>Periods</a:t>
                      </a:r>
                      <a:endParaRPr lang="en-US" dirty="0"/>
                    </a:p>
                  </a:txBody>
                  <a:tcPr>
                    <a:solidFill>
                      <a:srgbClr val="78BE20"/>
                    </a:solidFill>
                  </a:tcPr>
                </a:tc>
                <a:tc>
                  <a:txBody>
                    <a:bodyPr/>
                    <a:lstStyle/>
                    <a:p>
                      <a:pPr algn="ctr"/>
                      <a:endParaRPr lang="en-US" dirty="0" smtClean="0"/>
                    </a:p>
                    <a:p>
                      <a:pPr algn="ctr"/>
                      <a:r>
                        <a:rPr lang="en-US" dirty="0" smtClean="0"/>
                        <a:t>EAR</a:t>
                      </a:r>
                      <a:endParaRPr lang="en-US" dirty="0"/>
                    </a:p>
                  </a:txBody>
                  <a:tcPr>
                    <a:solidFill>
                      <a:srgbClr val="78BE20"/>
                    </a:solidFill>
                  </a:tcPr>
                </a:tc>
              </a:tr>
              <a:tr h="370840">
                <a:tc>
                  <a:txBody>
                    <a:bodyPr/>
                    <a:lstStyle/>
                    <a:p>
                      <a:pPr algn="ctr"/>
                      <a:r>
                        <a:rPr lang="en-US" dirty="0" smtClean="0"/>
                        <a:t>10% </a:t>
                      </a:r>
                    </a:p>
                    <a:p>
                      <a:pPr algn="ctr"/>
                      <a:r>
                        <a:rPr lang="en-US" dirty="0" smtClean="0"/>
                        <a:t>monthly compounding</a:t>
                      </a:r>
                      <a:endParaRPr lang="en-US" dirty="0"/>
                    </a:p>
                  </a:txBody>
                  <a:tcPr>
                    <a:solidFill>
                      <a:srgbClr val="78BE20">
                        <a:alpha val="50000"/>
                      </a:srgbClr>
                    </a:solidFill>
                  </a:tcPr>
                </a:tc>
                <a:tc>
                  <a:txBody>
                    <a:bodyPr/>
                    <a:lstStyle/>
                    <a:p>
                      <a:pPr algn="ctr"/>
                      <a:endParaRPr lang="en-US" dirty="0" smtClean="0"/>
                    </a:p>
                    <a:p>
                      <a:pPr algn="ctr"/>
                      <a:r>
                        <a:rPr lang="en-US" dirty="0" smtClean="0"/>
                        <a:t>0.8333%</a:t>
                      </a:r>
                      <a:endParaRPr lang="en-US" dirty="0"/>
                    </a:p>
                  </a:txBody>
                  <a:tcPr>
                    <a:solidFill>
                      <a:srgbClr val="78BE20">
                        <a:alpha val="50000"/>
                      </a:srgbClr>
                    </a:solidFill>
                  </a:tcPr>
                </a:tc>
                <a:tc>
                  <a:txBody>
                    <a:bodyPr/>
                    <a:lstStyle/>
                    <a:p>
                      <a:pPr algn="ctr"/>
                      <a:endParaRPr lang="en-US" dirty="0" smtClean="0"/>
                    </a:p>
                    <a:p>
                      <a:pPr algn="ctr"/>
                      <a:r>
                        <a:rPr lang="en-US" dirty="0" smtClean="0"/>
                        <a:t>12</a:t>
                      </a:r>
                      <a:endParaRPr lang="en-US" dirty="0"/>
                    </a:p>
                  </a:txBody>
                  <a:tcPr>
                    <a:solidFill>
                      <a:srgbClr val="78BE20">
                        <a:alpha val="50000"/>
                      </a:srgbClr>
                    </a:solidFill>
                  </a:tcPr>
                </a:tc>
                <a:tc>
                  <a:txBody>
                    <a:bodyPr/>
                    <a:lstStyle/>
                    <a:p>
                      <a:pPr algn="ctr"/>
                      <a:endParaRPr lang="en-US" dirty="0" smtClean="0"/>
                    </a:p>
                    <a:p>
                      <a:pPr algn="ctr"/>
                      <a:r>
                        <a:rPr lang="en-US" dirty="0" smtClean="0"/>
                        <a:t>10.4713%</a:t>
                      </a:r>
                      <a:endParaRPr lang="en-US" dirty="0"/>
                    </a:p>
                  </a:txBody>
                  <a:tcPr>
                    <a:solidFill>
                      <a:srgbClr val="78BE20">
                        <a:alpha val="50000"/>
                      </a:srgbClr>
                    </a:solidFill>
                  </a:tcPr>
                </a:tc>
              </a:tr>
              <a:tr h="370840">
                <a:tc>
                  <a:txBody>
                    <a:bodyPr/>
                    <a:lstStyle/>
                    <a:p>
                      <a:pPr algn="ctr"/>
                      <a:r>
                        <a:rPr lang="en-US" dirty="0" smtClean="0"/>
                        <a:t>10%</a:t>
                      </a:r>
                      <a:r>
                        <a:rPr lang="en-US" baseline="0" dirty="0" smtClean="0"/>
                        <a:t> </a:t>
                      </a:r>
                    </a:p>
                    <a:p>
                      <a:pPr algn="ctr"/>
                      <a:r>
                        <a:rPr lang="en-US" baseline="0" dirty="0" smtClean="0"/>
                        <a:t>quarterly compounding</a:t>
                      </a:r>
                      <a:endParaRPr lang="en-US" dirty="0"/>
                    </a:p>
                  </a:txBody>
                  <a:tcPr>
                    <a:solidFill>
                      <a:srgbClr val="78BE20">
                        <a:alpha val="25000"/>
                      </a:srgbClr>
                    </a:solidFill>
                  </a:tcPr>
                </a:tc>
                <a:tc>
                  <a:txBody>
                    <a:bodyPr/>
                    <a:lstStyle/>
                    <a:p>
                      <a:pPr algn="ctr"/>
                      <a:endParaRPr lang="en-US" dirty="0" smtClean="0"/>
                    </a:p>
                    <a:p>
                      <a:pPr algn="ctr"/>
                      <a:r>
                        <a:rPr lang="en-US" dirty="0" smtClean="0"/>
                        <a:t>2.5%</a:t>
                      </a:r>
                      <a:endParaRPr lang="en-US" dirty="0"/>
                    </a:p>
                  </a:txBody>
                  <a:tcPr>
                    <a:solidFill>
                      <a:srgbClr val="78BE20">
                        <a:alpha val="25000"/>
                      </a:srgbClr>
                    </a:solidFill>
                  </a:tcPr>
                </a:tc>
                <a:tc>
                  <a:txBody>
                    <a:bodyPr/>
                    <a:lstStyle/>
                    <a:p>
                      <a:pPr algn="ctr"/>
                      <a:endParaRPr lang="en-US" dirty="0" smtClean="0"/>
                    </a:p>
                    <a:p>
                      <a:pPr algn="ctr"/>
                      <a:r>
                        <a:rPr lang="en-US" dirty="0" smtClean="0"/>
                        <a:t>4</a:t>
                      </a:r>
                      <a:endParaRPr lang="en-US" dirty="0"/>
                    </a:p>
                  </a:txBody>
                  <a:tcPr>
                    <a:solidFill>
                      <a:srgbClr val="78BE20">
                        <a:alpha val="25000"/>
                      </a:srgbClr>
                    </a:solidFill>
                  </a:tcPr>
                </a:tc>
                <a:tc>
                  <a:txBody>
                    <a:bodyPr/>
                    <a:lstStyle/>
                    <a:p>
                      <a:pPr algn="ctr"/>
                      <a:endParaRPr lang="en-US" dirty="0" smtClean="0"/>
                    </a:p>
                    <a:p>
                      <a:pPr algn="ctr"/>
                      <a:r>
                        <a:rPr lang="en-US" dirty="0" smtClean="0"/>
                        <a:t>10.3813%</a:t>
                      </a:r>
                      <a:endParaRPr lang="en-US" dirty="0"/>
                    </a:p>
                  </a:txBody>
                  <a:tcPr>
                    <a:solidFill>
                      <a:srgbClr val="78BE20">
                        <a:alpha val="25000"/>
                      </a:srgbClr>
                    </a:solidFill>
                  </a:tcPr>
                </a:tc>
              </a:tr>
              <a:tr h="370840">
                <a:tc>
                  <a:txBody>
                    <a:bodyPr/>
                    <a:lstStyle/>
                    <a:p>
                      <a:pPr algn="ctr"/>
                      <a:r>
                        <a:rPr lang="en-US" dirty="0" smtClean="0"/>
                        <a:t>10% </a:t>
                      </a:r>
                    </a:p>
                    <a:p>
                      <a:pPr algn="ctr"/>
                      <a:r>
                        <a:rPr lang="en-US" dirty="0" smtClean="0"/>
                        <a:t>semiannual</a:t>
                      </a:r>
                      <a:r>
                        <a:rPr lang="en-US" baseline="0" dirty="0" smtClean="0"/>
                        <a:t> compounding</a:t>
                      </a:r>
                      <a:endParaRPr lang="en-US" dirty="0"/>
                    </a:p>
                  </a:txBody>
                  <a:tcPr>
                    <a:solidFill>
                      <a:srgbClr val="78BE20">
                        <a:alpha val="50000"/>
                      </a:srgbClr>
                    </a:solidFill>
                  </a:tcPr>
                </a:tc>
                <a:tc>
                  <a:txBody>
                    <a:bodyPr/>
                    <a:lstStyle/>
                    <a:p>
                      <a:pPr algn="ctr"/>
                      <a:endParaRPr lang="en-US" dirty="0" smtClean="0"/>
                    </a:p>
                    <a:p>
                      <a:pPr algn="ctr"/>
                      <a:r>
                        <a:rPr lang="en-US" dirty="0" smtClean="0"/>
                        <a:t>5%</a:t>
                      </a:r>
                      <a:endParaRPr lang="en-US" dirty="0"/>
                    </a:p>
                  </a:txBody>
                  <a:tcPr>
                    <a:solidFill>
                      <a:srgbClr val="78BE20">
                        <a:alpha val="50000"/>
                      </a:srgbClr>
                    </a:solidFill>
                  </a:tcPr>
                </a:tc>
                <a:tc>
                  <a:txBody>
                    <a:bodyPr/>
                    <a:lstStyle/>
                    <a:p>
                      <a:pPr algn="ctr"/>
                      <a:endParaRPr lang="en-US" dirty="0" smtClean="0"/>
                    </a:p>
                    <a:p>
                      <a:pPr algn="ctr"/>
                      <a:r>
                        <a:rPr lang="en-US" dirty="0" smtClean="0"/>
                        <a:t>2</a:t>
                      </a:r>
                      <a:endParaRPr lang="en-US" dirty="0"/>
                    </a:p>
                  </a:txBody>
                  <a:tcPr>
                    <a:solidFill>
                      <a:srgbClr val="78BE20">
                        <a:alpha val="50000"/>
                      </a:srgbClr>
                    </a:solidFill>
                  </a:tcPr>
                </a:tc>
                <a:tc>
                  <a:txBody>
                    <a:bodyPr/>
                    <a:lstStyle/>
                    <a:p>
                      <a:pPr algn="ctr"/>
                      <a:endParaRPr lang="en-US" dirty="0" smtClean="0"/>
                    </a:p>
                    <a:p>
                      <a:pPr algn="ctr"/>
                      <a:r>
                        <a:rPr lang="en-US" dirty="0" smtClean="0"/>
                        <a:t>10.25%</a:t>
                      </a:r>
                      <a:endParaRPr lang="en-US" dirty="0"/>
                    </a:p>
                  </a:txBody>
                  <a:tcPr>
                    <a:solidFill>
                      <a:srgbClr val="78BE20">
                        <a:alpha val="50000"/>
                      </a:srgbClr>
                    </a:solidFill>
                  </a:tcPr>
                </a:tc>
              </a:tr>
              <a:tr h="370840">
                <a:tc>
                  <a:txBody>
                    <a:bodyPr/>
                    <a:lstStyle/>
                    <a:p>
                      <a:pPr algn="ctr"/>
                      <a:r>
                        <a:rPr lang="en-US" dirty="0" smtClean="0"/>
                        <a:t>10%</a:t>
                      </a:r>
                    </a:p>
                    <a:p>
                      <a:pPr algn="ctr"/>
                      <a:r>
                        <a:rPr lang="en-US" dirty="0" smtClean="0"/>
                        <a:t> annual compounding</a:t>
                      </a:r>
                      <a:endParaRPr lang="en-US" dirty="0"/>
                    </a:p>
                  </a:txBody>
                  <a:tcPr>
                    <a:solidFill>
                      <a:srgbClr val="78BE20">
                        <a:alpha val="25000"/>
                      </a:srgbClr>
                    </a:solidFill>
                  </a:tcPr>
                </a:tc>
                <a:tc>
                  <a:txBody>
                    <a:bodyPr/>
                    <a:lstStyle/>
                    <a:p>
                      <a:pPr algn="ctr"/>
                      <a:endParaRPr lang="en-US" dirty="0" smtClean="0"/>
                    </a:p>
                    <a:p>
                      <a:pPr algn="ctr"/>
                      <a:r>
                        <a:rPr lang="en-US" dirty="0" smtClean="0"/>
                        <a:t>10%</a:t>
                      </a:r>
                      <a:endParaRPr lang="en-US" dirty="0"/>
                    </a:p>
                  </a:txBody>
                  <a:tcPr>
                    <a:solidFill>
                      <a:srgbClr val="78BE20">
                        <a:alpha val="25000"/>
                      </a:srgbClr>
                    </a:solidFill>
                  </a:tcPr>
                </a:tc>
                <a:tc>
                  <a:txBody>
                    <a:bodyPr/>
                    <a:lstStyle/>
                    <a:p>
                      <a:pPr algn="ctr"/>
                      <a:endParaRPr lang="en-US" dirty="0" smtClean="0"/>
                    </a:p>
                    <a:p>
                      <a:pPr algn="ctr"/>
                      <a:r>
                        <a:rPr lang="en-US" dirty="0" smtClean="0"/>
                        <a:t>1</a:t>
                      </a:r>
                      <a:endParaRPr lang="en-US" dirty="0"/>
                    </a:p>
                  </a:txBody>
                  <a:tcPr>
                    <a:solidFill>
                      <a:srgbClr val="78BE20">
                        <a:alpha val="25000"/>
                      </a:srgbClr>
                    </a:solidFill>
                  </a:tcPr>
                </a:tc>
                <a:tc>
                  <a:txBody>
                    <a:bodyPr/>
                    <a:lstStyle/>
                    <a:p>
                      <a:pPr algn="ctr"/>
                      <a:endParaRPr lang="en-US" dirty="0" smtClean="0"/>
                    </a:p>
                    <a:p>
                      <a:pPr algn="ctr"/>
                      <a:r>
                        <a:rPr lang="en-US" dirty="0" smtClean="0"/>
                        <a:t>10%</a:t>
                      </a:r>
                      <a:endParaRPr lang="en-US" dirty="0"/>
                    </a:p>
                  </a:txBody>
                  <a:tcPr>
                    <a:solidFill>
                      <a:srgbClr val="78BE20">
                        <a:alpha val="25000"/>
                      </a:srgbClr>
                    </a:solidFill>
                  </a:tcPr>
                </a:tc>
              </a:tr>
            </a:tbl>
          </a:graphicData>
        </a:graphic>
      </p:graphicFrame>
      <mc:AlternateContent xmlns:mc="http://schemas.openxmlformats.org/markup-compatibility/2006" xmlns:a14="http://schemas.microsoft.com/office/drawing/2010/main">
        <mc:Choice Requires="a14">
          <p:sp>
            <p:nvSpPr>
              <p:cNvPr id="6" name="TextBox 5"/>
              <p:cNvSpPr txBox="1"/>
              <p:nvPr/>
            </p:nvSpPr>
            <p:spPr>
              <a:xfrm>
                <a:off x="2514600" y="5562600"/>
                <a:ext cx="4648200" cy="609600"/>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m:rPr>
                          <m:nor/>
                        </m:rPr>
                        <a:rPr lang="en-US" dirty="0"/>
                        <m:t>EAR</m:t>
                      </m:r>
                      <m:r>
                        <m:rPr>
                          <m:nor/>
                        </m:rPr>
                        <a:rPr lang="en-US" dirty="0"/>
                        <m:t> = (1 + </m:t>
                      </m:r>
                      <m:r>
                        <m:rPr>
                          <m:nor/>
                        </m:rPr>
                        <a:rPr lang="en-US" dirty="0"/>
                        <m:t>Periodic</m:t>
                      </m:r>
                      <m:r>
                        <m:rPr>
                          <m:nor/>
                        </m:rPr>
                        <a:rPr lang="en-US" dirty="0"/>
                        <m:t> </m:t>
                      </m:r>
                      <m:r>
                        <m:rPr>
                          <m:nor/>
                        </m:rPr>
                        <a:rPr lang="en-US" dirty="0"/>
                        <m:t>interest</m:t>
                      </m:r>
                      <m:r>
                        <m:rPr>
                          <m:nor/>
                        </m:rPr>
                        <a:rPr lang="en-US" dirty="0"/>
                        <m:t> </m:t>
                      </m:r>
                      <m:r>
                        <m:rPr>
                          <m:nor/>
                        </m:rPr>
                        <a:rPr lang="en-US" dirty="0"/>
                        <m:t>rate</m:t>
                      </m:r>
                      <m:r>
                        <m:rPr>
                          <m:nor/>
                        </m:rPr>
                        <a:rPr lang="en-US" dirty="0"/>
                        <m:t>)</m:t>
                      </m:r>
                      <m:r>
                        <m:rPr>
                          <m:nor/>
                        </m:rPr>
                        <a:rPr lang="en-US" i="1" baseline="30000" dirty="0"/>
                        <m:t>m</m:t>
                      </m:r>
                      <m:r>
                        <m:rPr>
                          <m:nor/>
                        </m:rPr>
                        <a:rPr lang="en-US" dirty="0"/>
                        <m:t> – 1</m:t>
                      </m:r>
                    </m:oMath>
                  </m:oMathPara>
                </a14:m>
                <a:endParaRPr lang="en-US" dirty="0"/>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514600" y="5562600"/>
                <a:ext cx="4648200" cy="609600"/>
              </a:xfrm>
              <a:prstGeom prst="rect">
                <a:avLst/>
              </a:prstGeom>
              <a:blipFill rotWithShape="1">
                <a:blip r:embed="rId3"/>
                <a:stretch>
                  <a:fillRect/>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Future Value (FV)</a:t>
            </a:r>
            <a:endParaRPr lang="en-US" dirty="0"/>
          </a:p>
        </p:txBody>
      </p:sp>
      <p:sp>
        <p:nvSpPr>
          <p:cNvPr id="3" name="Text Placeholder 2"/>
          <p:cNvSpPr>
            <a:spLocks noGrp="1"/>
          </p:cNvSpPr>
          <p:nvPr>
            <p:ph type="body" sz="quarter" idx="13"/>
          </p:nvPr>
        </p:nvSpPr>
        <p:spPr/>
        <p:txBody>
          <a:bodyPr/>
          <a:lstStyle/>
          <a:p>
            <a:r>
              <a:rPr lang="en-US" dirty="0" smtClean="0"/>
              <a:t>Given a present value (PV), we can compound to return a future value (FV).</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2057400"/>
                <a:ext cx="8375904" cy="3929061"/>
              </a:xfrm>
            </p:spPr>
            <p:txBody>
              <a:bodyPr/>
              <a:lstStyle/>
              <a:p>
                <a:r>
                  <a:rPr lang="en-US" dirty="0" smtClean="0"/>
                  <a:t>If we have $1,000 today that we put in an exchange-traded fund that will generate 12% per year for the next two years, how much will we have in the account in two years?</a:t>
                </a:r>
              </a:p>
              <a:p>
                <a:pPr marL="9144" indent="0" algn="ctr">
                  <a:buNone/>
                </a:pPr>
                <a:endParaRPr lang="en-US" dirty="0" smtClean="0"/>
              </a:p>
              <a:p>
                <a:pPr marL="9144" indent="0" algn="ctr">
                  <a:buNone/>
                </a:pPr>
                <a14:m>
                  <m:oMathPara xmlns:m="http://schemas.openxmlformats.org/officeDocument/2006/math">
                    <m:oMathParaPr>
                      <m:jc m:val="centerGroup"/>
                    </m:oMathParaPr>
                    <m:oMath xmlns:m="http://schemas.openxmlformats.org/officeDocument/2006/math">
                      <m:r>
                        <m:rPr>
                          <m:nor/>
                        </m:rPr>
                        <a:rPr lang="en-US" dirty="0"/>
                        <m:t>PV</m:t>
                      </m:r>
                      <m:r>
                        <m:rPr>
                          <m:nor/>
                        </m:rPr>
                        <a:rPr lang="en-US" baseline="-25000" dirty="0"/>
                        <m:t>0</m:t>
                      </m:r>
                      <m:r>
                        <m:rPr>
                          <m:nor/>
                        </m:rPr>
                        <a:rPr lang="en-US" dirty="0"/>
                        <m:t>(1 + </m:t>
                      </m:r>
                      <m:r>
                        <m:rPr>
                          <m:nor/>
                        </m:rPr>
                        <a:rPr lang="en-US" i="1" dirty="0"/>
                        <m:t>r</m:t>
                      </m:r>
                      <m:r>
                        <m:rPr>
                          <m:nor/>
                        </m:rPr>
                        <a:rPr lang="en-US" dirty="0"/>
                        <m:t>)</m:t>
                      </m:r>
                      <m:r>
                        <m:rPr>
                          <m:nor/>
                        </m:rPr>
                        <a:rPr lang="en-US" i="1" baseline="30000" dirty="0"/>
                        <m:t>N</m:t>
                      </m:r>
                      <m:r>
                        <m:rPr>
                          <m:nor/>
                        </m:rPr>
                        <a:rPr lang="en-US" dirty="0"/>
                        <m:t> = </m:t>
                      </m:r>
                      <m:r>
                        <m:rPr>
                          <m:nor/>
                        </m:rPr>
                        <a:rPr lang="en-US" dirty="0"/>
                        <m:t>FV</m:t>
                      </m:r>
                      <m:r>
                        <m:rPr>
                          <m:nor/>
                        </m:rPr>
                        <a:rPr lang="en-US" i="1" baseline="-25000" dirty="0"/>
                        <m:t>N</m:t>
                      </m:r>
                      <m:r>
                        <m:rPr>
                          <m:nor/>
                        </m:rPr>
                        <a:rPr lang="en-US" dirty="0"/>
                        <m:t> </m:t>
                      </m:r>
                    </m:oMath>
                  </m:oMathPara>
                </a14:m>
                <a:endParaRPr lang="en-US" dirty="0"/>
              </a:p>
              <a:p>
                <a:pPr marL="9144" indent="0" algn="ctr">
                  <a:buNone/>
                </a:pPr>
                <a:endParaRPr lang="en-US"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2057400"/>
                <a:ext cx="8375904" cy="3929061"/>
              </a:xfrm>
              <a:blipFill rotWithShape="1">
                <a:blip r:embed="rId3"/>
                <a:stretch>
                  <a:fillRect l="-364" t="-776"/>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E4A4924-7CC3-4BF6-9C5C-A8E770D15754}" type="slidenum">
              <a:rPr lang="en-US" smtClean="0"/>
              <a:pPr/>
              <a:t>7</a:t>
            </a:fld>
            <a:endParaRPr lang="en-US"/>
          </a:p>
        </p:txBody>
      </p:sp>
      <p:grpSp>
        <p:nvGrpSpPr>
          <p:cNvPr id="14" name="Group 17"/>
          <p:cNvGrpSpPr/>
          <p:nvPr/>
        </p:nvGrpSpPr>
        <p:grpSpPr>
          <a:xfrm>
            <a:off x="1524000" y="3505200"/>
            <a:ext cx="5638800" cy="1143000"/>
            <a:chOff x="1524000" y="4800600"/>
            <a:chExt cx="5638800" cy="1143000"/>
          </a:xfrm>
        </p:grpSpPr>
        <p:sp>
          <p:nvSpPr>
            <p:cNvPr id="6" name="Line 4"/>
            <p:cNvSpPr>
              <a:spLocks noChangeShapeType="1"/>
            </p:cNvSpPr>
            <p:nvPr/>
          </p:nvSpPr>
          <p:spPr bwMode="auto">
            <a:xfrm>
              <a:off x="1524000" y="5334000"/>
              <a:ext cx="2133600" cy="0"/>
            </a:xfrm>
            <a:prstGeom prst="line">
              <a:avLst/>
            </a:prstGeom>
            <a:noFill/>
            <a:ln w="38100">
              <a:solidFill>
                <a:srgbClr val="78BE20"/>
              </a:solidFill>
              <a:round/>
              <a:headEnd/>
              <a:tailEnd/>
            </a:ln>
          </p:spPr>
          <p:txBody>
            <a:bodyPr/>
            <a:lstStyle/>
            <a:p>
              <a:endParaRPr lang="en-US"/>
            </a:p>
          </p:txBody>
        </p:sp>
        <p:sp>
          <p:nvSpPr>
            <p:cNvPr id="7" name="Line 5"/>
            <p:cNvSpPr>
              <a:spLocks noChangeShapeType="1"/>
            </p:cNvSpPr>
            <p:nvPr/>
          </p:nvSpPr>
          <p:spPr bwMode="auto">
            <a:xfrm>
              <a:off x="1524000" y="5334000"/>
              <a:ext cx="0" cy="609600"/>
            </a:xfrm>
            <a:prstGeom prst="line">
              <a:avLst/>
            </a:prstGeom>
            <a:noFill/>
            <a:ln w="38100">
              <a:solidFill>
                <a:srgbClr val="78BE20"/>
              </a:solidFill>
              <a:round/>
              <a:headEnd/>
              <a:tailEnd type="triangle" w="med" len="med"/>
            </a:ln>
          </p:spPr>
          <p:txBody>
            <a:bodyPr/>
            <a:lstStyle/>
            <a:p>
              <a:endParaRPr lang="en-US"/>
            </a:p>
          </p:txBody>
        </p:sp>
        <p:sp>
          <p:nvSpPr>
            <p:cNvPr id="8" name="Line 6"/>
            <p:cNvSpPr>
              <a:spLocks noChangeShapeType="1"/>
            </p:cNvSpPr>
            <p:nvPr/>
          </p:nvSpPr>
          <p:spPr bwMode="auto">
            <a:xfrm>
              <a:off x="3657600" y="5257800"/>
              <a:ext cx="0" cy="152400"/>
            </a:xfrm>
            <a:prstGeom prst="line">
              <a:avLst/>
            </a:prstGeom>
            <a:noFill/>
            <a:ln w="38100">
              <a:solidFill>
                <a:srgbClr val="78BE20"/>
              </a:solidFill>
              <a:round/>
              <a:headEnd/>
              <a:tailEnd/>
            </a:ln>
          </p:spPr>
          <p:txBody>
            <a:bodyPr/>
            <a:lstStyle/>
            <a:p>
              <a:endParaRPr lang="en-US"/>
            </a:p>
          </p:txBody>
        </p:sp>
        <p:sp>
          <p:nvSpPr>
            <p:cNvPr id="9" name="Line 7"/>
            <p:cNvSpPr>
              <a:spLocks noChangeShapeType="1"/>
            </p:cNvSpPr>
            <p:nvPr/>
          </p:nvSpPr>
          <p:spPr bwMode="auto">
            <a:xfrm>
              <a:off x="5029200" y="5410200"/>
              <a:ext cx="2133600" cy="0"/>
            </a:xfrm>
            <a:prstGeom prst="line">
              <a:avLst/>
            </a:prstGeom>
            <a:noFill/>
            <a:ln w="38100">
              <a:solidFill>
                <a:srgbClr val="78BE20"/>
              </a:solidFill>
              <a:round/>
              <a:headEnd/>
              <a:tailEnd/>
            </a:ln>
          </p:spPr>
          <p:txBody>
            <a:bodyPr/>
            <a:lstStyle/>
            <a:p>
              <a:endParaRPr lang="en-US"/>
            </a:p>
          </p:txBody>
        </p:sp>
        <p:sp>
          <p:nvSpPr>
            <p:cNvPr id="10" name="Line 9"/>
            <p:cNvSpPr>
              <a:spLocks noChangeShapeType="1"/>
            </p:cNvSpPr>
            <p:nvPr/>
          </p:nvSpPr>
          <p:spPr bwMode="auto">
            <a:xfrm>
              <a:off x="5029200" y="5334000"/>
              <a:ext cx="0" cy="152400"/>
            </a:xfrm>
            <a:prstGeom prst="line">
              <a:avLst/>
            </a:prstGeom>
            <a:noFill/>
            <a:ln w="38100">
              <a:solidFill>
                <a:srgbClr val="78BE20"/>
              </a:solidFill>
              <a:round/>
              <a:headEnd/>
              <a:tailEnd/>
            </a:ln>
          </p:spPr>
          <p:txBody>
            <a:bodyPr/>
            <a:lstStyle/>
            <a:p>
              <a:endParaRPr lang="en-US"/>
            </a:p>
          </p:txBody>
        </p:sp>
        <p:sp>
          <p:nvSpPr>
            <p:cNvPr id="11" name="Line 11"/>
            <p:cNvSpPr>
              <a:spLocks noChangeShapeType="1"/>
            </p:cNvSpPr>
            <p:nvPr/>
          </p:nvSpPr>
          <p:spPr bwMode="auto">
            <a:xfrm flipV="1">
              <a:off x="7162800" y="4800600"/>
              <a:ext cx="0" cy="609600"/>
            </a:xfrm>
            <a:prstGeom prst="line">
              <a:avLst/>
            </a:prstGeom>
            <a:noFill/>
            <a:ln w="38100">
              <a:solidFill>
                <a:srgbClr val="78BE20"/>
              </a:solidFill>
              <a:round/>
              <a:headEnd/>
              <a:tailEnd type="triangle" w="med" len="med"/>
            </a:ln>
          </p:spPr>
          <p:txBody>
            <a:bodyPr/>
            <a:lstStyle/>
            <a:p>
              <a:endParaRPr lang="en-US"/>
            </a:p>
          </p:txBody>
        </p:sp>
        <p:sp>
          <p:nvSpPr>
            <p:cNvPr id="12" name="AutoShape 12"/>
            <p:cNvSpPr>
              <a:spLocks noChangeArrowheads="1"/>
            </p:cNvSpPr>
            <p:nvPr/>
          </p:nvSpPr>
          <p:spPr bwMode="auto">
            <a:xfrm>
              <a:off x="4038600" y="5105400"/>
              <a:ext cx="685800" cy="533400"/>
            </a:xfrm>
            <a:prstGeom prst="rightArrow">
              <a:avLst>
                <a:gd name="adj1" fmla="val 50000"/>
                <a:gd name="adj2" fmla="val 32143"/>
              </a:avLst>
            </a:prstGeom>
            <a:solidFill>
              <a:srgbClr val="78BE20"/>
            </a:solidFill>
            <a:ln w="38100">
              <a:solidFill>
                <a:srgbClr val="78BE20"/>
              </a:solidFill>
              <a:miter lim="800000"/>
              <a:headEnd/>
              <a:tailEnd/>
            </a:ln>
          </p:spPr>
          <p:txBody>
            <a:bodyPr wrap="none" anchor="ctr"/>
            <a:lstStyle/>
            <a:p>
              <a:endParaRPr lang="en-US"/>
            </a:p>
          </p:txBody>
        </p:sp>
      </p:grpSp>
      <p:sp>
        <p:nvSpPr>
          <p:cNvPr id="13" name="TextBox 12"/>
          <p:cNvSpPr txBox="1"/>
          <p:nvPr/>
        </p:nvSpPr>
        <p:spPr>
          <a:xfrm>
            <a:off x="1219200" y="1600200"/>
            <a:ext cx="914400" cy="914400"/>
          </a:xfrm>
          <a:prstGeom prst="rect">
            <a:avLst/>
          </a:prstGeom>
          <a:noFill/>
        </p:spPr>
        <p:txBody>
          <a:bodyPr wrap="none" rtlCol="0">
            <a:noAutofit/>
          </a:bodyPr>
          <a:lstStyle/>
          <a:p>
            <a:endParaRPr lang="en-US"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Line 6"/>
          <p:cNvSpPr>
            <a:spLocks noChangeShapeType="1"/>
          </p:cNvSpPr>
          <p:nvPr/>
        </p:nvSpPr>
        <p:spPr bwMode="auto">
          <a:xfrm>
            <a:off x="2590800" y="3962400"/>
            <a:ext cx="0" cy="152400"/>
          </a:xfrm>
          <a:prstGeom prst="line">
            <a:avLst/>
          </a:prstGeom>
          <a:noFill/>
          <a:ln w="38100">
            <a:solidFill>
              <a:srgbClr val="78BE20"/>
            </a:solidFill>
            <a:round/>
            <a:headEnd/>
            <a:tailEnd/>
          </a:ln>
        </p:spPr>
        <p:txBody>
          <a:bodyPr/>
          <a:lstStyle/>
          <a:p>
            <a:endParaRPr lang="en-US"/>
          </a:p>
        </p:txBody>
      </p:sp>
      <p:sp>
        <p:nvSpPr>
          <p:cNvPr id="20" name="Line 6"/>
          <p:cNvSpPr>
            <a:spLocks noChangeShapeType="1"/>
          </p:cNvSpPr>
          <p:nvPr/>
        </p:nvSpPr>
        <p:spPr bwMode="auto">
          <a:xfrm>
            <a:off x="6172200" y="4038600"/>
            <a:ext cx="0" cy="152400"/>
          </a:xfrm>
          <a:prstGeom prst="line">
            <a:avLst/>
          </a:prstGeom>
          <a:noFill/>
          <a:ln w="38100">
            <a:solidFill>
              <a:srgbClr val="78BE20"/>
            </a:solidFill>
            <a:round/>
            <a:headEnd/>
            <a:tailEnd/>
          </a:ln>
        </p:spPr>
        <p:txBody>
          <a:bodyPr/>
          <a:lstStyle/>
          <a:p>
            <a:endParaRPr lang="en-US"/>
          </a:p>
        </p:txBody>
      </p:sp>
      <p:sp>
        <p:nvSpPr>
          <p:cNvPr id="21" name="TextBox 20"/>
          <p:cNvSpPr txBox="1"/>
          <p:nvPr/>
        </p:nvSpPr>
        <p:spPr>
          <a:xfrm>
            <a:off x="1295400" y="37338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0</a:t>
            </a:r>
            <a:endParaRPr lang="en-US" sz="1200" b="1" dirty="0">
              <a:solidFill>
                <a:srgbClr val="78BE20"/>
              </a:solidFill>
            </a:endParaRPr>
          </a:p>
        </p:txBody>
      </p:sp>
      <p:sp>
        <p:nvSpPr>
          <p:cNvPr id="22" name="TextBox 21"/>
          <p:cNvSpPr txBox="1"/>
          <p:nvPr/>
        </p:nvSpPr>
        <p:spPr>
          <a:xfrm>
            <a:off x="2362200" y="3733800"/>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1</a:t>
            </a:r>
            <a:endParaRPr lang="en-US" sz="1200" b="1" dirty="0">
              <a:solidFill>
                <a:srgbClr val="78BE20"/>
              </a:solidFill>
            </a:endParaRPr>
          </a:p>
        </p:txBody>
      </p:sp>
      <p:sp>
        <p:nvSpPr>
          <p:cNvPr id="23" name="TextBox 22"/>
          <p:cNvSpPr txBox="1"/>
          <p:nvPr/>
        </p:nvSpPr>
        <p:spPr>
          <a:xfrm>
            <a:off x="3429000" y="37338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2</a:t>
            </a:r>
            <a:endParaRPr lang="en-US" sz="1200" b="1" dirty="0">
              <a:solidFill>
                <a:srgbClr val="78BE20"/>
              </a:solidFill>
            </a:endParaRPr>
          </a:p>
        </p:txBody>
      </p:sp>
      <p:sp>
        <p:nvSpPr>
          <p:cNvPr id="24" name="TextBox 23"/>
          <p:cNvSpPr txBox="1"/>
          <p:nvPr/>
        </p:nvSpPr>
        <p:spPr>
          <a:xfrm>
            <a:off x="4800600" y="4185062"/>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0</a:t>
            </a:r>
            <a:endParaRPr lang="en-US" sz="1200" b="1" dirty="0">
              <a:solidFill>
                <a:srgbClr val="78BE20"/>
              </a:solidFill>
            </a:endParaRPr>
          </a:p>
        </p:txBody>
      </p:sp>
      <p:sp>
        <p:nvSpPr>
          <p:cNvPr id="25" name="TextBox 24"/>
          <p:cNvSpPr txBox="1"/>
          <p:nvPr/>
        </p:nvSpPr>
        <p:spPr>
          <a:xfrm>
            <a:off x="5943600" y="4167249"/>
            <a:ext cx="533400" cy="304800"/>
          </a:xfrm>
          <a:prstGeom prst="rect">
            <a:avLst/>
          </a:prstGeom>
          <a:noFill/>
        </p:spPr>
        <p:txBody>
          <a:bodyPr wrap="none" rtlCol="0">
            <a:noAutofit/>
          </a:bodyPr>
          <a:lstStyle/>
          <a:p>
            <a:r>
              <a:rPr lang="en-US" sz="1200" b="1" i="1" dirty="0" smtClean="0">
                <a:solidFill>
                  <a:srgbClr val="78BE20"/>
                </a:solidFill>
              </a:rPr>
              <a:t>t</a:t>
            </a:r>
            <a:r>
              <a:rPr lang="en-US" sz="1200" b="1" dirty="0" smtClean="0">
                <a:solidFill>
                  <a:srgbClr val="78BE20"/>
                </a:solidFill>
              </a:rPr>
              <a:t> = 1</a:t>
            </a:r>
            <a:endParaRPr lang="en-US" sz="1200" b="1" dirty="0">
              <a:solidFill>
                <a:srgbClr val="78BE20"/>
              </a:solidFill>
            </a:endParaRPr>
          </a:p>
        </p:txBody>
      </p:sp>
      <p:sp>
        <p:nvSpPr>
          <p:cNvPr id="26" name="TextBox 25"/>
          <p:cNvSpPr txBox="1"/>
          <p:nvPr/>
        </p:nvSpPr>
        <p:spPr>
          <a:xfrm>
            <a:off x="6934200" y="4167249"/>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2</a:t>
            </a:r>
            <a:endParaRPr lang="en-US" sz="1200" b="1" dirty="0">
              <a:solidFill>
                <a:srgbClr val="78BE20"/>
              </a:solidFill>
            </a:endParaRPr>
          </a:p>
        </p:txBody>
      </p:sp>
      <p:sp>
        <p:nvSpPr>
          <p:cNvPr id="27" name="TextBox 26"/>
          <p:cNvSpPr txBox="1"/>
          <p:nvPr/>
        </p:nvSpPr>
        <p:spPr>
          <a:xfrm>
            <a:off x="1066800" y="4724400"/>
            <a:ext cx="914400" cy="304800"/>
          </a:xfrm>
          <a:prstGeom prst="rect">
            <a:avLst/>
          </a:prstGeom>
          <a:noFill/>
        </p:spPr>
        <p:txBody>
          <a:bodyPr wrap="none" rtlCol="0">
            <a:noAutofit/>
          </a:bodyPr>
          <a:lstStyle/>
          <a:p>
            <a:r>
              <a:rPr lang="en-US" sz="1200" b="1" dirty="0" smtClean="0">
                <a:solidFill>
                  <a:srgbClr val="78BE20"/>
                </a:solidFill>
              </a:rPr>
              <a:t>PV</a:t>
            </a:r>
            <a:r>
              <a:rPr lang="en-US" sz="1200" b="1" baseline="-25000" dirty="0" smtClean="0">
                <a:solidFill>
                  <a:srgbClr val="78BE20"/>
                </a:solidFill>
              </a:rPr>
              <a:t>0 </a:t>
            </a:r>
            <a:r>
              <a:rPr lang="en-US" sz="1200" b="1" dirty="0" smtClean="0">
                <a:solidFill>
                  <a:srgbClr val="78BE20"/>
                </a:solidFill>
              </a:rPr>
              <a:t>= $1,000</a:t>
            </a:r>
            <a:endParaRPr lang="en-US" sz="1200" b="1" dirty="0">
              <a:solidFill>
                <a:srgbClr val="78BE20"/>
              </a:solidFill>
            </a:endParaRPr>
          </a:p>
        </p:txBody>
      </p:sp>
      <p:sp>
        <p:nvSpPr>
          <p:cNvPr id="28" name="TextBox 27"/>
          <p:cNvSpPr txBox="1"/>
          <p:nvPr/>
        </p:nvSpPr>
        <p:spPr>
          <a:xfrm>
            <a:off x="6629400" y="3200400"/>
            <a:ext cx="914400" cy="304800"/>
          </a:xfrm>
          <a:prstGeom prst="rect">
            <a:avLst/>
          </a:prstGeom>
          <a:noFill/>
        </p:spPr>
        <p:txBody>
          <a:bodyPr wrap="none" rtlCol="0">
            <a:noAutofit/>
          </a:bodyPr>
          <a:lstStyle/>
          <a:p>
            <a:r>
              <a:rPr lang="en-US" sz="1200" b="1" dirty="0" smtClean="0">
                <a:solidFill>
                  <a:srgbClr val="78BE20"/>
                </a:solidFill>
              </a:rPr>
              <a:t>FV</a:t>
            </a:r>
            <a:r>
              <a:rPr lang="en-US" sz="1200" b="1" baseline="-25000" dirty="0" smtClean="0">
                <a:solidFill>
                  <a:srgbClr val="78BE20"/>
                </a:solidFill>
              </a:rPr>
              <a:t>2 </a:t>
            </a:r>
            <a:r>
              <a:rPr lang="en-US" sz="1200" b="1" dirty="0" smtClean="0">
                <a:solidFill>
                  <a:srgbClr val="78BE20"/>
                </a:solidFill>
              </a:rPr>
              <a:t>= $1,254.40</a:t>
            </a:r>
            <a:endParaRPr lang="en-US" sz="1200" b="1" dirty="0">
              <a:solidFill>
                <a:srgbClr val="78BE20"/>
              </a:solidFill>
            </a:endParaRPr>
          </a:p>
        </p:txBody>
      </p:sp>
      <p:sp>
        <p:nvSpPr>
          <p:cNvPr id="21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50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43200" y="4724400"/>
            <a:ext cx="3400425" cy="352425"/>
          </a:xfrm>
          <a:prstGeom prst="rect">
            <a:avLst/>
          </a:prstGeom>
          <a:noFill/>
        </p:spPr>
      </p:pic>
      <p:sp>
        <p:nvSpPr>
          <p:cNvPr id="215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 name="TextBox 33"/>
          <p:cNvSpPr txBox="1"/>
          <p:nvPr/>
        </p:nvSpPr>
        <p:spPr>
          <a:xfrm>
            <a:off x="2286000" y="4191000"/>
            <a:ext cx="914400" cy="304800"/>
          </a:xfrm>
          <a:prstGeom prst="rect">
            <a:avLst/>
          </a:prstGeom>
          <a:noFill/>
        </p:spPr>
        <p:txBody>
          <a:bodyPr wrap="none" rtlCol="0">
            <a:noAutofit/>
          </a:bodyPr>
          <a:lstStyle/>
          <a:p>
            <a:r>
              <a:rPr lang="en-US" sz="1200" b="1" i="1" dirty="0" smtClean="0">
                <a:solidFill>
                  <a:srgbClr val="78BE20"/>
                </a:solidFill>
              </a:rPr>
              <a:t>r</a:t>
            </a:r>
            <a:r>
              <a:rPr lang="en-US" sz="1200" b="1" dirty="0" smtClean="0">
                <a:solidFill>
                  <a:srgbClr val="78BE20"/>
                </a:solidFill>
              </a:rPr>
              <a:t> = 12%</a:t>
            </a:r>
            <a:endParaRPr lang="en-US" sz="1200" b="1" dirty="0">
              <a:solidFill>
                <a:srgbClr val="78BE20"/>
              </a:solidFill>
            </a:endParaRPr>
          </a:p>
        </p:txBody>
      </p:sp>
      <p:sp>
        <p:nvSpPr>
          <p:cNvPr id="35" name="TextBox 34"/>
          <p:cNvSpPr txBox="1"/>
          <p:nvPr/>
        </p:nvSpPr>
        <p:spPr>
          <a:xfrm>
            <a:off x="5791200" y="3733800"/>
            <a:ext cx="914400" cy="304800"/>
          </a:xfrm>
          <a:prstGeom prst="rect">
            <a:avLst/>
          </a:prstGeom>
          <a:noFill/>
        </p:spPr>
        <p:txBody>
          <a:bodyPr wrap="none" rtlCol="0">
            <a:noAutofit/>
          </a:bodyPr>
          <a:lstStyle/>
          <a:p>
            <a:r>
              <a:rPr lang="en-US" sz="1200" b="1" i="1" dirty="0" smtClean="0">
                <a:solidFill>
                  <a:srgbClr val="78BE20"/>
                </a:solidFill>
              </a:rPr>
              <a:t>r </a:t>
            </a:r>
            <a:r>
              <a:rPr lang="en-US" sz="1200" b="1" dirty="0" smtClean="0">
                <a:solidFill>
                  <a:srgbClr val="78BE20"/>
                </a:solidFill>
              </a:rPr>
              <a:t>= 12%</a:t>
            </a:r>
            <a:endParaRPr lang="en-US" sz="1200" b="1" dirty="0">
              <a:solidFill>
                <a:srgbClr val="78BE2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 Value (PV)</a:t>
            </a:r>
            <a:endParaRPr lang="en-US" dirty="0"/>
          </a:p>
        </p:txBody>
      </p:sp>
      <p:sp>
        <p:nvSpPr>
          <p:cNvPr id="3" name="Text Placeholder 2"/>
          <p:cNvSpPr>
            <a:spLocks noGrp="1"/>
          </p:cNvSpPr>
          <p:nvPr>
            <p:ph type="body" sz="quarter" idx="13"/>
          </p:nvPr>
        </p:nvSpPr>
        <p:spPr/>
        <p:txBody>
          <a:bodyPr/>
          <a:lstStyle/>
          <a:p>
            <a:r>
              <a:rPr lang="en-US" dirty="0" smtClean="0"/>
              <a:t>Given a future value (FV), we can discount it to return a present value (PV).</a:t>
            </a:r>
          </a:p>
          <a:p>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381000" y="2209800"/>
                <a:ext cx="8375904" cy="3929061"/>
              </a:xfrm>
            </p:spPr>
            <p:txBody>
              <a:bodyPr>
                <a:normAutofit lnSpcReduction="10000"/>
              </a:bodyPr>
              <a:lstStyle/>
              <a:p>
                <a:r>
                  <a:rPr lang="en-US" dirty="0" smtClean="0"/>
                  <a:t>If we expect to receive a check for $25,000 in three years and our opportunity cost of funds is 9%, the present value of the future payment is</a:t>
                </a:r>
              </a:p>
              <a:p>
                <a:pPr marL="9144" indent="0" algn="ctr">
                  <a:buNone/>
                </a:pPr>
                <a14:m>
                  <m:oMathPara xmlns:m="http://schemas.openxmlformats.org/officeDocument/2006/math">
                    <m:oMathParaPr>
                      <m:jc m:val="centerGroup"/>
                    </m:oMathParaPr>
                    <m:oMath xmlns:m="http://schemas.openxmlformats.org/officeDocument/2006/math">
                      <m:r>
                        <m:rPr>
                          <m:nor/>
                        </m:rPr>
                        <a:rPr lang="en-US" dirty="0"/>
                        <m:t>PV</m:t>
                      </m:r>
                      <m:r>
                        <m:rPr>
                          <m:nor/>
                        </m:rPr>
                        <a:rPr lang="en-US" baseline="-25000" dirty="0"/>
                        <m:t>0</m:t>
                      </m:r>
                      <m:r>
                        <m:rPr>
                          <m:nor/>
                        </m:rPr>
                        <a:rPr lang="en-US" dirty="0"/>
                        <m:t> = </m:t>
                      </m:r>
                      <m:f>
                        <m:fPr>
                          <m:ctrlPr>
                            <a:rPr lang="en-US" i="1" dirty="0">
                              <a:latin typeface="Cambria Math"/>
                            </a:rPr>
                          </m:ctrlPr>
                        </m:fPr>
                        <m:num>
                          <m:r>
                            <m:rPr>
                              <m:nor/>
                            </m:rPr>
                            <a:rPr lang="en-US" dirty="0"/>
                            <m:t>FV</m:t>
                          </m:r>
                          <m:r>
                            <m:rPr>
                              <m:nor/>
                            </m:rPr>
                            <a:rPr lang="en-US" i="1" baseline="-25000" dirty="0"/>
                            <m:t>N</m:t>
                          </m:r>
                          <m:r>
                            <m:rPr>
                              <m:nor/>
                            </m:rPr>
                            <a:rPr lang="en-US" dirty="0"/>
                            <m:t> </m:t>
                          </m:r>
                        </m:num>
                        <m:den>
                          <m:d>
                            <m:dPr>
                              <m:ctrlPr>
                                <a:rPr lang="en-US" i="1" dirty="0">
                                  <a:latin typeface="Cambria Math"/>
                                </a:rPr>
                              </m:ctrlPr>
                            </m:dPr>
                            <m:e>
                              <m:r>
                                <a:rPr lang="en-US" i="1" dirty="0">
                                  <a:latin typeface="Cambria Math"/>
                                </a:rPr>
                                <m:t>1+</m:t>
                              </m:r>
                              <m:r>
                                <a:rPr lang="en-US" i="1" dirty="0">
                                  <a:latin typeface="Cambria Math"/>
                                </a:rPr>
                                <m:t>𝑟</m:t>
                              </m:r>
                            </m:e>
                          </m:d>
                          <m:r>
                            <a:rPr lang="en-US" i="1" baseline="30000" dirty="0">
                              <a:latin typeface="Cambria Math"/>
                            </a:rPr>
                            <m:t>𝑁</m:t>
                          </m:r>
                        </m:den>
                      </m:f>
                    </m:oMath>
                  </m:oMathPara>
                </a14:m>
                <a:endParaRPr lang="en-US" dirty="0" smtClean="0"/>
              </a:p>
              <a:p>
                <a:pPr marL="9144" indent="0" algn="ctr">
                  <a:buNone/>
                </a:pPr>
                <a:endParaRPr lang="en-US" dirty="0" smtClean="0"/>
              </a:p>
              <a:p>
                <a:pPr marL="9144" indent="0" algn="ctr">
                  <a:buNone/>
                </a:pPr>
                <a:endParaRPr lang="en-US" dirty="0" smtClean="0"/>
              </a:p>
              <a:p>
                <a:pPr marL="9144" indent="0" algn="ctr">
                  <a:buNone/>
                </a:pPr>
                <a:endParaRPr lang="en-US" dirty="0"/>
              </a:p>
              <a:p>
                <a:pPr marL="9144" indent="0" algn="ctr">
                  <a:buNone/>
                </a:pPr>
                <a:endParaRPr lang="en-US" dirty="0" smtClean="0"/>
              </a:p>
              <a:p>
                <a:pPr marL="9144" indent="0" algn="ctr">
                  <a:buNone/>
                </a:pPr>
                <a:endParaRPr lang="en-US" dirty="0"/>
              </a:p>
              <a:p>
                <a:pPr marL="9144" indent="0" algn="ctr">
                  <a:buNone/>
                </a:pPr>
                <a:endParaRPr lang="en-US" b="0" i="0" dirty="0" smtClean="0"/>
              </a:p>
              <a:p>
                <a:pPr marL="9144" indent="0" algn="ctr">
                  <a:buNone/>
                </a:pPr>
                <a14:m>
                  <m:oMathPara xmlns:m="http://schemas.openxmlformats.org/officeDocument/2006/math">
                    <m:oMathParaPr>
                      <m:jc m:val="centerGroup"/>
                    </m:oMathParaPr>
                    <m:oMath xmlns:m="http://schemas.openxmlformats.org/officeDocument/2006/math">
                      <m:r>
                        <m:rPr>
                          <m:nor/>
                        </m:rPr>
                        <a:rPr lang="en-US" b="0" i="0" dirty="0" smtClean="0"/>
                        <m:t>$19,304.59</m:t>
                      </m:r>
                      <m:r>
                        <m:rPr>
                          <m:nor/>
                        </m:rPr>
                        <a:rPr lang="en-US" dirty="0"/>
                        <m:t> = </m:t>
                      </m:r>
                      <m:f>
                        <m:fPr>
                          <m:ctrlPr>
                            <a:rPr lang="en-US" i="1" dirty="0">
                              <a:latin typeface="Cambria Math"/>
                            </a:rPr>
                          </m:ctrlPr>
                        </m:fPr>
                        <m:num>
                          <m:r>
                            <m:rPr>
                              <m:nor/>
                            </m:rPr>
                            <a:rPr lang="en-US" b="0" i="0" dirty="0" smtClean="0"/>
                            <m:t>$25,000</m:t>
                          </m:r>
                          <m:r>
                            <m:rPr>
                              <m:nor/>
                            </m:rPr>
                            <a:rPr lang="en-US" dirty="0"/>
                            <m:t> </m:t>
                          </m:r>
                        </m:num>
                        <m:den>
                          <m:d>
                            <m:dPr>
                              <m:ctrlPr>
                                <a:rPr lang="en-US" i="1" dirty="0">
                                  <a:latin typeface="Cambria Math"/>
                                </a:rPr>
                              </m:ctrlPr>
                            </m:dPr>
                            <m:e>
                              <m:r>
                                <a:rPr lang="en-US" i="1" dirty="0">
                                  <a:latin typeface="Cambria Math"/>
                                </a:rPr>
                                <m:t>1+</m:t>
                              </m:r>
                              <m:r>
                                <a:rPr lang="en-US" b="0" i="1" dirty="0" smtClean="0">
                                  <a:latin typeface="Cambria Math"/>
                                </a:rPr>
                                <m:t>0.09</m:t>
                              </m:r>
                            </m:e>
                          </m:d>
                          <m:r>
                            <a:rPr lang="en-US" b="0" i="1" baseline="30000" dirty="0" smtClean="0">
                              <a:latin typeface="Cambria Math"/>
                            </a:rPr>
                            <m:t>3</m:t>
                          </m:r>
                        </m:den>
                      </m:f>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381000" y="2209800"/>
                <a:ext cx="8375904" cy="3929061"/>
              </a:xfrm>
              <a:blipFill rotWithShape="1">
                <a:blip r:embed="rId3"/>
                <a:stretch>
                  <a:fillRect l="-437" t="-139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E4A4924-7CC3-4BF6-9C5C-A8E770D15754}" type="slidenum">
              <a:rPr lang="en-US" smtClean="0"/>
              <a:pPr/>
              <a:t>8</a:t>
            </a:fld>
            <a:endParaRPr lang="en-US"/>
          </a:p>
        </p:txBody>
      </p:sp>
      <p:sp>
        <p:nvSpPr>
          <p:cNvPr id="6" name="Line 7"/>
          <p:cNvSpPr>
            <a:spLocks noChangeShapeType="1"/>
          </p:cNvSpPr>
          <p:nvPr/>
        </p:nvSpPr>
        <p:spPr bwMode="auto">
          <a:xfrm>
            <a:off x="5638800" y="4343400"/>
            <a:ext cx="2133600" cy="0"/>
          </a:xfrm>
          <a:prstGeom prst="line">
            <a:avLst/>
          </a:prstGeom>
          <a:noFill/>
          <a:ln w="38100">
            <a:solidFill>
              <a:srgbClr val="78BE20"/>
            </a:solidFill>
            <a:round/>
            <a:headEnd/>
            <a:tailEnd/>
          </a:ln>
        </p:spPr>
        <p:txBody>
          <a:bodyPr/>
          <a:lstStyle/>
          <a:p>
            <a:endParaRPr lang="en-US"/>
          </a:p>
        </p:txBody>
      </p:sp>
      <p:sp>
        <p:nvSpPr>
          <p:cNvPr id="12" name="AutoShape 13"/>
          <p:cNvSpPr>
            <a:spLocks noChangeArrowheads="1"/>
          </p:cNvSpPr>
          <p:nvPr/>
        </p:nvSpPr>
        <p:spPr bwMode="auto">
          <a:xfrm>
            <a:off x="4038600" y="4114800"/>
            <a:ext cx="685800" cy="533400"/>
          </a:xfrm>
          <a:prstGeom prst="rightArrow">
            <a:avLst>
              <a:gd name="adj1" fmla="val 50000"/>
              <a:gd name="adj2" fmla="val 32143"/>
            </a:avLst>
          </a:prstGeom>
          <a:solidFill>
            <a:srgbClr val="78BE20"/>
          </a:solidFill>
          <a:ln w="9525">
            <a:solidFill>
              <a:srgbClr val="78BE20"/>
            </a:solidFill>
            <a:miter lim="800000"/>
            <a:headEnd/>
            <a:tailEnd/>
          </a:ln>
        </p:spPr>
        <p:txBody>
          <a:bodyPr wrap="none" anchor="ctr"/>
          <a:lstStyle/>
          <a:p>
            <a:endParaRPr lang="en-US"/>
          </a:p>
        </p:txBody>
      </p:sp>
      <p:grpSp>
        <p:nvGrpSpPr>
          <p:cNvPr id="27" name="Group 31"/>
          <p:cNvGrpSpPr/>
          <p:nvPr/>
        </p:nvGrpSpPr>
        <p:grpSpPr>
          <a:xfrm>
            <a:off x="990600" y="3505200"/>
            <a:ext cx="7086600" cy="1752600"/>
            <a:chOff x="990600" y="3505200"/>
            <a:chExt cx="7086600" cy="1752600"/>
          </a:xfrm>
        </p:grpSpPr>
        <p:sp>
          <p:nvSpPr>
            <p:cNvPr id="7" name="Line 8"/>
            <p:cNvSpPr>
              <a:spLocks noChangeShapeType="1"/>
            </p:cNvSpPr>
            <p:nvPr/>
          </p:nvSpPr>
          <p:spPr bwMode="auto">
            <a:xfrm>
              <a:off x="5638800" y="4343400"/>
              <a:ext cx="0" cy="609600"/>
            </a:xfrm>
            <a:prstGeom prst="line">
              <a:avLst/>
            </a:prstGeom>
            <a:noFill/>
            <a:ln w="38100">
              <a:solidFill>
                <a:srgbClr val="78BE20"/>
              </a:solidFill>
              <a:round/>
              <a:headEnd/>
              <a:tailEnd type="triangle" w="med" len="med"/>
            </a:ln>
          </p:spPr>
          <p:txBody>
            <a:bodyPr/>
            <a:lstStyle/>
            <a:p>
              <a:endParaRPr lang="en-US"/>
            </a:p>
          </p:txBody>
        </p:sp>
        <p:sp>
          <p:nvSpPr>
            <p:cNvPr id="8" name="Line 9"/>
            <p:cNvSpPr>
              <a:spLocks noChangeShapeType="1"/>
            </p:cNvSpPr>
            <p:nvPr/>
          </p:nvSpPr>
          <p:spPr bwMode="auto">
            <a:xfrm>
              <a:off x="7772400" y="4267200"/>
              <a:ext cx="0" cy="152400"/>
            </a:xfrm>
            <a:prstGeom prst="line">
              <a:avLst/>
            </a:prstGeom>
            <a:noFill/>
            <a:ln w="38100">
              <a:solidFill>
                <a:srgbClr val="78BE20"/>
              </a:solidFill>
              <a:round/>
              <a:headEnd/>
              <a:tailEnd/>
            </a:ln>
          </p:spPr>
          <p:txBody>
            <a:bodyPr/>
            <a:lstStyle/>
            <a:p>
              <a:endParaRPr lang="en-US"/>
            </a:p>
          </p:txBody>
        </p:sp>
        <p:sp>
          <p:nvSpPr>
            <p:cNvPr id="9" name="Line 10"/>
            <p:cNvSpPr>
              <a:spLocks noChangeShapeType="1"/>
            </p:cNvSpPr>
            <p:nvPr/>
          </p:nvSpPr>
          <p:spPr bwMode="auto">
            <a:xfrm>
              <a:off x="1219200" y="4343400"/>
              <a:ext cx="2133600" cy="0"/>
            </a:xfrm>
            <a:prstGeom prst="line">
              <a:avLst/>
            </a:prstGeom>
            <a:noFill/>
            <a:ln w="38100">
              <a:solidFill>
                <a:srgbClr val="78BE20"/>
              </a:solidFill>
              <a:round/>
              <a:headEnd/>
              <a:tailEnd/>
            </a:ln>
          </p:spPr>
          <p:txBody>
            <a:bodyPr/>
            <a:lstStyle/>
            <a:p>
              <a:endParaRPr lang="en-US"/>
            </a:p>
          </p:txBody>
        </p:sp>
        <p:sp>
          <p:nvSpPr>
            <p:cNvPr id="10" name="Line 11"/>
            <p:cNvSpPr>
              <a:spLocks noChangeShapeType="1"/>
            </p:cNvSpPr>
            <p:nvPr/>
          </p:nvSpPr>
          <p:spPr bwMode="auto">
            <a:xfrm>
              <a:off x="1219200" y="4267200"/>
              <a:ext cx="0" cy="152400"/>
            </a:xfrm>
            <a:prstGeom prst="line">
              <a:avLst/>
            </a:prstGeom>
            <a:noFill/>
            <a:ln w="38100">
              <a:solidFill>
                <a:srgbClr val="78BE20"/>
              </a:solidFill>
              <a:round/>
              <a:headEnd/>
              <a:tailEnd/>
            </a:ln>
          </p:spPr>
          <p:txBody>
            <a:bodyPr/>
            <a:lstStyle/>
            <a:p>
              <a:endParaRPr lang="en-US"/>
            </a:p>
          </p:txBody>
        </p:sp>
        <p:sp>
          <p:nvSpPr>
            <p:cNvPr id="11" name="Line 12"/>
            <p:cNvSpPr>
              <a:spLocks noChangeShapeType="1"/>
            </p:cNvSpPr>
            <p:nvPr/>
          </p:nvSpPr>
          <p:spPr bwMode="auto">
            <a:xfrm flipV="1">
              <a:off x="3352800" y="3733800"/>
              <a:ext cx="0" cy="609600"/>
            </a:xfrm>
            <a:prstGeom prst="line">
              <a:avLst/>
            </a:prstGeom>
            <a:noFill/>
            <a:ln w="38100">
              <a:solidFill>
                <a:srgbClr val="78BE20"/>
              </a:solidFill>
              <a:round/>
              <a:headEnd/>
              <a:tailEnd type="triangle" w="med" len="med"/>
            </a:ln>
          </p:spPr>
          <p:txBody>
            <a:bodyPr/>
            <a:lstStyle/>
            <a:p>
              <a:endParaRPr lang="en-US"/>
            </a:p>
          </p:txBody>
        </p:sp>
        <p:sp>
          <p:nvSpPr>
            <p:cNvPr id="13" name="Line 11"/>
            <p:cNvSpPr>
              <a:spLocks noChangeShapeType="1"/>
            </p:cNvSpPr>
            <p:nvPr/>
          </p:nvSpPr>
          <p:spPr bwMode="auto">
            <a:xfrm>
              <a:off x="1981200" y="4267200"/>
              <a:ext cx="0" cy="152400"/>
            </a:xfrm>
            <a:prstGeom prst="line">
              <a:avLst/>
            </a:prstGeom>
            <a:noFill/>
            <a:ln w="38100">
              <a:solidFill>
                <a:srgbClr val="78BE20"/>
              </a:solidFill>
              <a:round/>
              <a:headEnd/>
              <a:tailEnd/>
            </a:ln>
          </p:spPr>
          <p:txBody>
            <a:bodyPr/>
            <a:lstStyle/>
            <a:p>
              <a:endParaRPr lang="en-US"/>
            </a:p>
          </p:txBody>
        </p:sp>
        <p:sp>
          <p:nvSpPr>
            <p:cNvPr id="14" name="Line 11"/>
            <p:cNvSpPr>
              <a:spLocks noChangeShapeType="1"/>
            </p:cNvSpPr>
            <p:nvPr/>
          </p:nvSpPr>
          <p:spPr bwMode="auto">
            <a:xfrm>
              <a:off x="2667000" y="4267200"/>
              <a:ext cx="0" cy="152400"/>
            </a:xfrm>
            <a:prstGeom prst="line">
              <a:avLst/>
            </a:prstGeom>
            <a:noFill/>
            <a:ln w="38100">
              <a:solidFill>
                <a:srgbClr val="78BE20"/>
              </a:solidFill>
              <a:round/>
              <a:headEnd/>
              <a:tailEnd/>
            </a:ln>
          </p:spPr>
          <p:txBody>
            <a:bodyPr/>
            <a:lstStyle/>
            <a:p>
              <a:endParaRPr lang="en-US"/>
            </a:p>
          </p:txBody>
        </p:sp>
        <p:sp>
          <p:nvSpPr>
            <p:cNvPr id="15" name="Line 11"/>
            <p:cNvSpPr>
              <a:spLocks noChangeShapeType="1"/>
            </p:cNvSpPr>
            <p:nvPr/>
          </p:nvSpPr>
          <p:spPr bwMode="auto">
            <a:xfrm>
              <a:off x="6400800" y="4267200"/>
              <a:ext cx="0" cy="152400"/>
            </a:xfrm>
            <a:prstGeom prst="line">
              <a:avLst/>
            </a:prstGeom>
            <a:noFill/>
            <a:ln w="38100">
              <a:solidFill>
                <a:srgbClr val="78BE20"/>
              </a:solidFill>
              <a:round/>
              <a:headEnd/>
              <a:tailEnd/>
            </a:ln>
          </p:spPr>
          <p:txBody>
            <a:bodyPr/>
            <a:lstStyle/>
            <a:p>
              <a:endParaRPr lang="en-US"/>
            </a:p>
          </p:txBody>
        </p:sp>
        <p:sp>
          <p:nvSpPr>
            <p:cNvPr id="16" name="Line 11"/>
            <p:cNvSpPr>
              <a:spLocks noChangeShapeType="1"/>
            </p:cNvSpPr>
            <p:nvPr/>
          </p:nvSpPr>
          <p:spPr bwMode="auto">
            <a:xfrm>
              <a:off x="7086600" y="4267200"/>
              <a:ext cx="0" cy="152400"/>
            </a:xfrm>
            <a:prstGeom prst="line">
              <a:avLst/>
            </a:prstGeom>
            <a:noFill/>
            <a:ln w="38100">
              <a:solidFill>
                <a:srgbClr val="78BE20"/>
              </a:solidFill>
              <a:round/>
              <a:headEnd/>
              <a:tailEnd/>
            </a:ln>
          </p:spPr>
          <p:txBody>
            <a:bodyPr/>
            <a:lstStyle/>
            <a:p>
              <a:endParaRPr lang="en-US"/>
            </a:p>
          </p:txBody>
        </p:sp>
        <p:sp>
          <p:nvSpPr>
            <p:cNvPr id="17" name="TextBox 16"/>
            <p:cNvSpPr txBox="1"/>
            <p:nvPr/>
          </p:nvSpPr>
          <p:spPr>
            <a:xfrm>
              <a:off x="990600" y="4343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0</a:t>
              </a:r>
              <a:endParaRPr lang="en-US" sz="1200" b="1" dirty="0">
                <a:solidFill>
                  <a:srgbClr val="78BE20"/>
                </a:solidFill>
              </a:endParaRPr>
            </a:p>
          </p:txBody>
        </p:sp>
        <p:sp>
          <p:nvSpPr>
            <p:cNvPr id="18" name="TextBox 17"/>
            <p:cNvSpPr txBox="1"/>
            <p:nvPr/>
          </p:nvSpPr>
          <p:spPr>
            <a:xfrm>
              <a:off x="1752600" y="4343400"/>
              <a:ext cx="533400" cy="304800"/>
            </a:xfrm>
            <a:prstGeom prst="rect">
              <a:avLst/>
            </a:prstGeom>
            <a:noFill/>
          </p:spPr>
          <p:txBody>
            <a:bodyPr wrap="none" rtlCol="0">
              <a:noAutofit/>
            </a:bodyPr>
            <a:lstStyle/>
            <a:p>
              <a:r>
                <a:rPr lang="en-US" sz="1200" b="1" i="1" dirty="0" smtClean="0">
                  <a:solidFill>
                    <a:srgbClr val="78BE20"/>
                  </a:solidFill>
                </a:rPr>
                <a:t>t </a:t>
              </a:r>
              <a:r>
                <a:rPr lang="en-US" sz="1200" b="1" dirty="0" smtClean="0">
                  <a:solidFill>
                    <a:srgbClr val="78BE20"/>
                  </a:solidFill>
                </a:rPr>
                <a:t>= 1</a:t>
              </a:r>
              <a:endParaRPr lang="en-US" sz="1200" b="1" dirty="0">
                <a:solidFill>
                  <a:srgbClr val="78BE20"/>
                </a:solidFill>
              </a:endParaRPr>
            </a:p>
          </p:txBody>
        </p:sp>
        <p:sp>
          <p:nvSpPr>
            <p:cNvPr id="19" name="TextBox 18"/>
            <p:cNvSpPr txBox="1"/>
            <p:nvPr/>
          </p:nvSpPr>
          <p:spPr>
            <a:xfrm>
              <a:off x="2438400" y="4343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2</a:t>
              </a:r>
              <a:endParaRPr lang="en-US" sz="1200" b="1" dirty="0">
                <a:solidFill>
                  <a:srgbClr val="78BE20"/>
                </a:solidFill>
              </a:endParaRPr>
            </a:p>
          </p:txBody>
        </p:sp>
        <p:sp>
          <p:nvSpPr>
            <p:cNvPr id="20" name="TextBox 19"/>
            <p:cNvSpPr txBox="1"/>
            <p:nvPr/>
          </p:nvSpPr>
          <p:spPr>
            <a:xfrm>
              <a:off x="2781300" y="3505200"/>
              <a:ext cx="1219200" cy="304800"/>
            </a:xfrm>
            <a:prstGeom prst="rect">
              <a:avLst/>
            </a:prstGeom>
            <a:noFill/>
          </p:spPr>
          <p:txBody>
            <a:bodyPr wrap="none" rtlCol="0">
              <a:noAutofit/>
            </a:bodyPr>
            <a:lstStyle/>
            <a:p>
              <a:r>
                <a:rPr lang="en-US" sz="1200" b="1" dirty="0" smtClean="0">
                  <a:solidFill>
                    <a:srgbClr val="78BE20"/>
                  </a:solidFill>
                </a:rPr>
                <a:t>FV</a:t>
              </a:r>
              <a:r>
                <a:rPr lang="en-US" sz="1200" b="1" baseline="-25000" dirty="0" smtClean="0">
                  <a:solidFill>
                    <a:srgbClr val="78BE20"/>
                  </a:solidFill>
                </a:rPr>
                <a:t>3 </a:t>
              </a:r>
              <a:r>
                <a:rPr lang="en-US" sz="1200" b="1" dirty="0" smtClean="0">
                  <a:solidFill>
                    <a:srgbClr val="78BE20"/>
                  </a:solidFill>
                </a:rPr>
                <a:t>= $25,000</a:t>
              </a:r>
            </a:p>
            <a:p>
              <a:endParaRPr lang="en-US" sz="1200" b="1" dirty="0">
                <a:solidFill>
                  <a:srgbClr val="78BE20"/>
                </a:solidFill>
              </a:endParaRPr>
            </a:p>
          </p:txBody>
        </p:sp>
        <p:sp>
          <p:nvSpPr>
            <p:cNvPr id="21" name="TextBox 20"/>
            <p:cNvSpPr txBox="1"/>
            <p:nvPr/>
          </p:nvSpPr>
          <p:spPr>
            <a:xfrm>
              <a:off x="3124200" y="43434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3</a:t>
              </a:r>
              <a:endParaRPr lang="en-US" sz="1200" b="1" dirty="0">
                <a:solidFill>
                  <a:srgbClr val="78BE20"/>
                </a:solidFill>
              </a:endParaRPr>
            </a:p>
          </p:txBody>
        </p:sp>
        <p:sp>
          <p:nvSpPr>
            <p:cNvPr id="22" name="TextBox 21"/>
            <p:cNvSpPr txBox="1"/>
            <p:nvPr/>
          </p:nvSpPr>
          <p:spPr>
            <a:xfrm>
              <a:off x="5410200" y="40386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0</a:t>
              </a:r>
              <a:endParaRPr lang="en-US" sz="1200" b="1" dirty="0">
                <a:solidFill>
                  <a:srgbClr val="78BE20"/>
                </a:solidFill>
              </a:endParaRPr>
            </a:p>
          </p:txBody>
        </p:sp>
        <p:sp>
          <p:nvSpPr>
            <p:cNvPr id="23" name="TextBox 22"/>
            <p:cNvSpPr txBox="1"/>
            <p:nvPr/>
          </p:nvSpPr>
          <p:spPr>
            <a:xfrm>
              <a:off x="6172200" y="40386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1</a:t>
              </a:r>
              <a:endParaRPr lang="en-US" sz="1200" b="1" dirty="0">
                <a:solidFill>
                  <a:srgbClr val="78BE20"/>
                </a:solidFill>
              </a:endParaRPr>
            </a:p>
          </p:txBody>
        </p:sp>
        <p:sp>
          <p:nvSpPr>
            <p:cNvPr id="24" name="TextBox 23"/>
            <p:cNvSpPr txBox="1"/>
            <p:nvPr/>
          </p:nvSpPr>
          <p:spPr>
            <a:xfrm>
              <a:off x="6858000" y="4038600"/>
              <a:ext cx="533400" cy="304800"/>
            </a:xfrm>
            <a:prstGeom prst="rect">
              <a:avLst/>
            </a:prstGeom>
            <a:noFill/>
          </p:spPr>
          <p:txBody>
            <a:bodyPr wrap="none" rtlCol="0">
              <a:noAutofit/>
            </a:bodyPr>
            <a:lstStyle/>
            <a:p>
              <a:r>
                <a:rPr lang="en-US" sz="1200" b="1" i="1" dirty="0">
                  <a:solidFill>
                    <a:srgbClr val="78BE20"/>
                  </a:solidFill>
                </a:rPr>
                <a:t>t</a:t>
              </a:r>
              <a:r>
                <a:rPr lang="en-US" sz="1200" b="1" dirty="0" smtClean="0">
                  <a:solidFill>
                    <a:srgbClr val="78BE20"/>
                  </a:solidFill>
                </a:rPr>
                <a:t> = 2</a:t>
              </a:r>
              <a:endParaRPr lang="en-US" sz="1200" b="1" dirty="0">
                <a:solidFill>
                  <a:srgbClr val="78BE20"/>
                </a:solidFill>
              </a:endParaRPr>
            </a:p>
          </p:txBody>
        </p:sp>
        <p:sp>
          <p:nvSpPr>
            <p:cNvPr id="25" name="TextBox 24"/>
            <p:cNvSpPr txBox="1"/>
            <p:nvPr/>
          </p:nvSpPr>
          <p:spPr>
            <a:xfrm>
              <a:off x="7543800" y="4038600"/>
              <a:ext cx="533400" cy="304800"/>
            </a:xfrm>
            <a:prstGeom prst="rect">
              <a:avLst/>
            </a:prstGeom>
            <a:noFill/>
          </p:spPr>
          <p:txBody>
            <a:bodyPr wrap="none" rtlCol="0">
              <a:noAutofit/>
            </a:bodyPr>
            <a:lstStyle/>
            <a:p>
              <a:r>
                <a:rPr lang="en-US" sz="1200" b="1" dirty="0">
                  <a:solidFill>
                    <a:srgbClr val="78BE20"/>
                  </a:solidFill>
                </a:rPr>
                <a:t>t</a:t>
              </a:r>
              <a:r>
                <a:rPr lang="en-US" sz="1200" b="1" i="1" dirty="0" smtClean="0">
                  <a:solidFill>
                    <a:srgbClr val="78BE20"/>
                  </a:solidFill>
                </a:rPr>
                <a:t> </a:t>
              </a:r>
              <a:r>
                <a:rPr lang="en-US" sz="1200" b="1" dirty="0" smtClean="0">
                  <a:solidFill>
                    <a:srgbClr val="78BE20"/>
                  </a:solidFill>
                </a:rPr>
                <a:t>= 3</a:t>
              </a:r>
              <a:endParaRPr lang="en-US" sz="1200" b="1" dirty="0">
                <a:solidFill>
                  <a:srgbClr val="78BE20"/>
                </a:solidFill>
              </a:endParaRPr>
            </a:p>
          </p:txBody>
        </p:sp>
        <p:sp>
          <p:nvSpPr>
            <p:cNvPr id="26" name="TextBox 25"/>
            <p:cNvSpPr txBox="1"/>
            <p:nvPr/>
          </p:nvSpPr>
          <p:spPr>
            <a:xfrm>
              <a:off x="5181600" y="4953000"/>
              <a:ext cx="1143000" cy="304800"/>
            </a:xfrm>
            <a:prstGeom prst="rect">
              <a:avLst/>
            </a:prstGeom>
            <a:noFill/>
          </p:spPr>
          <p:txBody>
            <a:bodyPr wrap="none" rtlCol="0">
              <a:noAutofit/>
            </a:bodyPr>
            <a:lstStyle/>
            <a:p>
              <a:r>
                <a:rPr lang="en-US" sz="1200" b="1" dirty="0" smtClean="0">
                  <a:solidFill>
                    <a:srgbClr val="78BE20"/>
                  </a:solidFill>
                </a:rPr>
                <a:t>PV</a:t>
              </a:r>
              <a:r>
                <a:rPr lang="en-US" sz="1200" b="1" baseline="-25000" dirty="0" smtClean="0">
                  <a:solidFill>
                    <a:srgbClr val="78BE20"/>
                  </a:solidFill>
                </a:rPr>
                <a:t>0 </a:t>
              </a:r>
              <a:r>
                <a:rPr lang="en-US" sz="1200" b="1" dirty="0" smtClean="0">
                  <a:solidFill>
                    <a:srgbClr val="78BE20"/>
                  </a:solidFill>
                </a:rPr>
                <a:t>= $19,604.59</a:t>
              </a:r>
              <a:endParaRPr lang="en-US" sz="1200" b="1" dirty="0">
                <a:solidFill>
                  <a:srgbClr val="78BE20"/>
                </a:solidFill>
              </a:endParaRPr>
            </a:p>
          </p:txBody>
        </p:sp>
      </p:gr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 name="TextBox 36"/>
          <p:cNvSpPr txBox="1"/>
          <p:nvPr/>
        </p:nvSpPr>
        <p:spPr>
          <a:xfrm>
            <a:off x="2057400" y="3886200"/>
            <a:ext cx="914400" cy="304800"/>
          </a:xfrm>
          <a:prstGeom prst="rect">
            <a:avLst/>
          </a:prstGeom>
          <a:noFill/>
        </p:spPr>
        <p:txBody>
          <a:bodyPr wrap="none" rtlCol="0">
            <a:noAutofit/>
          </a:bodyPr>
          <a:lstStyle/>
          <a:p>
            <a:r>
              <a:rPr lang="en-US" sz="1200" b="1" i="1" dirty="0" smtClean="0">
                <a:solidFill>
                  <a:srgbClr val="78BE20"/>
                </a:solidFill>
              </a:rPr>
              <a:t>r</a:t>
            </a:r>
            <a:r>
              <a:rPr lang="en-US" sz="1200" b="1" dirty="0" smtClean="0">
                <a:solidFill>
                  <a:srgbClr val="78BE20"/>
                </a:solidFill>
              </a:rPr>
              <a:t> = 9%</a:t>
            </a:r>
            <a:endParaRPr lang="en-US" sz="1200" b="1" dirty="0">
              <a:solidFill>
                <a:srgbClr val="78BE20"/>
              </a:solidFill>
            </a:endParaRPr>
          </a:p>
        </p:txBody>
      </p:sp>
      <p:sp>
        <p:nvSpPr>
          <p:cNvPr id="38" name="TextBox 37"/>
          <p:cNvSpPr txBox="1"/>
          <p:nvPr/>
        </p:nvSpPr>
        <p:spPr>
          <a:xfrm>
            <a:off x="6477000" y="4419600"/>
            <a:ext cx="914400" cy="304800"/>
          </a:xfrm>
          <a:prstGeom prst="rect">
            <a:avLst/>
          </a:prstGeom>
          <a:noFill/>
        </p:spPr>
        <p:txBody>
          <a:bodyPr wrap="none" rtlCol="0">
            <a:noAutofit/>
          </a:bodyPr>
          <a:lstStyle/>
          <a:p>
            <a:r>
              <a:rPr lang="en-US" sz="1200" b="1" i="1" dirty="0">
                <a:solidFill>
                  <a:srgbClr val="78BE20"/>
                </a:solidFill>
              </a:rPr>
              <a:t>r</a:t>
            </a:r>
            <a:r>
              <a:rPr lang="en-US" sz="1200" b="1" dirty="0" smtClean="0">
                <a:solidFill>
                  <a:srgbClr val="78BE20"/>
                </a:solidFill>
              </a:rPr>
              <a:t> = 9%</a:t>
            </a:r>
            <a:endParaRPr lang="en-US" sz="1200" b="1" dirty="0">
              <a:solidFill>
                <a:srgbClr val="78BE2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Changing the compounding frequency</a:t>
            </a:r>
            <a:endParaRPr lang="en-US" dirty="0"/>
          </a:p>
        </p:txBody>
      </p:sp>
      <p:sp>
        <p:nvSpPr>
          <p:cNvPr id="3" name="Text Placeholder 2"/>
          <p:cNvSpPr>
            <a:spLocks noGrp="1"/>
          </p:cNvSpPr>
          <p:nvPr>
            <p:ph type="body" sz="quarter" idx="13"/>
          </p:nvPr>
        </p:nvSpPr>
        <p:spPr/>
        <p:txBody>
          <a:bodyPr/>
          <a:lstStyle/>
          <a:p>
            <a:r>
              <a:rPr lang="en-US" dirty="0" smtClean="0"/>
              <a:t>Periodic Rates and the Time Value of Money</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381000" y="1981200"/>
                <a:ext cx="8375904" cy="3929061"/>
              </a:xfrm>
            </p:spPr>
            <p:txBody>
              <a:bodyPr>
                <a:normAutofit lnSpcReduction="10000"/>
              </a:bodyPr>
              <a:lstStyle/>
              <a:p>
                <a:r>
                  <a:rPr lang="en-US" dirty="0" smtClean="0"/>
                  <a:t>Whenever we make TVM calculations, the period of time associated with the frequency of cash flows must match the compounding frequency for our discounting or compounding rate. To address any differences,</a:t>
                </a:r>
              </a:p>
              <a:p>
                <a:pPr lvl="1"/>
                <a:r>
                  <a:rPr lang="en-US" dirty="0" smtClean="0"/>
                  <a:t>Make any necessary adjustment to convert the stated annual rate to the appropriate periodic rate </a:t>
                </a:r>
                <a:r>
                  <a:rPr lang="en-US" dirty="0" smtClean="0">
                    <a:sym typeface="Wingdings" pitchFamily="2" charset="2"/>
                  </a:rPr>
                  <a:t> </a:t>
                </a:r>
                <a:r>
                  <a:rPr lang="en-US" dirty="0" smtClean="0"/>
                  <a:t>Stated rate/Compounding frequency = </a:t>
                </a:r>
                <a:r>
                  <a:rPr lang="en-US" dirty="0"/>
                  <a:t>P</a:t>
                </a:r>
                <a:r>
                  <a:rPr lang="en-US" dirty="0" smtClean="0"/>
                  <a:t>eriodic rate</a:t>
                </a:r>
              </a:p>
              <a:p>
                <a:pPr lvl="1"/>
                <a:r>
                  <a:rPr lang="en-US" dirty="0" smtClean="0"/>
                  <a:t>Make any necessary adjustment to the time index to account for the compounding frequency </a:t>
                </a:r>
                <a:r>
                  <a:rPr lang="en-US" dirty="0" smtClean="0">
                    <a:sym typeface="Wingdings" pitchFamily="2" charset="2"/>
                  </a:rPr>
                  <a:t> Number of years x Compounding frequency</a:t>
                </a:r>
                <a:endParaRPr lang="en-US" dirty="0" smtClean="0"/>
              </a:p>
              <a:p>
                <a:r>
                  <a:rPr lang="en-US" dirty="0" smtClean="0"/>
                  <a:t>What is the present value of a single lump sum of $1,500 to be received in two years if the stated rate of interest is 6% semiannually compounded?</a:t>
                </a:r>
              </a:p>
              <a:p>
                <a:pPr lvl="1"/>
                <a:r>
                  <a:rPr lang="en-US" i="1" dirty="0" smtClean="0"/>
                  <a:t>r</a:t>
                </a:r>
                <a:r>
                  <a:rPr lang="en-US" dirty="0" smtClean="0"/>
                  <a:t> </a:t>
                </a:r>
                <a:r>
                  <a:rPr lang="en-US" dirty="0" smtClean="0">
                    <a:sym typeface="Wingdings" pitchFamily="2" charset="2"/>
                  </a:rPr>
                  <a:t> 0.06/2 = 0.03 periodic rate</a:t>
                </a:r>
              </a:p>
              <a:p>
                <a:pPr lvl="1"/>
                <a:r>
                  <a:rPr lang="en-US" i="1" dirty="0" smtClean="0">
                    <a:sym typeface="Wingdings" pitchFamily="2" charset="2"/>
                  </a:rPr>
                  <a:t>N</a:t>
                </a:r>
                <a:r>
                  <a:rPr lang="en-US" dirty="0" smtClean="0">
                    <a:sym typeface="Wingdings" pitchFamily="2" charset="2"/>
                  </a:rPr>
                  <a:t>  </a:t>
                </a:r>
                <a:r>
                  <a:rPr lang="en-US" dirty="0">
                    <a:sym typeface="Wingdings" pitchFamily="2" charset="2"/>
                  </a:rPr>
                  <a:t>2 x </a:t>
                </a:r>
                <a:r>
                  <a:rPr lang="en-US" dirty="0" smtClean="0">
                    <a:sym typeface="Wingdings" pitchFamily="2" charset="2"/>
                  </a:rPr>
                  <a:t>2 = 4 periods		</a:t>
                </a:r>
                <a14:m>
                  <m:oMath xmlns:m="http://schemas.openxmlformats.org/officeDocument/2006/math">
                    <m:r>
                      <m:rPr>
                        <m:sty m:val="p"/>
                      </m:rPr>
                      <a:rPr lang="en-US" b="0" i="0" smtClean="0">
                        <a:latin typeface="Cambria Math"/>
                        <a:sym typeface="Wingdings" pitchFamily="2" charset="2"/>
                      </a:rPr>
                      <m:t>PV</m:t>
                    </m:r>
                    <m:r>
                      <a:rPr lang="en-US" b="0" i="0" baseline="-25000" smtClean="0">
                        <a:latin typeface="Cambria Math"/>
                        <a:sym typeface="Wingdings" pitchFamily="2" charset="2"/>
                      </a:rPr>
                      <m:t>0</m:t>
                    </m:r>
                    <m:r>
                      <a:rPr lang="en-US" b="0" i="1" smtClean="0">
                        <a:latin typeface="Cambria Math"/>
                        <a:sym typeface="Wingdings" pitchFamily="2" charset="2"/>
                      </a:rPr>
                      <m:t>= </m:t>
                    </m:r>
                    <m:f>
                      <m:fPr>
                        <m:ctrlPr>
                          <a:rPr lang="en-US" b="0" i="1" smtClean="0">
                            <a:latin typeface="Cambria Math"/>
                            <a:sym typeface="Wingdings" pitchFamily="2" charset="2"/>
                          </a:rPr>
                        </m:ctrlPr>
                      </m:fPr>
                      <m:num>
                        <m:r>
                          <m:rPr>
                            <m:sty m:val="p"/>
                          </m:rPr>
                          <a:rPr lang="en-US" b="0" i="0" smtClean="0">
                            <a:latin typeface="Cambria Math"/>
                            <a:sym typeface="Wingdings" pitchFamily="2" charset="2"/>
                          </a:rPr>
                          <m:t>FV</m:t>
                        </m:r>
                        <m:r>
                          <a:rPr lang="en-US" b="0" i="1" baseline="-25000" smtClean="0">
                            <a:latin typeface="Cambria Math"/>
                            <a:sym typeface="Wingdings" pitchFamily="2" charset="2"/>
                          </a:rPr>
                          <m:t>𝑁</m:t>
                        </m:r>
                      </m:num>
                      <m:den>
                        <m:d>
                          <m:dPr>
                            <m:ctrlPr>
                              <a:rPr lang="en-US" b="0" i="1" smtClean="0">
                                <a:latin typeface="Cambria Math"/>
                                <a:sym typeface="Wingdings" pitchFamily="2" charset="2"/>
                              </a:rPr>
                            </m:ctrlPr>
                          </m:dPr>
                          <m:e>
                            <m:r>
                              <a:rPr lang="en-US" b="0" i="1" smtClean="0">
                                <a:latin typeface="Cambria Math"/>
                                <a:sym typeface="Wingdings" pitchFamily="2" charset="2"/>
                              </a:rPr>
                              <m:t>1+</m:t>
                            </m:r>
                            <m:r>
                              <a:rPr lang="en-US" b="0" i="1" smtClean="0">
                                <a:latin typeface="Cambria Math"/>
                                <a:sym typeface="Wingdings" pitchFamily="2" charset="2"/>
                              </a:rPr>
                              <m:t>𝑟</m:t>
                            </m:r>
                          </m:e>
                        </m:d>
                        <m:r>
                          <a:rPr lang="en-US" b="0" i="1" baseline="30000" smtClean="0">
                            <a:latin typeface="Cambria Math"/>
                            <a:sym typeface="Wingdings" pitchFamily="2" charset="2"/>
                          </a:rPr>
                          <m:t>𝑁</m:t>
                        </m:r>
                      </m:den>
                    </m:f>
                    <m:r>
                      <a:rPr lang="en-US" b="0" i="1" smtClean="0">
                        <a:latin typeface="Cambria Math"/>
                        <a:sym typeface="Wingdings" pitchFamily="2" charset="2"/>
                      </a:rPr>
                      <m:t>= </m:t>
                    </m:r>
                    <m:f>
                      <m:fPr>
                        <m:ctrlPr>
                          <a:rPr lang="en-US" b="0" i="1" smtClean="0">
                            <a:latin typeface="Cambria Math"/>
                            <a:sym typeface="Wingdings" pitchFamily="2" charset="2"/>
                          </a:rPr>
                        </m:ctrlPr>
                      </m:fPr>
                      <m:num>
                        <m:r>
                          <a:rPr lang="en-US" b="0" i="1" smtClean="0">
                            <a:latin typeface="Cambria Math"/>
                            <a:sym typeface="Wingdings" pitchFamily="2" charset="2"/>
                          </a:rPr>
                          <m:t>$1,500</m:t>
                        </m:r>
                      </m:num>
                      <m:den>
                        <m:d>
                          <m:dPr>
                            <m:ctrlPr>
                              <a:rPr lang="en-US" b="0" i="1" smtClean="0">
                                <a:latin typeface="Cambria Math"/>
                                <a:sym typeface="Wingdings" pitchFamily="2" charset="2"/>
                              </a:rPr>
                            </m:ctrlPr>
                          </m:dPr>
                          <m:e>
                            <m:r>
                              <a:rPr lang="en-US" b="0" i="1" smtClean="0">
                                <a:latin typeface="Cambria Math"/>
                                <a:sym typeface="Wingdings" pitchFamily="2" charset="2"/>
                              </a:rPr>
                              <m:t>1+</m:t>
                            </m:r>
                            <m:f>
                              <m:fPr>
                                <m:ctrlPr>
                                  <a:rPr lang="en-US" b="0" i="1" smtClean="0">
                                    <a:latin typeface="Cambria Math"/>
                                    <a:sym typeface="Wingdings" pitchFamily="2" charset="2"/>
                                  </a:rPr>
                                </m:ctrlPr>
                              </m:fPr>
                              <m:num>
                                <m:r>
                                  <a:rPr lang="en-US" b="0" i="1" smtClean="0">
                                    <a:latin typeface="Cambria Math"/>
                                    <a:sym typeface="Wingdings" pitchFamily="2" charset="2"/>
                                  </a:rPr>
                                  <m:t>0.06</m:t>
                                </m:r>
                              </m:num>
                              <m:den>
                                <m:r>
                                  <a:rPr lang="en-US" b="0" i="1" smtClean="0">
                                    <a:latin typeface="Cambria Math"/>
                                    <a:sym typeface="Wingdings" pitchFamily="2" charset="2"/>
                                  </a:rPr>
                                  <m:t>2</m:t>
                                </m:r>
                              </m:den>
                            </m:f>
                          </m:e>
                        </m:d>
                        <m:r>
                          <a:rPr lang="en-US" b="0" i="1" baseline="30000" smtClean="0">
                            <a:latin typeface="Cambria Math"/>
                            <a:sym typeface="Wingdings" pitchFamily="2" charset="2"/>
                          </a:rPr>
                          <m:t>2</m:t>
                        </m:r>
                        <m:d>
                          <m:dPr>
                            <m:ctrlPr>
                              <a:rPr lang="en-US" b="0" i="1" baseline="30000" smtClean="0">
                                <a:latin typeface="Cambria Math"/>
                                <a:sym typeface="Wingdings" pitchFamily="2" charset="2"/>
                              </a:rPr>
                            </m:ctrlPr>
                          </m:dPr>
                          <m:e>
                            <m:r>
                              <a:rPr lang="en-US" b="0" i="1" baseline="6000" smtClean="0">
                                <a:latin typeface="Cambria Math"/>
                                <a:sym typeface="Wingdings" pitchFamily="2" charset="2"/>
                              </a:rPr>
                              <m:t>2</m:t>
                            </m:r>
                          </m:e>
                        </m:d>
                      </m:den>
                    </m:f>
                    <m:r>
                      <a:rPr lang="en-US" b="0" i="0" smtClean="0">
                        <a:latin typeface="Cambria Math"/>
                        <a:sym typeface="Wingdings" pitchFamily="2" charset="2"/>
                      </a:rPr>
                      <m:t>=$1,332.7306</m:t>
                    </m:r>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381000" y="1981200"/>
                <a:ext cx="8375904" cy="3929061"/>
              </a:xfrm>
              <a:blipFill rotWithShape="1">
                <a:blip r:embed="rId3"/>
                <a:stretch>
                  <a:fillRect l="-437" t="-1395" r="-146"/>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E4A4924-7CC3-4BF6-9C5C-A8E770D15754}" type="slidenum">
              <a:rPr lang="en-US" smtClean="0"/>
              <a:pPr/>
              <a:t>9</a:t>
            </a:fld>
            <a:endParaRPr lang="en-US"/>
          </a:p>
        </p:txBody>
      </p:sp>
      <p:sp>
        <p:nvSpPr>
          <p:cNvPr id="962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theme/theme1.xml><?xml version="1.0" encoding="utf-8"?>
<a:theme xmlns:a="http://schemas.openxmlformats.org/drawingml/2006/main" name="Theme1">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2.xml><?xml version="1.0" encoding="utf-8"?>
<a:theme xmlns:a="http://schemas.openxmlformats.org/drawingml/2006/main" name="Alternate Title Slides, Dividers and TOC">
  <a:themeElements>
    <a:clrScheme name="CFA">
      <a:dk1>
        <a:srgbClr val="000000"/>
      </a:dk1>
      <a:lt1>
        <a:srgbClr val="FFFFFF"/>
      </a:lt1>
      <a:dk2>
        <a:srgbClr val="777777"/>
      </a:dk2>
      <a:lt2>
        <a:srgbClr val="008ED6"/>
      </a:lt2>
      <a:accent1>
        <a:srgbClr val="009966"/>
      </a:accent1>
      <a:accent2>
        <a:srgbClr val="00B5E2"/>
      </a:accent2>
      <a:accent3>
        <a:srgbClr val="5B77CC"/>
      </a:accent3>
      <a:accent4>
        <a:srgbClr val="5C068C"/>
      </a:accent4>
      <a:accent5>
        <a:srgbClr val="FFD100"/>
      </a:accent5>
      <a:accent6>
        <a:srgbClr val="5A4522"/>
      </a:accent6>
      <a:hlink>
        <a:srgbClr val="5B77CC"/>
      </a:hlink>
      <a:folHlink>
        <a:srgbClr val="5C06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FA">
      <a:fillStyleLst>
        <a:solidFill>
          <a:schemeClr val="phClr"/>
        </a:solidFill>
        <a:solidFill>
          <a:schemeClr val="phClr"/>
        </a:solidFill>
        <a:solidFill>
          <a:schemeClr val="phClr"/>
        </a:solidFill>
      </a:fillStyleLst>
      <a:lnStyleLst>
        <a:ln w="12700" cap="flat" cmpd="sng" algn="ctr">
          <a:solidFill>
            <a:schemeClr val="phClr"/>
          </a:solidFill>
          <a:miter lim="800000"/>
        </a:ln>
        <a:ln w="12700" cap="flat" cmpd="sng" algn="ctr">
          <a:solidFill>
            <a:schemeClr val="phClr"/>
          </a:solidFill>
          <a:miter lim="800000"/>
        </a:ln>
        <a:ln w="12700" cap="flat" cmpd="sng" algn="ctr">
          <a:solidFill>
            <a:schemeClr val="phClr"/>
          </a:solidFill>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defRPr/>
        </a:defPPr>
      </a:lstStyle>
    </a:txDef>
  </a:objectDefaults>
  <a:extraClrSchemeLst/>
  <a:custClrLst>
    <a:custClr name="Cool Gray 6">
      <a:srgbClr val="A7A8AA"/>
    </a:custClr>
    <a:custClr name="Pantone 368">
      <a:srgbClr val="78BE20"/>
    </a:custClr>
    <a:custClr name="Pantone 293">
      <a:srgbClr val="003DA5"/>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ontentID xmlns="cef37edc-38f4-4be1-b42b-d530856c8944" xsi:nil="true"/>
    <IsApproved xmlns="cef37edc-38f4-4be1-b42b-d530856c8944">1</IsApprov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3A8E2D0F095B4E96780378BF441975" ma:contentTypeVersion="9" ma:contentTypeDescription="Create a new document." ma:contentTypeScope="" ma:versionID="40672621dec09ff14624ad68b08e31fb">
  <xsd:schema xmlns:xsd="http://www.w3.org/2001/XMLSchema" xmlns:xs="http://www.w3.org/2001/XMLSchema" xmlns:p="http://schemas.microsoft.com/office/2006/metadata/properties" xmlns:ns1="http://schemas.microsoft.com/sharepoint/v3" xmlns:ns2="cef37edc-38f4-4be1-b42b-d530856c8944" targetNamespace="http://schemas.microsoft.com/office/2006/metadata/properties" ma:root="true" ma:fieldsID="d87465e2be0173fadb0915f862e16471" ns1:_="" ns2:_="">
    <xsd:import namespace="http://schemas.microsoft.com/sharepoint/v3"/>
    <xsd:import namespace="cef37edc-38f4-4be1-b42b-d530856c8944"/>
    <xsd:element name="properties">
      <xsd:complexType>
        <xsd:sequence>
          <xsd:element name="documentManagement">
            <xsd:complexType>
              <xsd:all>
                <xsd:element ref="ns1:PublishingStartDate" minOccurs="0"/>
                <xsd:element ref="ns1:PublishingExpirationDate" minOccurs="0"/>
                <xsd:element ref="ns2:ContentID" minOccurs="0"/>
                <xsd:element ref="ns2:IsAppro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f37edc-38f4-4be1-b42b-d530856c8944" elementFormDefault="qualified">
    <xsd:import namespace="http://schemas.microsoft.com/office/2006/documentManagement/types"/>
    <xsd:import namespace="http://schemas.microsoft.com/office/infopath/2007/PartnerControls"/>
    <xsd:element name="ContentID" ma:index="10" nillable="true" ma:displayName="ContentID" ma:internalName="ContentID">
      <xsd:simpleType>
        <xsd:restriction base="dms:Text">
          <xsd:maxLength value="255"/>
        </xsd:restriction>
      </xsd:simpleType>
    </xsd:element>
    <xsd:element name="IsApproved" ma:index="11" nillable="true" ma:displayName="IsApproved" ma:decimals="0" ma:hidden="true" ma:internalName="IsApproved" ma:readOnly="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E4752F-8EA0-4E78-AA42-F9D4DF47AFE6}"/>
</file>

<file path=customXml/itemProps2.xml><?xml version="1.0" encoding="utf-8"?>
<ds:datastoreItem xmlns:ds="http://schemas.openxmlformats.org/officeDocument/2006/customXml" ds:itemID="{97A9A60A-19EE-4A0A-8CA0-0A4422080ADD}"/>
</file>

<file path=customXml/itemProps3.xml><?xml version="1.0" encoding="utf-8"?>
<ds:datastoreItem xmlns:ds="http://schemas.openxmlformats.org/officeDocument/2006/customXml" ds:itemID="{71DAB8BE-3CD1-46FA-B747-13AF60E2BD72}"/>
</file>

<file path=docProps/app.xml><?xml version="1.0" encoding="utf-8"?>
<Properties xmlns="http://schemas.openxmlformats.org/officeDocument/2006/extended-properties" xmlns:vt="http://schemas.openxmlformats.org/officeDocument/2006/docPropsVTypes">
  <Template>Theme1</Template>
  <TotalTime>1028</TotalTime>
  <Words>5644</Words>
  <Application>Microsoft Office PowerPoint</Application>
  <PresentationFormat>On-screen Show (4:3)</PresentationFormat>
  <Paragraphs>632</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Theme1</vt:lpstr>
      <vt:lpstr>Alternate Title Slides, Dividers and TOC</vt:lpstr>
      <vt:lpstr>The Time value of money</vt:lpstr>
      <vt:lpstr>Decomposing Interest Rates</vt:lpstr>
      <vt:lpstr>The Time value of Money</vt:lpstr>
      <vt:lpstr>Different Interest Rates</vt:lpstr>
      <vt:lpstr>Comparing Interest Rates</vt:lpstr>
      <vt:lpstr>Comparing Interest Rates</vt:lpstr>
      <vt:lpstr>Future Value (FV)</vt:lpstr>
      <vt:lpstr>Present Value (PV)</vt:lpstr>
      <vt:lpstr>Changing the compounding frequency</vt:lpstr>
      <vt:lpstr>FV of an Annuity (A)</vt:lpstr>
      <vt:lpstr>PV of an annuity (a)</vt:lpstr>
      <vt:lpstr>Annuity Due Values</vt:lpstr>
      <vt:lpstr>Annuity Due Values</vt:lpstr>
      <vt:lpstr>Present Value of a perpetuity </vt:lpstr>
      <vt:lpstr>Present Value of a Growing Perpetuity</vt:lpstr>
      <vt:lpstr>Solving complex TVM problems</vt:lpstr>
      <vt:lpstr>Solving complex TVM problems</vt:lpstr>
      <vt:lpstr>Solving Complex TVM Problems</vt:lpstr>
      <vt:lpstr>Moving away from the origin</vt:lpstr>
      <vt:lpstr>Moving away from the origin</vt:lpstr>
      <vt:lpstr>Solving for unknown values in TVM Problems</vt:lpstr>
      <vt:lpstr>PowerPoint Presentation</vt:lpstr>
      <vt:lpstr>Solving for unknown values in TVM</vt:lpstr>
      <vt:lpstr>Present value of a series of unequal cash flows</vt:lpstr>
      <vt:lpstr>Cash flow diagrams</vt:lpstr>
      <vt:lpstr>Cash flow diagrams</vt:lpstr>
      <vt:lpstr>Cash flow diagrams</vt:lpstr>
      <vt:lpstr>Basic Principles of TVM</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Time Value of Money</dc:title>
  <dc:creator>Tristan</dc:creator>
  <cp:lastModifiedBy>Susan Hoover</cp:lastModifiedBy>
  <cp:revision>85</cp:revision>
  <cp:lastPrinted>2013-05-29T14:35:19Z</cp:lastPrinted>
  <dcterms:created xsi:type="dcterms:W3CDTF">2013-03-17T21:53:55Z</dcterms:created>
  <dcterms:modified xsi:type="dcterms:W3CDTF">2013-11-01T20:32:42Z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0x010100F03A8E2D0F095B4E96780378BF441975</vt:lpwstr>
  </property>
  <property fmtid="{D5CDD505-2E9C-101B-9397-08002B2CF9AE}" pid="4" name="Order">
    <vt:r8>8300</vt:r8>
  </property>
  <property fmtid="{D5CDD505-2E9C-101B-9397-08002B2CF9AE}" pid="5" name="TemplateUrl">
    <vt:lpwstr/>
  </property>
  <property fmtid="{D5CDD505-2E9C-101B-9397-08002B2CF9AE}" pid="6" name="_SourceUrl">
    <vt:lpwstr/>
  </property>
  <property fmtid="{D5CDD505-2E9C-101B-9397-08002B2CF9AE}" pid="7" name="_SharedFileIndex">
    <vt:lpwstr/>
  </property>
  <property fmtid="{D5CDD505-2E9C-101B-9397-08002B2CF9AE}" pid="9" name="xd_Signature">
    <vt:bool>false</vt:bool>
  </property>
  <property fmtid="{D5CDD505-2E9C-101B-9397-08002B2CF9AE}" pid="10" name="xd_ProgID">
    <vt:lpwstr/>
  </property>
  <property fmtid="{D5CDD505-2E9C-101B-9397-08002B2CF9AE}" pid="11" name="_dlc_Exempt">
    <vt:bool>false</vt:bool>
  </property>
  <property fmtid="{D5CDD505-2E9C-101B-9397-08002B2CF9AE}" pid="12" name="_dlc_policyId">
    <vt:lpwstr/>
  </property>
  <property fmtid="{D5CDD505-2E9C-101B-9397-08002B2CF9AE}" pid="15" name="ItemRetentionFormula">
    <vt:lpwstr/>
  </property>
</Properties>
</file>