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0" r:id="rId4"/>
    <p:sldId id="261" r:id="rId5"/>
    <p:sldId id="262" r:id="rId6"/>
    <p:sldId id="258" r:id="rId7"/>
    <p:sldId id="281" r:id="rId8"/>
    <p:sldId id="259" r:id="rId9"/>
    <p:sldId id="280"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64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127522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125882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F67B8C-96E0-441B-85A5-F332D1FD731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053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194685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F67B8C-96E0-441B-85A5-F332D1FD731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8525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2846291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322099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622049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324576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9C5D4-B454-4EB9-9DAF-AB10C8D1FA4F}"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378405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202842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59C5D4-B454-4EB9-9DAF-AB10C8D1FA4F}" type="datetimeFigureOut">
              <a:rPr lang="en-US" smtClean="0"/>
              <a:t>11/21/2014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419686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59C5D4-B454-4EB9-9DAF-AB10C8D1FA4F}" type="datetimeFigureOut">
              <a:rPr lang="en-US" smtClean="0"/>
              <a:t>11/21/2014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192093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9C5D4-B454-4EB9-9DAF-AB10C8D1FA4F}" type="datetimeFigureOut">
              <a:rPr lang="en-US" smtClean="0"/>
              <a:t>11/21/2014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208148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48617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9C5D4-B454-4EB9-9DAF-AB10C8D1FA4F}"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F67B8C-96E0-441B-85A5-F332D1FD7317}" type="slidenum">
              <a:rPr lang="en-US" smtClean="0"/>
              <a:t>‹#›</a:t>
            </a:fld>
            <a:endParaRPr lang="en-US"/>
          </a:p>
        </p:txBody>
      </p:sp>
    </p:spTree>
    <p:extLst>
      <p:ext uri="{BB962C8B-B14F-4D97-AF65-F5344CB8AC3E}">
        <p14:creationId xmlns:p14="http://schemas.microsoft.com/office/powerpoint/2010/main" val="63596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959C5D4-B454-4EB9-9DAF-AB10C8D1FA4F}" type="datetimeFigureOut">
              <a:rPr lang="en-US" smtClean="0"/>
              <a:t>11/21/2014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4F67B8C-96E0-441B-85A5-F332D1FD7317}" type="slidenum">
              <a:rPr lang="en-US" smtClean="0"/>
              <a:t>‹#›</a:t>
            </a:fld>
            <a:endParaRPr lang="en-US"/>
          </a:p>
        </p:txBody>
      </p:sp>
    </p:spTree>
    <p:extLst>
      <p:ext uri="{BB962C8B-B14F-4D97-AF65-F5344CB8AC3E}">
        <p14:creationId xmlns:p14="http://schemas.microsoft.com/office/powerpoint/2010/main" val="193380900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0084" y="1137207"/>
            <a:ext cx="8825658" cy="2677648"/>
          </a:xfrm>
        </p:spPr>
        <p:txBody>
          <a:bodyPr/>
          <a:lstStyle/>
          <a:p>
            <a:r>
              <a:rPr lang="en-US" dirty="0" smtClean="0"/>
              <a:t>Agile Methods in Software Development</a:t>
            </a:r>
            <a:endParaRPr lang="en-US" dirty="0"/>
          </a:p>
        </p:txBody>
      </p:sp>
      <p:sp>
        <p:nvSpPr>
          <p:cNvPr id="3" name="Subtitle 2"/>
          <p:cNvSpPr>
            <a:spLocks noGrp="1"/>
          </p:cNvSpPr>
          <p:nvPr>
            <p:ph type="subTitle" idx="1"/>
          </p:nvPr>
        </p:nvSpPr>
        <p:spPr/>
        <p:txBody>
          <a:bodyPr/>
          <a:lstStyle/>
          <a:p>
            <a:pPr algn="r"/>
            <a:r>
              <a:rPr lang="en-US" dirty="0" smtClean="0"/>
              <a:t>Priyanka Walke</a:t>
            </a:r>
            <a:endParaRPr lang="en-US" dirty="0"/>
          </a:p>
        </p:txBody>
      </p:sp>
    </p:spTree>
    <p:extLst>
      <p:ext uri="{BB962C8B-B14F-4D97-AF65-F5344CB8AC3E}">
        <p14:creationId xmlns:p14="http://schemas.microsoft.com/office/powerpoint/2010/main" val="297332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t>Agile methodologies</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t>XP</a:t>
            </a:r>
          </a:p>
          <a:p>
            <a:pPr>
              <a:buFont typeface="Wingdings" panose="05000000000000000000" pitchFamily="2" charset="2"/>
              <a:buChar char="Ø"/>
            </a:pPr>
            <a:r>
              <a:rPr lang="en-US" dirty="0" smtClean="0"/>
              <a:t>Scrum</a:t>
            </a:r>
          </a:p>
          <a:p>
            <a:pPr>
              <a:buFont typeface="Wingdings" panose="05000000000000000000" pitchFamily="2" charset="2"/>
              <a:buChar char="Ø"/>
            </a:pPr>
            <a:r>
              <a:rPr lang="en-US" dirty="0"/>
              <a:t>Dynamic Systems Development Method (DSDM)</a:t>
            </a:r>
          </a:p>
          <a:p>
            <a:pPr>
              <a:buFont typeface="Wingdings" panose="05000000000000000000" pitchFamily="2" charset="2"/>
              <a:buChar char="Ø"/>
            </a:pPr>
            <a:r>
              <a:rPr lang="en-US" dirty="0"/>
              <a:t>Crystal</a:t>
            </a:r>
          </a:p>
          <a:p>
            <a:pPr>
              <a:buFont typeface="Wingdings" panose="05000000000000000000" pitchFamily="2" charset="2"/>
              <a:buChar char="Ø"/>
            </a:pPr>
            <a:r>
              <a:rPr lang="en-US" dirty="0"/>
              <a:t>Feature-Driven Development (FDD)</a:t>
            </a:r>
          </a:p>
          <a:p>
            <a:pPr>
              <a:buFont typeface="Wingdings" panose="05000000000000000000" pitchFamily="2" charset="2"/>
              <a:buChar char="Ø"/>
            </a:pPr>
            <a:r>
              <a:rPr lang="en-US" dirty="0"/>
              <a:t>Lean and Kanban Software Development</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98059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651" y="489355"/>
            <a:ext cx="10407332" cy="867806"/>
          </a:xfrm>
        </p:spPr>
        <p:txBody>
          <a:bodyPr/>
          <a:lstStyle/>
          <a:p>
            <a:r>
              <a:rPr lang="en-US" dirty="0" smtClean="0">
                <a:latin typeface="Times New Roman" panose="02020603050405020304" pitchFamily="18" charset="0"/>
                <a:cs typeface="Times New Roman" panose="02020603050405020304" pitchFamily="18" charset="0"/>
              </a:rPr>
              <a:t>XP</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XP :- Extreme Programming.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Concentrates on development over the managerial aspects of the projects.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was designed so that the organizations would be free to adopt all or any part of the methodology.</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Development: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Starts with a release planning phase, followed by a user planning phase, each of which concludes with the user acceptance testing. When the product has enough features to satisfy the users, the team terminates the iteration &amp; releases the software.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“User-stories” to describe “what” needs the software should fulfill.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Help the user to estimate the time &amp; resources required for that iteration.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ext phase of the iteration deals with acceptance test from the users &amp; the bugs found are fixed in the next phase of the iteration.</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Iterative user acceptance testing can result in release of the software. If the users feel that enough user stories have been delivered, then the team can choose to terminate the project before all the originally planned “User-Stories” have been completed.</a:t>
            </a:r>
          </a:p>
        </p:txBody>
      </p:sp>
    </p:spTree>
    <p:extLst>
      <p:ext uri="{BB962C8B-B14F-4D97-AF65-F5344CB8AC3E}">
        <p14:creationId xmlns:p14="http://schemas.microsoft.com/office/powerpoint/2010/main" val="3521505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651" y="566358"/>
            <a:ext cx="10407332" cy="867806"/>
          </a:xfrm>
        </p:spPr>
        <p:txBody>
          <a:bodyPr>
            <a:normAutofit/>
          </a:bodyPr>
          <a:lstStyle/>
          <a:p>
            <a:r>
              <a:rPr lang="en-US" dirty="0" smtClean="0">
                <a:latin typeface="Times New Roman" panose="02020603050405020304" pitchFamily="18" charset="0"/>
                <a:cs typeface="Times New Roman" panose="02020603050405020304" pitchFamily="18" charset="0"/>
              </a:rPr>
              <a:t>Method Configuration Process for Agile Methods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Agile methods for software development emerged in the 90’s.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Intend to improve the software quality &amp; responsiveness to changing customer requirements.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Twelve principles - defined in the Agile Alliance meeting in 2001, which provide  support for software development.  However, there is no guidance on how to configure these methods for the current organizational situation.</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Extends the need </a:t>
            </a:r>
            <a:r>
              <a:rPr lang="en-US" dirty="0">
                <a:latin typeface="Times New Roman" panose="02020603050405020304" pitchFamily="18" charset="0"/>
                <a:cs typeface="Times New Roman" panose="02020603050405020304" pitchFamily="18" charset="0"/>
              </a:rPr>
              <a:t>to develop a configuration process for agile </a:t>
            </a:r>
            <a:r>
              <a:rPr lang="en-US" dirty="0" smtClean="0">
                <a:latin typeface="Times New Roman" panose="02020603050405020304" pitchFamily="18" charset="0"/>
                <a:cs typeface="Times New Roman" panose="02020603050405020304" pitchFamily="18" charset="0"/>
              </a:rPr>
              <a:t>methods that </a:t>
            </a:r>
            <a:r>
              <a:rPr lang="en-US" dirty="0">
                <a:latin typeface="Times New Roman" panose="02020603050405020304" pitchFamily="18" charset="0"/>
                <a:cs typeface="Times New Roman" panose="02020603050405020304" pitchFamily="18" charset="0"/>
              </a:rPr>
              <a:t>supports to select some practices of different agile methods for the current </a:t>
            </a:r>
            <a:r>
              <a:rPr lang="en-US" dirty="0" smtClean="0">
                <a:latin typeface="Times New Roman" panose="02020603050405020304" pitchFamily="18" charset="0"/>
                <a:cs typeface="Times New Roman" panose="02020603050405020304" pitchFamily="18" charset="0"/>
              </a:rPr>
              <a:t>organizational requirements</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Method Engineering (ME) </a:t>
            </a:r>
            <a:r>
              <a:rPr lang="en-US" dirty="0" smtClean="0">
                <a:latin typeface="Times New Roman" panose="02020603050405020304" pitchFamily="18" charset="0"/>
                <a:cs typeface="Times New Roman" panose="02020603050405020304" pitchFamily="18" charset="0"/>
              </a:rPr>
              <a:t>been focused </a:t>
            </a:r>
            <a:r>
              <a:rPr lang="en-US" dirty="0">
                <a:latin typeface="Times New Roman" panose="02020603050405020304" pitchFamily="18" charset="0"/>
                <a:cs typeface="Times New Roman" panose="02020603050405020304" pitchFamily="18" charset="0"/>
              </a:rPr>
              <a:t>on tailoring </a:t>
            </a:r>
            <a:r>
              <a:rPr lang="en-US" dirty="0" smtClean="0">
                <a:latin typeface="Times New Roman" panose="02020603050405020304" pitchFamily="18" charset="0"/>
                <a:cs typeface="Times New Roman" panose="02020603050405020304" pitchFamily="18" charset="0"/>
              </a:rPr>
              <a:t>of software </a:t>
            </a:r>
            <a:r>
              <a:rPr lang="en-US" dirty="0">
                <a:latin typeface="Times New Roman" panose="02020603050405020304" pitchFamily="18" charset="0"/>
                <a:cs typeface="Times New Roman" panose="02020603050405020304" pitchFamily="18" charset="0"/>
              </a:rPr>
              <a:t>development methods to the actual need of development context.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ocuses to </a:t>
            </a:r>
            <a:r>
              <a:rPr lang="en-US" dirty="0">
                <a:latin typeface="Times New Roman" panose="02020603050405020304" pitchFamily="18" charset="0"/>
                <a:cs typeface="Times New Roman" panose="02020603050405020304" pitchFamily="18" charset="0"/>
              </a:rPr>
              <a:t>introduce a </a:t>
            </a:r>
            <a:r>
              <a:rPr lang="en-US" dirty="0" smtClean="0">
                <a:latin typeface="Times New Roman" panose="02020603050405020304" pitchFamily="18" charset="0"/>
                <a:cs typeface="Times New Roman" panose="02020603050405020304" pitchFamily="18" charset="0"/>
              </a:rPr>
              <a:t>Agile Method </a:t>
            </a:r>
            <a:r>
              <a:rPr lang="en-US" dirty="0">
                <a:latin typeface="Times New Roman" panose="02020603050405020304" pitchFamily="18" charset="0"/>
                <a:cs typeface="Times New Roman" panose="02020603050405020304" pitchFamily="18" charset="0"/>
              </a:rPr>
              <a:t>Engineering(AME) process to form situation specific agile method, the method thus formed </a:t>
            </a:r>
            <a:r>
              <a:rPr lang="en-US" dirty="0" smtClean="0">
                <a:latin typeface="Times New Roman" panose="02020603050405020304" pitchFamily="18" charset="0"/>
                <a:cs typeface="Times New Roman" panose="02020603050405020304" pitchFamily="18" charset="0"/>
              </a:rPr>
              <a:t>is a </a:t>
            </a:r>
            <a:r>
              <a:rPr lang="en-US" dirty="0">
                <a:latin typeface="Times New Roman" panose="02020603050405020304" pitchFamily="18" charset="0"/>
                <a:cs typeface="Times New Roman" panose="02020603050405020304" pitchFamily="18" charset="0"/>
              </a:rPr>
              <a:t>blend of more than one configured method assembled together to form the desired method that </a:t>
            </a:r>
            <a:r>
              <a:rPr lang="en-US" dirty="0" smtClean="0">
                <a:latin typeface="Times New Roman" panose="02020603050405020304" pitchFamily="18" charset="0"/>
                <a:cs typeface="Times New Roman" panose="02020603050405020304" pitchFamily="18" charset="0"/>
              </a:rPr>
              <a:t>fulfils the </a:t>
            </a:r>
            <a:r>
              <a:rPr lang="en-US" dirty="0">
                <a:latin typeface="Times New Roman" panose="02020603050405020304" pitchFamily="18" charset="0"/>
                <a:cs typeface="Times New Roman" panose="02020603050405020304" pitchFamily="18" charset="0"/>
              </a:rPr>
              <a:t>current </a:t>
            </a:r>
            <a:r>
              <a:rPr lang="en-US" dirty="0" smtClean="0">
                <a:latin typeface="Times New Roman" panose="02020603050405020304" pitchFamily="18" charset="0"/>
                <a:cs typeface="Times New Roman" panose="02020603050405020304" pitchFamily="18" charset="0"/>
              </a:rPr>
              <a:t>organizational </a:t>
            </a:r>
            <a:r>
              <a:rPr lang="en-US" dirty="0">
                <a:latin typeface="Times New Roman" panose="02020603050405020304" pitchFamily="18" charset="0"/>
                <a:cs typeface="Times New Roman" panose="02020603050405020304" pitchFamily="18" charset="0"/>
              </a:rPr>
              <a:t>requirement</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763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334" y="489355"/>
            <a:ext cx="10407332" cy="867806"/>
          </a:xfrm>
        </p:spPr>
        <p:txBody>
          <a:bodyPr>
            <a:normAutofit/>
          </a:bodyPr>
          <a:lstStyle/>
          <a:p>
            <a:r>
              <a:rPr lang="en-US" b="1" dirty="0">
                <a:latin typeface="Times New Roman" panose="02020603050405020304" pitchFamily="18" charset="0"/>
                <a:cs typeface="Times New Roman" panose="02020603050405020304" pitchFamily="18" charset="0"/>
              </a:rPr>
              <a:t>Motivation for the proposed agile </a:t>
            </a:r>
            <a:r>
              <a:rPr lang="en-US" b="1" dirty="0" smtClean="0">
                <a:latin typeface="Times New Roman" panose="02020603050405020304" pitchFamily="18" charset="0"/>
                <a:cs typeface="Times New Roman" panose="02020603050405020304" pitchFamily="18" charset="0"/>
              </a:rPr>
              <a:t>ME process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Introduction of Agile methods is definitely an improvement over the traditional development methods.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ut </a:t>
            </a:r>
            <a:r>
              <a:rPr lang="en-US" dirty="0">
                <a:latin typeface="Times New Roman" panose="02020603050405020304" pitchFamily="18" charset="0"/>
                <a:cs typeface="Times New Roman" panose="02020603050405020304" pitchFamily="18" charset="0"/>
              </a:rPr>
              <a:t>since requirements of </a:t>
            </a:r>
            <a:r>
              <a:rPr lang="en-US" dirty="0" smtClean="0">
                <a:latin typeface="Times New Roman" panose="02020603050405020304" pitchFamily="18" charset="0"/>
                <a:cs typeface="Times New Roman" panose="02020603050405020304" pitchFamily="18" charset="0"/>
              </a:rPr>
              <a:t>organization vary, </a:t>
            </a:r>
            <a:r>
              <a:rPr lang="en-US" dirty="0">
                <a:latin typeface="Times New Roman" panose="02020603050405020304" pitchFamily="18" charset="0"/>
                <a:cs typeface="Times New Roman" panose="02020603050405020304" pitchFamily="18" charset="0"/>
              </a:rPr>
              <a:t>there is no single agile </a:t>
            </a:r>
            <a:r>
              <a:rPr lang="en-US" dirty="0" smtClean="0">
                <a:latin typeface="Times New Roman" panose="02020603050405020304" pitchFamily="18" charset="0"/>
                <a:cs typeface="Times New Roman" panose="02020603050405020304" pitchFamily="18" charset="0"/>
              </a:rPr>
              <a:t>method that </a:t>
            </a:r>
            <a:r>
              <a:rPr lang="en-US" dirty="0">
                <a:latin typeface="Times New Roman" panose="02020603050405020304" pitchFamily="18" charset="0"/>
                <a:cs typeface="Times New Roman" panose="02020603050405020304" pitchFamily="18" charset="0"/>
              </a:rPr>
              <a:t>fulfils the entire set of requirements.</a:t>
            </a: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motivates to create a blend of different agile methods based on the rich knowledge of the </a:t>
            </a:r>
            <a:r>
              <a:rPr lang="en-US" dirty="0" smtClean="0">
                <a:latin typeface="Times New Roman" panose="02020603050405020304" pitchFamily="18" charset="0"/>
                <a:cs typeface="Times New Roman" panose="02020603050405020304" pitchFamily="18" charset="0"/>
              </a:rPr>
              <a:t>past usage </a:t>
            </a:r>
            <a:r>
              <a:rPr lang="en-US" dirty="0">
                <a:latin typeface="Times New Roman" panose="02020603050405020304" pitchFamily="18" charset="0"/>
                <a:cs typeface="Times New Roman" panose="02020603050405020304" pitchFamily="18" charset="0"/>
              </a:rPr>
              <a:t>of these methods under different requirement sets.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applicability of the method thus </a:t>
            </a:r>
            <a:r>
              <a:rPr lang="en-US" dirty="0" smtClean="0">
                <a:latin typeface="Times New Roman" panose="02020603050405020304" pitchFamily="18" charset="0"/>
                <a:cs typeface="Times New Roman" panose="02020603050405020304" pitchFamily="18" charset="0"/>
              </a:rPr>
              <a:t>formed will </a:t>
            </a:r>
            <a:r>
              <a:rPr lang="en-US" dirty="0">
                <a:latin typeface="Times New Roman" panose="02020603050405020304" pitchFamily="18" charset="0"/>
                <a:cs typeface="Times New Roman" panose="02020603050405020304" pitchFamily="18" charset="0"/>
              </a:rPr>
              <a:t>be significantly improved than the existing methods because the assembled method thus </a:t>
            </a:r>
            <a:r>
              <a:rPr lang="en-US" dirty="0" smtClean="0">
                <a:latin typeface="Times New Roman" panose="02020603050405020304" pitchFamily="18" charset="0"/>
                <a:cs typeface="Times New Roman" panose="02020603050405020304" pitchFamily="18" charset="0"/>
              </a:rPr>
              <a:t>formed </a:t>
            </a:r>
            <a:r>
              <a:rPr lang="en-US" dirty="0">
                <a:latin typeface="Times New Roman" panose="02020603050405020304" pitchFamily="18" charset="0"/>
                <a:cs typeface="Times New Roman" panose="02020603050405020304" pitchFamily="18" charset="0"/>
              </a:rPr>
              <a:t>contains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essentials of each constituent method.</a:t>
            </a:r>
          </a:p>
        </p:txBody>
      </p:sp>
    </p:spTree>
    <p:extLst>
      <p:ext uri="{BB962C8B-B14F-4D97-AF65-F5344CB8AC3E}">
        <p14:creationId xmlns:p14="http://schemas.microsoft.com/office/powerpoint/2010/main" val="317742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Basic Concepts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Defined Requirement: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Present ME </a:t>
            </a:r>
            <a:r>
              <a:rPr lang="en-US" dirty="0">
                <a:latin typeface="Times New Roman" panose="02020603050405020304" pitchFamily="18" charset="0"/>
                <a:cs typeface="Times New Roman" panose="02020603050405020304" pitchFamily="18" charset="0"/>
              </a:rPr>
              <a:t>approaches </a:t>
            </a:r>
            <a:r>
              <a:rPr lang="en-US" dirty="0" smtClean="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several </a:t>
            </a:r>
            <a:r>
              <a:rPr lang="en-US" dirty="0" smtClean="0">
                <a:latin typeface="Times New Roman" panose="02020603050405020304" pitchFamily="18" charset="0"/>
                <a:cs typeface="Times New Roman" panose="02020603050405020304" pitchFamily="18" charset="0"/>
              </a:rPr>
              <a:t>assumptions, majorly:</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is possible </a:t>
            </a:r>
            <a:r>
              <a:rPr lang="en-US" dirty="0">
                <a:latin typeface="Times New Roman" panose="02020603050405020304" pitchFamily="18" charset="0"/>
                <a:cs typeface="Times New Roman" panose="02020603050405020304" pitchFamily="18" charset="0"/>
              </a:rPr>
              <a:t>for project members to explicitly specify the required situational method </a:t>
            </a:r>
            <a:r>
              <a:rPr lang="en-US" dirty="0" smtClean="0">
                <a:latin typeface="Times New Roman" panose="02020603050405020304" pitchFamily="18" charset="0"/>
                <a:cs typeface="Times New Roman" panose="02020603050405020304" pitchFamily="18" charset="0"/>
              </a:rPr>
              <a:t>upfront &amp; successfully </a:t>
            </a:r>
            <a:r>
              <a:rPr lang="en-US" dirty="0">
                <a:latin typeface="Times New Roman" panose="02020603050405020304" pitchFamily="18" charset="0"/>
                <a:cs typeface="Times New Roman" panose="02020603050405020304" pitchFamily="18" charset="0"/>
              </a:rPr>
              <a:t>communicate these requirements to the method engineer and these requirements do </a:t>
            </a:r>
            <a:r>
              <a:rPr lang="en-US" dirty="0" smtClean="0">
                <a:latin typeface="Times New Roman" panose="02020603050405020304" pitchFamily="18" charset="0"/>
                <a:cs typeface="Times New Roman" panose="02020603050405020304" pitchFamily="18" charset="0"/>
              </a:rPr>
              <a:t>not change </a:t>
            </a:r>
            <a:r>
              <a:rPr lang="en-US" dirty="0">
                <a:latin typeface="Times New Roman" panose="02020603050405020304" pitchFamily="18" charset="0"/>
                <a:cs typeface="Times New Roman" panose="02020603050405020304" pitchFamily="18" charset="0"/>
              </a:rPr>
              <a:t>over the lifetime of a </a:t>
            </a:r>
            <a:r>
              <a:rPr lang="en-US" dirty="0" smtClean="0">
                <a:latin typeface="Times New Roman" panose="02020603050405020304" pitchFamily="18" charset="0"/>
                <a:cs typeface="Times New Roman" panose="02020603050405020304" pitchFamily="18" charset="0"/>
              </a:rPr>
              <a:t>project.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However, the requirements are often ‘evolutionary’ in nature.</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Also, the requirements are often vague in nature.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handle </a:t>
            </a:r>
            <a:r>
              <a:rPr lang="en-US" dirty="0" smtClean="0">
                <a:latin typeface="Times New Roman" panose="02020603050405020304" pitchFamily="18" charset="0"/>
                <a:cs typeface="Times New Roman" panose="02020603050405020304" pitchFamily="18" charset="0"/>
              </a:rPr>
              <a:t>them, a </a:t>
            </a:r>
            <a:r>
              <a:rPr lang="en-US" dirty="0">
                <a:latin typeface="Times New Roman" panose="02020603050405020304" pitchFamily="18" charset="0"/>
                <a:cs typeface="Times New Roman" panose="02020603050405020304" pitchFamily="18" charset="0"/>
              </a:rPr>
              <a:t>support system is provided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converts the elicited vague requirements into </a:t>
            </a:r>
            <a:r>
              <a:rPr lang="en-US" dirty="0" smtClean="0">
                <a:latin typeface="Times New Roman" panose="02020603050405020304" pitchFamily="18" charset="0"/>
                <a:cs typeface="Times New Roman" panose="02020603050405020304" pitchFamily="18" charset="0"/>
              </a:rPr>
              <a:t>a specific </a:t>
            </a:r>
            <a:r>
              <a:rPr lang="en-US" dirty="0">
                <a:latin typeface="Times New Roman" panose="02020603050405020304" pitchFamily="18" charset="0"/>
                <a:cs typeface="Times New Roman" panose="02020603050405020304" pitchFamily="18" charset="0"/>
              </a:rPr>
              <a:t>format that can be easily input to any tool support designed for the method configuration.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entire </a:t>
            </a:r>
            <a:r>
              <a:rPr lang="en-US" dirty="0">
                <a:latin typeface="Times New Roman" panose="02020603050405020304" pitchFamily="18" charset="0"/>
                <a:cs typeface="Times New Roman" panose="02020603050405020304" pitchFamily="18" charset="0"/>
              </a:rPr>
              <a:t>set of converted requirements is termed as </a:t>
            </a:r>
            <a:r>
              <a:rPr lang="en-US" dirty="0" smtClean="0">
                <a:latin typeface="Times New Roman" panose="02020603050405020304" pitchFamily="18" charset="0"/>
                <a:cs typeface="Times New Roman" panose="02020603050405020304" pitchFamily="18" charset="0"/>
              </a:rPr>
              <a:t>‘Defined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equirements</a:t>
            </a:r>
            <a:r>
              <a:rPr lang="en-US" dirty="0">
                <a:latin typeface="Times New Roman" panose="02020603050405020304" pitchFamily="18" charset="0"/>
                <a:cs typeface="Times New Roman" panose="02020603050405020304" pitchFamily="18" charset="0"/>
              </a:rPr>
              <a:t>’ for </a:t>
            </a:r>
            <a:r>
              <a:rPr lang="en-US" dirty="0" smtClean="0">
                <a:latin typeface="Times New Roman" panose="02020603050405020304" pitchFamily="18" charset="0"/>
                <a:cs typeface="Times New Roman" panose="02020603050405020304" pitchFamily="18" charset="0"/>
              </a:rPr>
              <a:t>the process.</a:t>
            </a:r>
          </a:p>
          <a:p>
            <a:pPr>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728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Method </a:t>
            </a:r>
            <a:r>
              <a:rPr lang="en-US" dirty="0">
                <a:latin typeface="Times New Roman" panose="02020603050405020304" pitchFamily="18" charset="0"/>
                <a:cs typeface="Times New Roman" panose="02020603050405020304" pitchFamily="18" charset="0"/>
              </a:rPr>
              <a:t>Configuration:</a:t>
            </a: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projects differ in various dimensions, </a:t>
            </a:r>
            <a:r>
              <a:rPr lang="en-US" dirty="0" smtClean="0">
                <a:latin typeface="Times New Roman" panose="02020603050405020304" pitchFamily="18" charset="0"/>
                <a:cs typeface="Times New Roman" panose="02020603050405020304" pitchFamily="18" charset="0"/>
              </a:rPr>
              <a:t>e.g., w.r.t development </a:t>
            </a:r>
            <a:r>
              <a:rPr lang="en-US" dirty="0">
                <a:latin typeface="Times New Roman" panose="02020603050405020304" pitchFamily="18" charset="0"/>
                <a:cs typeface="Times New Roman" panose="02020603050405020304" pitchFamily="18" charset="0"/>
              </a:rPr>
              <a:t>context, </a:t>
            </a:r>
            <a:r>
              <a:rPr lang="en-US" dirty="0" smtClean="0">
                <a:latin typeface="Times New Roman" panose="02020603050405020304" pitchFamily="18" charset="0"/>
                <a:cs typeface="Times New Roman" panose="02020603050405020304" pitchFamily="18" charset="0"/>
              </a:rPr>
              <a:t>situation, complexity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granularity. Different </a:t>
            </a:r>
            <a:r>
              <a:rPr lang="en-US" dirty="0">
                <a:latin typeface="Times New Roman" panose="02020603050405020304" pitchFamily="18" charset="0"/>
                <a:cs typeface="Times New Roman" panose="02020603050405020304" pitchFamily="18" charset="0"/>
              </a:rPr>
              <a:t>proposals for </a:t>
            </a:r>
            <a:r>
              <a:rPr lang="en-US" dirty="0" smtClean="0">
                <a:latin typeface="Times New Roman" panose="02020603050405020304" pitchFamily="18" charset="0"/>
                <a:cs typeface="Times New Roman" panose="02020603050405020304" pitchFamily="18" charset="0"/>
              </a:rPr>
              <a:t>creating </a:t>
            </a:r>
            <a:r>
              <a:rPr lang="en-US" dirty="0">
                <a:latin typeface="Times New Roman" panose="02020603050405020304" pitchFamily="18" charset="0"/>
                <a:cs typeface="Times New Roman" panose="02020603050405020304" pitchFamily="18" charset="0"/>
              </a:rPr>
              <a:t>a situational method that fits the </a:t>
            </a:r>
            <a:r>
              <a:rPr lang="en-US" dirty="0" smtClean="0">
                <a:latin typeface="Times New Roman" panose="02020603050405020304" pitchFamily="18" charset="0"/>
                <a:cs typeface="Times New Roman" panose="02020603050405020304" pitchFamily="18" charset="0"/>
              </a:rPr>
              <a:t>unique project </a:t>
            </a:r>
            <a:r>
              <a:rPr lang="en-US" dirty="0">
                <a:latin typeface="Times New Roman" panose="02020603050405020304" pitchFamily="18" charset="0"/>
                <a:cs typeface="Times New Roman" panose="02020603050405020304" pitchFamily="18" charset="0"/>
              </a:rPr>
              <a:t>have been put forth, ranging from formalized meta-methods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architectural based </a:t>
            </a:r>
            <a:r>
              <a:rPr lang="en-US" dirty="0" smtClean="0">
                <a:latin typeface="Times New Roman" panose="02020603050405020304" pitchFamily="18" charset="0"/>
                <a:cs typeface="Times New Roman" panose="02020603050405020304" pitchFamily="18" charset="0"/>
              </a:rPr>
              <a:t>and further </a:t>
            </a:r>
            <a:r>
              <a:rPr lang="en-US" dirty="0">
                <a:latin typeface="Times New Roman" panose="02020603050405020304" pitchFamily="18" charset="0"/>
                <a:cs typeface="Times New Roman" panose="02020603050405020304" pitchFamily="18" charset="0"/>
              </a:rPr>
              <a:t>extended to more formal guidelines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Present research reveals an Agile Method </a:t>
            </a:r>
            <a:r>
              <a:rPr lang="en-US" dirty="0" smtClean="0">
                <a:latin typeface="Times New Roman" panose="02020603050405020304" pitchFamily="18" charset="0"/>
                <a:cs typeface="Times New Roman" panose="02020603050405020304" pitchFamily="18" charset="0"/>
              </a:rPr>
              <a:t>Engineering(AME) approach </a:t>
            </a:r>
            <a:r>
              <a:rPr lang="en-US" dirty="0">
                <a:latin typeface="Times New Roman" panose="02020603050405020304" pitchFamily="18" charset="0"/>
                <a:cs typeface="Times New Roman" panose="02020603050405020304" pitchFamily="18" charset="0"/>
              </a:rPr>
              <a:t>that uses method configuration process to configure individual agile methods, these </a:t>
            </a:r>
            <a:r>
              <a:rPr lang="en-US" dirty="0" smtClean="0">
                <a:latin typeface="Times New Roman" panose="02020603050405020304" pitchFamily="18" charset="0"/>
                <a:cs typeface="Times New Roman" panose="02020603050405020304" pitchFamily="18" charset="0"/>
              </a:rPr>
              <a:t>configured agile </a:t>
            </a:r>
            <a:r>
              <a:rPr lang="en-US" dirty="0">
                <a:latin typeface="Times New Roman" panose="02020603050405020304" pitchFamily="18" charset="0"/>
                <a:cs typeface="Times New Roman" panose="02020603050405020304" pitchFamily="18" charset="0"/>
              </a:rPr>
              <a:t>methods </a:t>
            </a:r>
            <a:r>
              <a:rPr lang="en-US" dirty="0" smtClean="0">
                <a:latin typeface="Times New Roman" panose="02020603050405020304" pitchFamily="18" charset="0"/>
                <a:cs typeface="Times New Roman" panose="02020603050405020304" pitchFamily="18" charset="0"/>
              </a:rPr>
              <a:t>assemble </a:t>
            </a:r>
            <a:r>
              <a:rPr lang="en-US" dirty="0">
                <a:latin typeface="Times New Roman" panose="02020603050405020304" pitchFamily="18" charset="0"/>
                <a:cs typeface="Times New Roman" panose="02020603050405020304" pitchFamily="18" charset="0"/>
              </a:rPr>
              <a:t>to satisfy the current </a:t>
            </a:r>
            <a:r>
              <a:rPr lang="en-US" dirty="0" smtClean="0">
                <a:latin typeface="Times New Roman" panose="02020603050405020304" pitchFamily="18" charset="0"/>
                <a:cs typeface="Times New Roman" panose="02020603050405020304" pitchFamily="18" charset="0"/>
              </a:rPr>
              <a:t>organizational </a:t>
            </a:r>
            <a:r>
              <a:rPr lang="en-US" dirty="0">
                <a:latin typeface="Times New Roman" panose="02020603050405020304" pitchFamily="18" charset="0"/>
                <a:cs typeface="Times New Roman" panose="02020603050405020304" pitchFamily="18" charset="0"/>
              </a:rPr>
              <a:t>requirement definition.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AME </a:t>
            </a:r>
            <a:r>
              <a:rPr lang="en-US" dirty="0">
                <a:latin typeface="Times New Roman" panose="02020603050405020304" pitchFamily="18" charset="0"/>
                <a:cs typeface="Times New Roman" panose="02020603050405020304" pitchFamily="18" charset="0"/>
              </a:rPr>
              <a:t>process supports an Essentiality attribute for agile </a:t>
            </a:r>
            <a:r>
              <a:rPr lang="en-US" dirty="0" smtClean="0">
                <a:latin typeface="Times New Roman" panose="02020603050405020304" pitchFamily="18" charset="0"/>
                <a:cs typeface="Times New Roman" panose="02020603050405020304" pitchFamily="18" charset="0"/>
              </a:rPr>
              <a:t>methods.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essentiality attribute can take two values either “Essential” or “Variable”.</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009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651" y="489355"/>
            <a:ext cx="10407332" cy="867806"/>
          </a:xfrm>
        </p:spPr>
        <p:txBody>
          <a:bodyPr/>
          <a:lstStyle/>
          <a:p>
            <a:r>
              <a:rPr lang="en-US" dirty="0" smtClean="0">
                <a:latin typeface="Times New Roman" panose="02020603050405020304" pitchFamily="18" charset="0"/>
                <a:cs typeface="Times New Roman" panose="02020603050405020304" pitchFamily="18" charset="0"/>
              </a:rPr>
              <a:t>Situated Agile </a:t>
            </a: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ethod Formed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heavily </a:t>
            </a:r>
            <a:r>
              <a:rPr lang="en-US" dirty="0" smtClean="0">
                <a:latin typeface="Times New Roman" panose="02020603050405020304" pitchFamily="18" charset="0"/>
                <a:cs typeface="Times New Roman" panose="02020603050405020304" pitchFamily="18" charset="0"/>
              </a:rPr>
              <a:t>weighed (most suitable) </a:t>
            </a:r>
            <a:r>
              <a:rPr lang="en-US" dirty="0">
                <a:latin typeface="Times New Roman" panose="02020603050405020304" pitchFamily="18" charset="0"/>
                <a:cs typeface="Times New Roman" panose="02020603050405020304" pitchFamily="18" charset="0"/>
              </a:rPr>
              <a:t>configured Methods are assembled to form the </a:t>
            </a:r>
            <a:r>
              <a:rPr lang="en-US" b="1" dirty="0">
                <a:latin typeface="Times New Roman" panose="02020603050405020304" pitchFamily="18" charset="0"/>
                <a:cs typeface="Times New Roman" panose="02020603050405020304" pitchFamily="18" charset="0"/>
              </a:rPr>
              <a:t>situated method</a:t>
            </a:r>
            <a:r>
              <a:rPr lang="en-US"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omprises </a:t>
            </a:r>
            <a:r>
              <a:rPr lang="en-US" dirty="0">
                <a:latin typeface="Times New Roman" panose="02020603050405020304" pitchFamily="18" charset="0"/>
                <a:cs typeface="Times New Roman" panose="02020603050405020304" pitchFamily="18" charset="0"/>
              </a:rPr>
              <a:t>of Method Part and Method Extension Part. </a:t>
            </a:r>
            <a:r>
              <a:rPr lang="en-US" b="1" dirty="0">
                <a:latin typeface="Times New Roman" panose="02020603050405020304" pitchFamily="18" charset="0"/>
                <a:cs typeface="Times New Roman" panose="02020603050405020304" pitchFamily="18" charset="0"/>
              </a:rPr>
              <a:t>Method part </a:t>
            </a:r>
            <a:r>
              <a:rPr lang="en-US" dirty="0" smtClean="0">
                <a:latin typeface="Times New Roman" panose="02020603050405020304" pitchFamily="18" charset="0"/>
                <a:cs typeface="Times New Roman" panose="02020603050405020304" pitchFamily="18" charset="0"/>
              </a:rPr>
              <a:t>primarily contains </a:t>
            </a:r>
            <a:r>
              <a:rPr lang="en-US" dirty="0">
                <a:latin typeface="Times New Roman" panose="02020603050405020304" pitchFamily="18" charset="0"/>
                <a:cs typeface="Times New Roman" panose="02020603050405020304" pitchFamily="18" charset="0"/>
              </a:rPr>
              <a:t>the essentials of the first configured method, and may also contain the essentials of the </a:t>
            </a:r>
            <a:r>
              <a:rPr lang="en-US" dirty="0" smtClean="0">
                <a:latin typeface="Times New Roman" panose="02020603050405020304" pitchFamily="18" charset="0"/>
                <a:cs typeface="Times New Roman" panose="02020603050405020304" pitchFamily="18" charset="0"/>
              </a:rPr>
              <a:t>other configured </a:t>
            </a:r>
            <a:r>
              <a:rPr lang="en-US" dirty="0">
                <a:latin typeface="Times New Roman" panose="02020603050405020304" pitchFamily="18" charset="0"/>
                <a:cs typeface="Times New Roman" panose="02020603050405020304" pitchFamily="18" charset="0"/>
              </a:rPr>
              <a:t>method (s</a:t>
            </a: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length of the method part is obtained </a:t>
            </a:r>
            <a:r>
              <a:rPr lang="en-US" dirty="0" smtClean="0">
                <a:latin typeface="Times New Roman" panose="02020603050405020304" pitchFamily="18" charset="0"/>
                <a:cs typeface="Times New Roman" panose="02020603050405020304" pitchFamily="18" charset="0"/>
              </a:rPr>
              <a:t>by the </a:t>
            </a:r>
            <a:r>
              <a:rPr lang="en-US" dirty="0">
                <a:latin typeface="Times New Roman" panose="02020603050405020304" pitchFamily="18" charset="0"/>
                <a:cs typeface="Times New Roman" panose="02020603050405020304" pitchFamily="18" charset="0"/>
              </a:rPr>
              <a:t>MAX function applied on all the configured methods. The appended part that is, </a:t>
            </a:r>
            <a:r>
              <a:rPr lang="en-US" b="1" dirty="0">
                <a:latin typeface="Times New Roman" panose="02020603050405020304" pitchFamily="18" charset="0"/>
                <a:cs typeface="Times New Roman" panose="02020603050405020304" pitchFamily="18" charset="0"/>
              </a:rPr>
              <a:t>method </a:t>
            </a:r>
            <a:r>
              <a:rPr lang="en-US" b="1" dirty="0" smtClean="0">
                <a:latin typeface="Times New Roman" panose="02020603050405020304" pitchFamily="18" charset="0"/>
                <a:cs typeface="Times New Roman" panose="02020603050405020304" pitchFamily="18" charset="0"/>
              </a:rPr>
              <a:t>extension part </a:t>
            </a:r>
            <a:r>
              <a:rPr lang="en-US" dirty="0">
                <a:latin typeface="Times New Roman" panose="02020603050405020304" pitchFamily="18" charset="0"/>
                <a:cs typeface="Times New Roman" panose="02020603050405020304" pitchFamily="18" charset="0"/>
              </a:rPr>
              <a:t>contains all the remnant essentials of the configured </a:t>
            </a:r>
            <a:r>
              <a:rPr lang="en-US" dirty="0" smtClean="0">
                <a:latin typeface="Times New Roman" panose="02020603050405020304" pitchFamily="18" charset="0"/>
                <a:cs typeface="Times New Roman" panose="02020603050405020304" pitchFamily="18" charset="0"/>
              </a:rPr>
              <a:t>methods.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43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Agile Method Engineering Process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Defined </a:t>
            </a:r>
            <a:r>
              <a:rPr lang="en-US" dirty="0">
                <a:latin typeface="Times New Roman" panose="02020603050405020304" pitchFamily="18" charset="0"/>
                <a:cs typeface="Times New Roman" panose="02020603050405020304" pitchFamily="18" charset="0"/>
              </a:rPr>
              <a:t>as a two part process (two sub-processes), </a:t>
            </a:r>
            <a:r>
              <a:rPr lang="en-US" dirty="0" smtClean="0">
                <a:latin typeface="Times New Roman" panose="02020603050405020304" pitchFamily="18" charset="0"/>
                <a:cs typeface="Times New Roman" panose="02020603050405020304" pitchFamily="18" charset="0"/>
              </a:rPr>
              <a:t>in order to </a:t>
            </a:r>
            <a:r>
              <a:rPr lang="en-US" dirty="0">
                <a:latin typeface="Times New Roman" panose="02020603050405020304" pitchFamily="18" charset="0"/>
                <a:cs typeface="Times New Roman" panose="02020603050405020304" pitchFamily="18" charset="0"/>
              </a:rPr>
              <a:t>make the process more understandable and less complex.</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Former is to obtain suitable methods for the situation-in-hand and later is to configure them by </a:t>
            </a:r>
            <a:r>
              <a:rPr lang="en-US" dirty="0" smtClean="0">
                <a:latin typeface="Times New Roman" panose="02020603050405020304" pitchFamily="18" charset="0"/>
                <a:cs typeface="Times New Roman" panose="02020603050405020304" pitchFamily="18" charset="0"/>
              </a:rPr>
              <a:t>finding the </a:t>
            </a:r>
            <a:r>
              <a:rPr lang="en-US" dirty="0">
                <a:latin typeface="Times New Roman" panose="02020603050405020304" pitchFamily="18" charset="0"/>
                <a:cs typeface="Times New Roman" panose="02020603050405020304" pitchFamily="18" charset="0"/>
              </a:rPr>
              <a:t>essential practices for the most-suitable or highly </a:t>
            </a:r>
            <a:r>
              <a:rPr lang="en-US" dirty="0" smtClean="0">
                <a:latin typeface="Times New Roman" panose="02020603050405020304" pitchFamily="18" charset="0"/>
                <a:cs typeface="Times New Roman" panose="02020603050405020304" pitchFamily="18" charset="0"/>
              </a:rPr>
              <a:t>weighed </a:t>
            </a:r>
            <a:r>
              <a:rPr lang="en-US" dirty="0">
                <a:latin typeface="Times New Roman" panose="02020603050405020304" pitchFamily="18" charset="0"/>
                <a:cs typeface="Times New Roman" panose="02020603050405020304" pitchFamily="18" charset="0"/>
              </a:rPr>
              <a:t>configured methods.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configured methods </a:t>
            </a:r>
            <a:r>
              <a:rPr lang="en-US" dirty="0">
                <a:latin typeface="Times New Roman" panose="02020603050405020304" pitchFamily="18" charset="0"/>
                <a:cs typeface="Times New Roman" panose="02020603050405020304" pitchFamily="18" charset="0"/>
              </a:rPr>
              <a:t>are put together to form the situated method.</a:t>
            </a:r>
          </a:p>
        </p:txBody>
      </p:sp>
    </p:spTree>
    <p:extLst>
      <p:ext uri="{BB962C8B-B14F-4D97-AF65-F5344CB8AC3E}">
        <p14:creationId xmlns:p14="http://schemas.microsoft.com/office/powerpoint/2010/main" val="1563648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1</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sub-process deals with finding the suitable methods and assigning weights to </a:t>
            </a:r>
            <a:r>
              <a:rPr lang="en-US" dirty="0" smtClean="0">
                <a:latin typeface="Times New Roman" panose="02020603050405020304" pitchFamily="18" charset="0"/>
                <a:cs typeface="Times New Roman" panose="02020603050405020304" pitchFamily="18" charset="0"/>
              </a:rPr>
              <a:t>them</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21894" y="2011680"/>
            <a:ext cx="11030551" cy="4687503"/>
          </a:xfrm>
          <a:prstGeom prst="rect">
            <a:avLst/>
          </a:prstGeom>
        </p:spPr>
      </p:pic>
      <p:sp>
        <p:nvSpPr>
          <p:cNvPr id="5" name="Rectangle 4"/>
          <p:cNvSpPr/>
          <p:nvPr/>
        </p:nvSpPr>
        <p:spPr>
          <a:xfrm>
            <a:off x="5356054" y="3244334"/>
            <a:ext cx="1479892"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rPr>
              <a:t>Sub Process 1</a:t>
            </a:r>
            <a:endParaRPr lang="en-US" dirty="0"/>
          </a:p>
        </p:txBody>
      </p:sp>
    </p:spTree>
    <p:extLst>
      <p:ext uri="{BB962C8B-B14F-4D97-AF65-F5344CB8AC3E}">
        <p14:creationId xmlns:p14="http://schemas.microsoft.com/office/powerpoint/2010/main" val="201225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1</a:t>
            </a:r>
            <a:endParaRPr lang="en-US" dirty="0"/>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Begins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gathering </a:t>
            </a:r>
            <a:r>
              <a:rPr lang="en-US" dirty="0">
                <a:latin typeface="Times New Roman" panose="02020603050405020304" pitchFamily="18" charset="0"/>
                <a:cs typeface="Times New Roman" panose="02020603050405020304" pitchFamily="18" charset="0"/>
              </a:rPr>
              <a:t>of the method </a:t>
            </a:r>
            <a:r>
              <a:rPr lang="en-US" dirty="0" smtClean="0">
                <a:latin typeface="Times New Roman" panose="02020603050405020304" pitchFamily="18" charset="0"/>
                <a:cs typeface="Times New Roman" panose="02020603050405020304" pitchFamily="18" charset="0"/>
              </a:rPr>
              <a:t>requirements - often vague &amp;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difficult </a:t>
            </a:r>
            <a:r>
              <a:rPr lang="en-US" dirty="0">
                <a:latin typeface="Times New Roman" panose="02020603050405020304" pitchFamily="18" charset="0"/>
                <a:cs typeface="Times New Roman" panose="02020603050405020304" pitchFamily="18" charset="0"/>
              </a:rPr>
              <a:t>to understand. To handle this ‘vagueness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requirements are converted </a:t>
            </a:r>
            <a:r>
              <a:rPr lang="en-US" dirty="0" smtClean="0">
                <a:latin typeface="Times New Roman" panose="02020603050405020304" pitchFamily="18" charset="0"/>
                <a:cs typeface="Times New Roman" panose="02020603050405020304" pitchFamily="18" charset="0"/>
              </a:rPr>
              <a:t>into a Definite Format</a:t>
            </a:r>
            <a:r>
              <a:rPr lang="en-US" dirty="0">
                <a:latin typeface="Times New Roman" panose="02020603050405020304" pitchFamily="18" charset="0"/>
                <a:cs typeface="Times New Roman" panose="02020603050405020304" pitchFamily="18" charset="0"/>
              </a:rPr>
              <a:t>, specified by the </a:t>
            </a:r>
            <a:r>
              <a:rPr lang="en-US" dirty="0" smtClean="0">
                <a:latin typeface="Times New Roman" panose="02020603050405020304" pitchFamily="18" charset="0"/>
                <a:cs typeface="Times New Roman" panose="02020603050405020304" pitchFamily="18" charset="0"/>
              </a:rPr>
              <a:t>framework</a:t>
            </a:r>
            <a:r>
              <a:rPr lang="en-US" dirty="0">
                <a:latin typeface="Times New Roman" panose="02020603050405020304" pitchFamily="18" charset="0"/>
                <a:cs typeface="Times New Roman" panose="02020603050405020304" pitchFamily="18" charset="0"/>
              </a:rPr>
              <a:t>. The formatted requirements are fed into </a:t>
            </a:r>
            <a:r>
              <a:rPr lang="en-US" dirty="0" smtClean="0">
                <a:latin typeface="Times New Roman" panose="02020603050405020304" pitchFamily="18" charset="0"/>
                <a:cs typeface="Times New Roman" panose="02020603050405020304" pitchFamily="18" charset="0"/>
              </a:rPr>
              <a:t>the Database </a:t>
            </a:r>
            <a:r>
              <a:rPr lang="en-US" dirty="0">
                <a:latin typeface="Times New Roman" panose="02020603050405020304" pitchFamily="18" charset="0"/>
                <a:cs typeface="Times New Roman" panose="02020603050405020304" pitchFamily="18" charset="0"/>
              </a:rPr>
              <a:t>that serves two </a:t>
            </a:r>
            <a:r>
              <a:rPr lang="en-US" dirty="0" smtClean="0">
                <a:latin typeface="Times New Roman" panose="02020603050405020304" pitchFamily="18" charset="0"/>
                <a:cs typeface="Times New Roman" panose="02020603050405020304" pitchFamily="18" charset="0"/>
              </a:rPr>
              <a:t>purposes: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creates a repository of requirements for future </a:t>
            </a:r>
            <a:r>
              <a:rPr lang="en-US" dirty="0" smtClean="0">
                <a:latin typeface="Times New Roman" panose="02020603050405020304" pitchFamily="18" charset="0"/>
                <a:cs typeface="Times New Roman" panose="02020603050405020304" pitchFamily="18" charset="0"/>
              </a:rPr>
              <a:t>use.</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For generating </a:t>
            </a:r>
            <a:r>
              <a:rPr lang="en-US" dirty="0">
                <a:latin typeface="Times New Roman" panose="02020603050405020304" pitchFamily="18" charset="0"/>
                <a:cs typeface="Times New Roman" panose="02020603050405020304" pitchFamily="18" charset="0"/>
              </a:rPr>
              <a:t>the associative discovery clustering rules to find the cluster of suitable methods </a:t>
            </a:r>
            <a:r>
              <a:rPr lang="en-US" dirty="0" smtClean="0">
                <a:latin typeface="Times New Roman" panose="02020603050405020304" pitchFamily="18" charset="0"/>
                <a:cs typeface="Times New Roman" panose="02020603050405020304" pitchFamily="18" charset="0"/>
              </a:rPr>
              <a:t>using some data mining </a:t>
            </a:r>
            <a:r>
              <a:rPr lang="en-US" dirty="0">
                <a:latin typeface="Times New Roman" panose="02020603050405020304" pitchFamily="18" charset="0"/>
                <a:cs typeface="Times New Roman" panose="02020603050405020304" pitchFamily="18" charset="0"/>
              </a:rPr>
              <a:t>tool like WEKA</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i="1" dirty="0">
                <a:latin typeface="Times New Roman" panose="02020603050405020304" pitchFamily="18" charset="0"/>
                <a:cs typeface="Times New Roman" panose="02020603050405020304" pitchFamily="18" charset="0"/>
              </a:rPr>
              <a:t>Format for specifying the requirements</a:t>
            </a:r>
            <a:r>
              <a:rPr lang="en-US" i="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Requirements </a:t>
            </a:r>
            <a:r>
              <a:rPr lang="en-US" dirty="0">
                <a:latin typeface="Times New Roman" panose="02020603050405020304" pitchFamily="18" charset="0"/>
                <a:cs typeface="Times New Roman" panose="02020603050405020304" pitchFamily="18" charset="0"/>
              </a:rPr>
              <a:t>are </a:t>
            </a:r>
            <a:r>
              <a:rPr lang="en-US" dirty="0" smtClean="0">
                <a:latin typeface="Times New Roman" panose="02020603050405020304" pitchFamily="18" charset="0"/>
                <a:cs typeface="Times New Roman" panose="02020603050405020304" pitchFamily="18" charset="0"/>
              </a:rPr>
              <a:t>represented </a:t>
            </a:r>
            <a:r>
              <a:rPr lang="en-US" dirty="0">
                <a:latin typeface="Times New Roman" panose="02020603050405020304" pitchFamily="18" charset="0"/>
                <a:cs typeface="Times New Roman" panose="02020603050405020304" pitchFamily="18" charset="0"/>
              </a:rPr>
              <a:t>in a format for further processing, </a:t>
            </a:r>
            <a:r>
              <a:rPr lang="en-US" dirty="0" smtClean="0">
                <a:latin typeface="Times New Roman" panose="02020603050405020304" pitchFamily="18" charset="0"/>
                <a:cs typeface="Times New Roman" panose="02020603050405020304" pitchFamily="18" charset="0"/>
              </a:rPr>
              <a:t>which then </a:t>
            </a:r>
            <a:r>
              <a:rPr lang="en-US" dirty="0">
                <a:latin typeface="Times New Roman" panose="02020603050405020304" pitchFamily="18" charset="0"/>
                <a:cs typeface="Times New Roman" panose="02020603050405020304" pitchFamily="18" charset="0"/>
              </a:rPr>
              <a:t>act as a keywords for method search or cluster operation.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format </a:t>
            </a:r>
            <a:r>
              <a:rPr lang="en-US" dirty="0">
                <a:latin typeface="Times New Roman" panose="02020603050405020304" pitchFamily="18" charset="0"/>
                <a:cs typeface="Times New Roman" panose="02020603050405020304" pitchFamily="18" charset="0"/>
              </a:rPr>
              <a:t>specifies that every keyword should have at least 2 words or should be split into </a:t>
            </a:r>
            <a:r>
              <a:rPr lang="en-US" dirty="0" smtClean="0">
                <a:latin typeface="Times New Roman" panose="02020603050405020304" pitchFamily="18" charset="0"/>
                <a:cs typeface="Times New Roman" panose="02020603050405020304" pitchFamily="18" charset="0"/>
              </a:rPr>
              <a:t>2 words </a:t>
            </a:r>
            <a:r>
              <a:rPr lang="en-US" dirty="0">
                <a:latin typeface="Times New Roman" panose="02020603050405020304" pitchFamily="18" charset="0"/>
                <a:cs typeface="Times New Roman" panose="02020603050405020304" pitchFamily="18" charset="0"/>
              </a:rPr>
              <a:t>where the first word should be an adjective and next one will be </a:t>
            </a:r>
            <a:r>
              <a:rPr lang="en-US" dirty="0" smtClean="0">
                <a:latin typeface="Times New Roman" panose="02020603050405020304" pitchFamily="18" charset="0"/>
                <a:cs typeface="Times New Roman" panose="02020603050405020304" pitchFamily="18" charset="0"/>
              </a:rPr>
              <a:t>noun.</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Like</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Small followed by team : small team</a:t>
            </a:r>
          </a:p>
          <a:p>
            <a:pPr marL="0" indent="0">
              <a:buNone/>
            </a:pP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Complex followed by technology: complex technology</a:t>
            </a:r>
          </a:p>
        </p:txBody>
      </p:sp>
    </p:spTree>
    <p:extLst>
      <p:ext uri="{BB962C8B-B14F-4D97-AF65-F5344CB8AC3E}">
        <p14:creationId xmlns:p14="http://schemas.microsoft.com/office/powerpoint/2010/main" val="1702623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t>Key Points</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t>Waterfall model</a:t>
            </a:r>
          </a:p>
          <a:p>
            <a:pPr>
              <a:buFont typeface="Wingdings" panose="05000000000000000000" pitchFamily="2" charset="2"/>
              <a:buChar char="Ø"/>
            </a:pPr>
            <a:r>
              <a:rPr lang="en-US" dirty="0" smtClean="0"/>
              <a:t>Agile model</a:t>
            </a:r>
          </a:p>
          <a:p>
            <a:pPr>
              <a:buFont typeface="Wingdings" panose="05000000000000000000" pitchFamily="2" charset="2"/>
              <a:buChar char="Ø"/>
            </a:pPr>
            <a:r>
              <a:rPr lang="en-US" dirty="0" smtClean="0"/>
              <a:t>Agile vs Waterfall</a:t>
            </a:r>
          </a:p>
          <a:p>
            <a:pPr>
              <a:buFont typeface="Wingdings" panose="05000000000000000000" pitchFamily="2" charset="2"/>
              <a:buChar char="Ø"/>
            </a:pPr>
            <a:r>
              <a:rPr lang="en-US" dirty="0" smtClean="0"/>
              <a:t>Agile methods: XP &amp; Scrum</a:t>
            </a:r>
          </a:p>
          <a:p>
            <a:pPr>
              <a:buFont typeface="Wingdings" panose="05000000000000000000" pitchFamily="2" charset="2"/>
              <a:buChar char="Ø"/>
            </a:pPr>
            <a:r>
              <a:rPr lang="en-US" dirty="0" smtClean="0"/>
              <a:t>Method Configuration Process for the Agile Methods</a:t>
            </a:r>
          </a:p>
          <a:p>
            <a:pPr>
              <a:buFont typeface="Arial" panose="020B0604020202020204" pitchFamily="34" charset="0"/>
              <a:buChar char="•"/>
            </a:pPr>
            <a:r>
              <a:rPr lang="en-US" dirty="0"/>
              <a:t> </a:t>
            </a:r>
            <a:r>
              <a:rPr lang="en-US" dirty="0" smtClean="0"/>
              <a:t>       Basic Concepts</a:t>
            </a:r>
          </a:p>
          <a:p>
            <a:pPr>
              <a:buFont typeface="Arial" panose="020B0604020202020204" pitchFamily="34" charset="0"/>
              <a:buChar char="•"/>
            </a:pPr>
            <a:r>
              <a:rPr lang="en-US" dirty="0"/>
              <a:t> </a:t>
            </a:r>
            <a:r>
              <a:rPr lang="en-US" dirty="0" smtClean="0"/>
              <a:t>       The Agile Method Engineering Process</a:t>
            </a:r>
          </a:p>
          <a:p>
            <a:pPr>
              <a:buFont typeface="Arial" panose="020B0604020202020204" pitchFamily="34" charset="0"/>
              <a:buChar char="•"/>
            </a:pPr>
            <a:r>
              <a:rPr lang="en-US" dirty="0"/>
              <a:t> </a:t>
            </a:r>
            <a:r>
              <a:rPr lang="en-US" dirty="0" smtClean="0"/>
              <a:t>        Case Study</a:t>
            </a:r>
            <a:endParaRPr lang="en-US" dirty="0"/>
          </a:p>
        </p:txBody>
      </p:sp>
    </p:spTree>
    <p:extLst>
      <p:ext uri="{BB962C8B-B14F-4D97-AF65-F5344CB8AC3E}">
        <p14:creationId xmlns:p14="http://schemas.microsoft.com/office/powerpoint/2010/main" val="418748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a:t>
            </a:r>
            <a:r>
              <a:rPr lang="en-US" dirty="0" smtClean="0">
                <a:latin typeface="Times New Roman" panose="02020603050405020304" pitchFamily="18" charset="0"/>
                <a:cs typeface="Times New Roman" panose="02020603050405020304" pitchFamily="18" charset="0"/>
              </a:rPr>
              <a:t>1</a:t>
            </a:r>
            <a:endParaRPr lang="en-US" dirty="0"/>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Finding suitable methods:</a:t>
            </a:r>
          </a:p>
          <a:p>
            <a:pPr>
              <a:buFont typeface="Wingdings" panose="05000000000000000000" pitchFamily="2" charset="2"/>
              <a:buChar char="ü"/>
            </a:pPr>
            <a:r>
              <a:rPr lang="en-US" b="1" i="1" dirty="0">
                <a:latin typeface="Times New Roman" panose="02020603050405020304" pitchFamily="18" charset="0"/>
                <a:cs typeface="Times New Roman" panose="02020603050405020304" pitchFamily="18" charset="0"/>
              </a:rPr>
              <a:t>Associative Clustering for method </a:t>
            </a:r>
            <a:r>
              <a:rPr lang="en-US" b="1" i="1" dirty="0" smtClean="0">
                <a:latin typeface="Times New Roman" panose="02020603050405020304" pitchFamily="18" charset="0"/>
                <a:cs typeface="Times New Roman" panose="02020603050405020304" pitchFamily="18" charset="0"/>
              </a:rPr>
              <a:t>retrieval</a:t>
            </a:r>
            <a:r>
              <a:rPr lang="en-US" b="1" i="1"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ased </a:t>
            </a:r>
            <a:r>
              <a:rPr lang="en-US" dirty="0">
                <a:latin typeface="Times New Roman" panose="02020603050405020304" pitchFamily="18" charset="0"/>
                <a:cs typeface="Times New Roman" panose="02020603050405020304" pitchFamily="18" charset="0"/>
              </a:rPr>
              <a:t>on associative discovery rules that discover </a:t>
            </a:r>
            <a:r>
              <a:rPr lang="en-US" dirty="0" smtClean="0">
                <a:latin typeface="Times New Roman" panose="02020603050405020304" pitchFamily="18" charset="0"/>
                <a:cs typeface="Times New Roman" panose="02020603050405020304" pitchFamily="18" charset="0"/>
              </a:rPr>
              <a:t>the presence </a:t>
            </a:r>
            <a:r>
              <a:rPr lang="en-US" dirty="0">
                <a:latin typeface="Times New Roman" panose="02020603050405020304" pitchFamily="18" charset="0"/>
                <a:cs typeface="Times New Roman" panose="02020603050405020304" pitchFamily="18" charset="0"/>
              </a:rPr>
              <a:t>of an object with respect to another </a:t>
            </a:r>
            <a:r>
              <a:rPr lang="en-US" dirty="0" smtClean="0">
                <a:latin typeface="Times New Roman" panose="02020603050405020304" pitchFamily="18" charset="0"/>
                <a:cs typeface="Times New Roman" panose="02020603050405020304" pitchFamily="18" charset="0"/>
              </a:rPr>
              <a:t>object.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Association rules are if/then statements that help uncover relationships between </a:t>
            </a:r>
            <a:r>
              <a:rPr lang="en-US" dirty="0" smtClean="0">
                <a:latin typeface="Times New Roman" panose="02020603050405020304" pitchFamily="18" charset="0"/>
                <a:cs typeface="Times New Roman" panose="02020603050405020304" pitchFamily="18" charset="0"/>
              </a:rPr>
              <a:t>seemingly unrelated </a:t>
            </a:r>
            <a:r>
              <a:rPr lang="en-US" dirty="0">
                <a:latin typeface="Times New Roman" panose="02020603050405020304" pitchFamily="18" charset="0"/>
                <a:cs typeface="Times New Roman" panose="02020603050405020304" pitchFamily="18" charset="0"/>
              </a:rPr>
              <a:t>data in a relational database or other information repository. </a:t>
            </a: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association rule has two parts, an antecedent (if) and a consequent (then</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 antecedent </a:t>
            </a:r>
            <a:r>
              <a:rPr lang="en-US" dirty="0" smtClean="0">
                <a:latin typeface="Times New Roman" panose="02020603050405020304" pitchFamily="18" charset="0"/>
                <a:cs typeface="Times New Roman" panose="02020603050405020304" pitchFamily="18" charset="0"/>
              </a:rPr>
              <a:t>is an </a:t>
            </a:r>
            <a:r>
              <a:rPr lang="en-US" dirty="0">
                <a:latin typeface="Times New Roman" panose="02020603050405020304" pitchFamily="18" charset="0"/>
                <a:cs typeface="Times New Roman" panose="02020603050405020304" pitchFamily="18" charset="0"/>
              </a:rPr>
              <a:t>item found in the data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consequent is an item that is found in combination with </a:t>
            </a:r>
            <a:r>
              <a:rPr lang="en-US" dirty="0" smtClean="0">
                <a:latin typeface="Times New Roman" panose="02020603050405020304" pitchFamily="18" charset="0"/>
                <a:cs typeface="Times New Roman" panose="02020603050405020304" pitchFamily="18" charset="0"/>
              </a:rPr>
              <a:t>the antecedent.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special set of database is designed for the process that contains the set of keywords and </a:t>
            </a:r>
            <a:r>
              <a:rPr lang="en-US" dirty="0" smtClean="0">
                <a:latin typeface="Times New Roman" panose="02020603050405020304" pitchFamily="18" charset="0"/>
                <a:cs typeface="Times New Roman" panose="02020603050405020304" pitchFamily="18" charset="0"/>
              </a:rPr>
              <a:t>the methods </a:t>
            </a:r>
            <a:r>
              <a:rPr lang="en-US" dirty="0">
                <a:latin typeface="Times New Roman" panose="02020603050405020304" pitchFamily="18" charset="0"/>
                <a:cs typeface="Times New Roman" panose="02020603050405020304" pitchFamily="18" charset="0"/>
              </a:rPr>
              <a:t>that suit the combination of those </a:t>
            </a:r>
            <a:r>
              <a:rPr lang="en-US" dirty="0" smtClean="0">
                <a:latin typeface="Times New Roman" panose="02020603050405020304" pitchFamily="18" charset="0"/>
                <a:cs typeface="Times New Roman" panose="02020603050405020304" pitchFamily="18" charset="0"/>
              </a:rPr>
              <a:t>keywords.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Database Schema</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Database 1:</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Keywords</a:t>
            </a:r>
            <a:r>
              <a:rPr lang="en-US" b="1" dirty="0">
                <a:latin typeface="Times New Roman" panose="02020603050405020304" pitchFamily="18" charset="0"/>
                <a:cs typeface="Times New Roman" panose="02020603050405020304" pitchFamily="18" charset="0"/>
              </a:rPr>
              <a:t>: P</a:t>
            </a:r>
            <a:r>
              <a:rPr lang="en-US" b="1" i="1" dirty="0">
                <a:latin typeface="Times New Roman" panose="02020603050405020304" pitchFamily="18" charset="0"/>
                <a:cs typeface="Times New Roman" panose="02020603050405020304" pitchFamily="18" charset="0"/>
              </a:rPr>
              <a:t>ermutations and combinations of the </a:t>
            </a:r>
            <a:r>
              <a:rPr lang="en-US" b="1" i="1" dirty="0" smtClean="0">
                <a:latin typeface="Times New Roman" panose="02020603050405020304" pitchFamily="18" charset="0"/>
                <a:cs typeface="Times New Roman" panose="02020603050405020304" pitchFamily="18" charset="0"/>
              </a:rPr>
              <a:t>keywords</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Cluster </a:t>
            </a:r>
            <a:r>
              <a:rPr lang="en-US" b="1" dirty="0">
                <a:latin typeface="Times New Roman" panose="02020603050405020304" pitchFamily="18" charset="0"/>
                <a:cs typeface="Times New Roman" panose="02020603050405020304" pitchFamily="18" charset="0"/>
              </a:rPr>
              <a:t>of Methods: </a:t>
            </a:r>
            <a:r>
              <a:rPr lang="en-US" b="1" i="1" dirty="0">
                <a:latin typeface="Times New Roman" panose="02020603050405020304" pitchFamily="18" charset="0"/>
                <a:cs typeface="Times New Roman" panose="02020603050405020304" pitchFamily="18" charset="0"/>
              </a:rPr>
              <a:t>The method names suitable for the combination of the keywords.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647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65" y="412355"/>
            <a:ext cx="10407332" cy="867806"/>
          </a:xfrm>
        </p:spPr>
        <p:txBody>
          <a:bodyPr/>
          <a:lstStyle/>
          <a:p>
            <a:r>
              <a:rPr lang="en-US" dirty="0">
                <a:latin typeface="Times New Roman" panose="02020603050405020304" pitchFamily="18" charset="0"/>
                <a:cs typeface="Times New Roman" panose="02020603050405020304" pitchFamily="18" charset="0"/>
              </a:rPr>
              <a:t>Method Selection-selecting suitable methods</a:t>
            </a:r>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Fuzzy Logic Controller is used to assign membership to each of these methods depicting </a:t>
            </a:r>
            <a:r>
              <a:rPr lang="en-US" dirty="0">
                <a:latin typeface="Times New Roman" panose="02020603050405020304" pitchFamily="18" charset="0"/>
                <a:cs typeface="Times New Roman" panose="02020603050405020304" pitchFamily="18" charset="0"/>
              </a:rPr>
              <a:t>the degree of perfectness of the </a:t>
            </a:r>
            <a:r>
              <a:rPr lang="en-US" dirty="0" smtClean="0">
                <a:latin typeface="Times New Roman" panose="02020603050405020304" pitchFamily="18" charset="0"/>
                <a:cs typeface="Times New Roman" panose="02020603050405020304" pitchFamily="18" charset="0"/>
              </a:rPr>
              <a:t>particular method </a:t>
            </a:r>
            <a:r>
              <a:rPr lang="en-US" dirty="0">
                <a:latin typeface="Times New Roman" panose="02020603050405020304" pitchFamily="18" charset="0"/>
                <a:cs typeface="Times New Roman" panose="02020603050405020304" pitchFamily="18" charset="0"/>
              </a:rPr>
              <a:t>for the defined </a:t>
            </a:r>
            <a:r>
              <a:rPr lang="en-US" dirty="0" smtClean="0">
                <a:latin typeface="Times New Roman" panose="02020603050405020304" pitchFamily="18" charset="0"/>
                <a:cs typeface="Times New Roman" panose="02020603050405020304" pitchFamily="18" charset="0"/>
              </a:rPr>
              <a:t>requirements.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takes the defined </a:t>
            </a:r>
            <a:r>
              <a:rPr lang="en-US" dirty="0" smtClean="0">
                <a:latin typeface="Times New Roman" panose="02020603050405020304" pitchFamily="18" charset="0"/>
                <a:cs typeface="Times New Roman" panose="02020603050405020304" pitchFamily="18" charset="0"/>
              </a:rPr>
              <a:t>requirements &amp; the methods found above, </a:t>
            </a:r>
            <a:r>
              <a:rPr lang="en-US" dirty="0">
                <a:latin typeface="Times New Roman" panose="02020603050405020304" pitchFamily="18" charset="0"/>
                <a:cs typeface="Times New Roman" panose="02020603050405020304" pitchFamily="18" charset="0"/>
              </a:rPr>
              <a:t>as its input and assigns the weight to the method. Rule </a:t>
            </a:r>
            <a:r>
              <a:rPr lang="en-US" dirty="0" smtClean="0">
                <a:latin typeface="Times New Roman" panose="02020603050405020304" pitchFamily="18" charset="0"/>
                <a:cs typeface="Times New Roman" panose="02020603050405020304" pitchFamily="18" charset="0"/>
              </a:rPr>
              <a:t>Base here </a:t>
            </a:r>
            <a:r>
              <a:rPr lang="en-US" dirty="0">
                <a:latin typeface="Times New Roman" panose="02020603050405020304" pitchFamily="18" charset="0"/>
                <a:cs typeface="Times New Roman" panose="02020603050405020304" pitchFamily="18" charset="0"/>
              </a:rPr>
              <a:t>will be in the form of IF-Then </a:t>
            </a:r>
            <a:r>
              <a:rPr lang="en-US" dirty="0" smtClean="0">
                <a:latin typeface="Times New Roman" panose="02020603050405020304" pitchFamily="18" charset="0"/>
                <a:cs typeface="Times New Roman" panose="02020603050405020304" pitchFamily="18" charset="0"/>
              </a:rPr>
              <a:t>Rules. Say </a:t>
            </a:r>
            <a:r>
              <a:rPr lang="en-US" dirty="0">
                <a:latin typeface="Times New Roman" panose="02020603050405020304" pitchFamily="18" charset="0"/>
                <a:cs typeface="Times New Roman" panose="02020603050405020304" pitchFamily="18" charset="0"/>
              </a:rPr>
              <a:t>if the set of keywords is “X” and method </a:t>
            </a:r>
            <a:r>
              <a:rPr lang="en-US" dirty="0" smtClean="0">
                <a:latin typeface="Times New Roman" panose="02020603050405020304" pitchFamily="18" charset="0"/>
                <a:cs typeface="Times New Roman" panose="02020603050405020304" pitchFamily="18" charset="0"/>
              </a:rPr>
              <a:t>for this </a:t>
            </a:r>
            <a:r>
              <a:rPr lang="en-US" dirty="0">
                <a:latin typeface="Times New Roman" panose="02020603050405020304" pitchFamily="18" charset="0"/>
                <a:cs typeface="Times New Roman" panose="02020603050405020304" pitchFamily="18" charset="0"/>
              </a:rPr>
              <a:t>is “Y”, and then Value is “High”. Value tells the suitability of the respective method </a:t>
            </a:r>
            <a:r>
              <a:rPr lang="en-US" dirty="0" smtClean="0">
                <a:latin typeface="Times New Roman" panose="02020603050405020304" pitchFamily="18" charset="0"/>
                <a:cs typeface="Times New Roman" panose="02020603050405020304" pitchFamily="18" charset="0"/>
              </a:rPr>
              <a:t>for the </a:t>
            </a:r>
            <a:r>
              <a:rPr lang="en-US" dirty="0">
                <a:latin typeface="Times New Roman" panose="02020603050405020304" pitchFamily="18" charset="0"/>
                <a:cs typeface="Times New Roman" panose="02020603050405020304" pitchFamily="18" charset="0"/>
              </a:rPr>
              <a:t>given set of defined </a:t>
            </a:r>
            <a:r>
              <a:rPr lang="en-US" dirty="0" smtClean="0">
                <a:latin typeface="Times New Roman" panose="02020603050405020304" pitchFamily="18" charset="0"/>
                <a:cs typeface="Times New Roman" panose="02020603050405020304" pitchFamily="18" charset="0"/>
              </a:rPr>
              <a:t>requirements.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value will be one of the Keywords: Low, Average, and High. The Range for </a:t>
            </a:r>
            <a:r>
              <a:rPr lang="en-US" dirty="0" smtClean="0">
                <a:latin typeface="Times New Roman" panose="02020603050405020304" pitchFamily="18" charset="0"/>
                <a:cs typeface="Times New Roman" panose="02020603050405020304" pitchFamily="18" charset="0"/>
              </a:rPr>
              <a:t>keywords has </a:t>
            </a:r>
            <a:r>
              <a:rPr lang="en-US" dirty="0">
                <a:latin typeface="Times New Roman" panose="02020603050405020304" pitchFamily="18" charset="0"/>
                <a:cs typeface="Times New Roman" panose="02020603050405020304" pitchFamily="18" charset="0"/>
              </a:rPr>
              <a:t>been decided by the experts.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Input will be given in the </a:t>
            </a:r>
            <a:r>
              <a:rPr lang="en-US" dirty="0" err="1" smtClean="0">
                <a:latin typeface="Times New Roman" panose="02020603050405020304" pitchFamily="18" charset="0"/>
                <a:cs typeface="Times New Roman" panose="02020603050405020304" pitchFamily="18" charset="0"/>
              </a:rPr>
              <a:t>fuzzified</a:t>
            </a:r>
            <a:r>
              <a:rPr lang="en-US" dirty="0" smtClean="0">
                <a:latin typeface="Times New Roman" panose="02020603050405020304" pitchFamily="18" charset="0"/>
                <a:cs typeface="Times New Roman" panose="02020603050405020304" pitchFamily="18" charset="0"/>
              </a:rPr>
              <a:t> form. </a:t>
            </a:r>
            <a:r>
              <a:rPr lang="en-US" dirty="0">
                <a:latin typeface="Times New Roman" panose="02020603050405020304" pitchFamily="18" charset="0"/>
                <a:cs typeface="Times New Roman" panose="02020603050405020304" pitchFamily="18" charset="0"/>
              </a:rPr>
              <a:t>The rule base is applied to the </a:t>
            </a:r>
            <a:r>
              <a:rPr lang="en-US" dirty="0" err="1">
                <a:latin typeface="Times New Roman" panose="02020603050405020304" pitchFamily="18" charset="0"/>
                <a:cs typeface="Times New Roman" panose="02020603050405020304" pitchFamily="18" charset="0"/>
              </a:rPr>
              <a:t>fuzzified</a:t>
            </a:r>
            <a:r>
              <a:rPr lang="en-US" dirty="0">
                <a:latin typeface="Times New Roman" panose="02020603050405020304" pitchFamily="18" charset="0"/>
                <a:cs typeface="Times New Roman" panose="02020603050405020304" pitchFamily="18" charset="0"/>
              </a:rPr>
              <a:t> terms that fall under the work </a:t>
            </a:r>
            <a:r>
              <a:rPr lang="en-US" dirty="0" smtClean="0">
                <a:latin typeface="Times New Roman" panose="02020603050405020304" pitchFamily="18" charset="0"/>
                <a:cs typeface="Times New Roman" panose="02020603050405020304" pitchFamily="18" charset="0"/>
              </a:rPr>
              <a:t>of inference engine. </a:t>
            </a:r>
            <a:r>
              <a:rPr lang="en-US" dirty="0">
                <a:latin typeface="Times New Roman" panose="02020603050405020304" pitchFamily="18" charset="0"/>
                <a:cs typeface="Times New Roman" panose="02020603050405020304" pitchFamily="18" charset="0"/>
              </a:rPr>
              <a:t>The output of the inference engine will be </a:t>
            </a:r>
            <a:r>
              <a:rPr lang="en-US" dirty="0" err="1">
                <a:latin typeface="Times New Roman" panose="02020603050405020304" pitchFamily="18" charset="0"/>
                <a:cs typeface="Times New Roman" panose="02020603050405020304" pitchFamily="18" charset="0"/>
              </a:rPr>
              <a:t>defuzzified</a:t>
            </a:r>
            <a:r>
              <a:rPr lang="en-US" dirty="0">
                <a:latin typeface="Times New Roman" panose="02020603050405020304" pitchFamily="18" charset="0"/>
                <a:cs typeface="Times New Roman" panose="02020603050405020304" pitchFamily="18" charset="0"/>
              </a:rPr>
              <a:t> to assign the </a:t>
            </a:r>
            <a:r>
              <a:rPr lang="en-US" dirty="0" smtClean="0">
                <a:latin typeface="Times New Roman" panose="02020603050405020304" pitchFamily="18" charset="0"/>
                <a:cs typeface="Times New Roman" panose="02020603050405020304" pitchFamily="18" charset="0"/>
              </a:rPr>
              <a:t>crisp value.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is </a:t>
            </a:r>
            <a:r>
              <a:rPr lang="en-US" dirty="0">
                <a:latin typeface="Times New Roman" panose="02020603050405020304" pitchFamily="18" charset="0"/>
                <a:cs typeface="Times New Roman" panose="02020603050405020304" pitchFamily="18" charset="0"/>
              </a:rPr>
              <a:t>not necessary that every time the same value is assigned to </a:t>
            </a:r>
            <a:r>
              <a:rPr lang="en-US" dirty="0" smtClean="0">
                <a:latin typeface="Times New Roman" panose="02020603050405020304" pitchFamily="18" charset="0"/>
                <a:cs typeface="Times New Roman" panose="02020603050405020304" pitchFamily="18" charset="0"/>
              </a:rPr>
              <a:t>a method &amp; </a:t>
            </a:r>
            <a:r>
              <a:rPr lang="en-US" dirty="0">
                <a:latin typeface="Times New Roman" panose="02020603050405020304" pitchFamily="18" charset="0"/>
                <a:cs typeface="Times New Roman" panose="02020603050405020304" pitchFamily="18" charset="0"/>
              </a:rPr>
              <a:t>further to its practices.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there is a range that is being fed into the </a:t>
            </a:r>
            <a:r>
              <a:rPr lang="en-US" dirty="0" smtClean="0">
                <a:latin typeface="Times New Roman" panose="02020603050405020304" pitchFamily="18" charset="0"/>
                <a:cs typeface="Times New Roman" panose="02020603050405020304" pitchFamily="18" charset="0"/>
              </a:rPr>
              <a:t>fuzzy inference system, </a:t>
            </a:r>
            <a:r>
              <a:rPr lang="en-US" dirty="0">
                <a:latin typeface="Times New Roman" panose="02020603050405020304" pitchFamily="18" charset="0"/>
                <a:cs typeface="Times New Roman" panose="02020603050405020304" pitchFamily="18" charset="0"/>
              </a:rPr>
              <a:t>so for the same set of defined </a:t>
            </a:r>
            <a:r>
              <a:rPr lang="en-US" dirty="0" smtClean="0">
                <a:latin typeface="Times New Roman" panose="02020603050405020304" pitchFamily="18" charset="0"/>
                <a:cs typeface="Times New Roman" panose="02020603050405020304" pitchFamily="18" charset="0"/>
              </a:rPr>
              <a:t>requirements </a:t>
            </a:r>
            <a:r>
              <a:rPr lang="en-US" dirty="0">
                <a:latin typeface="Times New Roman" panose="02020603050405020304" pitchFamily="18" charset="0"/>
                <a:cs typeface="Times New Roman" panose="02020603050405020304" pitchFamily="18" charset="0"/>
              </a:rPr>
              <a:t>value may vary in the </a:t>
            </a:r>
            <a:r>
              <a:rPr lang="en-US" dirty="0" smtClean="0">
                <a:latin typeface="Times New Roman" panose="02020603050405020304" pitchFamily="18" charset="0"/>
                <a:cs typeface="Times New Roman" panose="02020603050405020304" pitchFamily="18" charset="0"/>
              </a:rPr>
              <a:t>specified range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60027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2</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next sub-process describes the procedure for assigning the weights to the practices of the </a:t>
            </a:r>
            <a:r>
              <a:rPr lang="en-US" dirty="0" smtClean="0">
                <a:latin typeface="Times New Roman" panose="02020603050405020304" pitchFamily="18" charset="0"/>
                <a:cs typeface="Times New Roman" panose="02020603050405020304" pitchFamily="18" charset="0"/>
              </a:rPr>
              <a:t>highly weighted </a:t>
            </a:r>
            <a:r>
              <a:rPr lang="en-US" dirty="0">
                <a:latin typeface="Times New Roman" panose="02020603050405020304" pitchFamily="18" charset="0"/>
                <a:cs typeface="Times New Roman" panose="02020603050405020304" pitchFamily="18" charset="0"/>
              </a:rPr>
              <a:t>methods. Specifically it </a:t>
            </a:r>
            <a:r>
              <a:rPr lang="en-US" dirty="0" err="1">
                <a:latin typeface="Times New Roman" panose="02020603050405020304" pitchFamily="18" charset="0"/>
                <a:cs typeface="Times New Roman" panose="02020603050405020304" pitchFamily="18" charset="0"/>
              </a:rPr>
              <a:t>categorises</a:t>
            </a:r>
            <a:r>
              <a:rPr lang="en-US" dirty="0">
                <a:latin typeface="Times New Roman" panose="02020603050405020304" pitchFamily="18" charset="0"/>
                <a:cs typeface="Times New Roman" panose="02020603050405020304" pitchFamily="18" charset="0"/>
              </a:rPr>
              <a:t> the essential practices for the current </a:t>
            </a:r>
            <a:r>
              <a:rPr lang="en-US" dirty="0" smtClean="0">
                <a:latin typeface="Times New Roman" panose="02020603050405020304" pitchFamily="18" charset="0"/>
                <a:cs typeface="Times New Roman" panose="02020603050405020304" pitchFamily="18" charset="0"/>
              </a:rPr>
              <a:t>organizational requirement.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31519" y="2224966"/>
            <a:ext cx="10963175" cy="4349087"/>
          </a:xfrm>
          <a:prstGeom prst="rect">
            <a:avLst/>
          </a:prstGeom>
        </p:spPr>
      </p:pic>
    </p:spTree>
    <p:extLst>
      <p:ext uri="{BB962C8B-B14F-4D97-AF65-F5344CB8AC3E}">
        <p14:creationId xmlns:p14="http://schemas.microsoft.com/office/powerpoint/2010/main" val="587885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2</a:t>
            </a: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Assigning weights to practices: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lower level of FLC assigns weights to the practices of the methods that have been obtained from the above step.</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filters out the unwanted methods by selecting only the highly weighed processes for this filtering.</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These methods with highest weights are fed as </a:t>
            </a:r>
            <a:r>
              <a:rPr lang="en-US" dirty="0">
                <a:latin typeface="Times New Roman" panose="02020603050405020304" pitchFamily="18" charset="0"/>
                <a:cs typeface="Times New Roman" panose="02020603050405020304" pitchFamily="18" charset="0"/>
              </a:rPr>
              <a:t>input with the set of requirements to find </a:t>
            </a:r>
            <a:r>
              <a:rPr lang="en-US" dirty="0" smtClean="0">
                <a:latin typeface="Times New Roman" panose="02020603050405020304" pitchFamily="18" charset="0"/>
                <a:cs typeface="Times New Roman" panose="02020603050405020304" pitchFamily="18" charset="0"/>
              </a:rPr>
              <a:t>the membership </a:t>
            </a:r>
            <a:r>
              <a:rPr lang="en-US" dirty="0">
                <a:latin typeface="Times New Roman" panose="02020603050405020304" pitchFamily="18" charset="0"/>
                <a:cs typeface="Times New Roman" panose="02020603050405020304" pitchFamily="18" charset="0"/>
              </a:rPr>
              <a:t>degree of the practices of the method. The outcome is then fed into the Database </a:t>
            </a:r>
            <a:r>
              <a:rPr lang="en-US" dirty="0" smtClean="0">
                <a:latin typeface="Times New Roman" panose="02020603050405020304" pitchFamily="18" charset="0"/>
                <a:cs typeface="Times New Roman" panose="02020603050405020304" pitchFamily="18" charset="0"/>
              </a:rPr>
              <a:t>2.</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This repository can </a:t>
            </a:r>
            <a:r>
              <a:rPr lang="en-US" dirty="0">
                <a:latin typeface="Times New Roman" panose="02020603050405020304" pitchFamily="18" charset="0"/>
                <a:cs typeface="Times New Roman" panose="02020603050405020304" pitchFamily="18" charset="0"/>
              </a:rPr>
              <a:t>be used in future if the similar set of defined requirements came across and </a:t>
            </a:r>
            <a:r>
              <a:rPr lang="en-US" dirty="0" smtClean="0">
                <a:latin typeface="Times New Roman" panose="02020603050405020304" pitchFamily="18" charset="0"/>
                <a:cs typeface="Times New Roman" panose="02020603050405020304" pitchFamily="18" charset="0"/>
              </a:rPr>
              <a:t>these databases </a:t>
            </a:r>
            <a:r>
              <a:rPr lang="en-US" dirty="0">
                <a:latin typeface="Times New Roman" panose="02020603050405020304" pitchFamily="18" charset="0"/>
                <a:cs typeface="Times New Roman" panose="02020603050405020304" pitchFamily="18" charset="0"/>
              </a:rPr>
              <a:t>will be updated </a:t>
            </a:r>
            <a:r>
              <a:rPr lang="en-US" dirty="0" smtClean="0">
                <a:latin typeface="Times New Roman" panose="02020603050405020304" pitchFamily="18" charset="0"/>
                <a:cs typeface="Times New Roman" panose="02020603050405020304" pitchFamily="18" charset="0"/>
              </a:rPr>
              <a:t>periodically.</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Database Schema:</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Database 2:</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Keywords</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Permutations and combinations of the </a:t>
            </a:r>
            <a:r>
              <a:rPr lang="en-US" b="1" i="1" dirty="0" smtClean="0">
                <a:latin typeface="Times New Roman" panose="02020603050405020304" pitchFamily="18" charset="0"/>
                <a:cs typeface="Times New Roman" panose="02020603050405020304" pitchFamily="18" charset="0"/>
              </a:rPr>
              <a:t>keywords.</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Weighed </a:t>
            </a:r>
            <a:r>
              <a:rPr lang="en-US" b="1" dirty="0">
                <a:latin typeface="Times New Roman" panose="02020603050405020304" pitchFamily="18" charset="0"/>
                <a:cs typeface="Times New Roman" panose="02020603050405020304" pitchFamily="18" charset="0"/>
              </a:rPr>
              <a:t>Methods: </a:t>
            </a:r>
            <a:r>
              <a:rPr lang="en-US" b="1" i="1" dirty="0">
                <a:latin typeface="Times New Roman" panose="02020603050405020304" pitchFamily="18" charset="0"/>
                <a:cs typeface="Times New Roman" panose="02020603050405020304" pitchFamily="18" charset="0"/>
              </a:rPr>
              <a:t>Retrieved Agile methods with their respective </a:t>
            </a:r>
            <a:r>
              <a:rPr lang="en-US" b="1" i="1" dirty="0" smtClean="0">
                <a:latin typeface="Times New Roman" panose="02020603050405020304" pitchFamily="18" charset="0"/>
                <a:cs typeface="Times New Roman" panose="02020603050405020304" pitchFamily="18" charset="0"/>
              </a:rPr>
              <a:t>weights.</a:t>
            </a:r>
          </a:p>
          <a:p>
            <a:pPr>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Weighed </a:t>
            </a:r>
            <a:r>
              <a:rPr lang="en-US" b="1" dirty="0">
                <a:latin typeface="Times New Roman" panose="02020603050405020304" pitchFamily="18" charset="0"/>
                <a:cs typeface="Times New Roman" panose="02020603050405020304" pitchFamily="18" charset="0"/>
              </a:rPr>
              <a:t>Practices: </a:t>
            </a:r>
            <a:r>
              <a:rPr lang="en-US" b="1" i="1" dirty="0">
                <a:latin typeface="Times New Roman" panose="02020603050405020304" pitchFamily="18" charset="0"/>
                <a:cs typeface="Times New Roman" panose="02020603050405020304" pitchFamily="18" charset="0"/>
              </a:rPr>
              <a:t>weighted practices of the highly-weighted agile methods for </a:t>
            </a:r>
            <a:r>
              <a:rPr lang="en-US" b="1" i="1" dirty="0" smtClean="0">
                <a:latin typeface="Times New Roman" panose="02020603050405020304" pitchFamily="18" charset="0"/>
                <a:cs typeface="Times New Roman" panose="02020603050405020304" pitchFamily="18" charset="0"/>
              </a:rPr>
              <a:t>the situation </a:t>
            </a:r>
            <a:r>
              <a:rPr lang="en-US" b="1" i="1" dirty="0">
                <a:latin typeface="Times New Roman" panose="02020603050405020304" pitchFamily="18" charset="0"/>
                <a:cs typeface="Times New Roman" panose="02020603050405020304" pitchFamily="18" charset="0"/>
              </a:rPr>
              <a:t>in hand.</a:t>
            </a:r>
            <a:endParaRPr lang="en-US" b="1"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069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149" y="558264"/>
            <a:ext cx="10570962" cy="1020278"/>
          </a:xfrm>
        </p:spPr>
        <p:txBody>
          <a:bodyPr>
            <a:normAutofit fontScale="90000"/>
          </a:bodyPr>
          <a:lstStyle/>
          <a:p>
            <a:r>
              <a:rPr lang="en-US" dirty="0">
                <a:latin typeface="Times New Roman" panose="02020603050405020304" pitchFamily="18" charset="0"/>
                <a:cs typeface="Times New Roman" panose="02020603050405020304" pitchFamily="18" charset="0"/>
              </a:rPr>
              <a:t>Finding essentiality in the method for the set of defined requirements</a:t>
            </a:r>
          </a:p>
        </p:txBody>
      </p:sp>
      <p:sp>
        <p:nvSpPr>
          <p:cNvPr id="3" name="Content Placeholder 2"/>
          <p:cNvSpPr>
            <a:spLocks noGrp="1"/>
          </p:cNvSpPr>
          <p:nvPr>
            <p:ph idx="1"/>
          </p:nvPr>
        </p:nvSpPr>
        <p:spPr>
          <a:xfrm>
            <a:off x="895150" y="1925053"/>
            <a:ext cx="10570961" cy="4649001"/>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Describes </a:t>
            </a:r>
            <a:r>
              <a:rPr lang="en-US" dirty="0">
                <a:latin typeface="Times New Roman" panose="02020603050405020304" pitchFamily="18" charset="0"/>
                <a:cs typeface="Times New Roman" panose="02020603050405020304" pitchFamily="18" charset="0"/>
              </a:rPr>
              <a:t>the operations performed on the weighted practices to find the </a:t>
            </a:r>
            <a:r>
              <a:rPr lang="en-US" dirty="0" smtClean="0">
                <a:latin typeface="Times New Roman" panose="02020603050405020304" pitchFamily="18" charset="0"/>
                <a:cs typeface="Times New Roman" panose="02020603050405020304" pitchFamily="18" charset="0"/>
              </a:rPr>
              <a:t>essentiality pattern.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each highly weighted method, the mean of weight for all the practices is </a:t>
            </a:r>
            <a:r>
              <a:rPr lang="en-US" dirty="0" smtClean="0">
                <a:latin typeface="Times New Roman" panose="02020603050405020304" pitchFamily="18" charset="0"/>
                <a:cs typeface="Times New Roman" panose="02020603050405020304" pitchFamily="18" charset="0"/>
              </a:rPr>
              <a:t>calculated separately</a:t>
            </a:r>
            <a:r>
              <a:rPr lang="en-US" dirty="0">
                <a:latin typeface="Times New Roman" panose="02020603050405020304" pitchFamily="18" charset="0"/>
                <a:cs typeface="Times New Roman" panose="02020603050405020304" pitchFamily="18" charset="0"/>
              </a:rPr>
              <a:t>. This is executed in order to find the essentiality pattern for the practices.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Essentials</a:t>
            </a:r>
            <a:r>
              <a:rPr lang="en-US" dirty="0" smtClean="0">
                <a:latin typeface="Times New Roman" panose="02020603050405020304" pitchFamily="18" charset="0"/>
                <a:cs typeface="Times New Roman" panose="02020603050405020304" pitchFamily="18" charset="0"/>
              </a:rPr>
              <a:t> are those </a:t>
            </a:r>
            <a:r>
              <a:rPr lang="en-US" dirty="0">
                <a:latin typeface="Times New Roman" panose="02020603050405020304" pitchFamily="18" charset="0"/>
                <a:cs typeface="Times New Roman" panose="02020603050405020304" pitchFamily="18" charset="0"/>
              </a:rPr>
              <a:t>that are mandatory to consider for the situated agile method. Assign ‘1’to those practices, </a:t>
            </a:r>
            <a:r>
              <a:rPr lang="en-US" dirty="0" smtClean="0">
                <a:latin typeface="Times New Roman" panose="02020603050405020304" pitchFamily="18" charset="0"/>
                <a:cs typeface="Times New Roman" panose="02020603050405020304" pitchFamily="18" charset="0"/>
              </a:rPr>
              <a:t>whose weights </a:t>
            </a:r>
            <a:r>
              <a:rPr lang="en-US" dirty="0">
                <a:latin typeface="Times New Roman" panose="02020603050405020304" pitchFamily="18" charset="0"/>
                <a:cs typeface="Times New Roman" panose="02020603050405020304" pitchFamily="18" charset="0"/>
              </a:rPr>
              <a:t>are greater than the nominal value, these are termed as </a:t>
            </a:r>
            <a:r>
              <a:rPr lang="en-US" b="1" dirty="0">
                <a:latin typeface="Times New Roman" panose="02020603050405020304" pitchFamily="18" charset="0"/>
                <a:cs typeface="Times New Roman" panose="02020603050405020304" pitchFamily="18" charset="0"/>
              </a:rPr>
              <a:t>E</a:t>
            </a:r>
            <a:r>
              <a:rPr lang="en-US" b="1" dirty="0" smtClean="0">
                <a:latin typeface="Times New Roman" panose="02020603050405020304" pitchFamily="18" charset="0"/>
                <a:cs typeface="Times New Roman" panose="02020603050405020304" pitchFamily="18" charset="0"/>
              </a:rPr>
              <a:t>ssentials</a:t>
            </a:r>
            <a:r>
              <a:rPr lang="en-US" dirty="0">
                <a:latin typeface="Times New Roman" panose="02020603050405020304" pitchFamily="18" charset="0"/>
                <a:cs typeface="Times New Roman" panose="02020603050405020304" pitchFamily="18" charset="0"/>
              </a:rPr>
              <a:t>, ‘0’to remnant </a:t>
            </a:r>
            <a:r>
              <a:rPr lang="en-US" dirty="0" smtClean="0">
                <a:latin typeface="Times New Roman" panose="02020603050405020304" pitchFamily="18" charset="0"/>
                <a:cs typeface="Times New Roman" panose="02020603050405020304" pitchFamily="18" charset="0"/>
              </a:rPr>
              <a:t>practices whose </a:t>
            </a:r>
            <a:r>
              <a:rPr lang="en-US" dirty="0">
                <a:latin typeface="Times New Roman" panose="02020603050405020304" pitchFamily="18" charset="0"/>
                <a:cs typeface="Times New Roman" panose="02020603050405020304" pitchFamily="18" charset="0"/>
              </a:rPr>
              <a:t>weights are lesser than the nominal value these are termed as </a:t>
            </a:r>
            <a:r>
              <a:rPr lang="en-US" b="1" dirty="0" smtClean="0">
                <a:latin typeface="Times New Roman" panose="02020603050405020304" pitchFamily="18" charset="0"/>
                <a:cs typeface="Times New Roman" panose="02020603050405020304" pitchFamily="18" charset="0"/>
              </a:rPr>
              <a:t>Variable.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051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Assigning the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scheme</a:t>
            </a: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order to differentiate between the highly weighted configured methods, a different </a:t>
            </a:r>
            <a:r>
              <a:rPr lang="en-US" dirty="0" smtClean="0">
                <a:latin typeface="Times New Roman" panose="02020603050405020304" pitchFamily="18" charset="0"/>
                <a:cs typeface="Times New Roman" panose="02020603050405020304" pitchFamily="18" charset="0"/>
              </a:rPr>
              <a:t>color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assigned to </a:t>
            </a:r>
            <a:r>
              <a:rPr lang="en-US" dirty="0">
                <a:latin typeface="Times New Roman" panose="02020603050405020304" pitchFamily="18" charset="0"/>
                <a:cs typeface="Times New Roman" panose="02020603050405020304" pitchFamily="18" charset="0"/>
              </a:rPr>
              <a:t>each method. Say ‘red’ </a:t>
            </a:r>
            <a:r>
              <a:rPr lang="en-US" dirty="0" smtClean="0">
                <a:latin typeface="Times New Roman" panose="02020603050405020304" pitchFamily="18" charset="0"/>
                <a:cs typeface="Times New Roman" panose="02020603050405020304" pitchFamily="18" charset="0"/>
              </a:rPr>
              <a:t>color </a:t>
            </a:r>
            <a:r>
              <a:rPr lang="en-US" dirty="0">
                <a:latin typeface="Times New Roman" panose="02020603050405020304" pitchFamily="18" charset="0"/>
                <a:cs typeface="Times New Roman" panose="02020603050405020304" pitchFamily="18" charset="0"/>
              </a:rPr>
              <a:t>to method 1 and ‘green’ </a:t>
            </a:r>
            <a:r>
              <a:rPr lang="en-US" dirty="0" smtClean="0">
                <a:latin typeface="Times New Roman" panose="02020603050405020304" pitchFamily="18" charset="0"/>
                <a:cs typeface="Times New Roman" panose="02020603050405020304" pitchFamily="18" charset="0"/>
              </a:rPr>
              <a:t>color </a:t>
            </a:r>
            <a:r>
              <a:rPr lang="en-US" dirty="0">
                <a:latin typeface="Times New Roman" panose="02020603050405020304" pitchFamily="18" charset="0"/>
                <a:cs typeface="Times New Roman" panose="02020603050405020304" pitchFamily="18" charset="0"/>
              </a:rPr>
              <a:t>to method 2 and so on.</a:t>
            </a:r>
          </a:p>
        </p:txBody>
      </p:sp>
    </p:spTree>
    <p:extLst>
      <p:ext uri="{BB962C8B-B14F-4D97-AF65-F5344CB8AC3E}">
        <p14:creationId xmlns:p14="http://schemas.microsoft.com/office/powerpoint/2010/main" val="274211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396" y="373852"/>
            <a:ext cx="11117178" cy="867806"/>
          </a:xfrm>
        </p:spPr>
        <p:txBody>
          <a:bodyPr>
            <a:normAutofit fontScale="90000"/>
          </a:bodyPr>
          <a:lstStyle/>
          <a:p>
            <a:r>
              <a:rPr lang="en-US" dirty="0">
                <a:latin typeface="Times New Roman" panose="02020603050405020304" pitchFamily="18" charset="0"/>
                <a:cs typeface="Times New Roman" panose="02020603050405020304" pitchFamily="18" charset="0"/>
              </a:rPr>
              <a:t>Assembling the individual highly </a:t>
            </a:r>
            <a:r>
              <a:rPr lang="en-US" dirty="0" smtClean="0">
                <a:latin typeface="Times New Roman" panose="02020603050405020304" pitchFamily="18" charset="0"/>
                <a:cs typeface="Times New Roman" panose="02020603050405020304" pitchFamily="18" charset="0"/>
              </a:rPr>
              <a:t>weighed </a:t>
            </a:r>
            <a:r>
              <a:rPr lang="en-US" dirty="0">
                <a:latin typeface="Times New Roman" panose="02020603050405020304" pitchFamily="18" charset="0"/>
                <a:cs typeface="Times New Roman" panose="02020603050405020304" pitchFamily="18" charset="0"/>
              </a:rPr>
              <a:t>configured methods</a:t>
            </a:r>
          </a:p>
        </p:txBody>
      </p:sp>
      <p:sp>
        <p:nvSpPr>
          <p:cNvPr id="3" name="Content Placeholder 2"/>
          <p:cNvSpPr>
            <a:spLocks noGrp="1"/>
          </p:cNvSpPr>
          <p:nvPr>
            <p:ph idx="1"/>
          </p:nvPr>
        </p:nvSpPr>
        <p:spPr>
          <a:xfrm>
            <a:off x="760396" y="1241658"/>
            <a:ext cx="10570961" cy="5216893"/>
          </a:xfrm>
        </p:spPr>
        <p:txBody>
          <a:bodyPr>
            <a:normAutofi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process requires to perform logical OR operation but with an exception that if there are two 1’s </a:t>
            </a:r>
            <a:r>
              <a:rPr lang="en-US" dirty="0" smtClean="0">
                <a:latin typeface="Times New Roman" panose="02020603050405020304" pitchFamily="18" charset="0"/>
                <a:cs typeface="Times New Roman" panose="02020603050405020304" pitchFamily="18" charset="0"/>
              </a:rPr>
              <a:t>of different color </a:t>
            </a:r>
            <a:r>
              <a:rPr lang="en-US" dirty="0">
                <a:latin typeface="Times New Roman" panose="02020603050405020304" pitchFamily="18" charset="0"/>
                <a:cs typeface="Times New Roman" panose="02020603050405020304" pitchFamily="18" charset="0"/>
              </a:rPr>
              <a:t>both will be considered and will be appended to the result. If the numbers of </a:t>
            </a:r>
            <a:r>
              <a:rPr lang="en-US" dirty="0" smtClean="0">
                <a:latin typeface="Times New Roman" panose="02020603050405020304" pitchFamily="18" charset="0"/>
                <a:cs typeface="Times New Roman" panose="02020603050405020304" pitchFamily="18" charset="0"/>
              </a:rPr>
              <a:t>practices are </a:t>
            </a:r>
            <a:r>
              <a:rPr lang="en-US" dirty="0">
                <a:latin typeface="Times New Roman" panose="02020603050405020304" pitchFamily="18" charset="0"/>
                <a:cs typeface="Times New Roman" panose="02020603050405020304" pitchFamily="18" charset="0"/>
              </a:rPr>
              <a:t>not same a ‘don’t care condition(X)’ is applied. The obtained outcome is the final situated </a:t>
            </a:r>
            <a:r>
              <a:rPr lang="en-US" dirty="0" smtClean="0">
                <a:latin typeface="Times New Roman" panose="02020603050405020304" pitchFamily="18" charset="0"/>
                <a:cs typeface="Times New Roman" panose="02020603050405020304" pitchFamily="18" charset="0"/>
              </a:rPr>
              <a:t>method formed </a:t>
            </a:r>
            <a:r>
              <a:rPr lang="en-US" dirty="0">
                <a:latin typeface="Times New Roman" panose="02020603050405020304" pitchFamily="18" charset="0"/>
                <a:cs typeface="Times New Roman" panose="02020603050405020304" pitchFamily="18" charset="0"/>
              </a:rPr>
              <a:t>by assembling the individual configured </a:t>
            </a:r>
            <a:r>
              <a:rPr lang="en-US" dirty="0" smtClean="0">
                <a:latin typeface="Times New Roman" panose="02020603050405020304" pitchFamily="18" charset="0"/>
                <a:cs typeface="Times New Roman" panose="02020603050405020304" pitchFamily="18" charset="0"/>
              </a:rPr>
              <a:t>method.</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Consider </a:t>
            </a:r>
            <a:r>
              <a:rPr lang="en-US" dirty="0" smtClean="0">
                <a:latin typeface="Times New Roman" panose="02020603050405020304" pitchFamily="18" charset="0"/>
                <a:cs typeface="Times New Roman" panose="02020603050405020304" pitchFamily="18" charset="0"/>
              </a:rPr>
              <a:t>‘</a:t>
            </a:r>
            <a:r>
              <a:rPr lang="en-US" b="1" dirty="0" smtClean="0">
                <a:solidFill>
                  <a:srgbClr val="FF0000"/>
                </a:solidFill>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as representation for essential practices of method 1 and ‘</a:t>
            </a:r>
            <a:r>
              <a:rPr lang="en-US" b="1" dirty="0">
                <a:solidFill>
                  <a:srgbClr val="00B050"/>
                </a:solidFill>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for essential practices </a:t>
            </a:r>
            <a:r>
              <a:rPr lang="en-US" dirty="0" smtClean="0">
                <a:latin typeface="Times New Roman" panose="02020603050405020304" pitchFamily="18" charset="0"/>
                <a:cs typeface="Times New Roman" panose="02020603050405020304" pitchFamily="18" charset="0"/>
              </a:rPr>
              <a:t>of method </a:t>
            </a:r>
            <a:r>
              <a:rPr lang="en-US" dirty="0">
                <a:latin typeface="Times New Roman" panose="02020603050405020304" pitchFamily="18" charset="0"/>
                <a:cs typeface="Times New Roman" panose="02020603050405020304" pitchFamily="18" charset="0"/>
              </a:rPr>
              <a:t>2. A </a:t>
            </a:r>
            <a:r>
              <a:rPr lang="en-US" dirty="0" smtClean="0">
                <a:latin typeface="Times New Roman" panose="02020603050405020304" pitchFamily="18" charset="0"/>
                <a:cs typeface="Times New Roman" panose="02020603050405020304" pitchFamily="18" charset="0"/>
              </a:rPr>
              <a:t>‘0’ </a:t>
            </a:r>
            <a:r>
              <a:rPr lang="en-US" dirty="0">
                <a:latin typeface="Times New Roman" panose="02020603050405020304" pitchFamily="18" charset="0"/>
                <a:cs typeface="Times New Roman" panose="02020603050405020304" pitchFamily="18" charset="0"/>
              </a:rPr>
              <a:t>represents the variable practice of either </a:t>
            </a:r>
            <a:r>
              <a:rPr lang="en-US" dirty="0" smtClean="0">
                <a:latin typeface="Times New Roman" panose="02020603050405020304" pitchFamily="18" charset="0"/>
                <a:cs typeface="Times New Roman" panose="02020603050405020304" pitchFamily="18" charset="0"/>
              </a:rPr>
              <a:t>method.</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may arise 4 cases during the OR operation:</a:t>
            </a:r>
          </a:p>
          <a:p>
            <a:pPr marL="0" indent="0">
              <a:buNone/>
            </a:pPr>
            <a:r>
              <a:rPr lang="en-US" dirty="0" smtClean="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1 OR 0: output will be 1 in </a:t>
            </a:r>
            <a:r>
              <a:rPr lang="en-US" b="1" dirty="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part.</a:t>
            </a:r>
          </a:p>
          <a:p>
            <a:pPr marL="0" indent="0">
              <a:buNone/>
            </a:pPr>
            <a:r>
              <a:rPr lang="en-US" dirty="0" smtClean="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0 </a:t>
            </a:r>
            <a:r>
              <a:rPr lang="en-US" dirty="0">
                <a:latin typeface="Times New Roman" panose="02020603050405020304" pitchFamily="18" charset="0"/>
                <a:cs typeface="Times New Roman" panose="02020603050405020304" pitchFamily="18" charset="0"/>
              </a:rPr>
              <a:t>OR </a:t>
            </a: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output will be 1 in </a:t>
            </a:r>
            <a:r>
              <a:rPr lang="en-US" b="1" dirty="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part.</a:t>
            </a:r>
          </a:p>
          <a:p>
            <a:pPr marL="0" indent="0">
              <a:buNone/>
            </a:pPr>
            <a:r>
              <a:rPr lang="en-US" dirty="0" smtClean="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0 OR 0: output will be 0 in </a:t>
            </a:r>
            <a:r>
              <a:rPr lang="en-US" b="1" dirty="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part.</a:t>
            </a:r>
          </a:p>
          <a:p>
            <a:pPr marL="0" indent="0">
              <a:buNone/>
            </a:pPr>
            <a:r>
              <a:rPr lang="en-US" dirty="0" smtClean="0">
                <a:latin typeface="Times New Roman" panose="02020603050405020304" pitchFamily="18" charset="0"/>
                <a:cs typeface="Times New Roman" panose="02020603050405020304" pitchFamily="18" charset="0"/>
              </a:rPr>
              <a:t>      4</a:t>
            </a:r>
            <a:r>
              <a:rPr lang="en-US" dirty="0">
                <a:latin typeface="Times New Roman" panose="02020603050405020304" pitchFamily="18" charset="0"/>
                <a:cs typeface="Times New Roman" panose="02020603050405020304" pitchFamily="18" charset="0"/>
              </a:rPr>
              <a:t>. 1 OR 1: output will be 1 in the </a:t>
            </a:r>
            <a:r>
              <a:rPr lang="en-US" b="1" dirty="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part and 1 in the method </a:t>
            </a:r>
            <a:r>
              <a:rPr lang="en-US" b="1" dirty="0">
                <a:latin typeface="Times New Roman" panose="02020603050405020304" pitchFamily="18" charset="0"/>
                <a:cs typeface="Times New Roman" panose="02020603050405020304" pitchFamily="18" charset="0"/>
              </a:rPr>
              <a:t>extension</a:t>
            </a:r>
            <a:r>
              <a:rPr lang="en-US" dirty="0">
                <a:latin typeface="Times New Roman" panose="02020603050405020304" pitchFamily="18" charset="0"/>
                <a:cs typeface="Times New Roman" panose="02020603050405020304" pitchFamily="18" charset="0"/>
              </a:rPr>
              <a:t> part.</a:t>
            </a:r>
          </a:p>
        </p:txBody>
      </p:sp>
    </p:spTree>
    <p:extLst>
      <p:ext uri="{BB962C8B-B14F-4D97-AF65-F5344CB8AC3E}">
        <p14:creationId xmlns:p14="http://schemas.microsoft.com/office/powerpoint/2010/main" val="221537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Method Representation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Final output of the above step is represented into two parts: </a:t>
            </a:r>
            <a:r>
              <a:rPr lang="en-US" b="1" dirty="0" smtClean="0">
                <a:latin typeface="Times New Roman" panose="02020603050405020304" pitchFamily="18" charset="0"/>
                <a:cs typeface="Times New Roman" panose="02020603050405020304" pitchFamily="18" charset="0"/>
              </a:rPr>
              <a:t>Method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part and </a:t>
            </a:r>
            <a:r>
              <a:rPr lang="en-US" b="1" dirty="0" smtClean="0">
                <a:latin typeface="Times New Roman" panose="02020603050405020304" pitchFamily="18" charset="0"/>
                <a:cs typeface="Times New Roman" panose="02020603050405020304" pitchFamily="18" charset="0"/>
              </a:rPr>
              <a:t>Method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extended </a:t>
            </a:r>
            <a:r>
              <a:rPr lang="en-US" dirty="0" smtClean="0">
                <a:latin typeface="Times New Roman" panose="02020603050405020304" pitchFamily="18" charset="0"/>
                <a:cs typeface="Times New Roman" panose="02020603050405020304" pitchFamily="18" charset="0"/>
              </a:rPr>
              <a:t>part.</a:t>
            </a: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Method </a:t>
            </a:r>
            <a:r>
              <a:rPr lang="en-US" b="1" dirty="0">
                <a:latin typeface="Times New Roman" panose="02020603050405020304" pitchFamily="18" charset="0"/>
                <a:cs typeface="Times New Roman" panose="02020603050405020304" pitchFamily="18" charset="0"/>
              </a:rPr>
              <a:t>part </a:t>
            </a:r>
            <a:r>
              <a:rPr lang="en-US" dirty="0">
                <a:latin typeface="Times New Roman" panose="02020603050405020304" pitchFamily="18" charset="0"/>
                <a:cs typeface="Times New Roman" panose="02020603050405020304" pitchFamily="18" charset="0"/>
              </a:rPr>
              <a:t>includes the actual part that comes out of the OR operation whose length is the length </a:t>
            </a:r>
            <a:r>
              <a:rPr lang="en-US" dirty="0" smtClean="0">
                <a:latin typeface="Times New Roman" panose="02020603050405020304" pitchFamily="18" charset="0"/>
                <a:cs typeface="Times New Roman" panose="02020603050405020304" pitchFamily="18" charset="0"/>
              </a:rPr>
              <a:t>of the </a:t>
            </a:r>
            <a:r>
              <a:rPr lang="en-US" dirty="0">
                <a:latin typeface="Times New Roman" panose="02020603050405020304" pitchFamily="18" charset="0"/>
                <a:cs typeface="Times New Roman" panose="02020603050405020304" pitchFamily="18" charset="0"/>
              </a:rPr>
              <a:t>maximum of the two method representations M1 and M2 and rest of the appended part which </a:t>
            </a:r>
            <a:r>
              <a:rPr lang="en-US" dirty="0" smtClean="0">
                <a:latin typeface="Times New Roman" panose="02020603050405020304" pitchFamily="18" charset="0"/>
                <a:cs typeface="Times New Roman" panose="02020603050405020304" pitchFamily="18" charset="0"/>
              </a:rPr>
              <a:t>is called </a:t>
            </a:r>
            <a:r>
              <a:rPr lang="en-US" b="1" dirty="0">
                <a:latin typeface="Times New Roman" panose="02020603050405020304" pitchFamily="18" charset="0"/>
                <a:cs typeface="Times New Roman" panose="02020603050405020304" pitchFamily="18" charset="0"/>
              </a:rPr>
              <a:t>method extension part </a:t>
            </a:r>
            <a:r>
              <a:rPr lang="en-US" dirty="0">
                <a:latin typeface="Times New Roman" panose="02020603050405020304" pitchFamily="18" charset="0"/>
                <a:cs typeface="Times New Roman" panose="02020603050405020304" pitchFamily="18" charset="0"/>
              </a:rPr>
              <a:t>that falls under the 4th case of OR operation discussed in later sections</a:t>
            </a:r>
            <a:r>
              <a:rPr lang="en-US" dirty="0" smtClean="0">
                <a:latin typeface="Times New Roman" panose="02020603050405020304" pitchFamily="18" charset="0"/>
                <a:cs typeface="Times New Roman" panose="02020603050405020304" pitchFamily="18" charset="0"/>
              </a:rPr>
              <a:t>, where </a:t>
            </a:r>
            <a:r>
              <a:rPr lang="en-US" dirty="0">
                <a:latin typeface="Times New Roman" panose="02020603050405020304" pitchFamily="18" charset="0"/>
                <a:cs typeface="Times New Roman" panose="02020603050405020304" pitchFamily="18" charset="0"/>
              </a:rPr>
              <a:t>it is required to keep the essential practices of both the methods, so this part contains </a:t>
            </a:r>
            <a:r>
              <a:rPr lang="en-US" dirty="0" smtClean="0">
                <a:latin typeface="Times New Roman" panose="02020603050405020304" pitchFamily="18" charset="0"/>
                <a:cs typeface="Times New Roman" panose="02020603050405020304" pitchFamily="18" charset="0"/>
              </a:rPr>
              <a:t>the essentials </a:t>
            </a:r>
            <a:r>
              <a:rPr lang="en-US" dirty="0">
                <a:latin typeface="Times New Roman" panose="02020603050405020304" pitchFamily="18" charset="0"/>
                <a:cs typeface="Times New Roman" panose="02020603050405020304" pitchFamily="18" charset="0"/>
              </a:rPr>
              <a:t>of the second practice as essentials of the first method had already been included in </a:t>
            </a:r>
            <a:r>
              <a:rPr lang="en-US" dirty="0" smtClean="0">
                <a:latin typeface="Times New Roman" panose="02020603050405020304" pitchFamily="18" charset="0"/>
                <a:cs typeface="Times New Roman" panose="02020603050405020304" pitchFamily="18" charset="0"/>
              </a:rPr>
              <a:t>the method </a:t>
            </a:r>
            <a:r>
              <a:rPr lang="en-US" dirty="0">
                <a:latin typeface="Times New Roman" panose="02020603050405020304" pitchFamily="18" charset="0"/>
                <a:cs typeface="Times New Roman" panose="02020603050405020304" pitchFamily="18" charset="0"/>
              </a:rPr>
              <a:t>part.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502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Case Study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is </a:t>
            </a:r>
            <a:r>
              <a:rPr lang="en-US" dirty="0">
                <a:latin typeface="Times New Roman" panose="02020603050405020304" pitchFamily="18" charset="0"/>
                <a:cs typeface="Times New Roman" panose="02020603050405020304" pitchFamily="18" charset="0"/>
              </a:rPr>
              <a:t>a project that involves the upgrading of the existing code and it a </a:t>
            </a:r>
            <a:r>
              <a:rPr lang="en-US" dirty="0" smtClean="0">
                <a:latin typeface="Times New Roman" panose="02020603050405020304" pitchFamily="18" charset="0"/>
                <a:cs typeface="Times New Roman" panose="02020603050405020304" pitchFamily="18" charset="0"/>
              </a:rPr>
              <a:t>large software </a:t>
            </a:r>
            <a:r>
              <a:rPr lang="en-US" dirty="0">
                <a:latin typeface="Times New Roman" panose="02020603050405020304" pitchFamily="18" charset="0"/>
                <a:cs typeface="Times New Roman" panose="02020603050405020304" pitchFamily="18" charset="0"/>
              </a:rPr>
              <a:t>project. It was being developed for a University which has many colleges located at </a:t>
            </a:r>
            <a:r>
              <a:rPr lang="en-US" dirty="0" smtClean="0">
                <a:latin typeface="Times New Roman" panose="02020603050405020304" pitchFamily="18" charset="0"/>
                <a:cs typeface="Times New Roman" panose="02020603050405020304" pitchFamily="18" charset="0"/>
              </a:rPr>
              <a:t>various different </a:t>
            </a:r>
            <a:r>
              <a:rPr lang="en-US" dirty="0">
                <a:latin typeface="Times New Roman" panose="02020603050405020304" pitchFamily="18" charset="0"/>
                <a:cs typeface="Times New Roman" panose="02020603050405020304" pitchFamily="18" charset="0"/>
              </a:rPr>
              <a:t>places and each college administration used the software for the academy </a:t>
            </a:r>
            <a:r>
              <a:rPr lang="en-US" dirty="0" smtClean="0">
                <a:latin typeface="Times New Roman" panose="02020603050405020304" pitchFamily="18" charset="0"/>
                <a:cs typeface="Times New Roman" panose="02020603050405020304" pitchFamily="18" charset="0"/>
              </a:rPr>
              <a:t>management placement </a:t>
            </a:r>
            <a:r>
              <a:rPr lang="en-US" dirty="0">
                <a:latin typeface="Times New Roman" panose="02020603050405020304" pitchFamily="18" charset="0"/>
                <a:cs typeface="Times New Roman" panose="02020603050405020304" pitchFamily="18" charset="0"/>
              </a:rPr>
              <a:t>management of the students</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involved the iterative and incremental development of </a:t>
            </a:r>
            <a:r>
              <a:rPr lang="en-US" dirty="0" smtClean="0">
                <a:latin typeface="Times New Roman" panose="02020603050405020304" pitchFamily="18" charset="0"/>
                <a:cs typeface="Times New Roman" panose="02020603050405020304" pitchFamily="18" charset="0"/>
              </a:rPr>
              <a:t>the software</a:t>
            </a:r>
            <a:r>
              <a:rPr lang="en-US" dirty="0">
                <a:latin typeface="Times New Roman" panose="02020603050405020304" pitchFamily="18" charset="0"/>
                <a:cs typeface="Times New Roman" panose="02020603050405020304" pitchFamily="18" charset="0"/>
              </a:rPr>
              <a:t>, but on the other side it was a rapid development project.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project had seen an active </a:t>
            </a:r>
            <a:r>
              <a:rPr lang="en-US" dirty="0" smtClean="0">
                <a:latin typeface="Times New Roman" panose="02020603050405020304" pitchFamily="18" charset="0"/>
                <a:cs typeface="Times New Roman" panose="02020603050405020304" pitchFamily="18" charset="0"/>
              </a:rPr>
              <a:t>user involvement </a:t>
            </a:r>
            <a:r>
              <a:rPr lang="en-US" dirty="0">
                <a:latin typeface="Times New Roman" panose="02020603050405020304" pitchFamily="18" charset="0"/>
                <a:cs typeface="Times New Roman" panose="02020603050405020304" pitchFamily="18" charset="0"/>
              </a:rPr>
              <a:t>during the development of the project because of the ever changing requirements of </a:t>
            </a:r>
            <a:r>
              <a:rPr lang="en-US" dirty="0" smtClean="0">
                <a:latin typeface="Times New Roman" panose="02020603050405020304" pitchFamily="18" charset="0"/>
                <a:cs typeface="Times New Roman" panose="02020603050405020304" pitchFamily="18" charset="0"/>
              </a:rPr>
              <a:t>the customer</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it was needed by colleges at different locations so teams were also spread at </a:t>
            </a:r>
            <a:r>
              <a:rPr lang="en-US" dirty="0" smtClean="0">
                <a:latin typeface="Times New Roman" panose="02020603050405020304" pitchFamily="18" charset="0"/>
                <a:cs typeface="Times New Roman" panose="02020603050405020304" pitchFamily="18" charset="0"/>
              </a:rPr>
              <a:t>different locations </a:t>
            </a:r>
            <a:r>
              <a:rPr lang="en-US" dirty="0">
                <a:latin typeface="Times New Roman" panose="02020603050405020304" pitchFamily="18" charset="0"/>
                <a:cs typeface="Times New Roman" panose="02020603050405020304" pitchFamily="18" charset="0"/>
              </a:rPr>
              <a:t>for the software development so it was a distributed development project.</a:t>
            </a:r>
          </a:p>
        </p:txBody>
      </p:sp>
    </p:spTree>
    <p:extLst>
      <p:ext uri="{BB962C8B-B14F-4D97-AF65-F5344CB8AC3E}">
        <p14:creationId xmlns:p14="http://schemas.microsoft.com/office/powerpoint/2010/main" val="4046557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normAutofit/>
          </a:bodyPr>
          <a:lstStyle/>
          <a:p>
            <a:r>
              <a:rPr lang="en-US" dirty="0" smtClean="0">
                <a:latin typeface="Times New Roman" panose="02020603050405020304" pitchFamily="18" charset="0"/>
                <a:cs typeface="Times New Roman" panose="02020603050405020304" pitchFamily="18" charset="0"/>
              </a:rPr>
              <a:t>Sub Process 1</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Extracting and converting the requirements into a specified format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Two best method are selected out of the 9.</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40405" y="1749592"/>
            <a:ext cx="3724275" cy="2781300"/>
          </a:xfrm>
          <a:prstGeom prst="rect">
            <a:avLst/>
          </a:prstGeom>
        </p:spPr>
      </p:pic>
      <p:pic>
        <p:nvPicPr>
          <p:cNvPr id="5" name="Picture 4"/>
          <p:cNvPicPr>
            <a:picLocks noChangeAspect="1"/>
          </p:cNvPicPr>
          <p:nvPr/>
        </p:nvPicPr>
        <p:blipFill>
          <a:blip r:embed="rId3"/>
          <a:stretch>
            <a:fillRect/>
          </a:stretch>
        </p:blipFill>
        <p:spPr>
          <a:xfrm>
            <a:off x="1240405" y="5195035"/>
            <a:ext cx="6657975" cy="876300"/>
          </a:xfrm>
          <a:prstGeom prst="rect">
            <a:avLst/>
          </a:prstGeom>
        </p:spPr>
      </p:pic>
    </p:spTree>
    <p:extLst>
      <p:ext uri="{BB962C8B-B14F-4D97-AF65-F5344CB8AC3E}">
        <p14:creationId xmlns:p14="http://schemas.microsoft.com/office/powerpoint/2010/main" val="380685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651" y="489355"/>
            <a:ext cx="10407332" cy="867806"/>
          </a:xfrm>
        </p:spPr>
        <p:txBody>
          <a:bodyPr>
            <a:normAutofit/>
          </a:bodyPr>
          <a:lstStyle/>
          <a:p>
            <a:r>
              <a:rPr lang="en-US" dirty="0" smtClean="0"/>
              <a:t>Waterfall Model:</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first software development methodologies were hardly methodologies, but free-for-all, the organizations struggled to profit from new computer related technologies.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the industry learned more about software development, certain techniques for managing and developing software came into use.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One such was the Waterfall </a:t>
            </a:r>
            <a:r>
              <a:rPr lang="en-US" dirty="0" smtClean="0">
                <a:latin typeface="Times New Roman" panose="02020603050405020304" pitchFamily="18" charset="0"/>
                <a:cs typeface="Times New Roman" panose="02020603050405020304" pitchFamily="18" charset="0"/>
              </a:rPr>
              <a:t>model that has dominated the Software development projects for decades.</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pic>
        <p:nvPicPr>
          <p:cNvPr id="4" name="Picture 3"/>
          <p:cNvPicPr>
            <a:picLocks noChangeAspect="1"/>
          </p:cNvPicPr>
          <p:nvPr/>
        </p:nvPicPr>
        <p:blipFill>
          <a:blip r:embed="rId2"/>
          <a:stretch>
            <a:fillRect/>
          </a:stretch>
        </p:blipFill>
        <p:spPr>
          <a:xfrm>
            <a:off x="2953902" y="3429000"/>
            <a:ext cx="5591175" cy="2714625"/>
          </a:xfrm>
          <a:prstGeom prst="rect">
            <a:avLst/>
          </a:prstGeom>
        </p:spPr>
      </p:pic>
    </p:spTree>
    <p:extLst>
      <p:ext uri="{BB962C8B-B14F-4D97-AF65-F5344CB8AC3E}">
        <p14:creationId xmlns:p14="http://schemas.microsoft.com/office/powerpoint/2010/main" val="1335167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Sub Process 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Weighted method practices for the current situation-in-hand</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097281" y="2070535"/>
            <a:ext cx="8686800" cy="3409950"/>
          </a:xfrm>
          <a:prstGeom prst="rect">
            <a:avLst/>
          </a:prstGeom>
        </p:spPr>
      </p:pic>
    </p:spTree>
    <p:extLst>
      <p:ext uri="{BB962C8B-B14F-4D97-AF65-F5344CB8AC3E}">
        <p14:creationId xmlns:p14="http://schemas.microsoft.com/office/powerpoint/2010/main" val="4195174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Sub Process 2</a:t>
            </a:r>
          </a:p>
        </p:txBody>
      </p:sp>
      <p:pic>
        <p:nvPicPr>
          <p:cNvPr id="4" name="Content Placeholder 3"/>
          <p:cNvPicPr>
            <a:picLocks noGrp="1" noChangeAspect="1"/>
          </p:cNvPicPr>
          <p:nvPr>
            <p:ph idx="1"/>
          </p:nvPr>
        </p:nvPicPr>
        <p:blipFill>
          <a:blip r:embed="rId2"/>
          <a:stretch>
            <a:fillRect/>
          </a:stretch>
        </p:blipFill>
        <p:spPr>
          <a:xfrm>
            <a:off x="1210685" y="1724444"/>
            <a:ext cx="8534400" cy="3038475"/>
          </a:xfrm>
          <a:prstGeom prst="rect">
            <a:avLst/>
          </a:prstGeom>
        </p:spPr>
      </p:pic>
    </p:spTree>
    <p:extLst>
      <p:ext uri="{BB962C8B-B14F-4D97-AF65-F5344CB8AC3E}">
        <p14:creationId xmlns:p14="http://schemas.microsoft.com/office/powerpoint/2010/main" val="522893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a:latin typeface="Times New Roman" panose="02020603050405020304" pitchFamily="18" charset="0"/>
                <a:cs typeface="Times New Roman" panose="02020603050405020304" pitchFamily="18" charset="0"/>
              </a:rPr>
              <a:t>Identification of essential practices</a:t>
            </a:r>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DSDM:</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Mean=1.0+0.9+0.8+0.7+1.0+0.5+0.4+0.3+0.9=6.5/9=0.72 rounded off to 0.7</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FDD:</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Mean=0.8+0.9+0.4+0.4+0.5+0.9+0.4+0.8=5.1/8=0.635 </a:t>
            </a:r>
            <a:r>
              <a:rPr lang="en-US" dirty="0">
                <a:latin typeface="Times New Roman" panose="02020603050405020304" pitchFamily="18" charset="0"/>
                <a:cs typeface="Times New Roman" panose="02020603050405020304" pitchFamily="18" charset="0"/>
              </a:rPr>
              <a:t>rounded off </a:t>
            </a:r>
            <a:r>
              <a:rPr lang="en-US" dirty="0" smtClean="0">
                <a:latin typeface="Times New Roman" panose="02020603050405020304" pitchFamily="18" charset="0"/>
                <a:cs typeface="Times New Roman" panose="02020603050405020304" pitchFamily="18" charset="0"/>
              </a:rPr>
              <a:t>to0.6</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Method representation after all the calculations is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Method M1 (DSDM</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Method 2 (FDD)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Performing OR on the 2 methods:  </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Output: </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5251733" y="3353902"/>
            <a:ext cx="3181350" cy="361950"/>
          </a:xfrm>
          <a:prstGeom prst="rect">
            <a:avLst/>
          </a:prstGeom>
        </p:spPr>
      </p:pic>
      <p:pic>
        <p:nvPicPr>
          <p:cNvPr id="5" name="Picture 4"/>
          <p:cNvPicPr>
            <a:picLocks noChangeAspect="1"/>
          </p:cNvPicPr>
          <p:nvPr/>
        </p:nvPicPr>
        <p:blipFill>
          <a:blip r:embed="rId3"/>
          <a:stretch>
            <a:fillRect/>
          </a:stretch>
        </p:blipFill>
        <p:spPr>
          <a:xfrm>
            <a:off x="5251733" y="3750242"/>
            <a:ext cx="3238500" cy="361950"/>
          </a:xfrm>
          <a:prstGeom prst="rect">
            <a:avLst/>
          </a:prstGeom>
        </p:spPr>
      </p:pic>
      <p:pic>
        <p:nvPicPr>
          <p:cNvPr id="6" name="Picture 5"/>
          <p:cNvPicPr>
            <a:picLocks noChangeAspect="1"/>
          </p:cNvPicPr>
          <p:nvPr/>
        </p:nvPicPr>
        <p:blipFill>
          <a:blip r:embed="rId4"/>
          <a:stretch>
            <a:fillRect/>
          </a:stretch>
        </p:blipFill>
        <p:spPr>
          <a:xfrm>
            <a:off x="5280308" y="4146582"/>
            <a:ext cx="3209925" cy="657225"/>
          </a:xfrm>
          <a:prstGeom prst="rect">
            <a:avLst/>
          </a:prstGeom>
        </p:spPr>
      </p:pic>
      <p:pic>
        <p:nvPicPr>
          <p:cNvPr id="7" name="Picture 6"/>
          <p:cNvPicPr>
            <a:picLocks noChangeAspect="1"/>
          </p:cNvPicPr>
          <p:nvPr/>
        </p:nvPicPr>
        <p:blipFill>
          <a:blip r:embed="rId5"/>
          <a:stretch>
            <a:fillRect/>
          </a:stretch>
        </p:blipFill>
        <p:spPr>
          <a:xfrm>
            <a:off x="5237162" y="4958713"/>
            <a:ext cx="6267450" cy="619125"/>
          </a:xfrm>
          <a:prstGeom prst="rect">
            <a:avLst/>
          </a:prstGeom>
        </p:spPr>
      </p:pic>
    </p:spTree>
    <p:extLst>
      <p:ext uri="{BB962C8B-B14F-4D97-AF65-F5344CB8AC3E}">
        <p14:creationId xmlns:p14="http://schemas.microsoft.com/office/powerpoint/2010/main" val="3451715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3651" y="1357161"/>
            <a:ext cx="10570961" cy="5216893"/>
          </a:xfrm>
        </p:spPr>
        <p:txBody>
          <a:bodyPr>
            <a:normAutofi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 agile method engineering approach has been developed to find the degree of veracity of </a:t>
            </a:r>
            <a:r>
              <a:rPr lang="en-US" dirty="0" smtClean="0">
                <a:latin typeface="Times New Roman" panose="02020603050405020304" pitchFamily="18" charset="0"/>
                <a:cs typeface="Times New Roman" panose="02020603050405020304" pitchFamily="18" charset="0"/>
              </a:rPr>
              <a:t>agile methods </a:t>
            </a:r>
            <a:r>
              <a:rPr lang="en-US" dirty="0">
                <a:latin typeface="Times New Roman" panose="02020603050405020304" pitchFamily="18" charset="0"/>
                <a:cs typeface="Times New Roman" panose="02020603050405020304" pitchFamily="18" charset="0"/>
              </a:rPr>
              <a:t>for the specified set of requirements.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a method can be used under the circumstances </a:t>
            </a:r>
            <a:r>
              <a:rPr lang="en-US" dirty="0" smtClean="0">
                <a:latin typeface="Times New Roman" panose="02020603050405020304" pitchFamily="18" charset="0"/>
                <a:cs typeface="Times New Roman" panose="02020603050405020304" pitchFamily="18" charset="0"/>
              </a:rPr>
              <a:t>when a </a:t>
            </a:r>
            <a:r>
              <a:rPr lang="en-US" dirty="0">
                <a:latin typeface="Times New Roman" panose="02020603050405020304" pitchFamily="18" charset="0"/>
                <a:cs typeface="Times New Roman" panose="02020603050405020304" pitchFamily="18" charset="0"/>
              </a:rPr>
              <a:t>single agile method does not fulfils the complete set of requirements of the customer, so there is </a:t>
            </a:r>
            <a:r>
              <a:rPr lang="en-US" dirty="0" smtClean="0">
                <a:latin typeface="Times New Roman" panose="02020603050405020304" pitchFamily="18" charset="0"/>
                <a:cs typeface="Times New Roman" panose="02020603050405020304" pitchFamily="18" charset="0"/>
              </a:rPr>
              <a:t>a need </a:t>
            </a:r>
            <a:r>
              <a:rPr lang="en-US" dirty="0">
                <a:latin typeface="Times New Roman" panose="02020603050405020304" pitchFamily="18" charset="0"/>
                <a:cs typeface="Times New Roman" panose="02020603050405020304" pitchFamily="18" charset="0"/>
              </a:rPr>
              <a:t>for the blend of parts of more than one agile method, which the introduced method process </a:t>
            </a:r>
            <a:r>
              <a:rPr lang="en-US" dirty="0" smtClean="0">
                <a:latin typeface="Times New Roman" panose="02020603050405020304" pitchFamily="18" charset="0"/>
                <a:cs typeface="Times New Roman" panose="02020603050405020304" pitchFamily="18" charset="0"/>
              </a:rPr>
              <a:t>helps to </a:t>
            </a:r>
            <a:r>
              <a:rPr lang="en-US" dirty="0">
                <a:latin typeface="Times New Roman" panose="02020603050405020304" pitchFamily="18" charset="0"/>
                <a:cs typeface="Times New Roman" panose="02020603050405020304" pitchFamily="18" charset="0"/>
              </a:rPr>
              <a:t>achieve.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Supports to </a:t>
            </a:r>
            <a:r>
              <a:rPr lang="en-US" dirty="0">
                <a:latin typeface="Times New Roman" panose="02020603050405020304" pitchFamily="18" charset="0"/>
                <a:cs typeface="Times New Roman" panose="02020603050405020304" pitchFamily="18" charset="0"/>
              </a:rPr>
              <a:t>specify the requirements in </a:t>
            </a:r>
            <a:r>
              <a:rPr lang="en-US" dirty="0" smtClean="0">
                <a:latin typeface="Times New Roman" panose="02020603050405020304" pitchFamily="18" charset="0"/>
                <a:cs typeface="Times New Roman" panose="02020603050405020304" pitchFamily="18" charset="0"/>
              </a:rPr>
              <a:t>laymen language </a:t>
            </a:r>
            <a:r>
              <a:rPr lang="en-US" dirty="0">
                <a:latin typeface="Times New Roman" panose="02020603050405020304" pitchFamily="18" charset="0"/>
                <a:cs typeface="Times New Roman" panose="02020603050405020304" pitchFamily="18" charset="0"/>
              </a:rPr>
              <a:t>and finds the </a:t>
            </a:r>
            <a:r>
              <a:rPr lang="en-US" dirty="0" smtClean="0">
                <a:latin typeface="Times New Roman" panose="02020603050405020304" pitchFamily="18" charset="0"/>
                <a:cs typeface="Times New Roman" panose="02020603050405020304" pitchFamily="18" charset="0"/>
              </a:rPr>
              <a:t>suitable agile </a:t>
            </a:r>
            <a:r>
              <a:rPr lang="en-US" dirty="0">
                <a:latin typeface="Times New Roman" panose="02020603050405020304" pitchFamily="18" charset="0"/>
                <a:cs typeface="Times New Roman" panose="02020603050405020304" pitchFamily="18" charset="0"/>
              </a:rPr>
              <a:t>methods for the same with the practices that need to be followed. The aim is to deliver </a:t>
            </a:r>
            <a:r>
              <a:rPr lang="en-US" dirty="0" smtClean="0">
                <a:latin typeface="Times New Roman" panose="02020603050405020304" pitchFamily="18" charset="0"/>
                <a:cs typeface="Times New Roman" panose="02020603050405020304" pitchFamily="18" charset="0"/>
              </a:rPr>
              <a:t>situation specific </a:t>
            </a:r>
            <a:r>
              <a:rPr lang="en-US" dirty="0">
                <a:latin typeface="Times New Roman" panose="02020603050405020304" pitchFamily="18" charset="0"/>
                <a:cs typeface="Times New Roman" panose="02020603050405020304" pitchFamily="18" charset="0"/>
              </a:rPr>
              <a:t>agile method for the current </a:t>
            </a:r>
            <a:r>
              <a:rPr lang="en-US" dirty="0" smtClean="0">
                <a:latin typeface="Times New Roman" panose="02020603050405020304" pitchFamily="18" charset="0"/>
                <a:cs typeface="Times New Roman" panose="02020603050405020304" pitchFamily="18" charset="0"/>
              </a:rPr>
              <a:t>organizational </a:t>
            </a:r>
            <a:r>
              <a:rPr lang="en-US" dirty="0">
                <a:latin typeface="Times New Roman" panose="02020603050405020304" pitchFamily="18" charset="0"/>
                <a:cs typeface="Times New Roman" panose="02020603050405020304" pitchFamily="18" charset="0"/>
              </a:rPr>
              <a:t>requirement.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 dependency on the sequencing of the practices and if there is </a:t>
            </a:r>
            <a:r>
              <a:rPr lang="en-US" dirty="0" smtClean="0">
                <a:latin typeface="Times New Roman" panose="02020603050405020304" pitchFamily="18" charset="0"/>
                <a:cs typeface="Times New Roman" panose="02020603050405020304" pitchFamily="18" charset="0"/>
              </a:rPr>
              <a:t>any change </a:t>
            </a:r>
            <a:r>
              <a:rPr lang="en-US" dirty="0">
                <a:latin typeface="Times New Roman" panose="02020603050405020304" pitchFamily="18" charset="0"/>
                <a:cs typeface="Times New Roman" panose="02020603050405020304" pitchFamily="18" charset="0"/>
              </a:rPr>
              <a:t>in their sequencing, the situated method formed will turn out to be useless. It can be </a:t>
            </a:r>
            <a:r>
              <a:rPr lang="en-US" dirty="0" smtClean="0">
                <a:latin typeface="Times New Roman" panose="02020603050405020304" pitchFamily="18" charset="0"/>
                <a:cs typeface="Times New Roman" panose="02020603050405020304" pitchFamily="18" charset="0"/>
              </a:rPr>
              <a:t>improved to </a:t>
            </a:r>
            <a:r>
              <a:rPr lang="en-US" dirty="0">
                <a:latin typeface="Times New Roman" panose="02020603050405020304" pitchFamily="18" charset="0"/>
                <a:cs typeface="Times New Roman" panose="02020603050405020304" pitchFamily="18" charset="0"/>
              </a:rPr>
              <a:t>remove this dependency in the future and make this method more flexible to work upon.</a:t>
            </a:r>
          </a:p>
        </p:txBody>
      </p:sp>
    </p:spTree>
    <p:extLst>
      <p:ext uri="{BB962C8B-B14F-4D97-AF65-F5344CB8AC3E}">
        <p14:creationId xmlns:p14="http://schemas.microsoft.com/office/powerpoint/2010/main" val="2449167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7" y="2029577"/>
            <a:ext cx="8911687" cy="128089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272324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149" y="431604"/>
            <a:ext cx="10407332" cy="867806"/>
          </a:xfrm>
        </p:spPr>
        <p:txBody>
          <a:bodyPr/>
          <a:lstStyle/>
          <a:p>
            <a:r>
              <a:rPr lang="en-US" dirty="0" smtClean="0"/>
              <a:t>Waterfall Model:</a:t>
            </a:r>
            <a:endParaRPr lang="en-US" dirty="0"/>
          </a:p>
        </p:txBody>
      </p:sp>
      <p:sp>
        <p:nvSpPr>
          <p:cNvPr id="3" name="Content Placeholder 2"/>
          <p:cNvSpPr>
            <a:spLocks noGrp="1"/>
          </p:cNvSpPr>
          <p:nvPr>
            <p:ph idx="1"/>
          </p:nvPr>
        </p:nvSpPr>
        <p:spPr>
          <a:xfrm>
            <a:off x="818149" y="1299410"/>
            <a:ext cx="10570961" cy="521689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Adoption of waterfall model helped in reducing the failure rate of Software development projects, but even with rigorous management, almost 70% projects using this methodology failed.</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Organizations </a:t>
            </a:r>
            <a:r>
              <a:rPr lang="en-US" dirty="0">
                <a:latin typeface="Times New Roman" panose="02020603050405020304" pitchFamily="18" charset="0"/>
                <a:cs typeface="Times New Roman" panose="02020603050405020304" pitchFamily="18" charset="0"/>
              </a:rPr>
              <a:t>tried to cut the failure rate by insisting on more detail in the requirements and design phases.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45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t>Waterfall Model Manifesto</a:t>
            </a:r>
            <a:endParaRPr lang="en-US" dirty="0"/>
          </a:p>
        </p:txBody>
      </p:sp>
      <p:pic>
        <p:nvPicPr>
          <p:cNvPr id="4" name="Content Placeholder 3"/>
          <p:cNvPicPr>
            <a:picLocks noGrp="1" noChangeAspect="1"/>
          </p:cNvPicPr>
          <p:nvPr>
            <p:ph idx="1"/>
          </p:nvPr>
        </p:nvPicPr>
        <p:blipFill>
          <a:blip r:embed="rId2"/>
          <a:stretch>
            <a:fillRect/>
          </a:stretch>
        </p:blipFill>
        <p:spPr>
          <a:xfrm>
            <a:off x="3132931" y="1474788"/>
            <a:ext cx="6172200" cy="4981575"/>
          </a:xfrm>
          <a:prstGeom prst="rect">
            <a:avLst/>
          </a:prstGeom>
        </p:spPr>
      </p:pic>
    </p:spTree>
    <p:extLst>
      <p:ext uri="{BB962C8B-B14F-4D97-AF65-F5344CB8AC3E}">
        <p14:creationId xmlns:p14="http://schemas.microsoft.com/office/powerpoint/2010/main" val="412750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89355"/>
            <a:ext cx="10407332" cy="867806"/>
          </a:xfrm>
        </p:spPr>
        <p:txBody>
          <a:bodyPr/>
          <a:lstStyle/>
          <a:p>
            <a:r>
              <a:rPr lang="en-US" dirty="0" smtClean="0"/>
              <a:t>Agile Methods</a:t>
            </a:r>
            <a:endParaRPr lang="en-US" dirty="0"/>
          </a:p>
        </p:txBody>
      </p:sp>
      <p:sp>
        <p:nvSpPr>
          <p:cNvPr id="3" name="Content Placeholder 2"/>
          <p:cNvSpPr>
            <a:spLocks noGrp="1"/>
          </p:cNvSpPr>
          <p:nvPr>
            <p:ph idx="1"/>
          </p:nvPr>
        </p:nvSpPr>
        <p:spPr>
          <a:xfrm>
            <a:off x="933651" y="1357161"/>
            <a:ext cx="10570961" cy="5216893"/>
          </a:xfrm>
        </p:spPr>
        <p:txBody>
          <a:bodyPr/>
          <a:lstStyle/>
          <a:p>
            <a:pPr>
              <a:buFont typeface="Wingdings" panose="05000000000000000000" pitchFamily="2" charset="2"/>
              <a:buChar char="Ø"/>
            </a:pPr>
            <a:r>
              <a:rPr lang="en-US" dirty="0" smtClean="0"/>
              <a:t>Phrase to describe methodologies for incremental software development.</a:t>
            </a:r>
          </a:p>
          <a:p>
            <a:pPr>
              <a:buFont typeface="Wingdings" panose="05000000000000000000" pitchFamily="2" charset="2"/>
              <a:buChar char="Ø"/>
            </a:pPr>
            <a:r>
              <a:rPr lang="en-US" dirty="0" smtClean="0"/>
              <a:t>Alternative to traditional project management:</a:t>
            </a:r>
          </a:p>
          <a:p>
            <a:pPr marL="0" indent="0">
              <a:buNone/>
            </a:pPr>
            <a:r>
              <a:rPr lang="en-US" dirty="0"/>
              <a:t> </a:t>
            </a:r>
            <a:r>
              <a:rPr lang="en-US" dirty="0" smtClean="0"/>
              <a:t>     - Emphasis on empowering people to collaborate.</a:t>
            </a:r>
          </a:p>
          <a:p>
            <a:pPr marL="0" indent="0">
              <a:buNone/>
            </a:pPr>
            <a:r>
              <a:rPr lang="en-US" dirty="0"/>
              <a:t> </a:t>
            </a:r>
            <a:r>
              <a:rPr lang="en-US" dirty="0" smtClean="0"/>
              <a:t>     - Make team decisions in addition to continuous planning.</a:t>
            </a:r>
          </a:p>
          <a:p>
            <a:pPr marL="0" indent="0">
              <a:buNone/>
            </a:pPr>
            <a:r>
              <a:rPr lang="en-US" dirty="0"/>
              <a:t> </a:t>
            </a:r>
            <a:r>
              <a:rPr lang="en-US" dirty="0" smtClean="0"/>
              <a:t>     - Subset </a:t>
            </a:r>
            <a:r>
              <a:rPr lang="en-US" dirty="0"/>
              <a:t>of iterative &amp; evolutionary methods based on iterative and opportunistic </a:t>
            </a:r>
            <a:r>
              <a:rPr lang="en-US" dirty="0" smtClean="0"/>
              <a:t>  </a:t>
            </a:r>
          </a:p>
          <a:p>
            <a:pPr marL="0" indent="0">
              <a:buNone/>
            </a:pPr>
            <a:r>
              <a:rPr lang="en-US" dirty="0"/>
              <a:t> </a:t>
            </a:r>
            <a:r>
              <a:rPr lang="en-US" dirty="0" smtClean="0"/>
              <a:t>       development </a:t>
            </a:r>
            <a:r>
              <a:rPr lang="en-US" dirty="0"/>
              <a:t>processes.  </a:t>
            </a:r>
          </a:p>
          <a:p>
            <a:pPr marL="0" indent="0">
              <a:buNone/>
            </a:pPr>
            <a:r>
              <a:rPr lang="en-US" dirty="0" smtClean="0"/>
              <a:t> </a:t>
            </a:r>
          </a:p>
        </p:txBody>
      </p:sp>
    </p:spTree>
    <p:extLst>
      <p:ext uri="{BB962C8B-B14F-4D97-AF65-F5344CB8AC3E}">
        <p14:creationId xmlns:p14="http://schemas.microsoft.com/office/powerpoint/2010/main" val="211651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t>Generic agile development process</a:t>
            </a:r>
            <a:endParaRPr lang="en-US" dirty="0"/>
          </a:p>
        </p:txBody>
      </p:sp>
      <p:pic>
        <p:nvPicPr>
          <p:cNvPr id="4" name="Content Placeholder 3"/>
          <p:cNvPicPr>
            <a:picLocks noGrp="1" noChangeAspect="1"/>
          </p:cNvPicPr>
          <p:nvPr>
            <p:ph idx="1"/>
          </p:nvPr>
        </p:nvPicPr>
        <p:blipFill>
          <a:blip r:embed="rId2"/>
          <a:stretch>
            <a:fillRect/>
          </a:stretch>
        </p:blipFill>
        <p:spPr>
          <a:xfrm>
            <a:off x="2080419" y="2222500"/>
            <a:ext cx="8277225" cy="3486150"/>
          </a:xfrm>
          <a:prstGeom prst="rect">
            <a:avLst/>
          </a:prstGeom>
        </p:spPr>
      </p:pic>
    </p:spTree>
    <p:extLst>
      <p:ext uri="{BB962C8B-B14F-4D97-AF65-F5344CB8AC3E}">
        <p14:creationId xmlns:p14="http://schemas.microsoft.com/office/powerpoint/2010/main" val="3418265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867806"/>
          </a:xfrm>
        </p:spPr>
        <p:txBody>
          <a:bodyPr/>
          <a:lstStyle/>
          <a:p>
            <a:r>
              <a:rPr lang="en-US" dirty="0" smtClean="0"/>
              <a:t>Agile Manifesto</a:t>
            </a:r>
            <a:endParaRPr lang="en-US" dirty="0"/>
          </a:p>
        </p:txBody>
      </p:sp>
      <p:pic>
        <p:nvPicPr>
          <p:cNvPr id="4" name="Content Placeholder 3"/>
          <p:cNvPicPr>
            <a:picLocks noGrp="1" noChangeAspect="1"/>
          </p:cNvPicPr>
          <p:nvPr>
            <p:ph idx="1"/>
          </p:nvPr>
        </p:nvPicPr>
        <p:blipFill>
          <a:blip r:embed="rId2"/>
          <a:stretch>
            <a:fillRect/>
          </a:stretch>
        </p:blipFill>
        <p:spPr>
          <a:xfrm>
            <a:off x="3161506" y="2174875"/>
            <a:ext cx="6115050" cy="3581400"/>
          </a:xfrm>
          <a:prstGeom prst="rect">
            <a:avLst/>
          </a:prstGeom>
        </p:spPr>
      </p:pic>
    </p:spTree>
    <p:extLst>
      <p:ext uri="{BB962C8B-B14F-4D97-AF65-F5344CB8AC3E}">
        <p14:creationId xmlns:p14="http://schemas.microsoft.com/office/powerpoint/2010/main" val="297058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02" y="479731"/>
            <a:ext cx="10829396" cy="607924"/>
          </a:xfrm>
        </p:spPr>
        <p:txBody>
          <a:bodyPr>
            <a:normAutofit fontScale="90000"/>
          </a:bodyPr>
          <a:lstStyle/>
          <a:p>
            <a:r>
              <a:rPr lang="en-US" dirty="0"/>
              <a:t>            </a:t>
            </a:r>
            <a:r>
              <a:rPr lang="en-US" dirty="0" smtClean="0"/>
              <a:t>Waterfall                  vs              Agile</a:t>
            </a:r>
            <a:endParaRPr lang="en-US" dirty="0"/>
          </a:p>
        </p:txBody>
      </p:sp>
      <p:sp>
        <p:nvSpPr>
          <p:cNvPr id="4" name="Content Placeholder 3"/>
          <p:cNvSpPr>
            <a:spLocks noGrp="1"/>
          </p:cNvSpPr>
          <p:nvPr>
            <p:ph sz="half" idx="2"/>
          </p:nvPr>
        </p:nvSpPr>
        <p:spPr>
          <a:xfrm>
            <a:off x="603183" y="1260909"/>
            <a:ext cx="5492817" cy="5226518"/>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Waterfall </a:t>
            </a:r>
            <a:r>
              <a:rPr lang="en-US" dirty="0">
                <a:latin typeface="Times New Roman" panose="02020603050405020304" pitchFamily="18" charset="0"/>
                <a:cs typeface="Times New Roman" panose="02020603050405020304" pitchFamily="18" charset="0"/>
              </a:rPr>
              <a:t>features distinct phases with checkpoints and deliverables at each phase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Assumes that it is possible to have perfect understanding of the requirements from the start. But, often the stakeholders don’t know what they want &amp; hence can’t articulate the requirements to the fullest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Verification occurs at a very later phase of development.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6096000" y="1232033"/>
            <a:ext cx="5414698" cy="52265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Agile has iterations rather than phases.</a:t>
            </a: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Small teams work with stakeholders to define quick prototypes, POC’s or other visual means to describe the problem. This team defines the requirements of the problem, develops the code, defines test cases and the user verifies the results.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Verification occurs at every iteration.</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213756"/>
      </p:ext>
    </p:extLst>
  </p:cSld>
  <p:clrMapOvr>
    <a:masterClrMapping/>
  </p:clrMapOvr>
</p:sld>
</file>

<file path=ppt/theme/theme1.xml><?xml version="1.0" encoding="utf-8"?>
<a:theme xmlns:a="http://schemas.openxmlformats.org/drawingml/2006/main" name="Wisp">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622</TotalTime>
  <Words>2783</Words>
  <Application>Microsoft Office PowerPoint</Application>
  <PresentationFormat>Widescreen</PresentationFormat>
  <Paragraphs>185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Century Gothic</vt:lpstr>
      <vt:lpstr>Times New Roman</vt:lpstr>
      <vt:lpstr>Wingdings</vt:lpstr>
      <vt:lpstr>Wingdings 3</vt:lpstr>
      <vt:lpstr>Wisp</vt:lpstr>
      <vt:lpstr>Agile Methods in Software Development</vt:lpstr>
      <vt:lpstr>Key Points</vt:lpstr>
      <vt:lpstr>Waterfall Model:</vt:lpstr>
      <vt:lpstr>Waterfall Model:</vt:lpstr>
      <vt:lpstr>Waterfall Model Manifesto</vt:lpstr>
      <vt:lpstr>Agile Methods</vt:lpstr>
      <vt:lpstr>Generic agile development process</vt:lpstr>
      <vt:lpstr>Agile Manifesto</vt:lpstr>
      <vt:lpstr>            Waterfall                  vs              Agile</vt:lpstr>
      <vt:lpstr>Agile methodologies</vt:lpstr>
      <vt:lpstr>XP</vt:lpstr>
      <vt:lpstr>Method Configuration Process for Agile Methods</vt:lpstr>
      <vt:lpstr>Motivation for the proposed agile ME process</vt:lpstr>
      <vt:lpstr>Basic Concepts</vt:lpstr>
      <vt:lpstr>Method Configuration:</vt:lpstr>
      <vt:lpstr>Situated Agile Method Formed</vt:lpstr>
      <vt:lpstr>Agile Method Engineering Process</vt:lpstr>
      <vt:lpstr>Sub Process 1</vt:lpstr>
      <vt:lpstr>Sub Process 1</vt:lpstr>
      <vt:lpstr>Sub Process 1</vt:lpstr>
      <vt:lpstr>Method Selection-selecting suitable methods</vt:lpstr>
      <vt:lpstr>Sub Process 2</vt:lpstr>
      <vt:lpstr>Sub Process 2</vt:lpstr>
      <vt:lpstr>Finding essentiality in the method for the set of defined requirements</vt:lpstr>
      <vt:lpstr>Assigning the colour scheme</vt:lpstr>
      <vt:lpstr>Assembling the individual highly weighed configured methods</vt:lpstr>
      <vt:lpstr>Method Representation</vt:lpstr>
      <vt:lpstr>Case Study</vt:lpstr>
      <vt:lpstr>Sub Process 1</vt:lpstr>
      <vt:lpstr>Sub Process 2</vt:lpstr>
      <vt:lpstr>Sub Process 2</vt:lpstr>
      <vt:lpstr>Identification of essential practices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Methods in Software Development</dc:title>
  <dc:creator>Priyanka Walke</dc:creator>
  <cp:lastModifiedBy>Priyanka Walke</cp:lastModifiedBy>
  <cp:revision>121</cp:revision>
  <dcterms:created xsi:type="dcterms:W3CDTF">2014-11-20T17:56:58Z</dcterms:created>
  <dcterms:modified xsi:type="dcterms:W3CDTF">2014-11-22T04:26:17Z</dcterms:modified>
</cp:coreProperties>
</file>