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6" r:id="rId12"/>
    <p:sldId id="266" r:id="rId13"/>
    <p:sldId id="267" r:id="rId14"/>
    <p:sldId id="268" r:id="rId15"/>
    <p:sldId id="297" r:id="rId16"/>
    <p:sldId id="296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69" r:id="rId26"/>
    <p:sldId id="270" r:id="rId27"/>
    <p:sldId id="271" r:id="rId28"/>
    <p:sldId id="272" r:id="rId29"/>
    <p:sldId id="278" r:id="rId30"/>
    <p:sldId id="280" r:id="rId31"/>
    <p:sldId id="279" r:id="rId32"/>
    <p:sldId id="282" r:id="rId33"/>
    <p:sldId id="283" r:id="rId34"/>
    <p:sldId id="284" r:id="rId35"/>
    <p:sldId id="285" r:id="rId36"/>
    <p:sldId id="276" r:id="rId37"/>
    <p:sldId id="287" r:id="rId38"/>
    <p:sldId id="273" r:id="rId39"/>
    <p:sldId id="274" r:id="rId40"/>
    <p:sldId id="288" r:id="rId41"/>
    <p:sldId id="289" r:id="rId42"/>
    <p:sldId id="290" r:id="rId43"/>
    <p:sldId id="275" r:id="rId44"/>
    <p:sldId id="277" r:id="rId45"/>
    <p:sldId id="291" r:id="rId46"/>
    <p:sldId id="292" r:id="rId47"/>
    <p:sldId id="293" r:id="rId48"/>
    <p:sldId id="294" r:id="rId49"/>
    <p:sldId id="295" r:id="rId50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936" y="9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0287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1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3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2302"/>
            <a:ext cx="2218134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12302"/>
            <a:ext cx="6525816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7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9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5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" y="1845735"/>
            <a:ext cx="4166235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5"/>
            <a:ext cx="4166235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2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6" y="6459786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6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388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286987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4"/>
            <a:ext cx="853306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6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5734"/>
            <a:ext cx="84867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" y="6459786"/>
            <a:ext cx="208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1D1E3C-27E6-420B-BC42-03644FDD0C9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6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2" y="6459786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5B6743-2E8A-4C66-BA68-250A5C85E6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58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dasis.ertico.com/wp-content/uploads/sites/13/2014/09/ADASIS_Brochur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Domain-Specific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Carlos Padilla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Automotive </a:t>
            </a:r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Safety is important in automotive systems and hence the quality of the software is very important. Engineers must design and implement their system with the following in mind</a:t>
            </a:r>
          </a:p>
          <a:p>
            <a:pPr lvl="1"/>
            <a:r>
              <a:rPr lang="en-US" sz="2000" dirty="0" smtClean="0"/>
              <a:t>Planning </a:t>
            </a:r>
            <a:r>
              <a:rPr lang="en-US" sz="2000" dirty="0"/>
              <a:t>for Murphy’s law </a:t>
            </a:r>
            <a:endParaRPr lang="en-US" sz="2000" dirty="0" smtClean="0"/>
          </a:p>
          <a:p>
            <a:pPr lvl="2"/>
            <a:r>
              <a:rPr lang="en-US" sz="1600" dirty="0" smtClean="0"/>
              <a:t>Plan for unlikely failure</a:t>
            </a:r>
            <a:endParaRPr lang="en-US" sz="1600" dirty="0"/>
          </a:p>
          <a:p>
            <a:pPr lvl="1"/>
            <a:r>
              <a:rPr lang="en-US" sz="2000" dirty="0"/>
              <a:t>Fault-tolerant communications </a:t>
            </a:r>
            <a:endParaRPr lang="en-US" sz="2000" dirty="0" smtClean="0"/>
          </a:p>
          <a:p>
            <a:pPr lvl="2"/>
            <a:r>
              <a:rPr lang="en-US" sz="1600" dirty="0" smtClean="0"/>
              <a:t>ACK/NACK, parity, recovery</a:t>
            </a:r>
            <a:endParaRPr lang="en-US" sz="1600" dirty="0"/>
          </a:p>
          <a:p>
            <a:pPr lvl="1"/>
            <a:r>
              <a:rPr lang="en-US" sz="2000" dirty="0"/>
              <a:t>Fault-tolerant software </a:t>
            </a:r>
            <a:endParaRPr lang="en-US" sz="2000" dirty="0" smtClean="0"/>
          </a:p>
          <a:p>
            <a:pPr lvl="2"/>
            <a:r>
              <a:rPr lang="en-US" sz="1600" dirty="0" smtClean="0"/>
              <a:t>Ensure system does not fall apart</a:t>
            </a:r>
          </a:p>
          <a:p>
            <a:pPr lvl="2"/>
            <a:r>
              <a:rPr lang="en-US" sz="1600" dirty="0" smtClean="0"/>
              <a:t>Different components may have contradictory information </a:t>
            </a:r>
            <a:endParaRPr lang="en-US" sz="1600" dirty="0"/>
          </a:p>
          <a:p>
            <a:pPr lvl="1"/>
            <a:r>
              <a:rPr lang="en-US" sz="2000" dirty="0"/>
              <a:t>Zero-defect software </a:t>
            </a:r>
            <a:endParaRPr lang="en-US" sz="2000" dirty="0" smtClean="0"/>
          </a:p>
          <a:p>
            <a:pPr lvl="2"/>
            <a:r>
              <a:rPr lang="en-US" sz="1600" dirty="0" smtClean="0"/>
              <a:t>Test early and often to avoid defects from being caught too late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94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Automotive </a:t>
            </a:r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Risk </a:t>
            </a:r>
            <a:r>
              <a:rPr lang="en-US" sz="2200" dirty="0"/>
              <a:t>management and failure modes </a:t>
            </a:r>
            <a:endParaRPr lang="en-US" sz="2200" dirty="0" smtClean="0"/>
          </a:p>
          <a:p>
            <a:pPr lvl="1"/>
            <a:r>
              <a:rPr lang="en-US" dirty="0" smtClean="0"/>
              <a:t>Identify high risk, create plans, and set priorities to deal with them</a:t>
            </a:r>
          </a:p>
          <a:p>
            <a:pPr lvl="1"/>
            <a:r>
              <a:rPr lang="en-US" dirty="0" smtClean="0"/>
              <a:t>ISO 31000</a:t>
            </a:r>
            <a:endParaRPr lang="en-US" dirty="0"/>
          </a:p>
          <a:p>
            <a:r>
              <a:rPr lang="en-US" sz="2200" dirty="0"/>
              <a:t>Failure modes and effects analysis </a:t>
            </a:r>
            <a:r>
              <a:rPr lang="en-US" sz="2200" dirty="0" smtClean="0"/>
              <a:t>(FMEA)</a:t>
            </a:r>
            <a:endParaRPr lang="en-US" sz="2200" dirty="0"/>
          </a:p>
          <a:p>
            <a:pPr lvl="1"/>
            <a:r>
              <a:rPr lang="en-US" dirty="0" smtClean="0"/>
              <a:t>Occurrence, Severity, Detection </a:t>
            </a:r>
          </a:p>
          <a:p>
            <a:pPr lvl="1"/>
            <a:r>
              <a:rPr lang="en-US" dirty="0" smtClean="0"/>
              <a:t>Multiply these to get Risk Priority Number (RPN)</a:t>
            </a:r>
          </a:p>
          <a:p>
            <a:pPr lvl="1"/>
            <a:r>
              <a:rPr lang="en-US" dirty="0" smtClean="0"/>
              <a:t>High RPN should be dealt with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Subsystem </a:t>
            </a:r>
            <a:r>
              <a:rPr lang="en-US" dirty="0" smtClean="0"/>
              <a:t>interoperability</a:t>
            </a:r>
          </a:p>
          <a:p>
            <a:pPr lvl="1"/>
            <a:r>
              <a:rPr lang="en-US" dirty="0" smtClean="0"/>
              <a:t>Modularity</a:t>
            </a:r>
            <a:endParaRPr lang="en-US" dirty="0"/>
          </a:p>
          <a:p>
            <a:r>
              <a:rPr lang="en-US" dirty="0"/>
              <a:t>Software specifications </a:t>
            </a:r>
            <a:endParaRPr lang="en-US" dirty="0" smtClean="0"/>
          </a:p>
          <a:p>
            <a:pPr lvl="1"/>
            <a:r>
              <a:rPr lang="en-US" dirty="0" smtClean="0"/>
              <a:t>SRS document, emphasis on safety</a:t>
            </a:r>
          </a:p>
          <a:p>
            <a:pPr lvl="1"/>
            <a:r>
              <a:rPr lang="en-US" dirty="0" smtClean="0"/>
              <a:t>ISO 830 SRS standard</a:t>
            </a:r>
            <a:endParaRPr lang="en-US" dirty="0"/>
          </a:p>
          <a:p>
            <a:r>
              <a:rPr lang="en-US" dirty="0"/>
              <a:t>Software architecture </a:t>
            </a:r>
            <a:endParaRPr lang="en-US" dirty="0" smtClean="0"/>
          </a:p>
          <a:p>
            <a:pPr lvl="1"/>
            <a:r>
              <a:rPr lang="en-US" dirty="0" smtClean="0"/>
              <a:t>Model of how system is organized, hierarchy, relationships</a:t>
            </a:r>
            <a:endParaRPr lang="en-US" dirty="0"/>
          </a:p>
          <a:p>
            <a:r>
              <a:rPr lang="en-US" dirty="0"/>
              <a:t>Modeling </a:t>
            </a:r>
            <a:endParaRPr lang="en-US" dirty="0" smtClean="0"/>
          </a:p>
          <a:p>
            <a:pPr lvl="1"/>
            <a:r>
              <a:rPr lang="en-US" dirty="0" smtClean="0"/>
              <a:t>Help engineers understand functional, non functional, and quality requirements for system</a:t>
            </a:r>
            <a:endParaRPr lang="en-US" dirty="0"/>
          </a:p>
          <a:p>
            <a:r>
              <a:rPr lang="en-US" dirty="0" err="1"/>
              <a:t>Autocoding</a:t>
            </a:r>
            <a:r>
              <a:rPr lang="en-US" dirty="0"/>
              <a:t> and drivers </a:t>
            </a:r>
            <a:endParaRPr lang="en-US" dirty="0" smtClean="0"/>
          </a:p>
          <a:p>
            <a:pPr lvl="1"/>
            <a:r>
              <a:rPr lang="en-US" dirty="0" smtClean="0"/>
              <a:t>Converting Diagrams to code, code templates. Drivers to interact with low level hardware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86675"/>
            <a:ext cx="8486775" cy="45497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Bench testing </a:t>
            </a:r>
            <a:endParaRPr lang="en-US" dirty="0" smtClean="0"/>
          </a:p>
          <a:p>
            <a:pPr lvl="1"/>
            <a:r>
              <a:rPr lang="en-US" dirty="0" smtClean="0"/>
              <a:t>Code coverage: regression testing, unit testing,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Trace and debug </a:t>
            </a:r>
          </a:p>
          <a:p>
            <a:pPr lvl="1"/>
            <a:r>
              <a:rPr lang="en-US" dirty="0" smtClean="0"/>
              <a:t>Ability to find and fix failures in software</a:t>
            </a:r>
            <a:endParaRPr lang="en-US" dirty="0"/>
          </a:p>
          <a:p>
            <a:r>
              <a:rPr lang="en-US" dirty="0"/>
              <a:t>Final-phase testing </a:t>
            </a:r>
            <a:endParaRPr lang="en-US" dirty="0" smtClean="0"/>
          </a:p>
          <a:p>
            <a:pPr lvl="1"/>
            <a:r>
              <a:rPr lang="en-US" dirty="0" smtClean="0"/>
              <a:t>Testing in the car, hardware in the loop</a:t>
            </a:r>
          </a:p>
          <a:p>
            <a:r>
              <a:rPr lang="en-US" dirty="0" smtClean="0"/>
              <a:t>Calibration </a:t>
            </a:r>
          </a:p>
          <a:p>
            <a:pPr lvl="1"/>
            <a:r>
              <a:rPr lang="en-US" dirty="0" smtClean="0"/>
              <a:t>Fine-tuning system to maximize performance</a:t>
            </a:r>
            <a:endParaRPr lang="en-US" dirty="0"/>
          </a:p>
          <a:p>
            <a:r>
              <a:rPr lang="en-US" dirty="0"/>
              <a:t>Maintenance/ product lifetime support </a:t>
            </a:r>
            <a:endParaRPr lang="en-US" dirty="0" smtClean="0"/>
          </a:p>
          <a:p>
            <a:pPr lvl="1"/>
            <a:r>
              <a:rPr lang="en-US" dirty="0" smtClean="0"/>
              <a:t>Support system for 15 years</a:t>
            </a:r>
          </a:p>
          <a:p>
            <a:r>
              <a:rPr lang="en-US" dirty="0" smtClean="0"/>
              <a:t>Diagnostics</a:t>
            </a:r>
          </a:p>
          <a:p>
            <a:pPr lvl="1"/>
            <a:r>
              <a:rPr lang="en-US" dirty="0"/>
              <a:t>MIL Data </a:t>
            </a:r>
            <a:r>
              <a:rPr lang="en-US" dirty="0" smtClean="0"/>
              <a:t>logger, OBD </a:t>
            </a:r>
            <a:r>
              <a:rPr lang="en-US" dirty="0"/>
              <a:t>II </a:t>
            </a:r>
            <a:r>
              <a:rPr lang="en-US" dirty="0" smtClean="0"/>
              <a:t>, DTC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4191627" cy="4023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Standards allow engineers to follow similar guidelines</a:t>
            </a:r>
          </a:p>
          <a:p>
            <a:pPr lvl="1"/>
            <a:r>
              <a:rPr lang="en-US" dirty="0" smtClean="0"/>
              <a:t>Allows integration with third party sources</a:t>
            </a:r>
          </a:p>
          <a:p>
            <a:pPr lvl="1"/>
            <a:r>
              <a:rPr lang="en-US" dirty="0" smtClean="0"/>
              <a:t>Promote safety standards</a:t>
            </a:r>
          </a:p>
          <a:p>
            <a:r>
              <a:rPr lang="en-US" dirty="0" smtClean="0"/>
              <a:t>MISRA </a:t>
            </a:r>
          </a:p>
          <a:p>
            <a:pPr lvl="1"/>
            <a:r>
              <a:rPr lang="en-US" dirty="0"/>
              <a:t>The Motor Industry Software Reliability </a:t>
            </a:r>
            <a:r>
              <a:rPr lang="en-US" dirty="0" smtClean="0"/>
              <a:t>Association</a:t>
            </a:r>
          </a:p>
          <a:p>
            <a:pPr lvl="1"/>
            <a:r>
              <a:rPr lang="en-US" dirty="0" smtClean="0"/>
              <a:t>MISRA C</a:t>
            </a:r>
            <a:endParaRPr lang="en-US" dirty="0"/>
          </a:p>
          <a:p>
            <a:r>
              <a:rPr lang="en-US" dirty="0"/>
              <a:t>AUTOSAR</a:t>
            </a:r>
          </a:p>
          <a:p>
            <a:r>
              <a:rPr lang="en-US" dirty="0"/>
              <a:t>AEC </a:t>
            </a:r>
            <a:endParaRPr lang="en-US" dirty="0" smtClean="0"/>
          </a:p>
          <a:p>
            <a:pPr lvl="1"/>
            <a:r>
              <a:rPr lang="en-US" dirty="0" smtClean="0"/>
              <a:t>Automobile Electronics Council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8" y="1845735"/>
            <a:ext cx="4098727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Stands for Automotive Open Software Architecture</a:t>
            </a:r>
          </a:p>
          <a:p>
            <a:r>
              <a:rPr lang="en-US" dirty="0" smtClean="0"/>
              <a:t>Purpose is to standardize interfaces, structures, and communication across car manufactures and third party providers</a:t>
            </a:r>
          </a:p>
          <a:p>
            <a:r>
              <a:rPr lang="en-US" dirty="0" smtClean="0"/>
              <a:t>Component based architecture</a:t>
            </a:r>
          </a:p>
          <a:p>
            <a:r>
              <a:rPr lang="en-US" dirty="0" smtClean="0"/>
              <a:t>Issues with AUTOSAR</a:t>
            </a:r>
          </a:p>
          <a:p>
            <a:pPr lvl="1"/>
            <a:r>
              <a:rPr lang="en-US" dirty="0" smtClean="0"/>
              <a:t>Lacks information on timing requirements</a:t>
            </a:r>
            <a:endParaRPr lang="en-US" dirty="0"/>
          </a:p>
          <a:p>
            <a:pPr lvl="1"/>
            <a:r>
              <a:rPr lang="en-US" dirty="0" smtClean="0"/>
              <a:t>Additional computation and memory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Paper: AUTOSAR Test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paper is to develop test automation using AUTOSAR</a:t>
            </a:r>
          </a:p>
          <a:p>
            <a:r>
              <a:rPr lang="en-US" dirty="0" smtClean="0"/>
              <a:t>Car manufactures continue to provide most safety and comfort features</a:t>
            </a:r>
          </a:p>
          <a:p>
            <a:pPr lvl="1"/>
            <a:r>
              <a:rPr lang="en-US" dirty="0" smtClean="0"/>
              <a:t>The addition of these features increases the number of electronics in the car</a:t>
            </a:r>
          </a:p>
          <a:p>
            <a:r>
              <a:rPr lang="en-US" dirty="0" smtClean="0"/>
              <a:t>As number of embedded systems in a car increases so does the cost</a:t>
            </a:r>
          </a:p>
          <a:p>
            <a:pPr lvl="1"/>
            <a:r>
              <a:rPr lang="en-US" dirty="0" smtClean="0"/>
              <a:t>Due to the software needed and testing required</a:t>
            </a:r>
          </a:p>
          <a:p>
            <a:r>
              <a:rPr lang="en-US" dirty="0" smtClean="0"/>
              <a:t>Test automation offers a robust and efficient way of testing the ever increasing number of embedded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Server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client server design pattern with AUTOSAR was used</a:t>
            </a:r>
          </a:p>
          <a:p>
            <a:r>
              <a:rPr lang="en-US" dirty="0" smtClean="0"/>
              <a:t>AUTOSAR Components</a:t>
            </a:r>
          </a:p>
          <a:p>
            <a:pPr lvl="1"/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Server</a:t>
            </a:r>
            <a:endParaRPr lang="en-US" dirty="0"/>
          </a:p>
          <a:p>
            <a:r>
              <a:rPr lang="en-US" dirty="0" smtClean="0"/>
              <a:t>Server provides services to the clients</a:t>
            </a:r>
          </a:p>
          <a:p>
            <a:r>
              <a:rPr lang="en-US" dirty="0" smtClean="0"/>
              <a:t>Clients use services provided by server</a:t>
            </a:r>
          </a:p>
          <a:p>
            <a:r>
              <a:rPr lang="en-US" dirty="0" smtClean="0"/>
              <a:t>N &gt;= 0 Clients to 1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4263687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 Server</a:t>
            </a:r>
          </a:p>
          <a:p>
            <a:pPr lvl="1"/>
            <a:r>
              <a:rPr lang="en-US" dirty="0" smtClean="0"/>
              <a:t>ECU</a:t>
            </a:r>
          </a:p>
          <a:p>
            <a:r>
              <a:rPr lang="en-US" dirty="0" smtClean="0"/>
              <a:t>5 Clients (Control units)</a:t>
            </a:r>
          </a:p>
          <a:p>
            <a:pPr lvl="1"/>
            <a:r>
              <a:rPr lang="en-US" dirty="0" smtClean="0"/>
              <a:t>Blower unit</a:t>
            </a:r>
          </a:p>
          <a:p>
            <a:pPr lvl="1"/>
            <a:r>
              <a:rPr lang="en-US" dirty="0" smtClean="0"/>
              <a:t>Compressor</a:t>
            </a:r>
          </a:p>
          <a:p>
            <a:pPr lvl="1"/>
            <a:r>
              <a:rPr lang="en-US" dirty="0" smtClean="0"/>
              <a:t>Apt sensor</a:t>
            </a:r>
          </a:p>
          <a:p>
            <a:pPr lvl="1"/>
            <a:r>
              <a:rPr lang="en-US" dirty="0" smtClean="0"/>
              <a:t>Expansion valve</a:t>
            </a:r>
          </a:p>
          <a:p>
            <a:pPr lvl="1"/>
            <a:r>
              <a:rPr lang="en-US" dirty="0" smtClean="0"/>
              <a:t>Temperature sensor</a:t>
            </a:r>
          </a:p>
          <a:p>
            <a:r>
              <a:rPr lang="en-US" dirty="0" smtClean="0"/>
              <a:t>Serial Communication (RS232)</a:t>
            </a:r>
          </a:p>
          <a:p>
            <a:pPr lvl="1"/>
            <a:r>
              <a:rPr lang="en-US" dirty="0" smtClean="0"/>
              <a:t>Blower unit, Compressor</a:t>
            </a:r>
            <a:endParaRPr lang="en-US" dirty="0"/>
          </a:p>
          <a:p>
            <a:r>
              <a:rPr lang="en-US" dirty="0" smtClean="0"/>
              <a:t>CAN Communication</a:t>
            </a:r>
          </a:p>
          <a:p>
            <a:pPr lvl="1"/>
            <a:r>
              <a:rPr lang="en-US" dirty="0" smtClean="0"/>
              <a:t>Apt Sensor, Expansion Valve, Temperature Sensor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78" y="1798927"/>
            <a:ext cx="36861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1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HVAC System: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3"/>
            <a:ext cx="8633806" cy="46381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Blower unit</a:t>
            </a:r>
          </a:p>
          <a:p>
            <a:pPr lvl="1"/>
            <a:r>
              <a:rPr lang="en-US" dirty="0" smtClean="0"/>
              <a:t>Cool down temp of Air-conditioner gas. </a:t>
            </a:r>
          </a:p>
          <a:p>
            <a:pPr lvl="1"/>
            <a:r>
              <a:rPr lang="en-US" dirty="0" smtClean="0"/>
              <a:t>Fan speed depends on gas temperature</a:t>
            </a:r>
          </a:p>
          <a:p>
            <a:r>
              <a:rPr lang="en-US" dirty="0" smtClean="0"/>
              <a:t>Compressor</a:t>
            </a:r>
          </a:p>
          <a:p>
            <a:pPr lvl="1"/>
            <a:r>
              <a:rPr lang="en-US" dirty="0" smtClean="0"/>
              <a:t>Power from Engine</a:t>
            </a:r>
          </a:p>
          <a:p>
            <a:pPr lvl="1"/>
            <a:r>
              <a:rPr lang="en-US" dirty="0" smtClean="0"/>
              <a:t>Transfers AC gas to Evaporator after compressing to low temperature low pressure gas</a:t>
            </a:r>
          </a:p>
          <a:p>
            <a:r>
              <a:rPr lang="en-US" dirty="0" smtClean="0"/>
              <a:t>Apt sensor</a:t>
            </a:r>
          </a:p>
          <a:p>
            <a:pPr lvl="1"/>
            <a:r>
              <a:rPr lang="en-US" dirty="0" smtClean="0"/>
              <a:t>Monitors AC line pressure to avoid accidents</a:t>
            </a:r>
          </a:p>
          <a:p>
            <a:r>
              <a:rPr lang="en-US" dirty="0" smtClean="0"/>
              <a:t>Expansion valve</a:t>
            </a:r>
          </a:p>
          <a:p>
            <a:pPr lvl="1"/>
            <a:r>
              <a:rPr lang="en-US" dirty="0" smtClean="0"/>
              <a:t>Controls force of cool down</a:t>
            </a:r>
          </a:p>
          <a:p>
            <a:r>
              <a:rPr lang="en-US" dirty="0" smtClean="0"/>
              <a:t>Temperature sensor</a:t>
            </a:r>
          </a:p>
          <a:p>
            <a:pPr lvl="1"/>
            <a:r>
              <a:rPr lang="en-US" dirty="0" smtClean="0"/>
              <a:t>Monitors inside and outside temperature</a:t>
            </a:r>
          </a:p>
          <a:p>
            <a:pPr lvl="1"/>
            <a:r>
              <a:rPr lang="en-US" dirty="0" smtClean="0"/>
              <a:t>Transfers temperature difference to ECU (Server) based on user input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Automobile Industry</a:t>
            </a:r>
          </a:p>
          <a:p>
            <a:r>
              <a:rPr lang="en-US" dirty="0" smtClean="0"/>
              <a:t>Network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09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HVAC Control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3"/>
            <a:ext cx="8633806" cy="4638194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00" y="1835710"/>
            <a:ext cx="4536927" cy="460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 HVAC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6" y="1748269"/>
            <a:ext cx="4954444" cy="449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11" y="2205161"/>
            <a:ext cx="4312792" cy="27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8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of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strong case for increased test automation</a:t>
            </a:r>
          </a:p>
          <a:p>
            <a:r>
              <a:rPr lang="en-US" dirty="0" smtClean="0"/>
              <a:t>Through this method ECU and control units could be tested without having to assemble the entire system</a:t>
            </a:r>
          </a:p>
          <a:p>
            <a:r>
              <a:rPr lang="en-US" dirty="0" smtClean="0"/>
              <a:t>Changing out parameters for Engine speed and Compressor torque is easier than attempting to achieve these values manually</a:t>
            </a:r>
          </a:p>
          <a:p>
            <a:r>
              <a:rPr lang="en-US" dirty="0" smtClean="0"/>
              <a:t>Allows for testing a variety of scenario by simply changing a few parameter values</a:t>
            </a:r>
          </a:p>
          <a:p>
            <a:r>
              <a:rPr lang="en-US" dirty="0" smtClean="0"/>
              <a:t>Good Structure</a:t>
            </a:r>
          </a:p>
          <a:p>
            <a:pPr lvl="1"/>
            <a:r>
              <a:rPr lang="en-US" dirty="0" smtClean="0"/>
              <a:t>Outlines purpose, provides background info, explains experiment, good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Conclusion</a:t>
            </a:r>
          </a:p>
          <a:p>
            <a:pPr lvl="1"/>
            <a:r>
              <a:rPr lang="en-US" dirty="0" smtClean="0"/>
              <a:t>Short, more of summary</a:t>
            </a:r>
          </a:p>
          <a:p>
            <a:r>
              <a:rPr lang="en-US" dirty="0" smtClean="0"/>
              <a:t>Does not address some weakness of AUTOSAR</a:t>
            </a:r>
          </a:p>
          <a:p>
            <a:pPr lvl="1"/>
            <a:r>
              <a:rPr lang="en-US" dirty="0" smtClean="0"/>
              <a:t>Timing requirements </a:t>
            </a:r>
          </a:p>
          <a:p>
            <a:pPr lvl="1"/>
            <a:r>
              <a:rPr lang="en-US" dirty="0" smtClean="0"/>
              <a:t>Extra memory and computational processing</a:t>
            </a:r>
            <a:endParaRPr lang="en-US" dirty="0"/>
          </a:p>
          <a:p>
            <a:r>
              <a:rPr lang="en-US" dirty="0" smtClean="0"/>
              <a:t>Very short test case list</a:t>
            </a:r>
          </a:p>
          <a:p>
            <a:r>
              <a:rPr lang="en-US" dirty="0" smtClean="0"/>
              <a:t>Some translation issues</a:t>
            </a:r>
          </a:p>
        </p:txBody>
      </p:sp>
    </p:spTree>
    <p:extLst>
      <p:ext uri="{BB962C8B-B14F-4D97-AF65-F5344CB8AC3E}">
        <p14:creationId xmlns:p14="http://schemas.microsoft.com/office/powerpoint/2010/main" val="23332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cars system become more complex and filled with additional embedded systems efficient ways of testing must be found to keep costs down</a:t>
            </a:r>
          </a:p>
        </p:txBody>
      </p:sp>
    </p:spTree>
    <p:extLst>
      <p:ext uri="{BB962C8B-B14F-4D97-AF65-F5344CB8AC3E}">
        <p14:creationId xmlns:p14="http://schemas.microsoft.com/office/powerpoint/2010/main" val="9377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Automotive safety </a:t>
            </a:r>
          </a:p>
          <a:p>
            <a:pPr lvl="1"/>
            <a:r>
              <a:rPr lang="en-US" dirty="0"/>
              <a:t>ISO 26262</a:t>
            </a:r>
          </a:p>
          <a:p>
            <a:pPr lvl="1"/>
            <a:r>
              <a:rPr lang="en-US" dirty="0"/>
              <a:t>ASIL</a:t>
            </a:r>
          </a:p>
          <a:p>
            <a:pPr lvl="0"/>
            <a:r>
              <a:rPr lang="en-US" dirty="0"/>
              <a:t> Automotive security </a:t>
            </a:r>
          </a:p>
          <a:p>
            <a:pPr lvl="1"/>
            <a:r>
              <a:rPr lang="en-US" dirty="0" smtClean="0"/>
              <a:t>Past: Car alarms </a:t>
            </a:r>
            <a:r>
              <a:rPr lang="en-US" dirty="0"/>
              <a:t>etc. </a:t>
            </a:r>
          </a:p>
          <a:p>
            <a:pPr lvl="1"/>
            <a:r>
              <a:rPr lang="en-US" dirty="0" smtClean="0"/>
              <a:t>Present: Hacking</a:t>
            </a:r>
            <a:endParaRPr lang="en-US" dirty="0"/>
          </a:p>
          <a:p>
            <a:pPr lvl="1"/>
            <a:r>
              <a:rPr lang="en-US" dirty="0" smtClean="0"/>
              <a:t>Future: Counterfeiting (modules)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Performance</a:t>
            </a:r>
          </a:p>
          <a:p>
            <a:r>
              <a:rPr lang="en-US" dirty="0" smtClean="0"/>
              <a:t>Multicore in vehicle</a:t>
            </a:r>
          </a:p>
          <a:p>
            <a:r>
              <a:rPr lang="en-US" dirty="0" smtClean="0"/>
              <a:t>Mobile connectivity</a:t>
            </a:r>
          </a:p>
          <a:p>
            <a:r>
              <a:rPr lang="en-US" dirty="0" smtClean="0"/>
              <a:t>Self driving cars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6500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System Architecture</a:t>
            </a:r>
          </a:p>
          <a:p>
            <a:pPr lvl="1"/>
            <a:r>
              <a:rPr lang="en-US" dirty="0" smtClean="0"/>
              <a:t>Networking in Offices and Schools</a:t>
            </a:r>
          </a:p>
          <a:p>
            <a:pPr lvl="1"/>
            <a:r>
              <a:rPr lang="en-US" dirty="0" smtClean="0"/>
              <a:t>Security: Firewalls</a:t>
            </a:r>
          </a:p>
          <a:p>
            <a:r>
              <a:rPr lang="en-US" dirty="0" smtClean="0"/>
              <a:t>Network Planes</a:t>
            </a:r>
          </a:p>
          <a:p>
            <a:pPr lvl="1"/>
            <a:r>
              <a:rPr lang="en-US" dirty="0" smtClean="0"/>
              <a:t>Data, Control, Service, Management</a:t>
            </a:r>
          </a:p>
          <a:p>
            <a:r>
              <a:rPr lang="en-US" dirty="0" smtClean="0"/>
              <a:t>Data Plane</a:t>
            </a:r>
          </a:p>
          <a:p>
            <a:pPr lvl="1"/>
            <a:r>
              <a:rPr lang="en-US" dirty="0" smtClean="0"/>
              <a:t>First component to get data from IO (Ethernet)</a:t>
            </a:r>
          </a:p>
          <a:p>
            <a:pPr lvl="1"/>
            <a:r>
              <a:rPr lang="en-US" dirty="0"/>
              <a:t>L3 routing, IPsec, </a:t>
            </a:r>
            <a:r>
              <a:rPr lang="en-US" dirty="0" smtClean="0"/>
              <a:t>firewall</a:t>
            </a:r>
          </a:p>
          <a:p>
            <a:r>
              <a:rPr lang="en-US" dirty="0" smtClean="0"/>
              <a:t>Service Plane</a:t>
            </a:r>
          </a:p>
          <a:p>
            <a:pPr lvl="1"/>
            <a:r>
              <a:rPr lang="en-US" dirty="0" smtClean="0"/>
              <a:t>Handles exception packets</a:t>
            </a:r>
            <a:endParaRPr lang="en-US" dirty="0"/>
          </a:p>
          <a:p>
            <a:r>
              <a:rPr lang="en-US" dirty="0" smtClean="0"/>
              <a:t>Control Plane</a:t>
            </a:r>
          </a:p>
          <a:p>
            <a:pPr lvl="1"/>
            <a:r>
              <a:rPr lang="en-US" dirty="0" smtClean="0"/>
              <a:t>Protocols to interact with peer networks. </a:t>
            </a:r>
          </a:p>
          <a:p>
            <a:r>
              <a:rPr lang="en-US" dirty="0" smtClean="0"/>
              <a:t>Management Plane</a:t>
            </a:r>
          </a:p>
          <a:p>
            <a:pPr lvl="1"/>
            <a:r>
              <a:rPr lang="en-US" dirty="0" smtClean="0"/>
              <a:t>HMI for network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84" y="1737360"/>
            <a:ext cx="3431679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</a:t>
            </a:r>
            <a:r>
              <a:rPr lang="en-US" dirty="0" smtClean="0"/>
              <a:t>System on Chip (</a:t>
            </a:r>
            <a:r>
              <a:rPr lang="en-US" dirty="0" err="1" smtClean="0"/>
              <a:t>SoCs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1" y="1845734"/>
            <a:ext cx="409396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Contain multiple general purpose cores and multiple peripheral controllers</a:t>
            </a:r>
          </a:p>
          <a:p>
            <a:pPr marL="0" indent="0">
              <a:buNone/>
            </a:pPr>
            <a:r>
              <a:rPr lang="en-US" dirty="0" smtClean="0"/>
              <a:t>Reduces cost by integrating multiple cores and IOs into one board   </a:t>
            </a:r>
          </a:p>
          <a:p>
            <a:r>
              <a:rPr lang="en-US" dirty="0" smtClean="0"/>
              <a:t>Parser</a:t>
            </a:r>
          </a:p>
          <a:p>
            <a:pPr lvl="1"/>
            <a:r>
              <a:rPr lang="en-US" dirty="0" smtClean="0"/>
              <a:t>ARM, MIPS</a:t>
            </a:r>
          </a:p>
          <a:p>
            <a:r>
              <a:rPr lang="en-US" dirty="0" smtClean="0"/>
              <a:t>OS</a:t>
            </a:r>
          </a:p>
          <a:p>
            <a:pPr lvl="1"/>
            <a:r>
              <a:rPr lang="en-US" dirty="0" smtClean="0"/>
              <a:t>Linux, BSD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899" y="1845735"/>
            <a:ext cx="432375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</a:t>
            </a:r>
            <a:r>
              <a:rPr lang="en-US" dirty="0"/>
              <a:t>engine hardware (PEH</a:t>
            </a:r>
            <a:r>
              <a:rPr lang="en-US" dirty="0" smtClean="0"/>
              <a:t>)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664519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Purpose is to distribute data to multiple cores</a:t>
            </a:r>
          </a:p>
          <a:p>
            <a:pPr lvl="1"/>
            <a:r>
              <a:rPr lang="en-US" dirty="0" smtClean="0"/>
              <a:t>On top of Ethernet layer</a:t>
            </a:r>
          </a:p>
          <a:p>
            <a:r>
              <a:rPr lang="en-US" dirty="0" smtClean="0"/>
              <a:t>Parts that make up PEH block</a:t>
            </a:r>
          </a:p>
          <a:p>
            <a:pPr lvl="1"/>
            <a:r>
              <a:rPr lang="en-US" dirty="0" smtClean="0"/>
              <a:t>Parser </a:t>
            </a:r>
          </a:p>
          <a:p>
            <a:pPr lvl="1"/>
            <a:r>
              <a:rPr lang="en-US" dirty="0" smtClean="0"/>
              <a:t>Distribution </a:t>
            </a:r>
            <a:endParaRPr lang="en-US" dirty="0"/>
          </a:p>
          <a:p>
            <a:pPr lvl="1"/>
            <a:r>
              <a:rPr lang="en-US" dirty="0"/>
              <a:t>Classification </a:t>
            </a:r>
          </a:p>
          <a:p>
            <a:pPr lvl="1"/>
            <a:r>
              <a:rPr lang="en-US" dirty="0"/>
              <a:t>Scheduler, queues and channels </a:t>
            </a:r>
          </a:p>
          <a:p>
            <a:pPr lvl="1"/>
            <a:r>
              <a:rPr lang="en-US" dirty="0"/>
              <a:t>Accelerators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of Electronics in Cars</a:t>
            </a:r>
          </a:p>
          <a:p>
            <a:r>
              <a:rPr lang="en-US" dirty="0" smtClean="0"/>
              <a:t>Programming Languages</a:t>
            </a:r>
          </a:p>
          <a:p>
            <a:pPr lvl="1"/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Some C++ but not using all of C++ functionality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65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PEH Block: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664519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Parse the messages from the Ethernet data block</a:t>
            </a:r>
          </a:p>
          <a:p>
            <a:r>
              <a:rPr lang="en-US" dirty="0" smtClean="0"/>
              <a:t>Check validity of message</a:t>
            </a:r>
          </a:p>
          <a:p>
            <a:r>
              <a:rPr lang="en-US" dirty="0" smtClean="0"/>
              <a:t>If valid extracts fields from data packet</a:t>
            </a:r>
          </a:p>
          <a:p>
            <a:r>
              <a:rPr lang="en-US" dirty="0" smtClean="0"/>
              <a:t>Capable of reassembling fragments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PEH Block: </a:t>
            </a:r>
            <a:r>
              <a:rPr lang="en-US" dirty="0"/>
              <a:t>Distribution </a:t>
            </a:r>
            <a:r>
              <a:rPr lang="en-US" dirty="0" smtClean="0"/>
              <a:t>and </a:t>
            </a:r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664519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Extract data from fields to put place packet in queue</a:t>
            </a:r>
          </a:p>
          <a:p>
            <a:pPr lvl="1"/>
            <a:r>
              <a:rPr lang="en-US" dirty="0" smtClean="0"/>
              <a:t>CRC-32 and CRC-64 used to hash packets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Allows software to assign specific queues for types of packets</a:t>
            </a:r>
          </a:p>
          <a:p>
            <a:pPr lvl="1"/>
            <a:r>
              <a:rPr lang="en-US" dirty="0" smtClean="0"/>
              <a:t>Extracts value from packet</a:t>
            </a:r>
          </a:p>
          <a:p>
            <a:pPr lvl="1"/>
            <a:r>
              <a:rPr lang="en-US" dirty="0" smtClean="0"/>
              <a:t>Certain packets like GUI may be of higher priority and shouldn’t be left to hash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PEH Block: </a:t>
            </a:r>
            <a:r>
              <a:rPr lang="en-US" dirty="0"/>
              <a:t>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664519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Queues</a:t>
            </a:r>
          </a:p>
          <a:p>
            <a:pPr lvl="1"/>
            <a:r>
              <a:rPr lang="en-US" dirty="0" smtClean="0"/>
              <a:t>Packets placed her by Distribution and Classification</a:t>
            </a:r>
          </a:p>
          <a:p>
            <a:pPr lvl="1"/>
            <a:r>
              <a:rPr lang="en-US" dirty="0" smtClean="0"/>
              <a:t>Also used by cores to send out packets or access hardware acceleration engines</a:t>
            </a:r>
          </a:p>
          <a:p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Bundles set of Queues</a:t>
            </a:r>
          </a:p>
          <a:p>
            <a:pPr lvl="1"/>
            <a:r>
              <a:rPr lang="en-US" dirty="0" smtClean="0"/>
              <a:t>Cores can access data from one or more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PEH Block: Accelerators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664519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Used to handle computationally intensive algorithmic tasks away from cores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Cryptography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attern matching</a:t>
            </a:r>
          </a:p>
          <a:p>
            <a:pPr lvl="1"/>
            <a:r>
              <a:rPr lang="en-US" dirty="0" smtClean="0"/>
              <a:t>Compression/decompression</a:t>
            </a:r>
          </a:p>
          <a:p>
            <a:pPr lvl="1"/>
            <a:r>
              <a:rPr lang="en-US" dirty="0" smtClean="0"/>
              <a:t>De-duplication</a:t>
            </a:r>
          </a:p>
          <a:p>
            <a:pPr lvl="1"/>
            <a:r>
              <a:rPr lang="en-US" dirty="0" smtClean="0"/>
              <a:t>Time management</a:t>
            </a:r>
          </a:p>
          <a:p>
            <a:r>
              <a:rPr lang="en-US" dirty="0" smtClean="0"/>
              <a:t>Ingress Acceleration</a:t>
            </a:r>
          </a:p>
          <a:p>
            <a:pPr lvl="1"/>
            <a:r>
              <a:rPr lang="en-US" dirty="0" smtClean="0"/>
              <a:t>Incoming packets</a:t>
            </a:r>
          </a:p>
          <a:p>
            <a:r>
              <a:rPr lang="en-US" dirty="0" err="1" smtClean="0"/>
              <a:t>Engress</a:t>
            </a:r>
            <a:r>
              <a:rPr lang="en-US" dirty="0" smtClean="0"/>
              <a:t> Acceleration</a:t>
            </a:r>
          </a:p>
          <a:p>
            <a:pPr lvl="1"/>
            <a:r>
              <a:rPr lang="en-US" dirty="0" smtClean="0"/>
              <a:t>Outgoing packets to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PEH Block: Buffer Manager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664519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Handles allocation and deallocation of memory</a:t>
            </a:r>
          </a:p>
          <a:p>
            <a:r>
              <a:rPr lang="en-US" dirty="0" smtClean="0"/>
              <a:t>Pools of memory</a:t>
            </a:r>
          </a:p>
          <a:p>
            <a:r>
              <a:rPr lang="en-US" dirty="0" smtClean="0"/>
              <a:t>Avoid software worrying about this memory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programming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4660402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Functions processed by different multiple cores</a:t>
            </a:r>
          </a:p>
          <a:p>
            <a:r>
              <a:rPr lang="en-US" dirty="0" smtClean="0"/>
              <a:t>Used often when migrating from single core to multi core to avoid concurrency issues</a:t>
            </a:r>
          </a:p>
          <a:p>
            <a:r>
              <a:rPr lang="en-US" dirty="0" smtClean="0"/>
              <a:t>High Complexity</a:t>
            </a:r>
          </a:p>
          <a:p>
            <a:pPr lvl="1"/>
            <a:r>
              <a:rPr lang="en-US" dirty="0" smtClean="0"/>
              <a:t>Throughput is based on functions that demand the most cores, losing efficiency on functions that need less cores</a:t>
            </a:r>
          </a:p>
          <a:p>
            <a:pPr lvl="1"/>
            <a:r>
              <a:rPr lang="en-US" dirty="0" smtClean="0"/>
              <a:t>Higher latency of packets (queuing tasks to other functions)</a:t>
            </a:r>
          </a:p>
          <a:p>
            <a:pPr lvl="1"/>
            <a:r>
              <a:rPr lang="en-US" dirty="0" smtClean="0"/>
              <a:t>Breaking up functions into multiple packets may be difficult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232" y="2490124"/>
            <a:ext cx="4388048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Run-to-completion programming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4103732" cy="4023360"/>
          </a:xfrm>
        </p:spPr>
        <p:txBody>
          <a:bodyPr/>
          <a:lstStyle/>
          <a:p>
            <a:r>
              <a:rPr lang="en-US" dirty="0" smtClean="0"/>
              <a:t>All cores process all functions</a:t>
            </a:r>
          </a:p>
          <a:p>
            <a:r>
              <a:rPr lang="en-US" dirty="0" smtClean="0"/>
              <a:t>Focus here is in how the work flow is distributed to each flow</a:t>
            </a:r>
          </a:p>
          <a:p>
            <a:r>
              <a:rPr lang="en-US" dirty="0" smtClean="0"/>
              <a:t>Requirements needed to consider</a:t>
            </a:r>
          </a:p>
          <a:p>
            <a:pPr lvl="1"/>
            <a:r>
              <a:rPr lang="en-US" dirty="0" smtClean="0"/>
              <a:t>Important packets maintain order within flow</a:t>
            </a:r>
          </a:p>
          <a:p>
            <a:pPr lvl="1"/>
            <a:r>
              <a:rPr lang="en-US" dirty="0" smtClean="0"/>
              <a:t>Performance scaling expected to be linear</a:t>
            </a:r>
          </a:p>
          <a:p>
            <a:pPr lvl="1"/>
            <a:r>
              <a:rPr lang="en-US" dirty="0" smtClean="0"/>
              <a:t>Latency </a:t>
            </a:r>
            <a:r>
              <a:rPr lang="en-US" smtClean="0"/>
              <a:t>from </a:t>
            </a:r>
            <a:r>
              <a:rPr lang="en-US" smtClean="0"/>
              <a:t>ingress and </a:t>
            </a:r>
            <a:r>
              <a:rPr lang="en-US" dirty="0" smtClean="0"/>
              <a:t>egress should be low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692" y="2121966"/>
            <a:ext cx="3994249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Data-plane infrastructure (DP-Infra)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improve modularity </a:t>
            </a:r>
          </a:p>
          <a:p>
            <a:r>
              <a:rPr lang="en-US" dirty="0" smtClean="0"/>
              <a:t>Many forwarding engines (FE)</a:t>
            </a:r>
          </a:p>
          <a:p>
            <a:r>
              <a:rPr lang="en-US" dirty="0" smtClean="0"/>
              <a:t>Separate common functionality among Fes into modules</a:t>
            </a:r>
          </a:p>
          <a:p>
            <a:pPr lvl="1"/>
            <a:r>
              <a:rPr lang="en-US" dirty="0" smtClean="0"/>
              <a:t>Allows reuse</a:t>
            </a:r>
          </a:p>
          <a:p>
            <a:pPr lvl="1"/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Portability </a:t>
            </a:r>
            <a:endParaRPr lang="en-US" dirty="0"/>
          </a:p>
          <a:p>
            <a:r>
              <a:rPr lang="en-US" dirty="0" smtClean="0"/>
              <a:t>Used by FEs to interact with Acceleration Engines (AEs)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Forward Engine (FE)Structure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4006070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First, parses packet headers to extract desired field data. </a:t>
            </a:r>
          </a:p>
          <a:p>
            <a:r>
              <a:rPr lang="en-US" dirty="0" smtClean="0"/>
              <a:t>Next, uses extracted data to match flow context in flow database</a:t>
            </a:r>
          </a:p>
          <a:p>
            <a:pPr lvl="1"/>
            <a:r>
              <a:rPr lang="en-US" dirty="0" smtClean="0"/>
              <a:t>Exception packets do not match</a:t>
            </a:r>
          </a:p>
          <a:p>
            <a:r>
              <a:rPr lang="en-US" dirty="0" smtClean="0"/>
              <a:t>Then, process packet based on state of information</a:t>
            </a:r>
          </a:p>
          <a:p>
            <a:pPr lvl="1"/>
            <a:r>
              <a:rPr lang="en-US" dirty="0" smtClean="0"/>
              <a:t>Packet may be modified</a:t>
            </a:r>
          </a:p>
          <a:p>
            <a:r>
              <a:rPr lang="en-US" dirty="0" smtClean="0"/>
              <a:t>Lastly, send out updated packet to next FE</a:t>
            </a:r>
          </a:p>
          <a:p>
            <a:pPr lvl="1"/>
            <a:r>
              <a:rPr lang="en-US" dirty="0" smtClean="0"/>
              <a:t>Uses DP-Infra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458" y="2197622"/>
            <a:ext cx="4749701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Network application </a:t>
            </a:r>
            <a:r>
              <a:rPr lang="en-US" dirty="0" smtClean="0"/>
              <a:t>programming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 tables are a common data structure used in network programming</a:t>
            </a:r>
          </a:p>
          <a:p>
            <a:pPr lvl="1"/>
            <a:r>
              <a:rPr lang="en-US" dirty="0" smtClean="0"/>
              <a:t>Searching for Packet should be fast to maintain good performance</a:t>
            </a:r>
            <a:endParaRPr lang="en-US" dirty="0"/>
          </a:p>
          <a:p>
            <a:r>
              <a:rPr lang="en-US" dirty="0" smtClean="0"/>
              <a:t>Avoid locks</a:t>
            </a:r>
          </a:p>
          <a:p>
            <a:pPr lvl="1"/>
            <a:r>
              <a:rPr lang="en-US" dirty="0" smtClean="0"/>
              <a:t>Important for packet processing to avoid lock state as much as possible</a:t>
            </a:r>
          </a:p>
          <a:p>
            <a:pPr lvl="1"/>
            <a:r>
              <a:rPr lang="en-US" dirty="0" smtClean="0"/>
              <a:t>If cores are made to spin no performance improvement is achieved</a:t>
            </a:r>
          </a:p>
          <a:p>
            <a:pPr lvl="1"/>
            <a:r>
              <a:rPr lang="en-US" dirty="0" smtClean="0"/>
              <a:t>Locks are still important for maintaining data integrity </a:t>
            </a:r>
            <a:endParaRPr lang="en-US" dirty="0"/>
          </a:p>
          <a:p>
            <a:r>
              <a:rPr lang="en-US" dirty="0"/>
              <a:t>Avoid reference counting </a:t>
            </a:r>
            <a:endParaRPr lang="en-US" dirty="0" smtClean="0"/>
          </a:p>
          <a:p>
            <a:pPr lvl="1"/>
            <a:r>
              <a:rPr lang="en-US" dirty="0" smtClean="0"/>
              <a:t>Read-Copy-Update (keep read side unlock, but write side is still locked)</a:t>
            </a:r>
          </a:p>
          <a:p>
            <a:pPr lvl="1"/>
            <a:r>
              <a:rPr lang="en-US" dirty="0" smtClean="0"/>
              <a:t>Reference counting used to avoid flow context while being used</a:t>
            </a:r>
          </a:p>
          <a:p>
            <a:pPr lvl="1"/>
            <a:r>
              <a:rPr lang="en-US" dirty="0" smtClean="0"/>
              <a:t>Should be avoided because locks are required</a:t>
            </a:r>
          </a:p>
          <a:p>
            <a:pPr lvl="1"/>
            <a:r>
              <a:rPr lang="en-US" dirty="0" smtClean="0"/>
              <a:t>Prone to errors, if count is not kept properly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</a:t>
            </a:r>
          </a:p>
          <a:p>
            <a:r>
              <a:rPr lang="en-US" dirty="0" smtClean="0"/>
              <a:t>Chassis and Safety </a:t>
            </a:r>
          </a:p>
          <a:p>
            <a:r>
              <a:rPr lang="en-US" dirty="0" smtClean="0"/>
              <a:t>Driver Assistance</a:t>
            </a:r>
          </a:p>
          <a:p>
            <a:r>
              <a:rPr lang="en-US" dirty="0" smtClean="0"/>
              <a:t>Powertrain and transmission</a:t>
            </a:r>
          </a:p>
          <a:p>
            <a:r>
              <a:rPr lang="en-US" dirty="0" smtClean="0"/>
              <a:t>Infotainment and Telematics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445" y="1737360"/>
            <a:ext cx="5376565" cy="45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71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Network application </a:t>
            </a:r>
            <a:r>
              <a:rPr lang="en-US" dirty="0" smtClean="0"/>
              <a:t>programming Techniques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 </a:t>
            </a:r>
            <a:r>
              <a:rPr lang="en-US" dirty="0"/>
              <a:t>reference mechanism </a:t>
            </a:r>
            <a:endParaRPr lang="en-US" dirty="0" smtClean="0"/>
          </a:p>
          <a:p>
            <a:pPr lvl="1"/>
            <a:r>
              <a:rPr lang="en-US" dirty="0" smtClean="0"/>
              <a:t>A safe way to access data from a neighboring node</a:t>
            </a:r>
          </a:p>
          <a:p>
            <a:pPr lvl="1"/>
            <a:r>
              <a:rPr lang="en-US" dirty="0" smtClean="0"/>
              <a:t>API functions used to allow neighbors to access data</a:t>
            </a:r>
          </a:p>
          <a:p>
            <a:pPr lvl="1"/>
            <a:r>
              <a:rPr lang="en-US" dirty="0" smtClean="0"/>
              <a:t>Avoid use of pointers</a:t>
            </a:r>
          </a:p>
          <a:p>
            <a:pPr lvl="1"/>
            <a:r>
              <a:rPr lang="en-US" dirty="0" smtClean="0"/>
              <a:t>Removes need for reference counting</a:t>
            </a:r>
            <a:endParaRPr lang="en-US" dirty="0"/>
          </a:p>
          <a:p>
            <a:r>
              <a:rPr lang="en-US" dirty="0" smtClean="0"/>
              <a:t>Flow </a:t>
            </a:r>
            <a:r>
              <a:rPr lang="en-US" dirty="0"/>
              <a:t>parallelization </a:t>
            </a:r>
            <a:endParaRPr lang="en-US" dirty="0" smtClean="0"/>
          </a:p>
          <a:p>
            <a:pPr lvl="1"/>
            <a:r>
              <a:rPr lang="en-US" dirty="0" smtClean="0"/>
              <a:t>One data flow processed by one core at a time</a:t>
            </a:r>
          </a:p>
          <a:p>
            <a:pPr lvl="1"/>
            <a:r>
              <a:rPr lang="en-US" dirty="0" smtClean="0"/>
              <a:t>Different flows processed across multiple cores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</a:t>
            </a:r>
            <a:r>
              <a:rPr lang="en-US" dirty="0"/>
              <a:t>cache </a:t>
            </a:r>
            <a:r>
              <a:rPr lang="en-US" dirty="0" smtClean="0"/>
              <a:t>thrashing is important</a:t>
            </a:r>
          </a:p>
          <a:p>
            <a:pPr lvl="1"/>
            <a:r>
              <a:rPr lang="en-US" dirty="0" smtClean="0"/>
              <a:t>Flow statistics</a:t>
            </a:r>
          </a:p>
          <a:p>
            <a:pPr lvl="1"/>
            <a:r>
              <a:rPr lang="en-US" dirty="0" smtClean="0"/>
              <a:t>Global statistics</a:t>
            </a:r>
          </a:p>
          <a:p>
            <a:pPr lvl="1"/>
            <a:r>
              <a:rPr lang="en-US" dirty="0" smtClean="0"/>
              <a:t>Keeping data in cache is important to avoid stalls from core </a:t>
            </a:r>
          </a:p>
          <a:p>
            <a:pPr lvl="1"/>
            <a:r>
              <a:rPr lang="en-US" dirty="0" smtClean="0"/>
              <a:t>Each core can have its’ own statistics and own cache lines</a:t>
            </a:r>
            <a:endParaRPr lang="en-US" dirty="0"/>
          </a:p>
          <a:p>
            <a:r>
              <a:rPr lang="en-US" dirty="0"/>
              <a:t>Statistics acceleration </a:t>
            </a:r>
            <a:endParaRPr lang="en-US" dirty="0" smtClean="0"/>
          </a:p>
          <a:p>
            <a:pPr lvl="1"/>
            <a:r>
              <a:rPr lang="en-US" dirty="0" smtClean="0"/>
              <a:t>Multicore </a:t>
            </a:r>
            <a:r>
              <a:rPr lang="en-US" dirty="0" err="1" smtClean="0"/>
              <a:t>SoC</a:t>
            </a:r>
            <a:r>
              <a:rPr lang="en-US" dirty="0" smtClean="0"/>
              <a:t> with this feature make the previous techniques unnecessary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General performance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Keep relevant data in cache to avoid stalls</a:t>
            </a:r>
          </a:p>
          <a:p>
            <a:pPr lvl="1"/>
            <a:r>
              <a:rPr lang="en-US" dirty="0" smtClean="0"/>
              <a:t>Cycles in which the core is just waiting</a:t>
            </a:r>
            <a:endParaRPr lang="en-US" dirty="0"/>
          </a:p>
          <a:p>
            <a:r>
              <a:rPr lang="en-US" dirty="0"/>
              <a:t>Software-directed prefetching </a:t>
            </a:r>
            <a:endParaRPr lang="en-US" dirty="0" smtClean="0"/>
          </a:p>
          <a:p>
            <a:pPr lvl="1"/>
            <a:r>
              <a:rPr lang="en-US" dirty="0" smtClean="0"/>
              <a:t>Software used to move data in DDR memory into L1 cache</a:t>
            </a:r>
            <a:endParaRPr lang="en-US" dirty="0"/>
          </a:p>
          <a:p>
            <a:r>
              <a:rPr lang="en-US" dirty="0" smtClean="0"/>
              <a:t>Compiler Built-ins for likely/unlikely</a:t>
            </a:r>
          </a:p>
          <a:p>
            <a:pPr lvl="1"/>
            <a:r>
              <a:rPr lang="en-US" dirty="0" smtClean="0"/>
              <a:t>Cores typically expect instructions to be right next to each other</a:t>
            </a:r>
          </a:p>
          <a:p>
            <a:pPr lvl="1"/>
            <a:r>
              <a:rPr lang="en-US" dirty="0" smtClean="0"/>
              <a:t>Branching can cause instructions to be DDR instead of cache</a:t>
            </a:r>
          </a:p>
          <a:p>
            <a:pPr lvl="1"/>
            <a:r>
              <a:rPr lang="en-US" dirty="0" smtClean="0"/>
              <a:t>This compiler built in setting is used to determine code that is mostly likely to operate together</a:t>
            </a:r>
            <a:endParaRPr lang="en-US" dirty="0"/>
          </a:p>
          <a:p>
            <a:r>
              <a:rPr lang="en-US" dirty="0"/>
              <a:t>Keeping important data in cache</a:t>
            </a:r>
          </a:p>
          <a:p>
            <a:pPr lvl="1"/>
            <a:r>
              <a:rPr lang="en-US" dirty="0"/>
              <a:t>Avoid data moving into DDR when it will be used often</a:t>
            </a:r>
          </a:p>
          <a:p>
            <a:pPr lvl="1"/>
            <a:r>
              <a:rPr lang="en-US" dirty="0"/>
              <a:t>Need to be careful when locking data into cache because it minimizes cache available to CPU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coding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initialized variables until necessary not when declared</a:t>
            </a:r>
          </a:p>
          <a:p>
            <a:pPr lvl="1"/>
            <a:r>
              <a:rPr lang="en-US" dirty="0" smtClean="0"/>
              <a:t>Reduced unnecessary time spent by core cycles if that data is not needed</a:t>
            </a:r>
          </a:p>
          <a:p>
            <a:r>
              <a:rPr lang="en-US" dirty="0" smtClean="0"/>
              <a:t>Define inline macros</a:t>
            </a:r>
          </a:p>
          <a:p>
            <a:r>
              <a:rPr lang="en-US" dirty="0" smtClean="0"/>
              <a:t>Avoid buffer copies, string comparisons and allocations</a:t>
            </a:r>
          </a:p>
          <a:p>
            <a:r>
              <a:rPr lang="en-US" dirty="0" smtClean="0"/>
              <a:t>Use hardware acceleration when possible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Linux operating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Popular operating system for network devices</a:t>
            </a:r>
          </a:p>
          <a:p>
            <a:r>
              <a:rPr lang="en-US" dirty="0" smtClean="0"/>
              <a:t>Execution spaces</a:t>
            </a:r>
          </a:p>
          <a:p>
            <a:pPr lvl="1"/>
            <a:r>
              <a:rPr lang="en-US" dirty="0" smtClean="0"/>
              <a:t>Kernel </a:t>
            </a:r>
          </a:p>
          <a:p>
            <a:pPr lvl="1"/>
            <a:r>
              <a:rPr lang="en-US" dirty="0" smtClean="0"/>
              <a:t>User space</a:t>
            </a:r>
          </a:p>
          <a:p>
            <a:r>
              <a:rPr lang="en-US" dirty="0" smtClean="0"/>
              <a:t>Kernel space used for data and service plane programming</a:t>
            </a:r>
          </a:p>
          <a:p>
            <a:r>
              <a:rPr lang="en-US" dirty="0" smtClean="0"/>
              <a:t>User space is now also being looked at for data plane programming</a:t>
            </a:r>
          </a:p>
          <a:p>
            <a:r>
              <a:rPr lang="en-US" dirty="0" smtClean="0"/>
              <a:t>Translation </a:t>
            </a:r>
            <a:r>
              <a:rPr lang="en-US" dirty="0"/>
              <a:t>lookaside buffer (TLB) misses associated with user-space programming </a:t>
            </a:r>
          </a:p>
          <a:p>
            <a:r>
              <a:rPr lang="en-US" dirty="0"/>
              <a:t>Access to hardware peripherals and hardware accelerators </a:t>
            </a:r>
          </a:p>
          <a:p>
            <a:r>
              <a:rPr lang="en-US" dirty="0"/>
              <a:t>Deterministic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Translation lookaside buffer (TLB)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 space programs use virtual addresses</a:t>
            </a:r>
          </a:p>
          <a:p>
            <a:r>
              <a:rPr lang="en-US" dirty="0" smtClean="0"/>
              <a:t>Virtual addresses do not have one to one correspondence with physical addresses</a:t>
            </a:r>
          </a:p>
          <a:p>
            <a:r>
              <a:rPr lang="en-US" dirty="0" smtClean="0"/>
              <a:t>TLB is used to get physical address from virtual address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When address is not found TLB a fault is generated and the kernel space must now resolve it</a:t>
            </a:r>
          </a:p>
          <a:p>
            <a:pPr lvl="1"/>
            <a:r>
              <a:rPr lang="en-US" dirty="0" smtClean="0"/>
              <a:t>This decreased performance greatly if there are many misses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Using Huge pages (</a:t>
            </a:r>
            <a:r>
              <a:rPr lang="en-US" dirty="0" err="1" smtClean="0"/>
              <a:t>hugetlbfs</a:t>
            </a:r>
            <a:r>
              <a:rPr lang="en-US" dirty="0" smtClean="0"/>
              <a:t>) can reduce misses </a:t>
            </a:r>
          </a:p>
          <a:p>
            <a:pPr lvl="1"/>
            <a:r>
              <a:rPr lang="en-US" dirty="0" smtClean="0"/>
              <a:t>Some multicore </a:t>
            </a:r>
            <a:r>
              <a:rPr lang="en-US" dirty="0" err="1" smtClean="0"/>
              <a:t>SoC</a:t>
            </a:r>
            <a:r>
              <a:rPr lang="en-US" dirty="0" smtClean="0"/>
              <a:t> come with hardware page walk, to avoid performance hits when page is missed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</a:t>
            </a:r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Hardware peripherals </a:t>
            </a:r>
            <a:r>
              <a:rPr lang="en-US" dirty="0"/>
              <a:t>and hardware accelerators </a:t>
            </a:r>
            <a:r>
              <a:rPr lang="en-US" dirty="0" smtClean="0"/>
              <a:t>is obtained through physical memory</a:t>
            </a:r>
          </a:p>
          <a:p>
            <a:pPr lvl="1"/>
            <a:r>
              <a:rPr lang="en-US" dirty="0" smtClean="0"/>
              <a:t>Accessing hardware through User space involves context switch and buffer copying</a:t>
            </a:r>
          </a:p>
          <a:p>
            <a:pPr lvl="1"/>
            <a:endParaRPr lang="en-US" dirty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Linux provides memory mapping so hardware registers can be accessed directly by user space</a:t>
            </a:r>
          </a:p>
          <a:p>
            <a:pPr lvl="1"/>
            <a:r>
              <a:rPr lang="en-US" dirty="0" smtClean="0"/>
              <a:t>Multicore </a:t>
            </a:r>
            <a:r>
              <a:rPr lang="en-US" dirty="0" err="1" smtClean="0"/>
              <a:t>SoC</a:t>
            </a:r>
            <a:r>
              <a:rPr lang="en-US" dirty="0" smtClean="0"/>
              <a:t> with IOMMU can convert virtual memory to physical memory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59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Deterministic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Linux General Purpose OS which causes cores to be share across multiple tasks</a:t>
            </a:r>
          </a:p>
          <a:p>
            <a:pPr lvl="1"/>
            <a:r>
              <a:rPr lang="en-US" dirty="0" smtClean="0"/>
              <a:t>Cores are not dedicated and hence cannot be deterministic</a:t>
            </a:r>
          </a:p>
          <a:p>
            <a:pPr lvl="1"/>
            <a:endParaRPr lang="en-US" dirty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Threads can be created with an affinity to a particular core</a:t>
            </a:r>
          </a:p>
          <a:p>
            <a:pPr lvl="1"/>
            <a:r>
              <a:rPr lang="en-US" dirty="0" smtClean="0"/>
              <a:t>Cores can be dedicated to threads and Linux will not assign other processes or threads to these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4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22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2013-04-01). Software Engineering for Embedded Systems: Methods, Practical Techniques, and  Applications (Expert Guide) (Kindle Location 19943). Elsevier Science. Kindle Edition. </a:t>
            </a:r>
            <a:endParaRPr lang="en-US" dirty="0" smtClean="0"/>
          </a:p>
          <a:p>
            <a:r>
              <a:rPr lang="en-US" dirty="0"/>
              <a:t>H. Moon, G. Kim, Y. Kim, S. Shin. Automation Test Method for Automotive Embedded Software Based on AUTOSAR, Fourth International Conference on Software Engineering Advances, 2009. ICSEA '09, September </a:t>
            </a:r>
            <a:r>
              <a:rPr lang="en-US" dirty="0" smtClean="0"/>
              <a:t>2009</a:t>
            </a:r>
          </a:p>
          <a:p>
            <a:r>
              <a:rPr lang="en-US" dirty="0" smtClean="0"/>
              <a:t>The ADAS Horizon Concept http</a:t>
            </a:r>
            <a:r>
              <a:rPr lang="en-US" dirty="0"/>
              <a:t>://adasis.ertico.com/wp-content/uploads/sites/13/2014/09/ADASIS_Brochure.pdf</a:t>
            </a:r>
          </a:p>
        </p:txBody>
      </p:sp>
    </p:spTree>
    <p:extLst>
      <p:ext uri="{BB962C8B-B14F-4D97-AF65-F5344CB8AC3E}">
        <p14:creationId xmlns:p14="http://schemas.microsoft.com/office/powerpoint/2010/main" val="40321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851" y="1859675"/>
            <a:ext cx="5139612" cy="395081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07231" y="1825625"/>
            <a:ext cx="37754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Responsible for </a:t>
            </a:r>
          </a:p>
          <a:p>
            <a:pPr lvl="1"/>
            <a:r>
              <a:rPr lang="en-US" dirty="0" smtClean="0"/>
              <a:t>Comfort</a:t>
            </a:r>
          </a:p>
          <a:p>
            <a:pPr lvl="1"/>
            <a:r>
              <a:rPr lang="en-US" dirty="0" smtClean="0"/>
              <a:t>Safety and Networking</a:t>
            </a:r>
          </a:p>
          <a:p>
            <a:pPr lvl="2"/>
            <a:r>
              <a:rPr lang="en-US" dirty="0" smtClean="0"/>
              <a:t>CAN</a:t>
            </a:r>
          </a:p>
          <a:p>
            <a:pPr lvl="2"/>
            <a:r>
              <a:rPr lang="en-US" dirty="0" smtClean="0"/>
              <a:t>MOST</a:t>
            </a:r>
          </a:p>
          <a:p>
            <a:pPr lvl="2"/>
            <a:r>
              <a:rPr lang="en-US" dirty="0" smtClean="0"/>
              <a:t>LIN</a:t>
            </a:r>
          </a:p>
          <a:p>
            <a:pPr lvl="2"/>
            <a:r>
              <a:rPr lang="en-US" dirty="0" err="1" smtClean="0"/>
              <a:t>FlexRay</a:t>
            </a:r>
            <a:endParaRPr lang="en-US" dirty="0" smtClean="0"/>
          </a:p>
          <a:p>
            <a:pPr lvl="2"/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Doors</a:t>
            </a:r>
          </a:p>
          <a:p>
            <a:pPr lvl="1"/>
            <a:r>
              <a:rPr lang="en-US" dirty="0" smtClean="0"/>
              <a:t>HVAC</a:t>
            </a:r>
          </a:p>
          <a:p>
            <a:pPr lvl="1"/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7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and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area is generally concerned with driver Safety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Anti-lock Braking System</a:t>
            </a:r>
          </a:p>
          <a:p>
            <a:pPr lvl="2"/>
            <a:r>
              <a:rPr lang="en-US" dirty="0" smtClean="0"/>
              <a:t>Reducing crashes by 30% in regular vehicles, 60% in SUVs</a:t>
            </a:r>
          </a:p>
          <a:p>
            <a:pPr lvl="1"/>
            <a:r>
              <a:rPr lang="en-US" dirty="0" smtClean="0"/>
              <a:t>Tire Pressure Monitoring System</a:t>
            </a:r>
          </a:p>
        </p:txBody>
      </p:sp>
    </p:spTree>
    <p:extLst>
      <p:ext uri="{BB962C8B-B14F-4D97-AF65-F5344CB8AC3E}">
        <p14:creationId xmlns:p14="http://schemas.microsoft.com/office/powerpoint/2010/main" val="376156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Assistance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1825625"/>
            <a:ext cx="3626348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Advanced Driver Assistance System (ADAS)</a:t>
            </a:r>
          </a:p>
          <a:p>
            <a:r>
              <a:rPr lang="en-US" dirty="0" smtClean="0"/>
              <a:t>Adaptive Cruise Control</a:t>
            </a:r>
          </a:p>
          <a:p>
            <a:r>
              <a:rPr lang="en-US" dirty="0" smtClean="0"/>
              <a:t>Radar system</a:t>
            </a:r>
          </a:p>
          <a:p>
            <a:pPr lvl="1"/>
            <a:r>
              <a:rPr lang="en-US" dirty="0" smtClean="0"/>
              <a:t>Blind spot detection</a:t>
            </a:r>
          </a:p>
          <a:p>
            <a:pPr lvl="1"/>
            <a:r>
              <a:rPr lang="en-US" dirty="0" smtClean="0"/>
              <a:t>Crash Detection</a:t>
            </a:r>
          </a:p>
          <a:p>
            <a:r>
              <a:rPr lang="en-US" dirty="0" smtClean="0"/>
              <a:t>High/Low beam detection</a:t>
            </a:r>
          </a:p>
          <a:p>
            <a:r>
              <a:rPr lang="en-US" dirty="0" smtClean="0"/>
              <a:t>360 degree camera support</a:t>
            </a:r>
          </a:p>
          <a:p>
            <a:r>
              <a:rPr lang="en-US" dirty="0" smtClean="0"/>
              <a:t>Map based ADAS support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993" t="37018" r="20920" b="5737"/>
          <a:stretch>
            <a:fillRect/>
          </a:stretch>
        </p:blipFill>
        <p:spPr>
          <a:xfrm>
            <a:off x="4421475" y="721309"/>
            <a:ext cx="5736878" cy="507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7297" y="5799721"/>
            <a:ext cx="5179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http://adasis.ertico.com/wp-content/uploads/sites/13/2014/09/ADASIS_Brochure.pdf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Powertrain and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1825625"/>
            <a:ext cx="4976662" cy="4351338"/>
          </a:xfrm>
        </p:spPr>
        <p:txBody>
          <a:bodyPr/>
          <a:lstStyle/>
          <a:p>
            <a:r>
              <a:rPr lang="en-US" dirty="0" smtClean="0"/>
              <a:t>Emphasis on improving fuel efficiency</a:t>
            </a:r>
          </a:p>
          <a:p>
            <a:pPr lvl="1"/>
            <a:r>
              <a:rPr lang="en-US" dirty="0" smtClean="0"/>
              <a:t>High pressure injection systems</a:t>
            </a:r>
          </a:p>
          <a:p>
            <a:r>
              <a:rPr lang="en-US" dirty="0" smtClean="0"/>
              <a:t>Meet CO</a:t>
            </a:r>
            <a:r>
              <a:rPr lang="en-US" baseline="-25000" dirty="0" smtClean="0"/>
              <a:t>2 </a:t>
            </a:r>
            <a:r>
              <a:rPr lang="en-US" dirty="0" smtClean="0"/>
              <a:t>emission standards</a:t>
            </a:r>
          </a:p>
          <a:p>
            <a:r>
              <a:rPr lang="en-US" dirty="0" smtClean="0"/>
              <a:t>Hybrid Engines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903" y="1825626"/>
            <a:ext cx="3607979" cy="44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Infotainment and Telematics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339" y="1848779"/>
            <a:ext cx="5272814" cy="39269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Multimedia support</a:t>
            </a:r>
          </a:p>
          <a:p>
            <a:pPr lvl="1"/>
            <a:r>
              <a:rPr lang="en-US" dirty="0" smtClean="0"/>
              <a:t>Media player</a:t>
            </a:r>
          </a:p>
          <a:p>
            <a:pPr lvl="1"/>
            <a:r>
              <a:rPr lang="en-US" dirty="0" smtClean="0"/>
              <a:t>Phone Integration</a:t>
            </a:r>
          </a:p>
          <a:p>
            <a:pPr lvl="1"/>
            <a:r>
              <a:rPr lang="en-US" dirty="0" smtClean="0"/>
              <a:t>Bluetooth Support</a:t>
            </a:r>
          </a:p>
          <a:p>
            <a:pPr lvl="1"/>
            <a:r>
              <a:rPr lang="en-US" dirty="0" smtClean="0"/>
              <a:t>3G/4G </a:t>
            </a:r>
            <a:r>
              <a:rPr lang="en-US" dirty="0" err="1" smtClean="0"/>
              <a:t>suppport</a:t>
            </a:r>
            <a:endParaRPr lang="en-US" dirty="0" smtClean="0"/>
          </a:p>
          <a:p>
            <a:pPr lvl="1"/>
            <a:r>
              <a:rPr lang="en-US" dirty="0" smtClean="0"/>
              <a:t>High definition screens</a:t>
            </a:r>
          </a:p>
          <a:p>
            <a:r>
              <a:rPr lang="en-US" dirty="0" smtClean="0"/>
              <a:t>Telematics support</a:t>
            </a:r>
          </a:p>
          <a:p>
            <a:pPr lvl="1"/>
            <a:r>
              <a:rPr lang="en-US" dirty="0" smtClean="0"/>
              <a:t>GPS </a:t>
            </a:r>
          </a:p>
          <a:p>
            <a:pPr lvl="1"/>
            <a:r>
              <a:rPr lang="en-US" dirty="0" smtClean="0"/>
              <a:t>Navigation System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947</TotalTime>
  <Words>2062</Words>
  <Application>Microsoft Office PowerPoint</Application>
  <PresentationFormat>35mm Slides</PresentationFormat>
  <Paragraphs>379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Retrospect</vt:lpstr>
      <vt:lpstr>Domain-Specific Embedded Systems</vt:lpstr>
      <vt:lpstr>Overview</vt:lpstr>
      <vt:lpstr>History</vt:lpstr>
      <vt:lpstr>Automotive Segments</vt:lpstr>
      <vt:lpstr>Body</vt:lpstr>
      <vt:lpstr>Chassis and Safety </vt:lpstr>
      <vt:lpstr>Driver Assistance </vt:lpstr>
      <vt:lpstr>Powertrain and Transmission</vt:lpstr>
      <vt:lpstr>Infotainment and Telematics</vt:lpstr>
      <vt:lpstr>Automotive quality</vt:lpstr>
      <vt:lpstr>Automotive quality</vt:lpstr>
      <vt:lpstr>Development</vt:lpstr>
      <vt:lpstr>Testing and Diagnostics</vt:lpstr>
      <vt:lpstr>Automotive Standards</vt:lpstr>
      <vt:lpstr>AUTOSAR</vt:lpstr>
      <vt:lpstr>Paper: AUTOSAR Test Automation</vt:lpstr>
      <vt:lpstr>Client Server Model </vt:lpstr>
      <vt:lpstr>HVAC System</vt:lpstr>
      <vt:lpstr>HVAC System: Clients</vt:lpstr>
      <vt:lpstr>HVAC Control Model</vt:lpstr>
      <vt:lpstr>Test for HVAC</vt:lpstr>
      <vt:lpstr>Strengths of Paper</vt:lpstr>
      <vt:lpstr>Weaknesses of Paper</vt:lpstr>
      <vt:lpstr>Relevance</vt:lpstr>
      <vt:lpstr>Safety and Security</vt:lpstr>
      <vt:lpstr>Future</vt:lpstr>
      <vt:lpstr>Network Devices</vt:lpstr>
      <vt:lpstr>Multicore System on Chip (SoCs)</vt:lpstr>
      <vt:lpstr>Packet engine hardware (PEH) Block</vt:lpstr>
      <vt:lpstr>PEH Block: Parser</vt:lpstr>
      <vt:lpstr>PEH Block: Distribution and Classification</vt:lpstr>
      <vt:lpstr>PEH Block: Scheduler</vt:lpstr>
      <vt:lpstr>PEH Block: Accelerators  </vt:lpstr>
      <vt:lpstr>PEH Block: Buffer Manager  </vt:lpstr>
      <vt:lpstr>Pipeline programming model </vt:lpstr>
      <vt:lpstr>Run-to-completion programming </vt:lpstr>
      <vt:lpstr>Data-plane infrastructure (DP-Infra) </vt:lpstr>
      <vt:lpstr>Forward Engine (FE)Structure</vt:lpstr>
      <vt:lpstr>Network application programming Techniques</vt:lpstr>
      <vt:lpstr>Network application programming Techniques (cont)</vt:lpstr>
      <vt:lpstr>Statistics</vt:lpstr>
      <vt:lpstr>General performance techniques</vt:lpstr>
      <vt:lpstr>General coding guidelines </vt:lpstr>
      <vt:lpstr>Linux operating system</vt:lpstr>
      <vt:lpstr>Translation lookaside buffer (TLB)</vt:lpstr>
      <vt:lpstr>Access to hardware</vt:lpstr>
      <vt:lpstr>Deterministic performance</vt:lpstr>
      <vt:lpstr>Questions?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Domain-Specific Embedded Systems</dc:title>
  <dc:creator>Padilla, Carlos</dc:creator>
  <cp:lastModifiedBy>Padilla, Carlos</cp:lastModifiedBy>
  <cp:revision>43</cp:revision>
  <dcterms:created xsi:type="dcterms:W3CDTF">2015-11-10T18:38:15Z</dcterms:created>
  <dcterms:modified xsi:type="dcterms:W3CDTF">2015-11-12T02:33:21Z</dcterms:modified>
</cp:coreProperties>
</file>