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69" r:id="rId8"/>
    <p:sldId id="266" r:id="rId9"/>
    <p:sldId id="268" r:id="rId10"/>
    <p:sldId id="271" r:id="rId11"/>
    <p:sldId id="270" r:id="rId12"/>
    <p:sldId id="273" r:id="rId13"/>
    <p:sldId id="272" r:id="rId14"/>
    <p:sldId id="274" r:id="rId15"/>
    <p:sldId id="267" r:id="rId16"/>
    <p:sldId id="277" r:id="rId17"/>
    <p:sldId id="276" r:id="rId18"/>
    <p:sldId id="278" r:id="rId19"/>
    <p:sldId id="280" r:id="rId20"/>
    <p:sldId id="284" r:id="rId21"/>
    <p:sldId id="283" r:id="rId22"/>
    <p:sldId id="285" r:id="rId23"/>
    <p:sldId id="286" r:id="rId24"/>
    <p:sldId id="282" r:id="rId25"/>
    <p:sldId id="287" r:id="rId26"/>
    <p:sldId id="259" r:id="rId2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4660"/>
  </p:normalViewPr>
  <p:slideViewPr>
    <p:cSldViewPr>
      <p:cViewPr varScale="1">
        <p:scale>
          <a:sx n="61" d="100"/>
          <a:sy n="61" d="100"/>
        </p:scale>
        <p:origin x="-91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609F-58B8-47DA-86FF-2A4A8055A54D}" type="datetimeFigureOut">
              <a:rPr lang="zh-TW" altLang="en-US" smtClean="0"/>
              <a:pPr/>
              <a:t>2014/11/27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6FC3CA9-803B-4435-89D5-A6397E48724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609F-58B8-47DA-86FF-2A4A8055A54D}" type="datetimeFigureOut">
              <a:rPr lang="zh-TW" altLang="en-US" smtClean="0"/>
              <a:pPr/>
              <a:t>2014/11/27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3CA9-803B-4435-89D5-A6397E4872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609F-58B8-47DA-86FF-2A4A8055A54D}" type="datetimeFigureOut">
              <a:rPr lang="zh-TW" altLang="en-US" smtClean="0"/>
              <a:pPr/>
              <a:t>2014/11/27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3CA9-803B-4435-89D5-A6397E4872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609F-58B8-47DA-86FF-2A4A8055A54D}" type="datetimeFigureOut">
              <a:rPr lang="zh-TW" altLang="en-US" smtClean="0"/>
              <a:pPr/>
              <a:t>2014/11/27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3CA9-803B-4435-89D5-A6397E48724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609F-58B8-47DA-86FF-2A4A8055A54D}" type="datetimeFigureOut">
              <a:rPr lang="zh-TW" altLang="en-US" smtClean="0"/>
              <a:pPr/>
              <a:t>2014/11/27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6FC3CA9-803B-4435-89D5-A6397E4872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609F-58B8-47DA-86FF-2A4A8055A54D}" type="datetimeFigureOut">
              <a:rPr lang="zh-TW" altLang="en-US" smtClean="0"/>
              <a:pPr/>
              <a:t>2014/11/27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3CA9-803B-4435-89D5-A6397E48724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609F-58B8-47DA-86FF-2A4A8055A54D}" type="datetimeFigureOut">
              <a:rPr lang="zh-TW" altLang="en-US" smtClean="0"/>
              <a:pPr/>
              <a:t>2014/11/27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3CA9-803B-4435-89D5-A6397E48724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609F-58B8-47DA-86FF-2A4A8055A54D}" type="datetimeFigureOut">
              <a:rPr lang="zh-TW" altLang="en-US" smtClean="0"/>
              <a:pPr/>
              <a:t>2014/11/27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3CA9-803B-4435-89D5-A6397E4872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609F-58B8-47DA-86FF-2A4A8055A54D}" type="datetimeFigureOut">
              <a:rPr lang="zh-TW" altLang="en-US" smtClean="0"/>
              <a:pPr/>
              <a:t>2014/11/27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3CA9-803B-4435-89D5-A6397E4872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609F-58B8-47DA-86FF-2A4A8055A54D}" type="datetimeFigureOut">
              <a:rPr lang="zh-TW" altLang="en-US" smtClean="0"/>
              <a:pPr/>
              <a:t>2014/11/27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C3CA9-803B-4435-89D5-A6397E48724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609F-58B8-47DA-86FF-2A4A8055A54D}" type="datetimeFigureOut">
              <a:rPr lang="zh-TW" altLang="en-US" smtClean="0"/>
              <a:pPr/>
              <a:t>2014/11/27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6FC3CA9-803B-4435-89D5-A6397E48724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C49609F-58B8-47DA-86FF-2A4A8055A54D}" type="datetimeFigureOut">
              <a:rPr lang="zh-TW" altLang="en-US" smtClean="0"/>
              <a:pPr/>
              <a:t>2014/11/27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6FC3CA9-803B-4435-89D5-A6397E4872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el-frequency_cepstru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el_scale" TargetMode="External"/><Relationship Id="rId2" Type="http://schemas.openxmlformats.org/officeDocument/2006/relationships/hyperlink" Target="http://en.wikipedia.org/wiki/Fourier_transfor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Discrete_cosine_transform" TargetMode="External"/><Relationship Id="rId5" Type="http://schemas.openxmlformats.org/officeDocument/2006/relationships/hyperlink" Target="http://en.wikipedia.org/wiki/Logarithm" TargetMode="External"/><Relationship Id="rId4" Type="http://schemas.openxmlformats.org/officeDocument/2006/relationships/hyperlink" Target="http://en.wikipedia.org/wiki/Window_function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F01921031 </a:t>
            </a:r>
            <a:r>
              <a:rPr lang="zh-TW" altLang="en-US" dirty="0" smtClean="0"/>
              <a:t>鍾承道</a:t>
            </a:r>
            <a:endParaRPr lang="en-US" altLang="zh-TW" dirty="0" smtClean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zh-TW" sz="3200" dirty="0" smtClean="0"/>
              <a:t>Acoustic Features for Speech Recognition: </a:t>
            </a:r>
            <a:br>
              <a:rPr lang="en-US" altLang="zh-TW" sz="3200" dirty="0" smtClean="0"/>
            </a:br>
            <a:r>
              <a:rPr lang="en-US" altLang="zh-TW" sz="3200" dirty="0" smtClean="0"/>
              <a:t>From Mel-Frequency </a:t>
            </a:r>
            <a:r>
              <a:rPr lang="en-US" altLang="zh-TW" sz="3200" dirty="0" err="1" smtClean="0"/>
              <a:t>Cepstrum</a:t>
            </a:r>
            <a:r>
              <a:rPr lang="en-US" altLang="zh-TW" sz="3200" dirty="0" smtClean="0"/>
              <a:t> Coefficients</a:t>
            </a:r>
            <a:r>
              <a:rPr lang="en-US" altLang="zh-TW" sz="3200" dirty="0"/>
              <a:t/>
            </a:r>
            <a:br>
              <a:rPr lang="en-US" altLang="zh-TW" sz="3200" dirty="0"/>
            </a:br>
            <a:r>
              <a:rPr lang="en-US" altLang="zh-TW" sz="3200" dirty="0" smtClean="0"/>
              <a:t> (MFCC) to </a:t>
            </a:r>
            <a:r>
              <a:rPr lang="en-US" altLang="zh-TW" sz="3200" dirty="0" err="1" smtClean="0"/>
              <a:t>BottleNeck</a:t>
            </a:r>
            <a:r>
              <a:rPr lang="en-US" altLang="zh-TW" sz="3200" dirty="0" smtClean="0"/>
              <a:t> Features(BNF)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31217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Mel-Filter Bank Outputs</a:t>
            </a:r>
            <a:endParaRPr lang="zh-TW" altLang="en-US" dirty="0"/>
          </a:p>
        </p:txBody>
      </p:sp>
      <p:pic>
        <p:nvPicPr>
          <p:cNvPr id="2050" name="Picture 2" descr="http://www.ee.columbia.edu/~dpwe/LabROSA/doc/HTKBook21/img165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348880"/>
            <a:ext cx="6552728" cy="339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1403648" y="1333217"/>
            <a:ext cx="71642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The design is based on human perception:</a:t>
            </a:r>
          </a:p>
          <a:p>
            <a:r>
              <a:rPr lang="en-US" altLang="zh-TW" dirty="0" smtClean="0"/>
              <a:t>wider bands for higher frequencies (less sensitive)</a:t>
            </a:r>
          </a:p>
          <a:p>
            <a:r>
              <a:rPr lang="en-US" altLang="zh-TW" dirty="0" smtClean="0"/>
              <a:t>narrower bands for lower frequencies (more sensitive)</a:t>
            </a:r>
          </a:p>
          <a:p>
            <a:r>
              <a:rPr lang="en-US" altLang="zh-TW" dirty="0" smtClean="0"/>
              <a:t>The response of the spectrogram is recorded as the feature</a:t>
            </a:r>
            <a:endParaRPr lang="zh-TW" altLang="en-US" dirty="0" smtClean="0"/>
          </a:p>
          <a:p>
            <a:endParaRPr lang="en-US" altLang="zh-TW" dirty="0" smtClean="0"/>
          </a:p>
          <a:p>
            <a:endParaRPr lang="zh-TW" altLang="en-US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05363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MFCC</a:t>
            </a:r>
            <a:endParaRPr lang="zh-TW" altLang="en-US" dirty="0"/>
          </a:p>
        </p:txBody>
      </p:sp>
      <p:sp>
        <p:nvSpPr>
          <p:cNvPr id="5" name="圓角矩形 4"/>
          <p:cNvSpPr/>
          <p:nvPr/>
        </p:nvSpPr>
        <p:spPr>
          <a:xfrm>
            <a:off x="4547721" y="1790626"/>
            <a:ext cx="1368152" cy="122413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Discrete Fourier Transform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圓角矩形 5"/>
              <p:cNvSpPr/>
              <p:nvPr/>
            </p:nvSpPr>
            <p:spPr>
              <a:xfrm>
                <a:off x="2756095" y="3369568"/>
                <a:ext cx="1388057" cy="1241946"/>
              </a:xfrm>
              <a:prstGeom prst="round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i="1" dirty="0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altLang="zh-TW" i="1" dirty="0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zh-TW" b="0" i="1" dirty="0" smtClean="0">
                                  <a:latin typeface="Cambria Math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en-US" altLang="zh-TW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6" name="圓角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095" y="3369568"/>
                <a:ext cx="1388057" cy="1241946"/>
              </a:xfrm>
              <a:prstGeom prst="round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圓角矩形 7"/>
              <p:cNvSpPr/>
              <p:nvPr/>
            </p:nvSpPr>
            <p:spPr>
              <a:xfrm>
                <a:off x="2756095" y="4971554"/>
                <a:ext cx="1388057" cy="1241946"/>
              </a:xfrm>
              <a:prstGeom prst="round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b="0" i="0" dirty="0" smtClean="0">
                          <a:latin typeface="Cambria Math"/>
                        </a:rPr>
                        <m:t>log</m:t>
                      </m:r>
                      <m:r>
                        <a:rPr lang="en-US" altLang="zh-TW" b="0" i="1" dirty="0" smtClean="0">
                          <a:latin typeface="Cambria Math"/>
                        </a:rPr>
                        <m:t>⁡(</m:t>
                      </m:r>
                      <m:sSup>
                        <m:sSupPr>
                          <m:ctrlPr>
                            <a:rPr lang="en-US" altLang="zh-TW" i="1" dirty="0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altLang="zh-TW" i="1" dirty="0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zh-TW" b="0" i="1" dirty="0" smtClean="0">
                                  <a:latin typeface="Cambria Math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en-US" altLang="zh-TW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zh-TW" b="0" i="1" dirty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8" name="圓角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095" y="4971554"/>
                <a:ext cx="1388057" cy="1241946"/>
              </a:xfrm>
              <a:prstGeom prst="round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圓角矩形 8"/>
          <p:cNvSpPr/>
          <p:nvPr/>
        </p:nvSpPr>
        <p:spPr>
          <a:xfrm>
            <a:off x="4546935" y="3387378"/>
            <a:ext cx="1368152" cy="122413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Mel Filter bank</a:t>
            </a:r>
            <a:endParaRPr lang="zh-TW" altLang="en-US" dirty="0"/>
          </a:p>
        </p:txBody>
      </p:sp>
      <p:sp>
        <p:nvSpPr>
          <p:cNvPr id="10" name="圓角矩形 9"/>
          <p:cNvSpPr/>
          <p:nvPr/>
        </p:nvSpPr>
        <p:spPr>
          <a:xfrm>
            <a:off x="4547721" y="4989364"/>
            <a:ext cx="1368152" cy="122413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Discrete Cosine Transform</a:t>
            </a:r>
            <a:endParaRPr lang="zh-TW" altLang="en-US" dirty="0"/>
          </a:p>
        </p:txBody>
      </p:sp>
      <p:sp>
        <p:nvSpPr>
          <p:cNvPr id="12" name="圓角矩形 11"/>
          <p:cNvSpPr/>
          <p:nvPr/>
        </p:nvSpPr>
        <p:spPr>
          <a:xfrm>
            <a:off x="2756095" y="1772816"/>
            <a:ext cx="1388057" cy="124194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Hamming</a:t>
            </a:r>
          </a:p>
          <a:p>
            <a:pPr algn="ctr"/>
            <a:r>
              <a:rPr lang="en-US" altLang="zh-TW" dirty="0" smtClean="0"/>
              <a:t>Window</a:t>
            </a:r>
            <a:endParaRPr lang="zh-TW" altLang="en-US" dirty="0"/>
          </a:p>
        </p:txBody>
      </p:sp>
      <p:cxnSp>
        <p:nvCxnSpPr>
          <p:cNvPr id="11" name="肘形接點 10"/>
          <p:cNvCxnSpPr>
            <a:stCxn id="5" idx="3"/>
            <a:endCxn id="6" idx="1"/>
          </p:cNvCxnSpPr>
          <p:nvPr/>
        </p:nvCxnSpPr>
        <p:spPr>
          <a:xfrm flipH="1">
            <a:off x="2756095" y="2402694"/>
            <a:ext cx="3159778" cy="1587847"/>
          </a:xfrm>
          <a:prstGeom prst="bentConnector5">
            <a:avLst>
              <a:gd name="adj1" fmla="val -7235"/>
              <a:gd name="adj2" fmla="val 49720"/>
              <a:gd name="adj3" fmla="val 107235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肘形接點 17"/>
          <p:cNvCxnSpPr>
            <a:stCxn id="9" idx="3"/>
            <a:endCxn id="8" idx="1"/>
          </p:cNvCxnSpPr>
          <p:nvPr/>
        </p:nvCxnSpPr>
        <p:spPr>
          <a:xfrm flipH="1">
            <a:off x="2756095" y="3999446"/>
            <a:ext cx="3158992" cy="1593081"/>
          </a:xfrm>
          <a:prstGeom prst="bentConnector5">
            <a:avLst>
              <a:gd name="adj1" fmla="val -7236"/>
              <a:gd name="adj2" fmla="val 49721"/>
              <a:gd name="adj3" fmla="val 107236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單箭頭接點 24"/>
          <p:cNvCxnSpPr>
            <a:stCxn id="12" idx="3"/>
            <a:endCxn id="5" idx="1"/>
          </p:cNvCxnSpPr>
          <p:nvPr/>
        </p:nvCxnSpPr>
        <p:spPr>
          <a:xfrm>
            <a:off x="4144152" y="2393789"/>
            <a:ext cx="403569" cy="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>
            <a:stCxn id="6" idx="3"/>
            <a:endCxn id="9" idx="1"/>
          </p:cNvCxnSpPr>
          <p:nvPr/>
        </p:nvCxnSpPr>
        <p:spPr>
          <a:xfrm>
            <a:off x="4144152" y="3990541"/>
            <a:ext cx="402783" cy="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單箭頭接點 28"/>
          <p:cNvCxnSpPr>
            <a:stCxn id="8" idx="3"/>
            <a:endCxn id="10" idx="1"/>
          </p:cNvCxnSpPr>
          <p:nvPr/>
        </p:nvCxnSpPr>
        <p:spPr>
          <a:xfrm>
            <a:off x="4144152" y="5592527"/>
            <a:ext cx="403569" cy="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/>
          <p:nvPr/>
        </p:nvCxnSpPr>
        <p:spPr>
          <a:xfrm>
            <a:off x="5915087" y="5620930"/>
            <a:ext cx="403569" cy="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單箭頭接點 32"/>
          <p:cNvCxnSpPr/>
          <p:nvPr/>
        </p:nvCxnSpPr>
        <p:spPr>
          <a:xfrm>
            <a:off x="2352526" y="2389336"/>
            <a:ext cx="403569" cy="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圓角矩形 35"/>
          <p:cNvSpPr/>
          <p:nvPr/>
        </p:nvSpPr>
        <p:spPr>
          <a:xfrm>
            <a:off x="941729" y="1790626"/>
            <a:ext cx="1388057" cy="1241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Time Domain Signal</a:t>
            </a:r>
            <a:endParaRPr lang="zh-TW" altLang="en-US" dirty="0"/>
          </a:p>
        </p:txBody>
      </p:sp>
      <p:sp>
        <p:nvSpPr>
          <p:cNvPr id="37" name="圓角矩形 36"/>
          <p:cNvSpPr/>
          <p:nvPr/>
        </p:nvSpPr>
        <p:spPr>
          <a:xfrm>
            <a:off x="6313333" y="4999957"/>
            <a:ext cx="1388057" cy="1241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MFCC</a:t>
            </a:r>
            <a:endParaRPr lang="zh-TW" altLang="en-US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6277947" y="2257419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512</a:t>
            </a:r>
            <a:endParaRPr lang="zh-TW" altLang="en-US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6318656" y="37853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40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7007361" y="1595728"/>
            <a:ext cx="18851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Response of spectrogram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Mel filter banks: </a:t>
            </a:r>
          </a:p>
          <a:p>
            <a:pPr marL="342900" indent="-342900">
              <a:buAutoNum type="arabicPlain" startAt="40"/>
            </a:pPr>
            <a:r>
              <a:rPr lang="en-US" altLang="zh-TW" dirty="0" smtClean="0"/>
              <a:t>Triangular band-pass filters are selected</a:t>
            </a:r>
          </a:p>
        </p:txBody>
      </p:sp>
      <p:sp>
        <p:nvSpPr>
          <p:cNvPr id="21" name="圓角矩形 20"/>
          <p:cNvSpPr/>
          <p:nvPr/>
        </p:nvSpPr>
        <p:spPr>
          <a:xfrm>
            <a:off x="2352526" y="3169322"/>
            <a:ext cx="3886256" cy="15967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911112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Cepstral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Coeffiencents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Time -&gt; DFT -&gt; frequency</a:t>
            </a:r>
          </a:p>
          <a:p>
            <a:pPr lvl="1"/>
            <a:r>
              <a:rPr lang="en-US" altLang="zh-TW" dirty="0" smtClean="0"/>
              <a:t>“Spectral” domain</a:t>
            </a:r>
          </a:p>
          <a:p>
            <a:r>
              <a:rPr lang="en-US" altLang="zh-TW" dirty="0" smtClean="0"/>
              <a:t>Frequency -&gt; DCT -&gt; ??(like time)</a:t>
            </a:r>
          </a:p>
          <a:p>
            <a:pPr lvl="1"/>
            <a:r>
              <a:rPr lang="en-US" altLang="zh-TW" dirty="0" smtClean="0"/>
              <a:t>“</a:t>
            </a:r>
            <a:r>
              <a:rPr lang="en-US" altLang="zh-TW" dirty="0" err="1" smtClean="0"/>
              <a:t>Cepstral</a:t>
            </a:r>
            <a:r>
              <a:rPr lang="en-US" altLang="zh-TW" dirty="0" smtClean="0"/>
              <a:t>” domain</a:t>
            </a:r>
          </a:p>
          <a:p>
            <a:r>
              <a:rPr lang="en-US" altLang="zh-TW" dirty="0" smtClean="0"/>
              <a:t>Main reason is for data compression</a:t>
            </a:r>
          </a:p>
          <a:p>
            <a:r>
              <a:rPr lang="en-US" altLang="zh-TW" dirty="0" smtClean="0"/>
              <a:t>It also suppresses noise: white noise can spread over entire spectrum (like a bias term), taking </a:t>
            </a:r>
            <a:r>
              <a:rPr lang="en-US" altLang="zh-TW" dirty="0" err="1" smtClean="0"/>
              <a:t>dct</a:t>
            </a:r>
            <a:r>
              <a:rPr lang="en-US" altLang="zh-TW" dirty="0" smtClean="0"/>
              <a:t> of the spectrogram reduces the damage to only 1 dimension (dc term) in </a:t>
            </a:r>
            <a:r>
              <a:rPr lang="en-US" altLang="zh-TW" dirty="0" err="1" smtClean="0"/>
              <a:t>cepstral</a:t>
            </a:r>
            <a:r>
              <a:rPr lang="en-US" altLang="zh-TW" dirty="0" smtClean="0"/>
              <a:t> domain</a:t>
            </a:r>
          </a:p>
        </p:txBody>
      </p:sp>
    </p:spTree>
    <p:extLst>
      <p:ext uri="{BB962C8B-B14F-4D97-AF65-F5344CB8AC3E}">
        <p14:creationId xmlns:p14="http://schemas.microsoft.com/office/powerpoint/2010/main" xmlns="" val="459018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MFCC</a:t>
            </a:r>
            <a:endParaRPr lang="zh-TW" altLang="en-US" dirty="0"/>
          </a:p>
        </p:txBody>
      </p:sp>
      <p:sp>
        <p:nvSpPr>
          <p:cNvPr id="5" name="圓角矩形 4"/>
          <p:cNvSpPr/>
          <p:nvPr/>
        </p:nvSpPr>
        <p:spPr>
          <a:xfrm>
            <a:off x="4547721" y="1790626"/>
            <a:ext cx="1368152" cy="122413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Discrete Fourier Transform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圓角矩形 5"/>
              <p:cNvSpPr/>
              <p:nvPr/>
            </p:nvSpPr>
            <p:spPr>
              <a:xfrm>
                <a:off x="2756095" y="3369568"/>
                <a:ext cx="1388057" cy="1241946"/>
              </a:xfrm>
              <a:prstGeom prst="round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i="1" dirty="0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altLang="zh-TW" i="1" dirty="0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zh-TW" b="0" i="1" dirty="0" smtClean="0">
                                  <a:latin typeface="Cambria Math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en-US" altLang="zh-TW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6" name="圓角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095" y="3369568"/>
                <a:ext cx="1388057" cy="1241946"/>
              </a:xfrm>
              <a:prstGeom prst="round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圓角矩形 7"/>
              <p:cNvSpPr/>
              <p:nvPr/>
            </p:nvSpPr>
            <p:spPr>
              <a:xfrm>
                <a:off x="2756095" y="4971554"/>
                <a:ext cx="1388057" cy="1241946"/>
              </a:xfrm>
              <a:prstGeom prst="round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b="0" i="0" dirty="0" smtClean="0">
                          <a:latin typeface="Cambria Math"/>
                        </a:rPr>
                        <m:t>log</m:t>
                      </m:r>
                      <m:r>
                        <a:rPr lang="en-US" altLang="zh-TW" b="0" i="1" dirty="0" smtClean="0">
                          <a:latin typeface="Cambria Math"/>
                        </a:rPr>
                        <m:t>⁡(</m:t>
                      </m:r>
                      <m:sSup>
                        <m:sSupPr>
                          <m:ctrlPr>
                            <a:rPr lang="en-US" altLang="zh-TW" i="1" dirty="0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altLang="zh-TW" i="1" dirty="0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zh-TW" b="0" i="1" dirty="0" smtClean="0">
                                  <a:latin typeface="Cambria Math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en-US" altLang="zh-TW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zh-TW" b="0" i="1" dirty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8" name="圓角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095" y="4971554"/>
                <a:ext cx="1388057" cy="1241946"/>
              </a:xfrm>
              <a:prstGeom prst="round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圓角矩形 8"/>
          <p:cNvSpPr/>
          <p:nvPr/>
        </p:nvSpPr>
        <p:spPr>
          <a:xfrm>
            <a:off x="4546935" y="3387378"/>
            <a:ext cx="1368152" cy="122413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Mel Filter bank</a:t>
            </a:r>
            <a:endParaRPr lang="zh-TW" altLang="en-US" dirty="0"/>
          </a:p>
        </p:txBody>
      </p:sp>
      <p:sp>
        <p:nvSpPr>
          <p:cNvPr id="10" name="圓角矩形 9"/>
          <p:cNvSpPr/>
          <p:nvPr/>
        </p:nvSpPr>
        <p:spPr>
          <a:xfrm>
            <a:off x="4547721" y="4989364"/>
            <a:ext cx="1368152" cy="122413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Discrete Cosine Transform</a:t>
            </a:r>
            <a:endParaRPr lang="zh-TW" altLang="en-US" dirty="0"/>
          </a:p>
        </p:txBody>
      </p:sp>
      <p:sp>
        <p:nvSpPr>
          <p:cNvPr id="12" name="圓角矩形 11"/>
          <p:cNvSpPr/>
          <p:nvPr/>
        </p:nvSpPr>
        <p:spPr>
          <a:xfrm>
            <a:off x="2756095" y="1772816"/>
            <a:ext cx="1388057" cy="124194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Hamming</a:t>
            </a:r>
          </a:p>
          <a:p>
            <a:pPr algn="ctr"/>
            <a:r>
              <a:rPr lang="en-US" altLang="zh-TW" dirty="0" smtClean="0"/>
              <a:t>Window</a:t>
            </a:r>
            <a:endParaRPr lang="zh-TW" altLang="en-US" dirty="0"/>
          </a:p>
        </p:txBody>
      </p:sp>
      <p:cxnSp>
        <p:nvCxnSpPr>
          <p:cNvPr id="11" name="肘形接點 10"/>
          <p:cNvCxnSpPr>
            <a:stCxn id="5" idx="3"/>
            <a:endCxn id="6" idx="1"/>
          </p:cNvCxnSpPr>
          <p:nvPr/>
        </p:nvCxnSpPr>
        <p:spPr>
          <a:xfrm flipH="1">
            <a:off x="2756095" y="2402694"/>
            <a:ext cx="3159778" cy="1587847"/>
          </a:xfrm>
          <a:prstGeom prst="bentConnector5">
            <a:avLst>
              <a:gd name="adj1" fmla="val -7235"/>
              <a:gd name="adj2" fmla="val 49720"/>
              <a:gd name="adj3" fmla="val 107235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肘形接點 17"/>
          <p:cNvCxnSpPr>
            <a:stCxn id="9" idx="3"/>
            <a:endCxn id="8" idx="1"/>
          </p:cNvCxnSpPr>
          <p:nvPr/>
        </p:nvCxnSpPr>
        <p:spPr>
          <a:xfrm flipH="1">
            <a:off x="2756095" y="3999446"/>
            <a:ext cx="3158992" cy="1593081"/>
          </a:xfrm>
          <a:prstGeom prst="bentConnector5">
            <a:avLst>
              <a:gd name="adj1" fmla="val -7236"/>
              <a:gd name="adj2" fmla="val 49721"/>
              <a:gd name="adj3" fmla="val 107236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單箭頭接點 24"/>
          <p:cNvCxnSpPr>
            <a:stCxn id="12" idx="3"/>
            <a:endCxn id="5" idx="1"/>
          </p:cNvCxnSpPr>
          <p:nvPr/>
        </p:nvCxnSpPr>
        <p:spPr>
          <a:xfrm>
            <a:off x="4144152" y="2393789"/>
            <a:ext cx="403569" cy="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>
            <a:stCxn id="6" idx="3"/>
            <a:endCxn id="9" idx="1"/>
          </p:cNvCxnSpPr>
          <p:nvPr/>
        </p:nvCxnSpPr>
        <p:spPr>
          <a:xfrm>
            <a:off x="4144152" y="3990541"/>
            <a:ext cx="402783" cy="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單箭頭接點 28"/>
          <p:cNvCxnSpPr>
            <a:stCxn id="8" idx="3"/>
            <a:endCxn id="10" idx="1"/>
          </p:cNvCxnSpPr>
          <p:nvPr/>
        </p:nvCxnSpPr>
        <p:spPr>
          <a:xfrm>
            <a:off x="4144152" y="5592527"/>
            <a:ext cx="403569" cy="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/>
          <p:nvPr/>
        </p:nvCxnSpPr>
        <p:spPr>
          <a:xfrm>
            <a:off x="5915087" y="5620930"/>
            <a:ext cx="403569" cy="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單箭頭接點 32"/>
          <p:cNvCxnSpPr/>
          <p:nvPr/>
        </p:nvCxnSpPr>
        <p:spPr>
          <a:xfrm>
            <a:off x="2352526" y="2389336"/>
            <a:ext cx="403569" cy="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圓角矩形 35"/>
          <p:cNvSpPr/>
          <p:nvPr/>
        </p:nvSpPr>
        <p:spPr>
          <a:xfrm>
            <a:off x="941729" y="1790626"/>
            <a:ext cx="1388057" cy="1241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Time Domain Signal</a:t>
            </a:r>
            <a:endParaRPr lang="zh-TW" altLang="en-US" dirty="0"/>
          </a:p>
        </p:txBody>
      </p:sp>
      <p:sp>
        <p:nvSpPr>
          <p:cNvPr id="37" name="圓角矩形 36"/>
          <p:cNvSpPr/>
          <p:nvPr/>
        </p:nvSpPr>
        <p:spPr>
          <a:xfrm>
            <a:off x="6313333" y="4999957"/>
            <a:ext cx="1388057" cy="1241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MFCC</a:t>
            </a:r>
            <a:endParaRPr lang="zh-TW" altLang="en-US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6277947" y="2257419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512</a:t>
            </a:r>
            <a:endParaRPr lang="zh-TW" altLang="en-US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6318656" y="37853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40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7007361" y="1583601"/>
            <a:ext cx="188511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DCT compression: 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40 spectral coefficients 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into 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12 </a:t>
            </a:r>
            <a:r>
              <a:rPr lang="en-US" altLang="zh-TW" dirty="0" err="1" smtClean="0"/>
              <a:t>cesptral</a:t>
            </a:r>
            <a:r>
              <a:rPr lang="en-US" altLang="zh-TW" dirty="0" smtClean="0"/>
              <a:t> coefficients </a:t>
            </a:r>
          </a:p>
          <a:p>
            <a:endParaRPr lang="en-US" altLang="zh-TW" dirty="0" smtClean="0"/>
          </a:p>
        </p:txBody>
      </p:sp>
      <p:sp>
        <p:nvSpPr>
          <p:cNvPr id="21" name="圓角矩形 20"/>
          <p:cNvSpPr/>
          <p:nvPr/>
        </p:nvSpPr>
        <p:spPr>
          <a:xfrm>
            <a:off x="2352526" y="4707504"/>
            <a:ext cx="5459834" cy="15967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5915873" y="513656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844411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final step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We get a 12 dimension feature for every 10 milliseconds of voice signal</a:t>
            </a:r>
          </a:p>
          <a:p>
            <a:r>
              <a:rPr lang="en-US" altLang="zh-TW" dirty="0" smtClean="0"/>
              <a:t>Energy Coefficient(13</a:t>
            </a:r>
            <a:r>
              <a:rPr lang="en-US" altLang="zh-TW" baseline="30000" dirty="0" smtClean="0"/>
              <a:t>th</a:t>
            </a:r>
            <a:r>
              <a:rPr lang="en-US" altLang="zh-TW" dirty="0" smtClean="0"/>
              <a:t> ):</a:t>
            </a:r>
          </a:p>
          <a:p>
            <a:pPr lvl="1"/>
            <a:r>
              <a:rPr lang="en-US" altLang="zh-TW" dirty="0" smtClean="0"/>
              <a:t>The log of the energy of the signal</a:t>
            </a:r>
          </a:p>
          <a:p>
            <a:r>
              <a:rPr lang="en-US" altLang="zh-TW" dirty="0" smtClean="0"/>
              <a:t>Delta Coefficient(14~26</a:t>
            </a:r>
            <a:r>
              <a:rPr lang="en-US" altLang="zh-TW" baseline="30000" dirty="0" smtClean="0"/>
              <a:t>th</a:t>
            </a:r>
            <a:r>
              <a:rPr lang="en-US" altLang="zh-TW" dirty="0" smtClean="0"/>
              <a:t> ):</a:t>
            </a:r>
          </a:p>
          <a:p>
            <a:pPr lvl="1"/>
            <a:r>
              <a:rPr lang="en-US" altLang="zh-TW" dirty="0" smtClean="0"/>
              <a:t>the difference between the neighboring features </a:t>
            </a:r>
          </a:p>
          <a:p>
            <a:pPr lvl="1"/>
            <a:r>
              <a:rPr lang="en-US" altLang="zh-TW" dirty="0" smtClean="0"/>
              <a:t>Measures the change of features through time</a:t>
            </a:r>
          </a:p>
          <a:p>
            <a:r>
              <a:rPr lang="en-US" altLang="zh-TW" dirty="0" smtClean="0"/>
              <a:t>Double Delta Coefficient(27~39</a:t>
            </a:r>
            <a:r>
              <a:rPr lang="en-US" altLang="zh-TW" baseline="30000" dirty="0" smtClean="0"/>
              <a:t>th</a:t>
            </a:r>
            <a:r>
              <a:rPr lang="en-US" altLang="zh-TW" dirty="0" smtClean="0"/>
              <a:t> ):</a:t>
            </a:r>
          </a:p>
          <a:p>
            <a:pPr lvl="1"/>
            <a:r>
              <a:rPr lang="en-US" altLang="zh-TW" dirty="0" smtClean="0"/>
              <a:t>the difference between the neighboring delta features</a:t>
            </a:r>
          </a:p>
          <a:p>
            <a:pPr lvl="1"/>
            <a:r>
              <a:rPr lang="en-US" altLang="zh-TW" dirty="0" smtClean="0"/>
              <a:t>Measures the change of delta through time</a:t>
            </a:r>
          </a:p>
        </p:txBody>
      </p:sp>
    </p:spTree>
    <p:extLst>
      <p:ext uri="{BB962C8B-B14F-4D97-AF65-F5344CB8AC3E}">
        <p14:creationId xmlns:p14="http://schemas.microsoft.com/office/powerpoint/2010/main" xmlns="" val="592586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MFCC</a:t>
            </a:r>
            <a:endParaRPr lang="zh-TW" altLang="en-US" dirty="0"/>
          </a:p>
        </p:txBody>
      </p:sp>
      <p:sp>
        <p:nvSpPr>
          <p:cNvPr id="5" name="圓角矩形 4"/>
          <p:cNvSpPr/>
          <p:nvPr/>
        </p:nvSpPr>
        <p:spPr>
          <a:xfrm>
            <a:off x="4547721" y="1790626"/>
            <a:ext cx="1368152" cy="122413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Discrete Fourier Transform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圓角矩形 5"/>
              <p:cNvSpPr/>
              <p:nvPr/>
            </p:nvSpPr>
            <p:spPr>
              <a:xfrm>
                <a:off x="2756095" y="3369568"/>
                <a:ext cx="1388057" cy="1241946"/>
              </a:xfrm>
              <a:prstGeom prst="round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i="1" dirty="0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altLang="zh-TW" i="1" dirty="0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zh-TW" b="0" i="1" dirty="0" smtClean="0">
                                  <a:latin typeface="Cambria Math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en-US" altLang="zh-TW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6" name="圓角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095" y="3369568"/>
                <a:ext cx="1388057" cy="1241946"/>
              </a:xfrm>
              <a:prstGeom prst="round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圓角矩形 7"/>
              <p:cNvSpPr/>
              <p:nvPr/>
            </p:nvSpPr>
            <p:spPr>
              <a:xfrm>
                <a:off x="2756095" y="4971554"/>
                <a:ext cx="1388057" cy="1241946"/>
              </a:xfrm>
              <a:prstGeom prst="round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b="0" i="0" dirty="0" smtClean="0">
                          <a:latin typeface="Cambria Math"/>
                        </a:rPr>
                        <m:t>log</m:t>
                      </m:r>
                      <m:r>
                        <a:rPr lang="en-US" altLang="zh-TW" b="0" i="1" dirty="0" smtClean="0">
                          <a:latin typeface="Cambria Math"/>
                        </a:rPr>
                        <m:t>⁡(</m:t>
                      </m:r>
                      <m:sSup>
                        <m:sSupPr>
                          <m:ctrlPr>
                            <a:rPr lang="en-US" altLang="zh-TW" i="1" dirty="0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altLang="zh-TW" i="1" dirty="0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zh-TW" b="0" i="1" dirty="0" smtClean="0">
                                  <a:latin typeface="Cambria Math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en-US" altLang="zh-TW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zh-TW" b="0" i="1" dirty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8" name="圓角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095" y="4971554"/>
                <a:ext cx="1388057" cy="1241946"/>
              </a:xfrm>
              <a:prstGeom prst="round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圓角矩形 8"/>
          <p:cNvSpPr/>
          <p:nvPr/>
        </p:nvSpPr>
        <p:spPr>
          <a:xfrm>
            <a:off x="4546935" y="3387378"/>
            <a:ext cx="1368152" cy="122413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Triangular Filter bank</a:t>
            </a:r>
            <a:endParaRPr lang="zh-TW" altLang="en-US" dirty="0"/>
          </a:p>
        </p:txBody>
      </p:sp>
      <p:sp>
        <p:nvSpPr>
          <p:cNvPr id="10" name="圓角矩形 9"/>
          <p:cNvSpPr/>
          <p:nvPr/>
        </p:nvSpPr>
        <p:spPr>
          <a:xfrm>
            <a:off x="4547721" y="4989364"/>
            <a:ext cx="1368152" cy="122413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Discrete Cosine Transform</a:t>
            </a:r>
            <a:endParaRPr lang="zh-TW" altLang="en-US" dirty="0"/>
          </a:p>
        </p:txBody>
      </p:sp>
      <p:sp>
        <p:nvSpPr>
          <p:cNvPr id="12" name="圓角矩形 11"/>
          <p:cNvSpPr/>
          <p:nvPr/>
        </p:nvSpPr>
        <p:spPr>
          <a:xfrm>
            <a:off x="2756095" y="1772816"/>
            <a:ext cx="1388057" cy="124194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Hamming</a:t>
            </a:r>
          </a:p>
          <a:p>
            <a:pPr algn="ctr"/>
            <a:r>
              <a:rPr lang="en-US" altLang="zh-TW" dirty="0" smtClean="0"/>
              <a:t>Window</a:t>
            </a:r>
            <a:endParaRPr lang="zh-TW" altLang="en-US" dirty="0"/>
          </a:p>
        </p:txBody>
      </p:sp>
      <p:cxnSp>
        <p:nvCxnSpPr>
          <p:cNvPr id="11" name="肘形接點 10"/>
          <p:cNvCxnSpPr>
            <a:stCxn id="5" idx="3"/>
            <a:endCxn id="6" idx="1"/>
          </p:cNvCxnSpPr>
          <p:nvPr/>
        </p:nvCxnSpPr>
        <p:spPr>
          <a:xfrm flipH="1">
            <a:off x="2756095" y="2402694"/>
            <a:ext cx="3159778" cy="1587847"/>
          </a:xfrm>
          <a:prstGeom prst="bentConnector5">
            <a:avLst>
              <a:gd name="adj1" fmla="val -7235"/>
              <a:gd name="adj2" fmla="val 49720"/>
              <a:gd name="adj3" fmla="val 107235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肘形接點 17"/>
          <p:cNvCxnSpPr>
            <a:stCxn id="9" idx="3"/>
            <a:endCxn id="8" idx="1"/>
          </p:cNvCxnSpPr>
          <p:nvPr/>
        </p:nvCxnSpPr>
        <p:spPr>
          <a:xfrm flipH="1">
            <a:off x="2756095" y="3999446"/>
            <a:ext cx="3158992" cy="1593081"/>
          </a:xfrm>
          <a:prstGeom prst="bentConnector5">
            <a:avLst>
              <a:gd name="adj1" fmla="val -7236"/>
              <a:gd name="adj2" fmla="val 49721"/>
              <a:gd name="adj3" fmla="val 107236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單箭頭接點 24"/>
          <p:cNvCxnSpPr>
            <a:stCxn id="12" idx="3"/>
            <a:endCxn id="5" idx="1"/>
          </p:cNvCxnSpPr>
          <p:nvPr/>
        </p:nvCxnSpPr>
        <p:spPr>
          <a:xfrm>
            <a:off x="4144152" y="2393789"/>
            <a:ext cx="403569" cy="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>
            <a:stCxn id="6" idx="3"/>
            <a:endCxn id="9" idx="1"/>
          </p:cNvCxnSpPr>
          <p:nvPr/>
        </p:nvCxnSpPr>
        <p:spPr>
          <a:xfrm>
            <a:off x="4144152" y="3990541"/>
            <a:ext cx="402783" cy="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單箭頭接點 28"/>
          <p:cNvCxnSpPr>
            <a:stCxn id="8" idx="3"/>
            <a:endCxn id="10" idx="1"/>
          </p:cNvCxnSpPr>
          <p:nvPr/>
        </p:nvCxnSpPr>
        <p:spPr>
          <a:xfrm>
            <a:off x="4144152" y="5592527"/>
            <a:ext cx="403569" cy="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>
            <a:stCxn id="10" idx="3"/>
            <a:endCxn id="37" idx="1"/>
          </p:cNvCxnSpPr>
          <p:nvPr/>
        </p:nvCxnSpPr>
        <p:spPr>
          <a:xfrm>
            <a:off x="5915873" y="5601432"/>
            <a:ext cx="240303" cy="149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單箭頭接點 32"/>
          <p:cNvCxnSpPr/>
          <p:nvPr/>
        </p:nvCxnSpPr>
        <p:spPr>
          <a:xfrm>
            <a:off x="2352526" y="2389336"/>
            <a:ext cx="403569" cy="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圓角矩形 35"/>
          <p:cNvSpPr/>
          <p:nvPr/>
        </p:nvSpPr>
        <p:spPr>
          <a:xfrm>
            <a:off x="941729" y="1790626"/>
            <a:ext cx="1388057" cy="1241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Time Domain Signal</a:t>
            </a:r>
            <a:endParaRPr lang="zh-TW" altLang="en-US" dirty="0"/>
          </a:p>
        </p:txBody>
      </p:sp>
      <p:sp>
        <p:nvSpPr>
          <p:cNvPr id="37" name="圓角矩形 36"/>
          <p:cNvSpPr/>
          <p:nvPr/>
        </p:nvSpPr>
        <p:spPr>
          <a:xfrm>
            <a:off x="6156176" y="4995366"/>
            <a:ext cx="1388057" cy="1241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Add delta, double delta</a:t>
            </a:r>
            <a:endParaRPr lang="zh-TW" altLang="en-US" dirty="0"/>
          </a:p>
        </p:txBody>
      </p:sp>
      <p:sp>
        <p:nvSpPr>
          <p:cNvPr id="38" name="圓角矩形 37"/>
          <p:cNvSpPr/>
          <p:nvPr/>
        </p:nvSpPr>
        <p:spPr>
          <a:xfrm>
            <a:off x="7740352" y="4995366"/>
            <a:ext cx="1388057" cy="1241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MFCC</a:t>
            </a:r>
            <a:endParaRPr lang="zh-TW" altLang="en-US" dirty="0"/>
          </a:p>
        </p:txBody>
      </p:sp>
      <p:cxnSp>
        <p:nvCxnSpPr>
          <p:cNvPr id="41" name="直線單箭頭接點 40"/>
          <p:cNvCxnSpPr>
            <a:stCxn id="37" idx="3"/>
            <a:endCxn id="38" idx="1"/>
          </p:cNvCxnSpPr>
          <p:nvPr/>
        </p:nvCxnSpPr>
        <p:spPr>
          <a:xfrm>
            <a:off x="7544233" y="5616339"/>
            <a:ext cx="19611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文字方塊 44"/>
          <p:cNvSpPr txBox="1"/>
          <p:nvPr/>
        </p:nvSpPr>
        <p:spPr>
          <a:xfrm>
            <a:off x="6277947" y="2257419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512</a:t>
            </a:r>
            <a:endParaRPr lang="zh-TW" altLang="en-US" dirty="0"/>
          </a:p>
        </p:txBody>
      </p:sp>
      <p:sp>
        <p:nvSpPr>
          <p:cNvPr id="46" name="文字方塊 45"/>
          <p:cNvSpPr txBox="1"/>
          <p:nvPr/>
        </p:nvSpPr>
        <p:spPr>
          <a:xfrm>
            <a:off x="6318656" y="37853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40</a:t>
            </a:r>
            <a:endParaRPr lang="zh-TW" altLang="en-US" dirty="0"/>
          </a:p>
        </p:txBody>
      </p:sp>
      <p:sp>
        <p:nvSpPr>
          <p:cNvPr id="47" name="文字方塊 46"/>
          <p:cNvSpPr txBox="1"/>
          <p:nvPr/>
        </p:nvSpPr>
        <p:spPr>
          <a:xfrm>
            <a:off x="5859243" y="502166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12</a:t>
            </a:r>
            <a:endParaRPr lang="zh-TW" altLang="en-US" dirty="0"/>
          </a:p>
        </p:txBody>
      </p:sp>
      <p:sp>
        <p:nvSpPr>
          <p:cNvPr id="48" name="文字方塊 47"/>
          <p:cNvSpPr txBox="1"/>
          <p:nvPr/>
        </p:nvSpPr>
        <p:spPr>
          <a:xfrm>
            <a:off x="8225028" y="460222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39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265988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The MFCC framework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/>
              <a:t>The action of applying DFT,  </a:t>
            </a:r>
            <a:r>
              <a:rPr lang="en-US" altLang="zh-TW" sz="4000" dirty="0" err="1" smtClean="0"/>
              <a:t>mel</a:t>
            </a:r>
            <a:r>
              <a:rPr lang="en-US" altLang="zh-TW" sz="4000" dirty="0" smtClean="0"/>
              <a:t>-Filter bank, and DCT can be viewed as multiplying the input feature by a matrix with predefined weights.</a:t>
            </a:r>
          </a:p>
          <a:p>
            <a:r>
              <a:rPr lang="en-US" altLang="zh-TW" sz="4000" b="1" i="1" dirty="0" smtClean="0"/>
              <a:t>These weights are designed by “human heuristics”</a:t>
            </a:r>
            <a:endParaRPr lang="en-US" altLang="zh-TW" sz="4000" b="1" i="1" dirty="0"/>
          </a:p>
        </p:txBody>
      </p:sp>
    </p:spTree>
    <p:extLst>
      <p:ext uri="{BB962C8B-B14F-4D97-AF65-F5344CB8AC3E}">
        <p14:creationId xmlns:p14="http://schemas.microsoft.com/office/powerpoint/2010/main" xmlns="" val="403595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MFCC</a:t>
            </a:r>
            <a:endParaRPr lang="zh-TW" altLang="en-US" dirty="0"/>
          </a:p>
        </p:txBody>
      </p:sp>
      <p:sp>
        <p:nvSpPr>
          <p:cNvPr id="5" name="圓角矩形 4"/>
          <p:cNvSpPr/>
          <p:nvPr/>
        </p:nvSpPr>
        <p:spPr>
          <a:xfrm>
            <a:off x="4547721" y="1790626"/>
            <a:ext cx="1368152" cy="122413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Discrete Fourier Transform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圓角矩形 5"/>
              <p:cNvSpPr/>
              <p:nvPr/>
            </p:nvSpPr>
            <p:spPr>
              <a:xfrm>
                <a:off x="2756095" y="3369568"/>
                <a:ext cx="1388057" cy="1241946"/>
              </a:xfrm>
              <a:prstGeom prst="round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i="1" dirty="0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altLang="zh-TW" i="1" dirty="0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zh-TW" b="0" i="1" dirty="0" smtClean="0">
                                  <a:latin typeface="Cambria Math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en-US" altLang="zh-TW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6" name="圓角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095" y="3369568"/>
                <a:ext cx="1388057" cy="1241946"/>
              </a:xfrm>
              <a:prstGeom prst="round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圓角矩形 7"/>
              <p:cNvSpPr/>
              <p:nvPr/>
            </p:nvSpPr>
            <p:spPr>
              <a:xfrm>
                <a:off x="2756095" y="4971554"/>
                <a:ext cx="1388057" cy="1241946"/>
              </a:xfrm>
              <a:prstGeom prst="round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b="0" i="0" dirty="0" smtClean="0">
                          <a:latin typeface="Cambria Math"/>
                        </a:rPr>
                        <m:t>log</m:t>
                      </m:r>
                      <m:r>
                        <a:rPr lang="en-US" altLang="zh-TW" b="0" i="1" dirty="0" smtClean="0">
                          <a:latin typeface="Cambria Math"/>
                        </a:rPr>
                        <m:t>⁡(</m:t>
                      </m:r>
                      <m:sSup>
                        <m:sSupPr>
                          <m:ctrlPr>
                            <a:rPr lang="en-US" altLang="zh-TW" i="1" dirty="0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altLang="zh-TW" i="1" dirty="0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zh-TW" b="0" i="1" dirty="0" smtClean="0">
                                  <a:latin typeface="Cambria Math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en-US" altLang="zh-TW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zh-TW" b="0" i="1" dirty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8" name="圓角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095" y="4971554"/>
                <a:ext cx="1388057" cy="1241946"/>
              </a:xfrm>
              <a:prstGeom prst="round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圓角矩形 8"/>
          <p:cNvSpPr/>
          <p:nvPr/>
        </p:nvSpPr>
        <p:spPr>
          <a:xfrm>
            <a:off x="4546935" y="3387378"/>
            <a:ext cx="1368152" cy="122413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Triangular Filter bank</a:t>
            </a:r>
            <a:endParaRPr lang="zh-TW" altLang="en-US" dirty="0"/>
          </a:p>
        </p:txBody>
      </p:sp>
      <p:sp>
        <p:nvSpPr>
          <p:cNvPr id="10" name="圓角矩形 9"/>
          <p:cNvSpPr/>
          <p:nvPr/>
        </p:nvSpPr>
        <p:spPr>
          <a:xfrm>
            <a:off x="4547721" y="4989364"/>
            <a:ext cx="1368152" cy="122413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Discrete Cosine Transform</a:t>
            </a:r>
            <a:endParaRPr lang="zh-TW" altLang="en-US" dirty="0"/>
          </a:p>
        </p:txBody>
      </p:sp>
      <p:sp>
        <p:nvSpPr>
          <p:cNvPr id="12" name="圓角矩形 11"/>
          <p:cNvSpPr/>
          <p:nvPr/>
        </p:nvSpPr>
        <p:spPr>
          <a:xfrm>
            <a:off x="2756095" y="1772816"/>
            <a:ext cx="1388057" cy="124194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Hamming</a:t>
            </a:r>
          </a:p>
          <a:p>
            <a:pPr algn="ctr"/>
            <a:r>
              <a:rPr lang="en-US" altLang="zh-TW" dirty="0" smtClean="0"/>
              <a:t>Window</a:t>
            </a:r>
            <a:endParaRPr lang="zh-TW" altLang="en-US" dirty="0"/>
          </a:p>
        </p:txBody>
      </p:sp>
      <p:cxnSp>
        <p:nvCxnSpPr>
          <p:cNvPr id="11" name="肘形接點 10"/>
          <p:cNvCxnSpPr>
            <a:stCxn id="5" idx="3"/>
            <a:endCxn id="6" idx="1"/>
          </p:cNvCxnSpPr>
          <p:nvPr/>
        </p:nvCxnSpPr>
        <p:spPr>
          <a:xfrm flipH="1">
            <a:off x="2756095" y="2402694"/>
            <a:ext cx="3159778" cy="1587847"/>
          </a:xfrm>
          <a:prstGeom prst="bentConnector5">
            <a:avLst>
              <a:gd name="adj1" fmla="val -7235"/>
              <a:gd name="adj2" fmla="val 49720"/>
              <a:gd name="adj3" fmla="val 107235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肘形接點 17"/>
          <p:cNvCxnSpPr>
            <a:stCxn id="9" idx="3"/>
            <a:endCxn id="8" idx="1"/>
          </p:cNvCxnSpPr>
          <p:nvPr/>
        </p:nvCxnSpPr>
        <p:spPr>
          <a:xfrm flipH="1">
            <a:off x="2756095" y="3999446"/>
            <a:ext cx="3158992" cy="1593081"/>
          </a:xfrm>
          <a:prstGeom prst="bentConnector5">
            <a:avLst>
              <a:gd name="adj1" fmla="val -7236"/>
              <a:gd name="adj2" fmla="val 49721"/>
              <a:gd name="adj3" fmla="val 107236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單箭頭接點 24"/>
          <p:cNvCxnSpPr>
            <a:stCxn id="12" idx="3"/>
            <a:endCxn id="5" idx="1"/>
          </p:cNvCxnSpPr>
          <p:nvPr/>
        </p:nvCxnSpPr>
        <p:spPr>
          <a:xfrm>
            <a:off x="4144152" y="2393789"/>
            <a:ext cx="403569" cy="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>
            <a:stCxn id="6" idx="3"/>
            <a:endCxn id="9" idx="1"/>
          </p:cNvCxnSpPr>
          <p:nvPr/>
        </p:nvCxnSpPr>
        <p:spPr>
          <a:xfrm>
            <a:off x="4144152" y="3990541"/>
            <a:ext cx="402783" cy="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單箭頭接點 28"/>
          <p:cNvCxnSpPr>
            <a:stCxn id="8" idx="3"/>
            <a:endCxn id="10" idx="1"/>
          </p:cNvCxnSpPr>
          <p:nvPr/>
        </p:nvCxnSpPr>
        <p:spPr>
          <a:xfrm>
            <a:off x="4144152" y="5592527"/>
            <a:ext cx="403569" cy="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>
            <a:stCxn id="10" idx="3"/>
            <a:endCxn id="37" idx="1"/>
          </p:cNvCxnSpPr>
          <p:nvPr/>
        </p:nvCxnSpPr>
        <p:spPr>
          <a:xfrm>
            <a:off x="5915873" y="5601432"/>
            <a:ext cx="240303" cy="149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單箭頭接點 32"/>
          <p:cNvCxnSpPr/>
          <p:nvPr/>
        </p:nvCxnSpPr>
        <p:spPr>
          <a:xfrm>
            <a:off x="2352526" y="2389336"/>
            <a:ext cx="403569" cy="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圓角矩形 35"/>
          <p:cNvSpPr/>
          <p:nvPr/>
        </p:nvSpPr>
        <p:spPr>
          <a:xfrm>
            <a:off x="941729" y="1790626"/>
            <a:ext cx="1388057" cy="1241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Time Domain Signal</a:t>
            </a:r>
            <a:endParaRPr lang="zh-TW" altLang="en-US" dirty="0"/>
          </a:p>
        </p:txBody>
      </p:sp>
      <p:sp>
        <p:nvSpPr>
          <p:cNvPr id="37" name="圓角矩形 36"/>
          <p:cNvSpPr/>
          <p:nvPr/>
        </p:nvSpPr>
        <p:spPr>
          <a:xfrm>
            <a:off x="6156176" y="4995366"/>
            <a:ext cx="1388057" cy="1241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Add delta, double delta</a:t>
            </a:r>
            <a:endParaRPr lang="zh-TW" altLang="en-US" dirty="0"/>
          </a:p>
        </p:txBody>
      </p:sp>
      <p:sp>
        <p:nvSpPr>
          <p:cNvPr id="38" name="圓角矩形 37"/>
          <p:cNvSpPr/>
          <p:nvPr/>
        </p:nvSpPr>
        <p:spPr>
          <a:xfrm>
            <a:off x="7740352" y="4995366"/>
            <a:ext cx="1388057" cy="1241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MFCC</a:t>
            </a:r>
            <a:endParaRPr lang="zh-TW" altLang="en-US" dirty="0"/>
          </a:p>
        </p:txBody>
      </p:sp>
      <p:cxnSp>
        <p:nvCxnSpPr>
          <p:cNvPr id="41" name="直線單箭頭接點 40"/>
          <p:cNvCxnSpPr>
            <a:stCxn id="37" idx="3"/>
            <a:endCxn id="38" idx="1"/>
          </p:cNvCxnSpPr>
          <p:nvPr/>
        </p:nvCxnSpPr>
        <p:spPr>
          <a:xfrm>
            <a:off x="7544233" y="5616339"/>
            <a:ext cx="19611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文字方塊 44"/>
          <p:cNvSpPr txBox="1"/>
          <p:nvPr/>
        </p:nvSpPr>
        <p:spPr>
          <a:xfrm>
            <a:off x="6277947" y="2257419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512</a:t>
            </a:r>
            <a:endParaRPr lang="zh-TW" altLang="en-US" dirty="0"/>
          </a:p>
        </p:txBody>
      </p:sp>
      <p:sp>
        <p:nvSpPr>
          <p:cNvPr id="46" name="文字方塊 45"/>
          <p:cNvSpPr txBox="1"/>
          <p:nvPr/>
        </p:nvSpPr>
        <p:spPr>
          <a:xfrm>
            <a:off x="6318656" y="37853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40</a:t>
            </a:r>
            <a:endParaRPr lang="zh-TW" altLang="en-US" dirty="0"/>
          </a:p>
        </p:txBody>
      </p:sp>
      <p:sp>
        <p:nvSpPr>
          <p:cNvPr id="47" name="文字方塊 46"/>
          <p:cNvSpPr txBox="1"/>
          <p:nvPr/>
        </p:nvSpPr>
        <p:spPr>
          <a:xfrm>
            <a:off x="5859243" y="502166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12</a:t>
            </a:r>
            <a:endParaRPr lang="zh-TW" altLang="en-US" dirty="0"/>
          </a:p>
        </p:txBody>
      </p:sp>
      <p:sp>
        <p:nvSpPr>
          <p:cNvPr id="48" name="文字方塊 47"/>
          <p:cNvSpPr txBox="1"/>
          <p:nvPr/>
        </p:nvSpPr>
        <p:spPr>
          <a:xfrm>
            <a:off x="8225028" y="460222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39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4641795" y="1192501"/>
            <a:ext cx="11800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b="1" dirty="0" smtClean="0">
                <a:solidFill>
                  <a:srgbClr val="FF0000"/>
                </a:solidFill>
              </a:rPr>
              <a:t>Matrix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2756095" y="981308"/>
            <a:ext cx="14830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b="1" dirty="0" smtClean="0">
                <a:solidFill>
                  <a:srgbClr val="FF0000"/>
                </a:solidFill>
              </a:rPr>
              <a:t>Scaling</a:t>
            </a:r>
          </a:p>
          <a:p>
            <a:r>
              <a:rPr lang="en-US" altLang="zh-TW" sz="2800" b="1" dirty="0" smtClean="0">
                <a:solidFill>
                  <a:srgbClr val="FF0000"/>
                </a:solidFill>
              </a:rPr>
              <a:t>Function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2554310" y="981308"/>
            <a:ext cx="1791626" cy="547202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圓角矩形 27"/>
          <p:cNvSpPr/>
          <p:nvPr/>
        </p:nvSpPr>
        <p:spPr>
          <a:xfrm>
            <a:off x="4385218" y="980728"/>
            <a:ext cx="1791626" cy="547202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82771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圓角矩形 4"/>
          <p:cNvSpPr/>
          <p:nvPr/>
        </p:nvSpPr>
        <p:spPr>
          <a:xfrm>
            <a:off x="3851920" y="3231170"/>
            <a:ext cx="1368152" cy="122413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Weight matrix 1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Improvement of the MFCC framework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Why not let the data decide what the values of the matrix should be?</a:t>
            </a:r>
          </a:p>
          <a:p>
            <a:r>
              <a:rPr lang="en-US" altLang="zh-TW" b="1" i="1" dirty="0" smtClean="0"/>
              <a:t>Human Knowledge -&gt; Data Driven</a:t>
            </a:r>
            <a:endParaRPr lang="zh-TW" altLang="en-US" b="1" i="1" dirty="0"/>
          </a:p>
        </p:txBody>
      </p:sp>
      <p:sp>
        <p:nvSpPr>
          <p:cNvPr id="4" name="圓角矩形 3"/>
          <p:cNvSpPr/>
          <p:nvPr/>
        </p:nvSpPr>
        <p:spPr>
          <a:xfrm>
            <a:off x="539552" y="3231170"/>
            <a:ext cx="1388057" cy="1241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Time Domain Signal</a:t>
            </a:r>
            <a:endParaRPr lang="zh-TW" altLang="en-US" dirty="0"/>
          </a:p>
        </p:txBody>
      </p:sp>
      <p:sp>
        <p:nvSpPr>
          <p:cNvPr id="6" name="圓角矩形 5"/>
          <p:cNvSpPr/>
          <p:nvPr/>
        </p:nvSpPr>
        <p:spPr>
          <a:xfrm>
            <a:off x="2195736" y="3231170"/>
            <a:ext cx="1388057" cy="124194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Activation Function 1</a:t>
            </a:r>
            <a:endParaRPr lang="zh-TW" altLang="en-US" dirty="0"/>
          </a:p>
        </p:txBody>
      </p:sp>
      <p:cxnSp>
        <p:nvCxnSpPr>
          <p:cNvPr id="13" name="直線單箭頭接點 12"/>
          <p:cNvCxnSpPr>
            <a:stCxn id="4" idx="3"/>
            <a:endCxn id="6" idx="1"/>
          </p:cNvCxnSpPr>
          <p:nvPr/>
        </p:nvCxnSpPr>
        <p:spPr>
          <a:xfrm>
            <a:off x="1927609" y="3852143"/>
            <a:ext cx="26812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單箭頭接點 44"/>
          <p:cNvCxnSpPr>
            <a:stCxn id="6" idx="3"/>
            <a:endCxn id="5" idx="1"/>
          </p:cNvCxnSpPr>
          <p:nvPr/>
        </p:nvCxnSpPr>
        <p:spPr>
          <a:xfrm flipV="1">
            <a:off x="3583793" y="3843238"/>
            <a:ext cx="268127" cy="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圓角矩形 51"/>
          <p:cNvSpPr/>
          <p:nvPr/>
        </p:nvSpPr>
        <p:spPr>
          <a:xfrm>
            <a:off x="3851920" y="4221088"/>
            <a:ext cx="1368152" cy="122413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Weight matrix 2</a:t>
            </a:r>
            <a:endParaRPr lang="zh-TW" altLang="en-US" dirty="0"/>
          </a:p>
        </p:txBody>
      </p:sp>
      <p:sp>
        <p:nvSpPr>
          <p:cNvPr id="53" name="圓角矩形 52"/>
          <p:cNvSpPr/>
          <p:nvPr/>
        </p:nvSpPr>
        <p:spPr>
          <a:xfrm>
            <a:off x="2195735" y="4203278"/>
            <a:ext cx="1388057" cy="124194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Activation Function 2</a:t>
            </a:r>
            <a:endParaRPr lang="zh-TW" altLang="en-US" dirty="0"/>
          </a:p>
        </p:txBody>
      </p:sp>
      <p:cxnSp>
        <p:nvCxnSpPr>
          <p:cNvPr id="54" name="直線單箭頭接點 53"/>
          <p:cNvCxnSpPr/>
          <p:nvPr/>
        </p:nvCxnSpPr>
        <p:spPr>
          <a:xfrm flipV="1">
            <a:off x="3547196" y="6003094"/>
            <a:ext cx="268127" cy="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肘形接點 55"/>
          <p:cNvCxnSpPr>
            <a:stCxn id="5" idx="3"/>
            <a:endCxn id="53" idx="1"/>
          </p:cNvCxnSpPr>
          <p:nvPr/>
        </p:nvCxnSpPr>
        <p:spPr>
          <a:xfrm flipH="1">
            <a:off x="2195735" y="3843238"/>
            <a:ext cx="3024337" cy="981013"/>
          </a:xfrm>
          <a:prstGeom prst="bentConnector5">
            <a:avLst>
              <a:gd name="adj1" fmla="val -7559"/>
              <a:gd name="adj2" fmla="val 30789"/>
              <a:gd name="adj3" fmla="val 10755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文字方塊 56"/>
          <p:cNvSpPr txBox="1"/>
          <p:nvPr/>
        </p:nvSpPr>
        <p:spPr>
          <a:xfrm>
            <a:off x="3537836" y="5602063"/>
            <a:ext cx="360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58" name="圓角矩形 57"/>
          <p:cNvSpPr/>
          <p:nvPr/>
        </p:nvSpPr>
        <p:spPr>
          <a:xfrm>
            <a:off x="3851921" y="5391026"/>
            <a:ext cx="1368152" cy="122413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Weight matrix L</a:t>
            </a:r>
            <a:endParaRPr lang="zh-TW" altLang="en-US" dirty="0"/>
          </a:p>
        </p:txBody>
      </p:sp>
      <p:sp>
        <p:nvSpPr>
          <p:cNvPr id="59" name="圓角矩形 58"/>
          <p:cNvSpPr/>
          <p:nvPr/>
        </p:nvSpPr>
        <p:spPr>
          <a:xfrm>
            <a:off x="2195736" y="5373216"/>
            <a:ext cx="1388057" cy="124194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Activation Function L</a:t>
            </a:r>
            <a:endParaRPr lang="zh-TW" altLang="en-US" dirty="0"/>
          </a:p>
        </p:txBody>
      </p:sp>
      <p:cxnSp>
        <p:nvCxnSpPr>
          <p:cNvPr id="61" name="肘形接點 60"/>
          <p:cNvCxnSpPr>
            <a:stCxn id="52" idx="3"/>
            <a:endCxn id="59" idx="1"/>
          </p:cNvCxnSpPr>
          <p:nvPr/>
        </p:nvCxnSpPr>
        <p:spPr>
          <a:xfrm flipH="1">
            <a:off x="2195736" y="4833156"/>
            <a:ext cx="3024336" cy="1161033"/>
          </a:xfrm>
          <a:prstGeom prst="bentConnector5">
            <a:avLst>
              <a:gd name="adj1" fmla="val -7559"/>
              <a:gd name="adj2" fmla="val 46222"/>
              <a:gd name="adj3" fmla="val 10755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單箭頭接點 64"/>
          <p:cNvCxnSpPr/>
          <p:nvPr/>
        </p:nvCxnSpPr>
        <p:spPr>
          <a:xfrm flipV="1">
            <a:off x="3629748" y="4833156"/>
            <a:ext cx="268127" cy="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單箭頭接點 66"/>
          <p:cNvCxnSpPr/>
          <p:nvPr/>
        </p:nvCxnSpPr>
        <p:spPr>
          <a:xfrm flipV="1">
            <a:off x="5220073" y="5958101"/>
            <a:ext cx="268127" cy="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圓角矩形 67"/>
          <p:cNvSpPr/>
          <p:nvPr/>
        </p:nvSpPr>
        <p:spPr>
          <a:xfrm>
            <a:off x="5488200" y="5373216"/>
            <a:ext cx="1388057" cy="1241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Feature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4149589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圓角矩形 4"/>
          <p:cNvSpPr/>
          <p:nvPr/>
        </p:nvSpPr>
        <p:spPr>
          <a:xfrm>
            <a:off x="3851920" y="3231170"/>
            <a:ext cx="1368152" cy="122413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Weight matrix 1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How do we let the data drive the coefficients?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9011344" cy="4525963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This depends on your objective: What do you want to map the information to? </a:t>
            </a:r>
          </a:p>
          <a:p>
            <a:pPr lvl="1"/>
            <a:r>
              <a:rPr lang="en-US" altLang="zh-TW" dirty="0" smtClean="0"/>
              <a:t>For speech recognition it is usually words or phones.</a:t>
            </a:r>
          </a:p>
        </p:txBody>
      </p:sp>
      <p:sp>
        <p:nvSpPr>
          <p:cNvPr id="4" name="圓角矩形 3"/>
          <p:cNvSpPr/>
          <p:nvPr/>
        </p:nvSpPr>
        <p:spPr>
          <a:xfrm>
            <a:off x="539552" y="3231170"/>
            <a:ext cx="1388057" cy="1241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Input Signal </a:t>
            </a:r>
            <a:endParaRPr lang="zh-TW" altLang="en-US" dirty="0"/>
          </a:p>
        </p:txBody>
      </p:sp>
      <p:sp>
        <p:nvSpPr>
          <p:cNvPr id="6" name="圓角矩形 5"/>
          <p:cNvSpPr/>
          <p:nvPr/>
        </p:nvSpPr>
        <p:spPr>
          <a:xfrm>
            <a:off x="2195736" y="3231170"/>
            <a:ext cx="1388057" cy="124194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Activation Function 1</a:t>
            </a:r>
            <a:endParaRPr lang="zh-TW" altLang="en-US" dirty="0"/>
          </a:p>
        </p:txBody>
      </p:sp>
      <p:cxnSp>
        <p:nvCxnSpPr>
          <p:cNvPr id="13" name="直線單箭頭接點 12"/>
          <p:cNvCxnSpPr>
            <a:stCxn id="4" idx="3"/>
            <a:endCxn id="6" idx="1"/>
          </p:cNvCxnSpPr>
          <p:nvPr/>
        </p:nvCxnSpPr>
        <p:spPr>
          <a:xfrm>
            <a:off x="1927609" y="3852143"/>
            <a:ext cx="26812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單箭頭接點 44"/>
          <p:cNvCxnSpPr>
            <a:stCxn id="6" idx="3"/>
            <a:endCxn id="5" idx="1"/>
          </p:cNvCxnSpPr>
          <p:nvPr/>
        </p:nvCxnSpPr>
        <p:spPr>
          <a:xfrm flipV="1">
            <a:off x="3583793" y="3843238"/>
            <a:ext cx="268127" cy="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圓角矩形 51"/>
          <p:cNvSpPr/>
          <p:nvPr/>
        </p:nvSpPr>
        <p:spPr>
          <a:xfrm>
            <a:off x="3851920" y="4221088"/>
            <a:ext cx="1368152" cy="122413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Weight matrix 2</a:t>
            </a:r>
            <a:endParaRPr lang="zh-TW" altLang="en-US" dirty="0"/>
          </a:p>
        </p:txBody>
      </p:sp>
      <p:sp>
        <p:nvSpPr>
          <p:cNvPr id="53" name="圓角矩形 52"/>
          <p:cNvSpPr/>
          <p:nvPr/>
        </p:nvSpPr>
        <p:spPr>
          <a:xfrm>
            <a:off x="2195735" y="4203278"/>
            <a:ext cx="1388057" cy="124194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Activation Function 2</a:t>
            </a:r>
            <a:endParaRPr lang="zh-TW" altLang="en-US" dirty="0"/>
          </a:p>
        </p:txBody>
      </p:sp>
      <p:cxnSp>
        <p:nvCxnSpPr>
          <p:cNvPr id="54" name="直線單箭頭接點 53"/>
          <p:cNvCxnSpPr/>
          <p:nvPr/>
        </p:nvCxnSpPr>
        <p:spPr>
          <a:xfrm flipV="1">
            <a:off x="3547196" y="6003094"/>
            <a:ext cx="268127" cy="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肘形接點 55"/>
          <p:cNvCxnSpPr>
            <a:stCxn id="5" idx="3"/>
            <a:endCxn id="53" idx="1"/>
          </p:cNvCxnSpPr>
          <p:nvPr/>
        </p:nvCxnSpPr>
        <p:spPr>
          <a:xfrm flipH="1">
            <a:off x="2195735" y="3843238"/>
            <a:ext cx="3024337" cy="981013"/>
          </a:xfrm>
          <a:prstGeom prst="bentConnector5">
            <a:avLst>
              <a:gd name="adj1" fmla="val -7559"/>
              <a:gd name="adj2" fmla="val 30789"/>
              <a:gd name="adj3" fmla="val 10755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文字方塊 56"/>
          <p:cNvSpPr txBox="1"/>
          <p:nvPr/>
        </p:nvSpPr>
        <p:spPr>
          <a:xfrm>
            <a:off x="3537836" y="5602063"/>
            <a:ext cx="360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58" name="圓角矩形 57"/>
          <p:cNvSpPr/>
          <p:nvPr/>
        </p:nvSpPr>
        <p:spPr>
          <a:xfrm>
            <a:off x="3851921" y="5391026"/>
            <a:ext cx="1368152" cy="122413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Weight matrix L</a:t>
            </a:r>
            <a:endParaRPr lang="zh-TW" altLang="en-US" dirty="0"/>
          </a:p>
        </p:txBody>
      </p:sp>
      <p:sp>
        <p:nvSpPr>
          <p:cNvPr id="59" name="圓角矩形 58"/>
          <p:cNvSpPr/>
          <p:nvPr/>
        </p:nvSpPr>
        <p:spPr>
          <a:xfrm>
            <a:off x="2195736" y="5373216"/>
            <a:ext cx="1388057" cy="124194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Activation Function L</a:t>
            </a:r>
            <a:endParaRPr lang="zh-TW" altLang="en-US" dirty="0"/>
          </a:p>
        </p:txBody>
      </p:sp>
      <p:cxnSp>
        <p:nvCxnSpPr>
          <p:cNvPr id="61" name="肘形接點 60"/>
          <p:cNvCxnSpPr>
            <a:stCxn id="52" idx="3"/>
            <a:endCxn id="59" idx="1"/>
          </p:cNvCxnSpPr>
          <p:nvPr/>
        </p:nvCxnSpPr>
        <p:spPr>
          <a:xfrm flipH="1">
            <a:off x="2195736" y="4833156"/>
            <a:ext cx="3024336" cy="1161033"/>
          </a:xfrm>
          <a:prstGeom prst="bentConnector5">
            <a:avLst>
              <a:gd name="adj1" fmla="val -7559"/>
              <a:gd name="adj2" fmla="val 46222"/>
              <a:gd name="adj3" fmla="val 10755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單箭頭接點 64"/>
          <p:cNvCxnSpPr/>
          <p:nvPr/>
        </p:nvCxnSpPr>
        <p:spPr>
          <a:xfrm flipV="1">
            <a:off x="3629748" y="4833156"/>
            <a:ext cx="268127" cy="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單箭頭接點 66"/>
          <p:cNvCxnSpPr/>
          <p:nvPr/>
        </p:nvCxnSpPr>
        <p:spPr>
          <a:xfrm flipV="1">
            <a:off x="5220073" y="5958101"/>
            <a:ext cx="268127" cy="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圓角矩形 67"/>
          <p:cNvSpPr/>
          <p:nvPr/>
        </p:nvSpPr>
        <p:spPr>
          <a:xfrm>
            <a:off x="5488200" y="5373216"/>
            <a:ext cx="1388057" cy="1241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Feature</a:t>
            </a:r>
            <a:endParaRPr lang="zh-TW" altLang="en-US" dirty="0"/>
          </a:p>
        </p:txBody>
      </p:sp>
      <p:cxnSp>
        <p:nvCxnSpPr>
          <p:cNvPr id="20" name="直線單箭頭接點 19"/>
          <p:cNvCxnSpPr>
            <a:endCxn id="22" idx="1"/>
          </p:cNvCxnSpPr>
          <p:nvPr/>
        </p:nvCxnSpPr>
        <p:spPr>
          <a:xfrm flipV="1">
            <a:off x="6876257" y="5994189"/>
            <a:ext cx="432047" cy="17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圓角矩形 21"/>
          <p:cNvSpPr/>
          <p:nvPr/>
        </p:nvSpPr>
        <p:spPr>
          <a:xfrm>
            <a:off x="7308304" y="5373216"/>
            <a:ext cx="1388057" cy="124194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Output, objective</a:t>
            </a:r>
            <a:endParaRPr lang="zh-TW" altLang="en-US" dirty="0"/>
          </a:p>
        </p:txBody>
      </p:sp>
      <p:cxnSp>
        <p:nvCxnSpPr>
          <p:cNvPr id="23" name="直線單箭頭接點 22"/>
          <p:cNvCxnSpPr/>
          <p:nvPr/>
        </p:nvCxnSpPr>
        <p:spPr>
          <a:xfrm flipV="1">
            <a:off x="5524873" y="6262901"/>
            <a:ext cx="268127" cy="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82218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Mel-Frequency </a:t>
            </a:r>
            <a:r>
              <a:rPr lang="en-US" altLang="zh-TW" dirty="0" err="1"/>
              <a:t>Cepstrum</a:t>
            </a:r>
            <a:r>
              <a:rPr lang="en-US" altLang="zh-TW" dirty="0"/>
              <a:t> Coefficients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DFT</a:t>
            </a:r>
          </a:p>
          <a:p>
            <a:pPr lvl="1"/>
            <a:r>
              <a:rPr lang="en-US" altLang="zh-TW" dirty="0" smtClean="0"/>
              <a:t>Mel Filter Bank</a:t>
            </a:r>
          </a:p>
          <a:p>
            <a:pPr lvl="1"/>
            <a:r>
              <a:rPr lang="en-US" altLang="zh-TW" dirty="0" smtClean="0"/>
              <a:t>DCT</a:t>
            </a:r>
          </a:p>
          <a:p>
            <a:r>
              <a:rPr lang="en-US" altLang="zh-TW" dirty="0" smtClean="0"/>
              <a:t>From human knowledge  to data driven methods</a:t>
            </a:r>
          </a:p>
          <a:p>
            <a:pPr lvl="1"/>
            <a:r>
              <a:rPr lang="en-US" altLang="zh-TW"/>
              <a:t>Supervised </a:t>
            </a:r>
            <a:r>
              <a:rPr lang="en-US" altLang="zh-TW" smtClean="0"/>
              <a:t>objective</a:t>
            </a:r>
          </a:p>
          <a:p>
            <a:pPr lvl="1"/>
            <a:r>
              <a:rPr lang="en-US" altLang="zh-TW" dirty="0" smtClean="0"/>
              <a:t>Machine Learning</a:t>
            </a:r>
          </a:p>
          <a:p>
            <a:pPr lvl="1"/>
            <a:r>
              <a:rPr lang="en-US" altLang="zh-TW" dirty="0" smtClean="0"/>
              <a:t>DNN</a:t>
            </a:r>
          </a:p>
          <a:p>
            <a:pPr lvl="1"/>
            <a:r>
              <a:rPr lang="en-US" altLang="zh-TW" dirty="0"/>
              <a:t>Bottle Neck </a:t>
            </a:r>
            <a:r>
              <a:rPr lang="en-US" altLang="zh-TW" dirty="0" smtClean="0"/>
              <a:t>Feature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xmlns="" val="9083050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圓角矩形 4"/>
          <p:cNvSpPr/>
          <p:nvPr/>
        </p:nvSpPr>
        <p:spPr>
          <a:xfrm>
            <a:off x="3851920" y="3231170"/>
            <a:ext cx="1368152" cy="122413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Weight matrix 1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Data driven transformations 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600200"/>
                <a:ext cx="9011344" cy="4525963"/>
              </a:xfrm>
            </p:spPr>
            <p:txBody>
              <a:bodyPr>
                <a:normAutofit/>
              </a:bodyPr>
              <a:lstStyle/>
              <a:p>
                <a:r>
                  <a:rPr lang="en-US" altLang="zh-TW" dirty="0" smtClean="0"/>
                  <a:t>The task for ASR: 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n-US" altLang="zh-TW" b="0" i="1" smtClean="0">
                        <a:solidFill>
                          <a:srgbClr val="00B050"/>
                        </a:solidFill>
                        <a:latin typeface="Cambria Math"/>
                      </a:rPr>
                      <m:t>𝑤</m:t>
                    </m:r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zh-TW" b="0" i="0" smtClean="0">
                                <a:latin typeface="Cambria Math"/>
                              </a:rPr>
                              <m:t>argmax</m:t>
                            </m:r>
                          </m:e>
                          <m:lim>
                            <m:acc>
                              <m:accPr>
                                <m:chr m:val="̅"/>
                                <m:ctrlPr>
                                  <a:rPr lang="en-US" altLang="zh-TW" b="0" i="1" smtClean="0">
                                    <a:solidFill>
                                      <a:srgbClr val="00B05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altLang="zh-TW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𝑤</m:t>
                                </m:r>
                              </m:e>
                            </m:acc>
                          </m:lim>
                        </m:limLow>
                      </m:fName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altLang="zh-TW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altLang="zh-TW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𝑤</m:t>
                                </m:r>
                              </m:e>
                            </m:acc>
                            <m:r>
                              <a:rPr lang="en-US" altLang="zh-TW" b="0" i="1" smtClean="0">
                                <a:latin typeface="Cambria Math"/>
                              </a:rPr>
                              <m:t>|</m:t>
                            </m:r>
                            <m:r>
                              <a:rPr lang="en-US" altLang="zh-TW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𝑜</m:t>
                            </m:r>
                            <m:r>
                              <a:rPr lang="en-US" altLang="zh-TW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;</m:t>
                            </m:r>
                            <m:r>
                              <a:rPr lang="en-US" altLang="zh-TW" b="0" i="1" smtClean="0">
                                <a:solidFill>
                                  <a:srgbClr val="00B0F0"/>
                                </a:solidFill>
                                <a:latin typeface="Cambria Math"/>
                              </a:rPr>
                              <m:t>𝜃</m:t>
                            </m:r>
                          </m:e>
                        </m:d>
                      </m:e>
                    </m:func>
                  </m:oMath>
                </a14:m>
                <a:r>
                  <a:rPr lang="en-US" altLang="zh-TW" dirty="0" smtClean="0"/>
                  <a:t>.</a:t>
                </a:r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600200"/>
                <a:ext cx="9011344" cy="4525963"/>
              </a:xfrm>
              <a:blipFill rotWithShape="1">
                <a:blip r:embed="rId2" cstate="print"/>
                <a:stretch>
                  <a:fillRect l="-609" t="-107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圓角矩形 3"/>
              <p:cNvSpPr/>
              <p:nvPr/>
            </p:nvSpPr>
            <p:spPr>
              <a:xfrm>
                <a:off x="539552" y="3231170"/>
                <a:ext cx="1388057" cy="124194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/>
                  <a:t>Input Signal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 dirty="0" smtClean="0">
                          <a:latin typeface="Cambria Math"/>
                        </a:rPr>
                        <m:t>𝑜</m:t>
                      </m:r>
                    </m:oMath>
                  </m:oMathPara>
                </a14:m>
                <a:endParaRPr lang="zh-TW" altLang="en-US" dirty="0"/>
              </a:p>
              <a:p>
                <a:pPr algn="ctr"/>
                <a:endParaRPr lang="zh-TW" altLang="en-US" dirty="0"/>
              </a:p>
            </p:txBody>
          </p:sp>
        </mc:Choice>
        <mc:Fallback>
          <p:sp>
            <p:nvSpPr>
              <p:cNvPr id="4" name="圓角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231170"/>
                <a:ext cx="1388057" cy="1241946"/>
              </a:xfrm>
              <a:prstGeom prst="round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圓角矩形 5"/>
          <p:cNvSpPr/>
          <p:nvPr/>
        </p:nvSpPr>
        <p:spPr>
          <a:xfrm>
            <a:off x="2195736" y="3231170"/>
            <a:ext cx="1388057" cy="124194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Activation Function 1</a:t>
            </a:r>
            <a:endParaRPr lang="zh-TW" altLang="en-US" dirty="0"/>
          </a:p>
        </p:txBody>
      </p:sp>
      <p:cxnSp>
        <p:nvCxnSpPr>
          <p:cNvPr id="13" name="直線單箭頭接點 12"/>
          <p:cNvCxnSpPr>
            <a:stCxn id="4" idx="3"/>
            <a:endCxn id="6" idx="1"/>
          </p:cNvCxnSpPr>
          <p:nvPr/>
        </p:nvCxnSpPr>
        <p:spPr>
          <a:xfrm>
            <a:off x="1927609" y="3852143"/>
            <a:ext cx="26812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單箭頭接點 44"/>
          <p:cNvCxnSpPr>
            <a:stCxn id="6" idx="3"/>
            <a:endCxn id="5" idx="1"/>
          </p:cNvCxnSpPr>
          <p:nvPr/>
        </p:nvCxnSpPr>
        <p:spPr>
          <a:xfrm flipV="1">
            <a:off x="3583793" y="3843238"/>
            <a:ext cx="268127" cy="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圓角矩形 51"/>
          <p:cNvSpPr/>
          <p:nvPr/>
        </p:nvSpPr>
        <p:spPr>
          <a:xfrm>
            <a:off x="3851920" y="4221088"/>
            <a:ext cx="1368152" cy="122413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Weight matrix 2</a:t>
            </a:r>
            <a:endParaRPr lang="zh-TW" altLang="en-US" dirty="0"/>
          </a:p>
        </p:txBody>
      </p:sp>
      <p:sp>
        <p:nvSpPr>
          <p:cNvPr id="53" name="圓角矩形 52"/>
          <p:cNvSpPr/>
          <p:nvPr/>
        </p:nvSpPr>
        <p:spPr>
          <a:xfrm>
            <a:off x="2195735" y="4203278"/>
            <a:ext cx="1388057" cy="124194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Activation Function 2</a:t>
            </a:r>
            <a:endParaRPr lang="zh-TW" altLang="en-US" dirty="0"/>
          </a:p>
        </p:txBody>
      </p:sp>
      <p:cxnSp>
        <p:nvCxnSpPr>
          <p:cNvPr id="54" name="直線單箭頭接點 53"/>
          <p:cNvCxnSpPr/>
          <p:nvPr/>
        </p:nvCxnSpPr>
        <p:spPr>
          <a:xfrm flipV="1">
            <a:off x="3547196" y="6003094"/>
            <a:ext cx="268127" cy="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肘形接點 55"/>
          <p:cNvCxnSpPr>
            <a:stCxn id="5" idx="3"/>
            <a:endCxn id="53" idx="1"/>
          </p:cNvCxnSpPr>
          <p:nvPr/>
        </p:nvCxnSpPr>
        <p:spPr>
          <a:xfrm flipH="1">
            <a:off x="2195735" y="3843238"/>
            <a:ext cx="3024337" cy="981013"/>
          </a:xfrm>
          <a:prstGeom prst="bentConnector5">
            <a:avLst>
              <a:gd name="adj1" fmla="val -7559"/>
              <a:gd name="adj2" fmla="val 30789"/>
              <a:gd name="adj3" fmla="val 10755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文字方塊 56"/>
          <p:cNvSpPr txBox="1"/>
          <p:nvPr/>
        </p:nvSpPr>
        <p:spPr>
          <a:xfrm>
            <a:off x="3537836" y="5602063"/>
            <a:ext cx="360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58" name="圓角矩形 57"/>
          <p:cNvSpPr/>
          <p:nvPr/>
        </p:nvSpPr>
        <p:spPr>
          <a:xfrm>
            <a:off x="3851921" y="5391026"/>
            <a:ext cx="1368152" cy="122413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Weight matrix L</a:t>
            </a:r>
            <a:endParaRPr lang="zh-TW" altLang="en-US" dirty="0"/>
          </a:p>
        </p:txBody>
      </p:sp>
      <p:sp>
        <p:nvSpPr>
          <p:cNvPr id="59" name="圓角矩形 58"/>
          <p:cNvSpPr/>
          <p:nvPr/>
        </p:nvSpPr>
        <p:spPr>
          <a:xfrm>
            <a:off x="2195736" y="5373216"/>
            <a:ext cx="1388057" cy="124194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Activation Function L</a:t>
            </a:r>
            <a:endParaRPr lang="zh-TW" altLang="en-US" dirty="0"/>
          </a:p>
        </p:txBody>
      </p:sp>
      <p:cxnSp>
        <p:nvCxnSpPr>
          <p:cNvPr id="61" name="肘形接點 60"/>
          <p:cNvCxnSpPr>
            <a:stCxn id="52" idx="3"/>
            <a:endCxn id="59" idx="1"/>
          </p:cNvCxnSpPr>
          <p:nvPr/>
        </p:nvCxnSpPr>
        <p:spPr>
          <a:xfrm flipH="1">
            <a:off x="2195736" y="4833156"/>
            <a:ext cx="3024336" cy="1161033"/>
          </a:xfrm>
          <a:prstGeom prst="bentConnector5">
            <a:avLst>
              <a:gd name="adj1" fmla="val -7559"/>
              <a:gd name="adj2" fmla="val 46222"/>
              <a:gd name="adj3" fmla="val 10755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單箭頭接點 64"/>
          <p:cNvCxnSpPr/>
          <p:nvPr/>
        </p:nvCxnSpPr>
        <p:spPr>
          <a:xfrm flipV="1">
            <a:off x="3629748" y="4833156"/>
            <a:ext cx="268127" cy="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單箭頭接點 66"/>
          <p:cNvCxnSpPr/>
          <p:nvPr/>
        </p:nvCxnSpPr>
        <p:spPr>
          <a:xfrm flipV="1">
            <a:off x="5220073" y="5958101"/>
            <a:ext cx="268127" cy="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圓角矩形 67"/>
          <p:cNvSpPr/>
          <p:nvPr/>
        </p:nvSpPr>
        <p:spPr>
          <a:xfrm>
            <a:off x="5488200" y="5373216"/>
            <a:ext cx="1388057" cy="1241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Feature</a:t>
            </a:r>
            <a:endParaRPr lang="zh-TW" altLang="en-US" dirty="0"/>
          </a:p>
        </p:txBody>
      </p:sp>
      <p:cxnSp>
        <p:nvCxnSpPr>
          <p:cNvPr id="20" name="直線單箭頭接點 19"/>
          <p:cNvCxnSpPr>
            <a:endCxn id="22" idx="1"/>
          </p:cNvCxnSpPr>
          <p:nvPr/>
        </p:nvCxnSpPr>
        <p:spPr>
          <a:xfrm flipV="1">
            <a:off x="6876257" y="5994189"/>
            <a:ext cx="432047" cy="17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2" name="圓角矩形 21"/>
              <p:cNvSpPr/>
              <p:nvPr/>
            </p:nvSpPr>
            <p:spPr>
              <a:xfrm>
                <a:off x="7308304" y="5373216"/>
                <a:ext cx="1388057" cy="1241946"/>
              </a:xfrm>
              <a:prstGeom prst="round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/>
                  <a:t>Output, objective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 dirty="0" smtClean="0">
                          <a:latin typeface="Cambria Math"/>
                        </a:rPr>
                        <m:t>𝑤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22" name="圓角矩形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304" y="5373216"/>
                <a:ext cx="1388057" cy="1241946"/>
              </a:xfrm>
              <a:prstGeom prst="round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直線單箭頭接點 22"/>
          <p:cNvCxnSpPr/>
          <p:nvPr/>
        </p:nvCxnSpPr>
        <p:spPr>
          <a:xfrm flipV="1">
            <a:off x="5524873" y="6262901"/>
            <a:ext cx="268127" cy="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橢圓 7"/>
          <p:cNvSpPr/>
          <p:nvPr/>
        </p:nvSpPr>
        <p:spPr>
          <a:xfrm>
            <a:off x="3763811" y="2852937"/>
            <a:ext cx="1636280" cy="3721916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0" name="直線單箭頭接點 9"/>
          <p:cNvCxnSpPr/>
          <p:nvPr/>
        </p:nvCxnSpPr>
        <p:spPr>
          <a:xfrm>
            <a:off x="3851920" y="2516996"/>
            <a:ext cx="276537" cy="49052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直線單箭頭接點 26"/>
          <p:cNvCxnSpPr/>
          <p:nvPr/>
        </p:nvCxnSpPr>
        <p:spPr>
          <a:xfrm>
            <a:off x="1233580" y="2516996"/>
            <a:ext cx="6768752" cy="28562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/>
          <p:cNvCxnSpPr/>
          <p:nvPr/>
        </p:nvCxnSpPr>
        <p:spPr>
          <a:xfrm flipH="1">
            <a:off x="1385980" y="2516996"/>
            <a:ext cx="2033892" cy="6239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文字方塊 16"/>
              <p:cNvSpPr txBox="1"/>
              <p:nvPr/>
            </p:nvSpPr>
            <p:spPr>
              <a:xfrm>
                <a:off x="5793000" y="1916832"/>
                <a:ext cx="345952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Input speech features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𝑜</m:t>
                    </m:r>
                  </m:oMath>
                </a14:m>
                <a:r>
                  <a:rPr lang="en-US" altLang="zh-TW" sz="2400" dirty="0" smtClean="0"/>
                  <a:t> </a:t>
                </a:r>
                <a:endParaRPr lang="en-US" altLang="zh-TW" sz="2400" dirty="0" smtClean="0"/>
              </a:p>
              <a:p>
                <a:r>
                  <a:rPr lang="en-US" altLang="zh-TW" sz="2400" dirty="0" smtClean="0"/>
                  <a:t>model parameter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solidFill>
                          <a:srgbClr val="00B0F0"/>
                        </a:solidFill>
                        <a:latin typeface="Cambria Math"/>
                      </a:rPr>
                      <m:t>𝜃</m:t>
                    </m:r>
                  </m:oMath>
                </a14:m>
                <a:r>
                  <a:rPr lang="en-US" altLang="zh-TW" sz="2400" dirty="0" smtClean="0"/>
                  <a:t> </a:t>
                </a:r>
                <a:endParaRPr lang="en-US" altLang="zh-TW" sz="2400" dirty="0" smtClean="0"/>
              </a:p>
              <a:p>
                <a:r>
                  <a:rPr lang="en-US" altLang="zh-TW" sz="2400" dirty="0" smtClean="0"/>
                  <a:t>sequence </a:t>
                </a:r>
                <a:r>
                  <a:rPr lang="en-US" altLang="zh-TW" sz="2400" dirty="0" smtClean="0"/>
                  <a:t>of words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solidFill>
                          <a:srgbClr val="00B050"/>
                        </a:solidFill>
                        <a:latin typeface="Cambria Math"/>
                      </a:rPr>
                      <m:t>𝑤</m:t>
                    </m:r>
                  </m:oMath>
                </a14:m>
                <a:endParaRPr lang="en-US" altLang="zh-TW" sz="2400" b="0" i="1" dirty="0" smtClean="0">
                  <a:latin typeface="Cambria Math"/>
                </a:endParaRPr>
              </a:p>
            </p:txBody>
          </p:sp>
        </mc:Choice>
        <mc:Fallback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3000" y="1916832"/>
                <a:ext cx="3459520" cy="1200329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l="-2641" t="-3553" b="-1116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1547456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Machine Learning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600200"/>
                <a:ext cx="7787208" cy="4525963"/>
              </a:xfrm>
            </p:spPr>
            <p:txBody>
              <a:bodyPr>
                <a:normAutofit/>
              </a:bodyPr>
              <a:lstStyle/>
              <a:p>
                <a:r>
                  <a:rPr lang="en-US" altLang="zh-TW" dirty="0" smtClean="0"/>
                  <a:t>This is done in two phases: </a:t>
                </a:r>
                <a:endParaRPr lang="en-US" altLang="zh-TW" dirty="0"/>
              </a:p>
              <a:p>
                <a:r>
                  <a:rPr lang="en-US" altLang="zh-TW" dirty="0" smtClean="0"/>
                  <a:t>In the learning phase, we learn the </a:t>
                </a:r>
                <a:r>
                  <a:rPr lang="en-US" altLang="zh-TW" dirty="0" smtClean="0"/>
                  <a:t>model parameters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solidFill>
                          <a:srgbClr val="00B0F0"/>
                        </a:solidFill>
                        <a:latin typeface="Cambria Math"/>
                      </a:rPr>
                      <m:t>𝜃</m:t>
                    </m:r>
                  </m:oMath>
                </a14:m>
                <a:r>
                  <a:rPr lang="en-US" altLang="zh-TW" dirty="0" smtClean="0"/>
                  <a:t> on training data, which are (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solidFill>
                          <a:srgbClr val="FF0000"/>
                        </a:solidFill>
                        <a:latin typeface="Cambria Math"/>
                      </a:rPr>
                      <m:t>𝑜</m:t>
                    </m:r>
                  </m:oMath>
                </a14:m>
                <a:r>
                  <a:rPr lang="en-US" altLang="zh-TW" dirty="0" smtClean="0"/>
                  <a:t>,</a:t>
                </a:r>
                <a:r>
                  <a:rPr lang="en-US" altLang="zh-TW" b="0" dirty="0" smtClean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solidFill>
                          <a:srgbClr val="00B050"/>
                        </a:solidFill>
                        <a:latin typeface="Cambria Math"/>
                      </a:rPr>
                      <m:t>𝑤</m:t>
                    </m:r>
                  </m:oMath>
                </a14:m>
                <a:r>
                  <a:rPr lang="en-US" altLang="zh-TW" dirty="0" smtClean="0"/>
                  <a:t>) pairs.</a:t>
                </a:r>
              </a:p>
              <a:p>
                <a:r>
                  <a:rPr lang="en-US" altLang="zh-TW" dirty="0" smtClean="0"/>
                  <a:t>In the testing phase, we fix the weights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solidFill>
                          <a:srgbClr val="00B0F0"/>
                        </a:solidFill>
                        <a:latin typeface="Cambria Math"/>
                      </a:rPr>
                      <m:t>𝜃</m:t>
                    </m:r>
                  </m:oMath>
                </a14:m>
                <a:r>
                  <a:rPr lang="en-US" altLang="zh-TW" dirty="0" smtClean="0"/>
                  <a:t> and apply the transformation on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solidFill>
                          <a:srgbClr val="FF0000"/>
                        </a:solidFill>
                        <a:latin typeface="Cambria Math"/>
                      </a:rPr>
                      <m:t>𝑜</m:t>
                    </m:r>
                  </m:oMath>
                </a14:m>
                <a:r>
                  <a:rPr lang="en-US" altLang="zh-TW" dirty="0" smtClean="0"/>
                  <a:t> to get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solidFill>
                          <a:srgbClr val="00B050"/>
                        </a:solidFill>
                        <a:latin typeface="Cambria Math"/>
                      </a:rPr>
                      <m:t>𝑤</m:t>
                    </m:r>
                  </m:oMath>
                </a14:m>
                <a:endParaRPr lang="en-US" altLang="zh-TW" dirty="0" smtClean="0"/>
              </a:p>
              <a:p>
                <a:endParaRPr lang="en-US" altLang="zh-TW" sz="2400" dirty="0" smtClean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600200"/>
                <a:ext cx="7787208" cy="4525963"/>
              </a:xfrm>
              <a:blipFill rotWithShape="1">
                <a:blip r:embed="rId2" cstate="print"/>
                <a:stretch>
                  <a:fillRect l="-705" t="-107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4" name="文字方塊 23"/>
              <p:cNvSpPr txBox="1"/>
              <p:nvPr/>
            </p:nvSpPr>
            <p:spPr>
              <a:xfrm>
                <a:off x="5684480" y="5274451"/>
                <a:ext cx="345952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Input speech features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𝑜</m:t>
                    </m:r>
                  </m:oMath>
                </a14:m>
                <a:r>
                  <a:rPr lang="en-US" altLang="zh-TW" sz="2400" dirty="0" smtClean="0"/>
                  <a:t> </a:t>
                </a:r>
                <a:endParaRPr lang="en-US" altLang="zh-TW" sz="2400" dirty="0" smtClean="0"/>
              </a:p>
              <a:p>
                <a:r>
                  <a:rPr lang="en-US" altLang="zh-TW" sz="2400" dirty="0" smtClean="0"/>
                  <a:t>model parameter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solidFill>
                          <a:srgbClr val="00B0F0"/>
                        </a:solidFill>
                        <a:latin typeface="Cambria Math"/>
                      </a:rPr>
                      <m:t>𝜃</m:t>
                    </m:r>
                  </m:oMath>
                </a14:m>
                <a:r>
                  <a:rPr lang="en-US" altLang="zh-TW" sz="2400" dirty="0" smtClean="0"/>
                  <a:t> </a:t>
                </a:r>
                <a:endParaRPr lang="en-US" altLang="zh-TW" sz="2400" dirty="0" smtClean="0"/>
              </a:p>
              <a:p>
                <a:r>
                  <a:rPr lang="en-US" altLang="zh-TW" sz="2400" dirty="0" smtClean="0"/>
                  <a:t>sequence </a:t>
                </a:r>
                <a:r>
                  <a:rPr lang="en-US" altLang="zh-TW" sz="2400" dirty="0" smtClean="0"/>
                  <a:t>of words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solidFill>
                          <a:srgbClr val="00B050"/>
                        </a:solidFill>
                        <a:latin typeface="Cambria Math"/>
                      </a:rPr>
                      <m:t>𝑤</m:t>
                    </m:r>
                  </m:oMath>
                </a14:m>
                <a:endParaRPr lang="en-US" altLang="zh-TW" sz="2400" b="0" i="1" dirty="0" smtClean="0">
                  <a:latin typeface="Cambria Math"/>
                </a:endParaRPr>
              </a:p>
            </p:txBody>
          </p:sp>
        </mc:Choice>
        <mc:Fallback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4480" y="5274451"/>
                <a:ext cx="3459520" cy="1200329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2641" t="-3553" b="-1116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矩形 6"/>
              <p:cNvSpPr/>
              <p:nvPr/>
            </p:nvSpPr>
            <p:spPr>
              <a:xfrm>
                <a:off x="395536" y="5588468"/>
                <a:ext cx="4709494" cy="9138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6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𝑤</m:t>
                      </m:r>
                      <m:r>
                        <a:rPr lang="en-US" altLang="zh-TW" sz="3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altLang="zh-TW" sz="3600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zh-TW" sz="3600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zh-TW" sz="3600" b="0" i="0" smtClean="0">
                                  <a:latin typeface="Cambria Math"/>
                                </a:rPr>
                                <m:t>argmax</m:t>
                              </m:r>
                            </m:e>
                            <m:lim>
                              <m:acc>
                                <m:accPr>
                                  <m:chr m:val="̅"/>
                                  <m:ctrlPr>
                                    <a:rPr lang="en-US" altLang="zh-TW" sz="3600" b="0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</m:acc>
                            </m:lim>
                          </m:limLow>
                        </m:fName>
                        <m:e>
                          <m:r>
                            <a:rPr lang="en-US" altLang="zh-TW" sz="3600" b="0" i="1" smtClean="0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altLang="zh-TW" sz="36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en-US" altLang="zh-TW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sz="3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</m:acc>
                              <m:r>
                                <a:rPr lang="en-US" altLang="zh-TW" sz="3600" b="0" i="1" smtClean="0">
                                  <a:latin typeface="Cambria Math"/>
                                </a:rPr>
                                <m:t>|</m:t>
                              </m:r>
                              <m:r>
                                <a:rPr lang="en-US" altLang="zh-TW" sz="3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𝑜</m:t>
                              </m:r>
                              <m:r>
                                <a:rPr lang="en-US" altLang="zh-TW" sz="3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;</m:t>
                              </m:r>
                              <m:r>
                                <a:rPr lang="en-US" altLang="zh-TW" sz="3600" b="0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</a:rPr>
                                <m:t>𝜃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zh-TW" altLang="en-US" sz="3600" dirty="0"/>
              </a:p>
            </p:txBody>
          </p:sp>
        </mc:Choice>
        <mc:Fallback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5588468"/>
                <a:ext cx="4709494" cy="913840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0532517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圓角矩形 4"/>
          <p:cNvSpPr/>
          <p:nvPr/>
        </p:nvSpPr>
        <p:spPr>
          <a:xfrm>
            <a:off x="3851920" y="3231170"/>
            <a:ext cx="1368152" cy="122413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Weight matrix 1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The Deep Neural Network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This is the exact formulation for a machine learning technique called the deep neural network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圓角矩形 3"/>
              <p:cNvSpPr/>
              <p:nvPr/>
            </p:nvSpPr>
            <p:spPr>
              <a:xfrm>
                <a:off x="539552" y="3231170"/>
                <a:ext cx="1388057" cy="124194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/>
                  <a:t>Input Signal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 dirty="0" smtClean="0">
                          <a:latin typeface="Cambria Math"/>
                        </a:rPr>
                        <m:t>𝑜</m:t>
                      </m:r>
                    </m:oMath>
                  </m:oMathPara>
                </a14:m>
                <a:endParaRPr lang="zh-TW" altLang="en-US" dirty="0"/>
              </a:p>
              <a:p>
                <a:pPr algn="ctr"/>
                <a:endParaRPr lang="zh-TW" altLang="en-US" dirty="0"/>
              </a:p>
            </p:txBody>
          </p:sp>
        </mc:Choice>
        <mc:Fallback>
          <p:sp>
            <p:nvSpPr>
              <p:cNvPr id="4" name="圓角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231170"/>
                <a:ext cx="1388057" cy="1241946"/>
              </a:xfrm>
              <a:prstGeom prst="round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圓角矩形 5"/>
          <p:cNvSpPr/>
          <p:nvPr/>
        </p:nvSpPr>
        <p:spPr>
          <a:xfrm>
            <a:off x="2195736" y="3231170"/>
            <a:ext cx="1388057" cy="124194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Activation Function 1</a:t>
            </a:r>
            <a:endParaRPr lang="zh-TW" altLang="en-US" dirty="0"/>
          </a:p>
        </p:txBody>
      </p:sp>
      <p:cxnSp>
        <p:nvCxnSpPr>
          <p:cNvPr id="13" name="直線單箭頭接點 12"/>
          <p:cNvCxnSpPr>
            <a:stCxn id="4" idx="3"/>
            <a:endCxn id="6" idx="1"/>
          </p:cNvCxnSpPr>
          <p:nvPr/>
        </p:nvCxnSpPr>
        <p:spPr>
          <a:xfrm>
            <a:off x="1927609" y="3852143"/>
            <a:ext cx="26812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單箭頭接點 44"/>
          <p:cNvCxnSpPr>
            <a:stCxn id="6" idx="3"/>
            <a:endCxn id="5" idx="1"/>
          </p:cNvCxnSpPr>
          <p:nvPr/>
        </p:nvCxnSpPr>
        <p:spPr>
          <a:xfrm flipV="1">
            <a:off x="3583793" y="3843238"/>
            <a:ext cx="268127" cy="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圓角矩形 51"/>
          <p:cNvSpPr/>
          <p:nvPr/>
        </p:nvSpPr>
        <p:spPr>
          <a:xfrm>
            <a:off x="3851920" y="4221088"/>
            <a:ext cx="1368152" cy="122413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Weight matrix 2</a:t>
            </a:r>
            <a:endParaRPr lang="zh-TW" altLang="en-US" dirty="0"/>
          </a:p>
        </p:txBody>
      </p:sp>
      <p:sp>
        <p:nvSpPr>
          <p:cNvPr id="53" name="圓角矩形 52"/>
          <p:cNvSpPr/>
          <p:nvPr/>
        </p:nvSpPr>
        <p:spPr>
          <a:xfrm>
            <a:off x="2195735" y="4203278"/>
            <a:ext cx="1388057" cy="124194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Activation Function 2</a:t>
            </a:r>
            <a:endParaRPr lang="zh-TW" altLang="en-US" dirty="0"/>
          </a:p>
        </p:txBody>
      </p:sp>
      <p:cxnSp>
        <p:nvCxnSpPr>
          <p:cNvPr id="54" name="直線單箭頭接點 53"/>
          <p:cNvCxnSpPr/>
          <p:nvPr/>
        </p:nvCxnSpPr>
        <p:spPr>
          <a:xfrm flipV="1">
            <a:off x="3547196" y="6003094"/>
            <a:ext cx="268127" cy="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肘形接點 55"/>
          <p:cNvCxnSpPr>
            <a:stCxn id="5" idx="3"/>
            <a:endCxn id="53" idx="1"/>
          </p:cNvCxnSpPr>
          <p:nvPr/>
        </p:nvCxnSpPr>
        <p:spPr>
          <a:xfrm flipH="1">
            <a:off x="2195735" y="3843238"/>
            <a:ext cx="3024337" cy="981013"/>
          </a:xfrm>
          <a:prstGeom prst="bentConnector5">
            <a:avLst>
              <a:gd name="adj1" fmla="val -7559"/>
              <a:gd name="adj2" fmla="val 30789"/>
              <a:gd name="adj3" fmla="val 10755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文字方塊 56"/>
          <p:cNvSpPr txBox="1"/>
          <p:nvPr/>
        </p:nvSpPr>
        <p:spPr>
          <a:xfrm>
            <a:off x="3537836" y="5602063"/>
            <a:ext cx="360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58" name="圓角矩形 57"/>
          <p:cNvSpPr/>
          <p:nvPr/>
        </p:nvSpPr>
        <p:spPr>
          <a:xfrm>
            <a:off x="3851921" y="5391026"/>
            <a:ext cx="1368152" cy="122413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Weight matrix L</a:t>
            </a:r>
            <a:endParaRPr lang="zh-TW" altLang="en-US" dirty="0"/>
          </a:p>
        </p:txBody>
      </p:sp>
      <p:sp>
        <p:nvSpPr>
          <p:cNvPr id="59" name="圓角矩形 58"/>
          <p:cNvSpPr/>
          <p:nvPr/>
        </p:nvSpPr>
        <p:spPr>
          <a:xfrm>
            <a:off x="2195736" y="5373216"/>
            <a:ext cx="1388057" cy="124194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Activation Function L</a:t>
            </a:r>
            <a:endParaRPr lang="zh-TW" altLang="en-US" dirty="0"/>
          </a:p>
        </p:txBody>
      </p:sp>
      <p:cxnSp>
        <p:nvCxnSpPr>
          <p:cNvPr id="61" name="肘形接點 60"/>
          <p:cNvCxnSpPr>
            <a:stCxn id="52" idx="3"/>
            <a:endCxn id="59" idx="1"/>
          </p:cNvCxnSpPr>
          <p:nvPr/>
        </p:nvCxnSpPr>
        <p:spPr>
          <a:xfrm flipH="1">
            <a:off x="2195736" y="4833156"/>
            <a:ext cx="3024336" cy="1161033"/>
          </a:xfrm>
          <a:prstGeom prst="bentConnector5">
            <a:avLst>
              <a:gd name="adj1" fmla="val -7559"/>
              <a:gd name="adj2" fmla="val 46222"/>
              <a:gd name="adj3" fmla="val 10755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單箭頭接點 64"/>
          <p:cNvCxnSpPr/>
          <p:nvPr/>
        </p:nvCxnSpPr>
        <p:spPr>
          <a:xfrm flipV="1">
            <a:off x="3629748" y="4833156"/>
            <a:ext cx="268127" cy="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單箭頭接點 66"/>
          <p:cNvCxnSpPr/>
          <p:nvPr/>
        </p:nvCxnSpPr>
        <p:spPr>
          <a:xfrm flipV="1">
            <a:off x="5220073" y="5958101"/>
            <a:ext cx="268127" cy="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圓角矩形 67"/>
          <p:cNvSpPr/>
          <p:nvPr/>
        </p:nvSpPr>
        <p:spPr>
          <a:xfrm>
            <a:off x="5488200" y="5373216"/>
            <a:ext cx="1388057" cy="1241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Feature</a:t>
            </a:r>
            <a:endParaRPr lang="zh-TW" altLang="en-US" dirty="0"/>
          </a:p>
        </p:txBody>
      </p:sp>
      <p:cxnSp>
        <p:nvCxnSpPr>
          <p:cNvPr id="20" name="直線單箭頭接點 19"/>
          <p:cNvCxnSpPr>
            <a:endCxn id="22" idx="1"/>
          </p:cNvCxnSpPr>
          <p:nvPr/>
        </p:nvCxnSpPr>
        <p:spPr>
          <a:xfrm flipV="1">
            <a:off x="6876257" y="5994189"/>
            <a:ext cx="432047" cy="17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2" name="圓角矩形 21"/>
              <p:cNvSpPr/>
              <p:nvPr/>
            </p:nvSpPr>
            <p:spPr>
              <a:xfrm>
                <a:off x="7308304" y="5373216"/>
                <a:ext cx="1388057" cy="1241946"/>
              </a:xfrm>
              <a:prstGeom prst="round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/>
                  <a:t>Output, objective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 dirty="0" smtClean="0">
                          <a:latin typeface="Cambria Math"/>
                        </a:rPr>
                        <m:t>𝑤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22" name="圓角矩形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304" y="5373216"/>
                <a:ext cx="1388057" cy="1241946"/>
              </a:xfrm>
              <a:prstGeom prst="round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直線單箭頭接點 22"/>
          <p:cNvCxnSpPr/>
          <p:nvPr/>
        </p:nvCxnSpPr>
        <p:spPr>
          <a:xfrm flipV="1">
            <a:off x="5524873" y="6262901"/>
            <a:ext cx="268127" cy="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955869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Deep Neural Network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Bigger/Deeper network -&gt; better performance</a:t>
            </a:r>
          </a:p>
          <a:p>
            <a:pPr lvl="1"/>
            <a:r>
              <a:rPr lang="en-US" altLang="zh-TW" dirty="0" smtClean="0"/>
              <a:t>Requires </a:t>
            </a:r>
            <a:r>
              <a:rPr lang="en-US" altLang="zh-TW" dirty="0" smtClean="0">
                <a:solidFill>
                  <a:srgbClr val="FF0000"/>
                </a:solidFill>
              </a:rPr>
              <a:t>more data</a:t>
            </a:r>
            <a:r>
              <a:rPr lang="en-US" altLang="zh-TW" dirty="0" smtClean="0"/>
              <a:t>, </a:t>
            </a:r>
            <a:r>
              <a:rPr lang="en-US" altLang="zh-TW" dirty="0" smtClean="0">
                <a:solidFill>
                  <a:srgbClr val="FF0000"/>
                </a:solidFill>
              </a:rPr>
              <a:t>more computers</a:t>
            </a:r>
            <a:r>
              <a:rPr lang="en-US" altLang="zh-TW" dirty="0" smtClean="0"/>
              <a:t> to train</a:t>
            </a:r>
          </a:p>
          <a:p>
            <a:r>
              <a:rPr lang="en-US" altLang="zh-TW" dirty="0" smtClean="0"/>
              <a:t>All the big players: Apple, Google, Microsoft,… meet these requirements</a:t>
            </a:r>
          </a:p>
          <a:p>
            <a:r>
              <a:rPr lang="en-US" altLang="zh-TW" dirty="0" smtClean="0"/>
              <a:t>This is why the technique is so popular</a:t>
            </a:r>
          </a:p>
        </p:txBody>
      </p:sp>
      <p:grpSp>
        <p:nvGrpSpPr>
          <p:cNvPr id="23" name="群組 22"/>
          <p:cNvGrpSpPr/>
          <p:nvPr/>
        </p:nvGrpSpPr>
        <p:grpSpPr>
          <a:xfrm>
            <a:off x="1331640" y="4293097"/>
            <a:ext cx="6883361" cy="2259836"/>
            <a:chOff x="539552" y="3721676"/>
            <a:chExt cx="8156809" cy="3383992"/>
          </a:xfrm>
        </p:grpSpPr>
        <p:sp>
          <p:nvSpPr>
            <p:cNvPr id="4" name="圓角矩形 3"/>
            <p:cNvSpPr/>
            <p:nvPr/>
          </p:nvSpPr>
          <p:spPr>
            <a:xfrm>
              <a:off x="3851921" y="3721676"/>
              <a:ext cx="1368152" cy="1224135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Weight matrix 1</a:t>
              </a:r>
              <a:endParaRPr lang="zh-TW" altLang="en-US" dirty="0"/>
            </a:p>
          </p:txBody>
        </p:sp>
        <p:sp>
          <p:nvSpPr>
            <p:cNvPr id="5" name="圓角矩形 4"/>
            <p:cNvSpPr/>
            <p:nvPr/>
          </p:nvSpPr>
          <p:spPr>
            <a:xfrm>
              <a:off x="539552" y="3721676"/>
              <a:ext cx="1388057" cy="124194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Input Features</a:t>
              </a:r>
              <a:endParaRPr lang="zh-TW" altLang="en-US" dirty="0"/>
            </a:p>
          </p:txBody>
        </p:sp>
        <p:sp>
          <p:nvSpPr>
            <p:cNvPr id="6" name="圓角矩形 5"/>
            <p:cNvSpPr/>
            <p:nvPr/>
          </p:nvSpPr>
          <p:spPr>
            <a:xfrm>
              <a:off x="2195736" y="3721676"/>
              <a:ext cx="1388057" cy="124194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Activation Function 1</a:t>
              </a:r>
              <a:endParaRPr lang="zh-TW" altLang="en-US" dirty="0"/>
            </a:p>
          </p:txBody>
        </p:sp>
        <p:cxnSp>
          <p:nvCxnSpPr>
            <p:cNvPr id="7" name="直線單箭頭接點 6"/>
            <p:cNvCxnSpPr>
              <a:stCxn id="5" idx="3"/>
            </p:cNvCxnSpPr>
            <p:nvPr/>
          </p:nvCxnSpPr>
          <p:spPr>
            <a:xfrm>
              <a:off x="1927609" y="4342649"/>
              <a:ext cx="26812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單箭頭接點 7"/>
            <p:cNvCxnSpPr>
              <a:stCxn id="6" idx="3"/>
              <a:endCxn id="4" idx="1"/>
            </p:cNvCxnSpPr>
            <p:nvPr/>
          </p:nvCxnSpPr>
          <p:spPr>
            <a:xfrm flipV="1">
              <a:off x="3583793" y="4333744"/>
              <a:ext cx="268127" cy="89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圓角矩形 8"/>
            <p:cNvSpPr/>
            <p:nvPr/>
          </p:nvSpPr>
          <p:spPr>
            <a:xfrm>
              <a:off x="3851920" y="4711594"/>
              <a:ext cx="1368152" cy="1224136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Weight matrix 2</a:t>
              </a:r>
              <a:endParaRPr lang="zh-TW" altLang="en-US" dirty="0"/>
            </a:p>
          </p:txBody>
        </p:sp>
        <p:sp>
          <p:nvSpPr>
            <p:cNvPr id="10" name="圓角矩形 9"/>
            <p:cNvSpPr/>
            <p:nvPr/>
          </p:nvSpPr>
          <p:spPr>
            <a:xfrm>
              <a:off x="2195735" y="4693784"/>
              <a:ext cx="1388057" cy="124194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Activation Function 2</a:t>
              </a:r>
              <a:endParaRPr lang="zh-TW" altLang="en-US" dirty="0"/>
            </a:p>
          </p:txBody>
        </p:sp>
        <p:cxnSp>
          <p:nvCxnSpPr>
            <p:cNvPr id="11" name="直線單箭頭接點 10"/>
            <p:cNvCxnSpPr/>
            <p:nvPr/>
          </p:nvCxnSpPr>
          <p:spPr>
            <a:xfrm flipV="1">
              <a:off x="3547196" y="6493600"/>
              <a:ext cx="268127" cy="89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肘形接點 11"/>
            <p:cNvCxnSpPr>
              <a:stCxn id="4" idx="3"/>
              <a:endCxn id="10" idx="1"/>
            </p:cNvCxnSpPr>
            <p:nvPr/>
          </p:nvCxnSpPr>
          <p:spPr>
            <a:xfrm flipH="1">
              <a:off x="2195735" y="4333744"/>
              <a:ext cx="3024337" cy="981013"/>
            </a:xfrm>
            <a:prstGeom prst="bentConnector5">
              <a:avLst>
                <a:gd name="adj1" fmla="val -7559"/>
                <a:gd name="adj2" fmla="val 30789"/>
                <a:gd name="adj3" fmla="val 107559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文字方塊 12"/>
            <p:cNvSpPr txBox="1"/>
            <p:nvPr/>
          </p:nvSpPr>
          <p:spPr>
            <a:xfrm>
              <a:off x="3537836" y="6092569"/>
              <a:ext cx="3600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…</a:t>
              </a:r>
              <a:endParaRPr lang="zh-TW" altLang="en-US" dirty="0"/>
            </a:p>
          </p:txBody>
        </p:sp>
        <p:sp>
          <p:nvSpPr>
            <p:cNvPr id="14" name="圓角矩形 13"/>
            <p:cNvSpPr/>
            <p:nvPr/>
          </p:nvSpPr>
          <p:spPr>
            <a:xfrm>
              <a:off x="3851921" y="5881532"/>
              <a:ext cx="1368152" cy="1224136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Weight matrix L</a:t>
              </a:r>
              <a:endParaRPr lang="zh-TW" altLang="en-US" dirty="0"/>
            </a:p>
          </p:txBody>
        </p:sp>
        <p:sp>
          <p:nvSpPr>
            <p:cNvPr id="15" name="圓角矩形 14"/>
            <p:cNvSpPr/>
            <p:nvPr/>
          </p:nvSpPr>
          <p:spPr>
            <a:xfrm>
              <a:off x="2195736" y="5863722"/>
              <a:ext cx="1388057" cy="124194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Activation Function L</a:t>
              </a:r>
              <a:endParaRPr lang="zh-TW" altLang="en-US" dirty="0"/>
            </a:p>
          </p:txBody>
        </p:sp>
        <p:cxnSp>
          <p:nvCxnSpPr>
            <p:cNvPr id="16" name="肘形接點 15"/>
            <p:cNvCxnSpPr>
              <a:stCxn id="9" idx="3"/>
              <a:endCxn id="15" idx="1"/>
            </p:cNvCxnSpPr>
            <p:nvPr/>
          </p:nvCxnSpPr>
          <p:spPr>
            <a:xfrm flipH="1">
              <a:off x="2195736" y="5323662"/>
              <a:ext cx="3024336" cy="1161033"/>
            </a:xfrm>
            <a:prstGeom prst="bentConnector5">
              <a:avLst>
                <a:gd name="adj1" fmla="val -7559"/>
                <a:gd name="adj2" fmla="val 46222"/>
                <a:gd name="adj3" fmla="val 107559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單箭頭接點 16"/>
            <p:cNvCxnSpPr/>
            <p:nvPr/>
          </p:nvCxnSpPr>
          <p:spPr>
            <a:xfrm flipV="1">
              <a:off x="3629748" y="5323662"/>
              <a:ext cx="268127" cy="89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單箭頭接點 17"/>
            <p:cNvCxnSpPr/>
            <p:nvPr/>
          </p:nvCxnSpPr>
          <p:spPr>
            <a:xfrm flipV="1">
              <a:off x="5220073" y="6448607"/>
              <a:ext cx="268127" cy="89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圓角矩形 18"/>
            <p:cNvSpPr/>
            <p:nvPr/>
          </p:nvSpPr>
          <p:spPr>
            <a:xfrm>
              <a:off x="5488200" y="5863722"/>
              <a:ext cx="1388057" cy="124194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Feature</a:t>
              </a:r>
              <a:endParaRPr lang="zh-TW" altLang="en-US" dirty="0"/>
            </a:p>
          </p:txBody>
        </p:sp>
        <p:cxnSp>
          <p:nvCxnSpPr>
            <p:cNvPr id="20" name="直線單箭頭接點 19"/>
            <p:cNvCxnSpPr>
              <a:endCxn id="21" idx="1"/>
            </p:cNvCxnSpPr>
            <p:nvPr/>
          </p:nvCxnSpPr>
          <p:spPr>
            <a:xfrm flipV="1">
              <a:off x="6876257" y="6484695"/>
              <a:ext cx="432047" cy="178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圓角矩形 20"/>
            <p:cNvSpPr/>
            <p:nvPr/>
          </p:nvSpPr>
          <p:spPr>
            <a:xfrm>
              <a:off x="7308304" y="5863722"/>
              <a:ext cx="1388057" cy="1241946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Output, objective</a:t>
              </a:r>
              <a:endParaRPr lang="zh-TW" altLang="en-US" dirty="0"/>
            </a:p>
          </p:txBody>
        </p:sp>
        <p:cxnSp>
          <p:nvCxnSpPr>
            <p:cNvPr id="22" name="直線單箭頭接點 21"/>
            <p:cNvCxnSpPr/>
            <p:nvPr/>
          </p:nvCxnSpPr>
          <p:spPr>
            <a:xfrm flipV="1">
              <a:off x="5524873" y="6753407"/>
              <a:ext cx="268127" cy="89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3234101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err="1" smtClean="0"/>
              <a:t>BottleNeck</a:t>
            </a:r>
            <a:r>
              <a:rPr lang="en-US" altLang="zh-TW" dirty="0" smtClean="0"/>
              <a:t> Features(BNF)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Features extracted at the final layer right before the output are called bottleneck features</a:t>
            </a:r>
            <a:endParaRPr lang="en-US" altLang="zh-TW" sz="2800" dirty="0"/>
          </a:p>
          <a:p>
            <a:r>
              <a:rPr lang="en-US" altLang="zh-TW" sz="2800" dirty="0" smtClean="0"/>
              <a:t>They usually outperform conventional features on their specific task. </a:t>
            </a:r>
          </a:p>
          <a:p>
            <a:endParaRPr lang="en-US" altLang="zh-TW" sz="2400" dirty="0" smtClean="0"/>
          </a:p>
          <a:p>
            <a:endParaRPr lang="en-US" altLang="zh-TW" sz="2400" dirty="0" smtClean="0"/>
          </a:p>
        </p:txBody>
      </p:sp>
      <p:grpSp>
        <p:nvGrpSpPr>
          <p:cNvPr id="7" name="群組 6"/>
          <p:cNvGrpSpPr/>
          <p:nvPr/>
        </p:nvGrpSpPr>
        <p:grpSpPr>
          <a:xfrm>
            <a:off x="539553" y="3418670"/>
            <a:ext cx="7704856" cy="3196492"/>
            <a:chOff x="539552" y="3231170"/>
            <a:chExt cx="8156809" cy="3383992"/>
          </a:xfrm>
        </p:grpSpPr>
        <p:sp>
          <p:nvSpPr>
            <p:cNvPr id="5" name="圓角矩形 4"/>
            <p:cNvSpPr/>
            <p:nvPr/>
          </p:nvSpPr>
          <p:spPr>
            <a:xfrm>
              <a:off x="3851920" y="3231170"/>
              <a:ext cx="1368152" cy="1224136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Weight matrix 1</a:t>
              </a:r>
              <a:endParaRPr lang="zh-TW" altLang="en-US" dirty="0"/>
            </a:p>
          </p:txBody>
        </p:sp>
        <p:sp>
          <p:nvSpPr>
            <p:cNvPr id="4" name="圓角矩形 3"/>
            <p:cNvSpPr/>
            <p:nvPr/>
          </p:nvSpPr>
          <p:spPr>
            <a:xfrm>
              <a:off x="539552" y="3231170"/>
              <a:ext cx="1388057" cy="124194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Input Feature </a:t>
              </a:r>
              <a:endParaRPr lang="zh-TW" altLang="en-US" dirty="0"/>
            </a:p>
          </p:txBody>
        </p:sp>
        <p:sp>
          <p:nvSpPr>
            <p:cNvPr id="6" name="圓角矩形 5"/>
            <p:cNvSpPr/>
            <p:nvPr/>
          </p:nvSpPr>
          <p:spPr>
            <a:xfrm>
              <a:off x="2195736" y="3231170"/>
              <a:ext cx="1388057" cy="124194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Activation Function 1</a:t>
              </a:r>
              <a:endParaRPr lang="zh-TW" altLang="en-US" dirty="0"/>
            </a:p>
          </p:txBody>
        </p:sp>
        <p:cxnSp>
          <p:nvCxnSpPr>
            <p:cNvPr id="13" name="直線單箭頭接點 12"/>
            <p:cNvCxnSpPr>
              <a:stCxn id="4" idx="3"/>
              <a:endCxn id="6" idx="1"/>
            </p:cNvCxnSpPr>
            <p:nvPr/>
          </p:nvCxnSpPr>
          <p:spPr>
            <a:xfrm>
              <a:off x="1927609" y="3852143"/>
              <a:ext cx="26812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單箭頭接點 44"/>
            <p:cNvCxnSpPr>
              <a:stCxn id="6" idx="3"/>
              <a:endCxn id="5" idx="1"/>
            </p:cNvCxnSpPr>
            <p:nvPr/>
          </p:nvCxnSpPr>
          <p:spPr>
            <a:xfrm flipV="1">
              <a:off x="3583793" y="3843238"/>
              <a:ext cx="268127" cy="89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圓角矩形 51"/>
            <p:cNvSpPr/>
            <p:nvPr/>
          </p:nvSpPr>
          <p:spPr>
            <a:xfrm>
              <a:off x="3851920" y="4221088"/>
              <a:ext cx="1368152" cy="1224136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Weight matrix 2</a:t>
              </a:r>
              <a:endParaRPr lang="zh-TW" altLang="en-US" dirty="0"/>
            </a:p>
          </p:txBody>
        </p:sp>
        <p:sp>
          <p:nvSpPr>
            <p:cNvPr id="53" name="圓角矩形 52"/>
            <p:cNvSpPr/>
            <p:nvPr/>
          </p:nvSpPr>
          <p:spPr>
            <a:xfrm>
              <a:off x="2195735" y="4203278"/>
              <a:ext cx="1388057" cy="124194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Activation Function 2</a:t>
              </a:r>
              <a:endParaRPr lang="zh-TW" altLang="en-US" dirty="0"/>
            </a:p>
          </p:txBody>
        </p:sp>
        <p:cxnSp>
          <p:nvCxnSpPr>
            <p:cNvPr id="54" name="直線單箭頭接點 53"/>
            <p:cNvCxnSpPr/>
            <p:nvPr/>
          </p:nvCxnSpPr>
          <p:spPr>
            <a:xfrm flipV="1">
              <a:off x="3547196" y="6003094"/>
              <a:ext cx="268127" cy="89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肘形接點 55"/>
            <p:cNvCxnSpPr>
              <a:stCxn id="5" idx="3"/>
              <a:endCxn id="53" idx="1"/>
            </p:cNvCxnSpPr>
            <p:nvPr/>
          </p:nvCxnSpPr>
          <p:spPr>
            <a:xfrm flipH="1">
              <a:off x="2195735" y="3843238"/>
              <a:ext cx="3024337" cy="981013"/>
            </a:xfrm>
            <a:prstGeom prst="bentConnector5">
              <a:avLst>
                <a:gd name="adj1" fmla="val -7559"/>
                <a:gd name="adj2" fmla="val 30789"/>
                <a:gd name="adj3" fmla="val 107559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文字方塊 56"/>
            <p:cNvSpPr txBox="1"/>
            <p:nvPr/>
          </p:nvSpPr>
          <p:spPr>
            <a:xfrm>
              <a:off x="3537836" y="5602063"/>
              <a:ext cx="3600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…</a:t>
              </a:r>
              <a:endParaRPr lang="zh-TW" altLang="en-US" dirty="0"/>
            </a:p>
          </p:txBody>
        </p:sp>
        <p:sp>
          <p:nvSpPr>
            <p:cNvPr id="58" name="圓角矩形 57"/>
            <p:cNvSpPr/>
            <p:nvPr/>
          </p:nvSpPr>
          <p:spPr>
            <a:xfrm>
              <a:off x="3851921" y="5391026"/>
              <a:ext cx="1368152" cy="1224136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Weight matrix L</a:t>
              </a:r>
              <a:endParaRPr lang="zh-TW" altLang="en-US" dirty="0"/>
            </a:p>
          </p:txBody>
        </p:sp>
        <p:sp>
          <p:nvSpPr>
            <p:cNvPr id="59" name="圓角矩形 58"/>
            <p:cNvSpPr/>
            <p:nvPr/>
          </p:nvSpPr>
          <p:spPr>
            <a:xfrm>
              <a:off x="2195736" y="5373216"/>
              <a:ext cx="1388057" cy="124194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Activation Function L</a:t>
              </a:r>
              <a:endParaRPr lang="zh-TW" altLang="en-US" dirty="0"/>
            </a:p>
          </p:txBody>
        </p:sp>
        <p:cxnSp>
          <p:nvCxnSpPr>
            <p:cNvPr id="61" name="肘形接點 60"/>
            <p:cNvCxnSpPr>
              <a:stCxn id="52" idx="3"/>
              <a:endCxn id="59" idx="1"/>
            </p:cNvCxnSpPr>
            <p:nvPr/>
          </p:nvCxnSpPr>
          <p:spPr>
            <a:xfrm flipH="1">
              <a:off x="2195736" y="4833156"/>
              <a:ext cx="3024336" cy="1161033"/>
            </a:xfrm>
            <a:prstGeom prst="bentConnector5">
              <a:avLst>
                <a:gd name="adj1" fmla="val -7559"/>
                <a:gd name="adj2" fmla="val 46222"/>
                <a:gd name="adj3" fmla="val 107559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單箭頭接點 64"/>
            <p:cNvCxnSpPr/>
            <p:nvPr/>
          </p:nvCxnSpPr>
          <p:spPr>
            <a:xfrm flipV="1">
              <a:off x="3629748" y="4833156"/>
              <a:ext cx="268127" cy="89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單箭頭接點 66"/>
            <p:cNvCxnSpPr/>
            <p:nvPr/>
          </p:nvCxnSpPr>
          <p:spPr>
            <a:xfrm flipV="1">
              <a:off x="5220073" y="5958101"/>
              <a:ext cx="268127" cy="89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圓角矩形 67"/>
            <p:cNvSpPr/>
            <p:nvPr/>
          </p:nvSpPr>
          <p:spPr>
            <a:xfrm>
              <a:off x="5488200" y="5373216"/>
              <a:ext cx="1388057" cy="124194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BNF</a:t>
              </a:r>
            </a:p>
            <a:p>
              <a:pPr algn="ctr"/>
              <a:r>
                <a:rPr lang="en-US" altLang="zh-TW" dirty="0" smtClean="0"/>
                <a:t>Feature</a:t>
              </a:r>
              <a:endParaRPr lang="zh-TW" altLang="en-US" dirty="0"/>
            </a:p>
          </p:txBody>
        </p:sp>
        <p:cxnSp>
          <p:nvCxnSpPr>
            <p:cNvPr id="20" name="直線單箭頭接點 19"/>
            <p:cNvCxnSpPr>
              <a:endCxn id="22" idx="1"/>
            </p:cNvCxnSpPr>
            <p:nvPr/>
          </p:nvCxnSpPr>
          <p:spPr>
            <a:xfrm flipV="1">
              <a:off x="6876257" y="5994189"/>
              <a:ext cx="432047" cy="178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圓角矩形 21"/>
            <p:cNvSpPr/>
            <p:nvPr/>
          </p:nvSpPr>
          <p:spPr>
            <a:xfrm>
              <a:off x="7308304" y="5373216"/>
              <a:ext cx="1388057" cy="1241946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Output, objective</a:t>
              </a:r>
              <a:endParaRPr lang="zh-TW" altLang="en-US" dirty="0"/>
            </a:p>
          </p:txBody>
        </p:sp>
        <p:cxnSp>
          <p:nvCxnSpPr>
            <p:cNvPr id="23" name="直線單箭頭接點 22"/>
            <p:cNvCxnSpPr/>
            <p:nvPr/>
          </p:nvCxnSpPr>
          <p:spPr>
            <a:xfrm flipV="1">
              <a:off x="5524873" y="6262901"/>
              <a:ext cx="268127" cy="89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向下箭號 7"/>
          <p:cNvSpPr/>
          <p:nvPr/>
        </p:nvSpPr>
        <p:spPr>
          <a:xfrm rot="346647">
            <a:off x="6075165" y="3677536"/>
            <a:ext cx="436964" cy="1557855"/>
          </a:xfrm>
          <a:prstGeom prst="downArrow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191143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err="1" smtClean="0"/>
              <a:t>BottleNeck</a:t>
            </a:r>
            <a:r>
              <a:rPr lang="en-US" altLang="zh-TW" dirty="0" smtClean="0"/>
              <a:t> Features(BNF)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Often BNFs are used as the input to another DNN. The recursion goes on and on.</a:t>
            </a:r>
          </a:p>
          <a:p>
            <a:r>
              <a:rPr lang="en-US" altLang="zh-TW" sz="2800" dirty="0" smtClean="0"/>
              <a:t>It is not a far stretch to say that the MFCC technique is obsolete by today’s standard.</a:t>
            </a:r>
          </a:p>
          <a:p>
            <a:endParaRPr lang="en-US" altLang="zh-TW" sz="2400" dirty="0" smtClean="0"/>
          </a:p>
          <a:p>
            <a:endParaRPr lang="en-US" altLang="zh-TW" sz="2400" dirty="0" smtClean="0"/>
          </a:p>
        </p:txBody>
      </p:sp>
      <p:grpSp>
        <p:nvGrpSpPr>
          <p:cNvPr id="7" name="群組 6"/>
          <p:cNvGrpSpPr/>
          <p:nvPr/>
        </p:nvGrpSpPr>
        <p:grpSpPr>
          <a:xfrm>
            <a:off x="539553" y="3418670"/>
            <a:ext cx="7704856" cy="3196492"/>
            <a:chOff x="539552" y="3231170"/>
            <a:chExt cx="8156809" cy="3383992"/>
          </a:xfrm>
        </p:grpSpPr>
        <p:sp>
          <p:nvSpPr>
            <p:cNvPr id="5" name="圓角矩形 4"/>
            <p:cNvSpPr/>
            <p:nvPr/>
          </p:nvSpPr>
          <p:spPr>
            <a:xfrm>
              <a:off x="3851920" y="3231170"/>
              <a:ext cx="1368152" cy="1224136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Weight matrix 1</a:t>
              </a:r>
              <a:endParaRPr lang="zh-TW" altLang="en-US" dirty="0"/>
            </a:p>
          </p:txBody>
        </p:sp>
        <p:sp>
          <p:nvSpPr>
            <p:cNvPr id="4" name="圓角矩形 3"/>
            <p:cNvSpPr/>
            <p:nvPr/>
          </p:nvSpPr>
          <p:spPr>
            <a:xfrm>
              <a:off x="539552" y="3231170"/>
              <a:ext cx="1388057" cy="124194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Input Feature </a:t>
              </a:r>
              <a:endParaRPr lang="zh-TW" altLang="en-US" dirty="0"/>
            </a:p>
          </p:txBody>
        </p:sp>
        <p:sp>
          <p:nvSpPr>
            <p:cNvPr id="6" name="圓角矩形 5"/>
            <p:cNvSpPr/>
            <p:nvPr/>
          </p:nvSpPr>
          <p:spPr>
            <a:xfrm>
              <a:off x="2195736" y="3231170"/>
              <a:ext cx="1388057" cy="124194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Activation Function 1</a:t>
              </a:r>
              <a:endParaRPr lang="zh-TW" altLang="en-US" dirty="0"/>
            </a:p>
          </p:txBody>
        </p:sp>
        <p:cxnSp>
          <p:nvCxnSpPr>
            <p:cNvPr id="13" name="直線單箭頭接點 12"/>
            <p:cNvCxnSpPr>
              <a:stCxn id="4" idx="3"/>
              <a:endCxn id="6" idx="1"/>
            </p:cNvCxnSpPr>
            <p:nvPr/>
          </p:nvCxnSpPr>
          <p:spPr>
            <a:xfrm>
              <a:off x="1927609" y="3852143"/>
              <a:ext cx="26812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單箭頭接點 44"/>
            <p:cNvCxnSpPr>
              <a:stCxn id="6" idx="3"/>
              <a:endCxn id="5" idx="1"/>
            </p:cNvCxnSpPr>
            <p:nvPr/>
          </p:nvCxnSpPr>
          <p:spPr>
            <a:xfrm flipV="1">
              <a:off x="3583793" y="3843238"/>
              <a:ext cx="268127" cy="89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圓角矩形 51"/>
            <p:cNvSpPr/>
            <p:nvPr/>
          </p:nvSpPr>
          <p:spPr>
            <a:xfrm>
              <a:off x="3851920" y="4221088"/>
              <a:ext cx="1368152" cy="1224136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Weight matrix 2</a:t>
              </a:r>
              <a:endParaRPr lang="zh-TW" altLang="en-US" dirty="0"/>
            </a:p>
          </p:txBody>
        </p:sp>
        <p:sp>
          <p:nvSpPr>
            <p:cNvPr id="53" name="圓角矩形 52"/>
            <p:cNvSpPr/>
            <p:nvPr/>
          </p:nvSpPr>
          <p:spPr>
            <a:xfrm>
              <a:off x="2195735" y="4203278"/>
              <a:ext cx="1388057" cy="124194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Activation Function 2</a:t>
              </a:r>
              <a:endParaRPr lang="zh-TW" altLang="en-US" dirty="0"/>
            </a:p>
          </p:txBody>
        </p:sp>
        <p:cxnSp>
          <p:nvCxnSpPr>
            <p:cNvPr id="54" name="直線單箭頭接點 53"/>
            <p:cNvCxnSpPr/>
            <p:nvPr/>
          </p:nvCxnSpPr>
          <p:spPr>
            <a:xfrm flipV="1">
              <a:off x="3547196" y="6003094"/>
              <a:ext cx="268127" cy="89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肘形接點 55"/>
            <p:cNvCxnSpPr>
              <a:stCxn id="5" idx="3"/>
              <a:endCxn id="53" idx="1"/>
            </p:cNvCxnSpPr>
            <p:nvPr/>
          </p:nvCxnSpPr>
          <p:spPr>
            <a:xfrm flipH="1">
              <a:off x="2195735" y="3843238"/>
              <a:ext cx="3024337" cy="981013"/>
            </a:xfrm>
            <a:prstGeom prst="bentConnector5">
              <a:avLst>
                <a:gd name="adj1" fmla="val -7559"/>
                <a:gd name="adj2" fmla="val 30789"/>
                <a:gd name="adj3" fmla="val 107559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文字方塊 56"/>
            <p:cNvSpPr txBox="1"/>
            <p:nvPr/>
          </p:nvSpPr>
          <p:spPr>
            <a:xfrm>
              <a:off x="3537836" y="5602063"/>
              <a:ext cx="3600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…</a:t>
              </a:r>
              <a:endParaRPr lang="zh-TW" altLang="en-US" dirty="0"/>
            </a:p>
          </p:txBody>
        </p:sp>
        <p:sp>
          <p:nvSpPr>
            <p:cNvPr id="58" name="圓角矩形 57"/>
            <p:cNvSpPr/>
            <p:nvPr/>
          </p:nvSpPr>
          <p:spPr>
            <a:xfrm>
              <a:off x="3851921" y="5391026"/>
              <a:ext cx="1368152" cy="1224136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Weight matrix L</a:t>
              </a:r>
              <a:endParaRPr lang="zh-TW" altLang="en-US" dirty="0"/>
            </a:p>
          </p:txBody>
        </p:sp>
        <p:sp>
          <p:nvSpPr>
            <p:cNvPr id="59" name="圓角矩形 58"/>
            <p:cNvSpPr/>
            <p:nvPr/>
          </p:nvSpPr>
          <p:spPr>
            <a:xfrm>
              <a:off x="2195736" y="5373216"/>
              <a:ext cx="1388057" cy="124194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Activation Function L</a:t>
              </a:r>
              <a:endParaRPr lang="zh-TW" altLang="en-US" dirty="0"/>
            </a:p>
          </p:txBody>
        </p:sp>
        <p:cxnSp>
          <p:nvCxnSpPr>
            <p:cNvPr id="61" name="肘形接點 60"/>
            <p:cNvCxnSpPr>
              <a:stCxn id="52" idx="3"/>
              <a:endCxn id="59" idx="1"/>
            </p:cNvCxnSpPr>
            <p:nvPr/>
          </p:nvCxnSpPr>
          <p:spPr>
            <a:xfrm flipH="1">
              <a:off x="2195736" y="4833156"/>
              <a:ext cx="3024336" cy="1161033"/>
            </a:xfrm>
            <a:prstGeom prst="bentConnector5">
              <a:avLst>
                <a:gd name="adj1" fmla="val -7559"/>
                <a:gd name="adj2" fmla="val 46222"/>
                <a:gd name="adj3" fmla="val 107559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單箭頭接點 64"/>
            <p:cNvCxnSpPr/>
            <p:nvPr/>
          </p:nvCxnSpPr>
          <p:spPr>
            <a:xfrm flipV="1">
              <a:off x="3629748" y="4833156"/>
              <a:ext cx="268127" cy="89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單箭頭接點 66"/>
            <p:cNvCxnSpPr/>
            <p:nvPr/>
          </p:nvCxnSpPr>
          <p:spPr>
            <a:xfrm flipV="1">
              <a:off x="5220073" y="5958101"/>
              <a:ext cx="268127" cy="89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圓角矩形 67"/>
            <p:cNvSpPr/>
            <p:nvPr/>
          </p:nvSpPr>
          <p:spPr>
            <a:xfrm>
              <a:off x="5488200" y="5373216"/>
              <a:ext cx="1388057" cy="124194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BNF</a:t>
              </a:r>
            </a:p>
            <a:p>
              <a:pPr algn="ctr"/>
              <a:r>
                <a:rPr lang="en-US" altLang="zh-TW" dirty="0" smtClean="0"/>
                <a:t>Feature</a:t>
              </a:r>
              <a:endParaRPr lang="zh-TW" altLang="en-US" dirty="0"/>
            </a:p>
          </p:txBody>
        </p:sp>
        <p:cxnSp>
          <p:nvCxnSpPr>
            <p:cNvPr id="20" name="直線單箭頭接點 19"/>
            <p:cNvCxnSpPr>
              <a:endCxn id="22" idx="1"/>
            </p:cNvCxnSpPr>
            <p:nvPr/>
          </p:nvCxnSpPr>
          <p:spPr>
            <a:xfrm flipV="1">
              <a:off x="6876257" y="5994189"/>
              <a:ext cx="432047" cy="178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圓角矩形 21"/>
            <p:cNvSpPr/>
            <p:nvPr/>
          </p:nvSpPr>
          <p:spPr>
            <a:xfrm>
              <a:off x="7308304" y="5373216"/>
              <a:ext cx="1388057" cy="1241946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Output, objective</a:t>
              </a:r>
              <a:endParaRPr lang="zh-TW" altLang="en-US" dirty="0"/>
            </a:p>
          </p:txBody>
        </p:sp>
        <p:cxnSp>
          <p:nvCxnSpPr>
            <p:cNvPr id="23" name="直線單箭頭接點 22"/>
            <p:cNvCxnSpPr/>
            <p:nvPr/>
          </p:nvCxnSpPr>
          <p:spPr>
            <a:xfrm flipV="1">
              <a:off x="5524873" y="6262901"/>
              <a:ext cx="268127" cy="89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向下箭號 7"/>
          <p:cNvSpPr/>
          <p:nvPr/>
        </p:nvSpPr>
        <p:spPr>
          <a:xfrm rot="6954563">
            <a:off x="3116046" y="2592947"/>
            <a:ext cx="598144" cy="4134696"/>
          </a:xfrm>
          <a:prstGeom prst="downArrow">
            <a:avLst>
              <a:gd name="adj1" fmla="val 50000"/>
              <a:gd name="adj2" fmla="val 158249"/>
            </a:avLst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7819129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Xu</a:t>
            </a:r>
            <a:r>
              <a:rPr lang="en-US" altLang="zh-TW" dirty="0"/>
              <a:t>, Min, et al. "HMM-based audio keyword generation." </a:t>
            </a:r>
            <a:r>
              <a:rPr lang="en-US" altLang="zh-TW" i="1" dirty="0"/>
              <a:t>Advances in Multimedia Information Processing-PCM 2004</a:t>
            </a:r>
            <a:r>
              <a:rPr lang="en-US" altLang="zh-TW" dirty="0"/>
              <a:t>. Springer Berlin Heidelberg, 2005. 566-574</a:t>
            </a:r>
            <a:r>
              <a:rPr lang="en-US" altLang="zh-TW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Zheng</a:t>
            </a:r>
            <a:r>
              <a:rPr lang="en-US" altLang="zh-TW" dirty="0"/>
              <a:t>, Fang, </a:t>
            </a:r>
            <a:r>
              <a:rPr lang="en-US" altLang="zh-TW" dirty="0" err="1"/>
              <a:t>Guoliang</a:t>
            </a:r>
            <a:r>
              <a:rPr lang="en-US" altLang="zh-TW" dirty="0"/>
              <a:t> Zhang, and Zhanjiang Song. "Comparison of different implementations of MFCC." </a:t>
            </a:r>
            <a:r>
              <a:rPr lang="en-US" altLang="zh-TW" i="1" dirty="0"/>
              <a:t>Journal of Computer Science and Technology</a:t>
            </a:r>
            <a:r>
              <a:rPr lang="en-US" altLang="zh-TW" dirty="0"/>
              <a:t> 16.6 (2001): 582-589</a:t>
            </a:r>
            <a:r>
              <a:rPr lang="en-US" altLang="zh-TW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Hinton</a:t>
            </a:r>
            <a:r>
              <a:rPr lang="en-US" altLang="zh-TW" dirty="0"/>
              <a:t>, Geoffrey, et al. "Deep neural networks for acoustic modeling in speech recognition: The shared views of four research groups." </a:t>
            </a:r>
            <a:r>
              <a:rPr lang="en-US" altLang="zh-TW" i="1" dirty="0"/>
              <a:t>Signal Processing Magazine, IEEE</a:t>
            </a:r>
            <a:r>
              <a:rPr lang="en-US" altLang="zh-TW" dirty="0"/>
              <a:t> 29.6 (2012): 82-97</a:t>
            </a:r>
            <a:r>
              <a:rPr lang="en-US" altLang="zh-TW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>
                <a:hlinkClick r:id="rId2"/>
              </a:rPr>
              <a:t>http://en.wikipedia.org/wiki/Mel-frequency_cepstrum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Professor Lin-Shan Lee’s slides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err="1"/>
              <a:t>Evermann</a:t>
            </a:r>
            <a:r>
              <a:rPr lang="en-US" altLang="zh-TW" dirty="0"/>
              <a:t>, Gunnar, et al. </a:t>
            </a:r>
            <a:r>
              <a:rPr lang="en-US" altLang="zh-TW" i="1" dirty="0"/>
              <a:t>The HTK book</a:t>
            </a:r>
            <a:r>
              <a:rPr lang="en-US" altLang="zh-TW" dirty="0"/>
              <a:t>. Vol. 2. Cambridge: Entropic Cambridge Research Laboratory, 1997.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xmlns="" val="3147289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What are acoustic features?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dirty="0" smtClean="0"/>
                  <a:t>Features used to describe </a:t>
                </a:r>
                <a:r>
                  <a:rPr lang="en-US" altLang="zh-TW" dirty="0" smtClean="0"/>
                  <a:t>characteristics</a:t>
                </a:r>
                <a:r>
                  <a:rPr lang="en-US" altLang="zh-TW" dirty="0" smtClean="0"/>
                  <a:t> of speech signal at every time instant.</a:t>
                </a:r>
              </a:p>
              <a:p>
                <a:r>
                  <a:rPr lang="en-US" altLang="zh-TW" dirty="0" smtClean="0"/>
                  <a:t>Automatic Speech Recognition (ASR) systems take these features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solidFill>
                          <a:srgbClr val="FF0000"/>
                        </a:solidFill>
                        <a:latin typeface="Cambria Math"/>
                      </a:rPr>
                      <m:t>𝑜</m:t>
                    </m:r>
                  </m:oMath>
                </a14:m>
                <a:r>
                  <a:rPr lang="en-US" altLang="zh-TW" dirty="0" smtClean="0"/>
                  <a:t> as input and apply machine learning model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solidFill>
                          <a:srgbClr val="00B0F0"/>
                        </a:solidFill>
                        <a:latin typeface="Cambria Math"/>
                      </a:rPr>
                      <m:t>𝜃</m:t>
                    </m:r>
                  </m:oMath>
                </a14:m>
                <a:r>
                  <a:rPr lang="en-US" altLang="zh-TW" dirty="0" smtClean="0"/>
                  <a:t> to map them into a sequence of words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solidFill>
                          <a:srgbClr val="00B050"/>
                        </a:solidFill>
                        <a:latin typeface="Cambria Math"/>
                      </a:rPr>
                      <m:t>𝑤</m:t>
                    </m:r>
                  </m:oMath>
                </a14:m>
                <a:r>
                  <a:rPr lang="en-US" altLang="zh-TW" dirty="0" smtClean="0"/>
                  <a:t>. (for more info, take Prof. Lee’s Course)</a:t>
                </a:r>
                <a:endParaRPr lang="en-US" altLang="zh-TW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solidFill>
                          <a:srgbClr val="00B050"/>
                        </a:solidFill>
                        <a:latin typeface="Cambria Math"/>
                      </a:rPr>
                      <m:t>𝑤</m:t>
                    </m:r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zh-TW" b="0" i="0" smtClean="0">
                                <a:latin typeface="Cambria Math"/>
                              </a:rPr>
                              <m:t>argmax</m:t>
                            </m:r>
                          </m:e>
                          <m:lim>
                            <m:acc>
                              <m:accPr>
                                <m:chr m:val="̅"/>
                                <m:ctrlPr>
                                  <a:rPr lang="en-US" altLang="zh-TW" b="0" i="1" smtClean="0">
                                    <a:solidFill>
                                      <a:srgbClr val="00B05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altLang="zh-TW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𝑤</m:t>
                                </m:r>
                              </m:e>
                            </m:acc>
                          </m:lim>
                        </m:limLow>
                      </m:fName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altLang="zh-TW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altLang="zh-TW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𝑤</m:t>
                                </m:r>
                              </m:e>
                            </m:acc>
                            <m:r>
                              <a:rPr lang="en-US" altLang="zh-TW" b="0" i="1" smtClean="0">
                                <a:latin typeface="Cambria Math"/>
                              </a:rPr>
                              <m:t>|</m:t>
                            </m:r>
                            <m:r>
                              <a:rPr lang="en-US" altLang="zh-TW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𝑜</m:t>
                            </m:r>
                            <m:r>
                              <a:rPr lang="en-US" altLang="zh-TW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;</m:t>
                            </m:r>
                            <m:r>
                              <a:rPr lang="en-US" altLang="zh-TW" b="0" i="1" smtClean="0">
                                <a:solidFill>
                                  <a:srgbClr val="00B0F0"/>
                                </a:solidFill>
                                <a:latin typeface="Cambria Math"/>
                              </a:rPr>
                              <m:t>𝜃</m:t>
                            </m:r>
                          </m:e>
                        </m:d>
                      </m:e>
                    </m:func>
                  </m:oMath>
                </a14:m>
                <a:endParaRPr lang="en-US" altLang="zh-TW" dirty="0" smtClean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 cstate="print"/>
                <a:stretch>
                  <a:fillRect l="-706" t="-10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584809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What are acoustic features?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TW" dirty="0" smtClean="0"/>
              <a:t>Consists of two dimensions :</a:t>
            </a:r>
          </a:p>
          <a:p>
            <a:pPr lvl="1"/>
            <a:r>
              <a:rPr lang="en-US" altLang="zh-TW" dirty="0" smtClean="0"/>
              <a:t>Features space</a:t>
            </a:r>
          </a:p>
          <a:p>
            <a:pPr lvl="1"/>
            <a:r>
              <a:rPr lang="en-US" altLang="zh-TW" dirty="0" smtClean="0"/>
              <a:t>Time</a:t>
            </a:r>
          </a:p>
          <a:p>
            <a:r>
              <a:rPr lang="en-US" altLang="zh-TW" dirty="0" smtClean="0"/>
              <a:t>For Example: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Fourier transform coefficients, Spectrogram, MFCC, Filter bank output, BNF…</a:t>
            </a:r>
          </a:p>
          <a:p>
            <a:r>
              <a:rPr lang="en-US" altLang="zh-TW" dirty="0" smtClean="0"/>
              <a:t>Desired properties of acoustic features for</a:t>
            </a:r>
            <a:r>
              <a:rPr lang="zh-TW" altLang="en-US" dirty="0"/>
              <a:t> </a:t>
            </a:r>
            <a:r>
              <a:rPr lang="en-US" altLang="zh-TW" dirty="0" smtClean="0"/>
              <a:t>ASR:</a:t>
            </a:r>
          </a:p>
          <a:p>
            <a:pPr lvl="1"/>
            <a:r>
              <a:rPr lang="en-US" altLang="zh-TW" dirty="0" smtClean="0"/>
              <a:t>Noise Robustness</a:t>
            </a:r>
          </a:p>
          <a:p>
            <a:pPr lvl="1"/>
            <a:r>
              <a:rPr lang="en-US" altLang="zh-TW" dirty="0" smtClean="0"/>
              <a:t>Speaker Invariance</a:t>
            </a:r>
          </a:p>
          <a:p>
            <a:r>
              <a:rPr lang="en-US" altLang="zh-TW" dirty="0" smtClean="0"/>
              <a:t>From the Machine Learning point of view, the design of the feature has to be considered with the learning method applied.</a:t>
            </a:r>
          </a:p>
        </p:txBody>
      </p:sp>
    </p:spTree>
    <p:extLst>
      <p:ext uri="{BB962C8B-B14F-4D97-AF65-F5344CB8AC3E}">
        <p14:creationId xmlns:p14="http://schemas.microsoft.com/office/powerpoint/2010/main" xmlns="" val="4110579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200" dirty="0" smtClean="0"/>
              <a:t>Mel-Frequency </a:t>
            </a:r>
            <a:r>
              <a:rPr lang="en-US" altLang="zh-TW" sz="3200" dirty="0" err="1" smtClean="0"/>
              <a:t>Cepstrum</a:t>
            </a:r>
            <a:r>
              <a:rPr lang="en-US" altLang="zh-TW" sz="3200" dirty="0" smtClean="0"/>
              <a:t> Coefficients(MFCC)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The most popular speech feature in from 1990 to the early 2000s</a:t>
            </a:r>
          </a:p>
          <a:p>
            <a:r>
              <a:rPr lang="en-US" altLang="zh-TW" dirty="0" smtClean="0"/>
              <a:t>It is the result of countless trial and errors optimized to overcome noise and speaker variation issues under the HMM-GMM framework for ASR.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734340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MFCC (from wiki)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TW" sz="2600" dirty="0" smtClean="0"/>
              <a:t>Take </a:t>
            </a:r>
            <a:r>
              <a:rPr lang="en-US" altLang="zh-TW" sz="2600" dirty="0"/>
              <a:t>the </a:t>
            </a:r>
            <a:r>
              <a:rPr lang="en-US" altLang="zh-TW" sz="2600" dirty="0">
                <a:hlinkClick r:id="rId2" tooltip="Fourier transform"/>
              </a:rPr>
              <a:t>Fourier transform</a:t>
            </a:r>
            <a:r>
              <a:rPr lang="en-US" altLang="zh-TW" sz="2600" dirty="0"/>
              <a:t> of (a windowed excerpt of) a signal.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sz="2600" dirty="0"/>
              <a:t>Map the powers of the spectrum obtained above onto the </a:t>
            </a:r>
            <a:r>
              <a:rPr lang="en-US" altLang="zh-TW" sz="2600" dirty="0" err="1">
                <a:hlinkClick r:id="rId3" tooltip="Mel scale"/>
              </a:rPr>
              <a:t>mel</a:t>
            </a:r>
            <a:r>
              <a:rPr lang="en-US" altLang="zh-TW" sz="2600" dirty="0">
                <a:hlinkClick r:id="rId3" tooltip="Mel scale"/>
              </a:rPr>
              <a:t> scale</a:t>
            </a:r>
            <a:r>
              <a:rPr lang="en-US" altLang="zh-TW" sz="2600" dirty="0"/>
              <a:t>, using </a:t>
            </a:r>
            <a:r>
              <a:rPr lang="en-US" altLang="zh-TW" sz="2600" dirty="0">
                <a:hlinkClick r:id="rId4" tooltip="Window function"/>
              </a:rPr>
              <a:t>triangular overlapping windows</a:t>
            </a:r>
            <a:r>
              <a:rPr lang="en-US" altLang="zh-TW" sz="26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sz="2600" dirty="0"/>
              <a:t>Take the </a:t>
            </a:r>
            <a:r>
              <a:rPr lang="en-US" altLang="zh-TW" sz="2600" dirty="0">
                <a:hlinkClick r:id="rId5" tooltip="Logarithm"/>
              </a:rPr>
              <a:t>logs</a:t>
            </a:r>
            <a:r>
              <a:rPr lang="en-US" altLang="zh-TW" sz="2600" dirty="0"/>
              <a:t> of the powers at each of the </a:t>
            </a:r>
            <a:r>
              <a:rPr lang="en-US" altLang="zh-TW" sz="2600" dirty="0" err="1"/>
              <a:t>mel</a:t>
            </a:r>
            <a:r>
              <a:rPr lang="en-US" altLang="zh-TW" sz="2600" dirty="0"/>
              <a:t> frequencies.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sz="2600" dirty="0"/>
              <a:t>Take the </a:t>
            </a:r>
            <a:r>
              <a:rPr lang="en-US" altLang="zh-TW" sz="2600" dirty="0">
                <a:hlinkClick r:id="rId6" tooltip="Discrete cosine transform"/>
              </a:rPr>
              <a:t>discrete cosine transform</a:t>
            </a:r>
            <a:r>
              <a:rPr lang="en-US" altLang="zh-TW" sz="2600" dirty="0"/>
              <a:t> of the list of </a:t>
            </a:r>
            <a:r>
              <a:rPr lang="en-US" altLang="zh-TW" sz="2600" dirty="0" err="1"/>
              <a:t>mel</a:t>
            </a:r>
            <a:r>
              <a:rPr lang="en-US" altLang="zh-TW" sz="2600" dirty="0"/>
              <a:t> log powers, as if it were a signal.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sz="2600" dirty="0"/>
              <a:t>The MFCCs are the amplitudes of the resulting spectrum.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051197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MFCC</a:t>
            </a:r>
            <a:endParaRPr lang="zh-TW" altLang="en-US" dirty="0"/>
          </a:p>
        </p:txBody>
      </p:sp>
      <p:sp>
        <p:nvSpPr>
          <p:cNvPr id="5" name="圓角矩形 4"/>
          <p:cNvSpPr/>
          <p:nvPr/>
        </p:nvSpPr>
        <p:spPr>
          <a:xfrm>
            <a:off x="4547721" y="1790626"/>
            <a:ext cx="1368152" cy="122413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Discrete Fourier Transform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圓角矩形 5"/>
              <p:cNvSpPr/>
              <p:nvPr/>
            </p:nvSpPr>
            <p:spPr>
              <a:xfrm>
                <a:off x="2756095" y="3369568"/>
                <a:ext cx="1388057" cy="1241946"/>
              </a:xfrm>
              <a:prstGeom prst="round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i="1" dirty="0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altLang="zh-TW" i="1" dirty="0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zh-TW" b="0" i="1" dirty="0" smtClean="0">
                                  <a:latin typeface="Cambria Math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en-US" altLang="zh-TW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6" name="圓角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095" y="3369568"/>
                <a:ext cx="1388057" cy="1241946"/>
              </a:xfrm>
              <a:prstGeom prst="round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圓角矩形 7"/>
              <p:cNvSpPr/>
              <p:nvPr/>
            </p:nvSpPr>
            <p:spPr>
              <a:xfrm>
                <a:off x="2756095" y="4971554"/>
                <a:ext cx="1388057" cy="1241946"/>
              </a:xfrm>
              <a:prstGeom prst="round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b="0" i="0" dirty="0" smtClean="0">
                          <a:latin typeface="Cambria Math"/>
                        </a:rPr>
                        <m:t>log</m:t>
                      </m:r>
                      <m:r>
                        <a:rPr lang="en-US" altLang="zh-TW" b="0" i="1" dirty="0" smtClean="0">
                          <a:latin typeface="Cambria Math"/>
                        </a:rPr>
                        <m:t>⁡(</m:t>
                      </m:r>
                      <m:sSup>
                        <m:sSupPr>
                          <m:ctrlPr>
                            <a:rPr lang="en-US" altLang="zh-TW" i="1" dirty="0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altLang="zh-TW" i="1" dirty="0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zh-TW" b="0" i="1" dirty="0" smtClean="0">
                                  <a:latin typeface="Cambria Math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en-US" altLang="zh-TW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zh-TW" b="0" i="1" dirty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8" name="圓角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095" y="4971554"/>
                <a:ext cx="1388057" cy="1241946"/>
              </a:xfrm>
              <a:prstGeom prst="round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圓角矩形 8"/>
          <p:cNvSpPr/>
          <p:nvPr/>
        </p:nvSpPr>
        <p:spPr>
          <a:xfrm>
            <a:off x="4546935" y="3387378"/>
            <a:ext cx="1368152" cy="122413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Mel Filter bank</a:t>
            </a:r>
            <a:endParaRPr lang="zh-TW" altLang="en-US" dirty="0"/>
          </a:p>
        </p:txBody>
      </p:sp>
      <p:sp>
        <p:nvSpPr>
          <p:cNvPr id="10" name="圓角矩形 9"/>
          <p:cNvSpPr/>
          <p:nvPr/>
        </p:nvSpPr>
        <p:spPr>
          <a:xfrm>
            <a:off x="4547721" y="4989364"/>
            <a:ext cx="1368152" cy="122413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Discrete Cosine Transform</a:t>
            </a:r>
            <a:endParaRPr lang="zh-TW" altLang="en-US" dirty="0"/>
          </a:p>
        </p:txBody>
      </p:sp>
      <p:sp>
        <p:nvSpPr>
          <p:cNvPr id="12" name="圓角矩形 11"/>
          <p:cNvSpPr/>
          <p:nvPr/>
        </p:nvSpPr>
        <p:spPr>
          <a:xfrm>
            <a:off x="2756095" y="1772816"/>
            <a:ext cx="1388057" cy="124194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Hamming</a:t>
            </a:r>
          </a:p>
          <a:p>
            <a:pPr algn="ctr"/>
            <a:r>
              <a:rPr lang="en-US" altLang="zh-TW" dirty="0" smtClean="0"/>
              <a:t>Window</a:t>
            </a:r>
            <a:endParaRPr lang="zh-TW" altLang="en-US" dirty="0"/>
          </a:p>
        </p:txBody>
      </p:sp>
      <p:cxnSp>
        <p:nvCxnSpPr>
          <p:cNvPr id="11" name="肘形接點 10"/>
          <p:cNvCxnSpPr>
            <a:stCxn id="5" idx="3"/>
            <a:endCxn id="6" idx="1"/>
          </p:cNvCxnSpPr>
          <p:nvPr/>
        </p:nvCxnSpPr>
        <p:spPr>
          <a:xfrm flipH="1">
            <a:off x="2756095" y="2402694"/>
            <a:ext cx="3159778" cy="1587847"/>
          </a:xfrm>
          <a:prstGeom prst="bentConnector5">
            <a:avLst>
              <a:gd name="adj1" fmla="val -7235"/>
              <a:gd name="adj2" fmla="val 49720"/>
              <a:gd name="adj3" fmla="val 107235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肘形接點 17"/>
          <p:cNvCxnSpPr>
            <a:stCxn id="9" idx="3"/>
            <a:endCxn id="8" idx="1"/>
          </p:cNvCxnSpPr>
          <p:nvPr/>
        </p:nvCxnSpPr>
        <p:spPr>
          <a:xfrm flipH="1">
            <a:off x="2756095" y="3999446"/>
            <a:ext cx="3158992" cy="1593081"/>
          </a:xfrm>
          <a:prstGeom prst="bentConnector5">
            <a:avLst>
              <a:gd name="adj1" fmla="val -7236"/>
              <a:gd name="adj2" fmla="val 49721"/>
              <a:gd name="adj3" fmla="val 107236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單箭頭接點 24"/>
          <p:cNvCxnSpPr>
            <a:stCxn id="12" idx="3"/>
            <a:endCxn id="5" idx="1"/>
          </p:cNvCxnSpPr>
          <p:nvPr/>
        </p:nvCxnSpPr>
        <p:spPr>
          <a:xfrm>
            <a:off x="4144152" y="2393789"/>
            <a:ext cx="403569" cy="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>
            <a:stCxn id="6" idx="3"/>
            <a:endCxn id="9" idx="1"/>
          </p:cNvCxnSpPr>
          <p:nvPr/>
        </p:nvCxnSpPr>
        <p:spPr>
          <a:xfrm>
            <a:off x="4144152" y="3990541"/>
            <a:ext cx="402783" cy="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單箭頭接點 28"/>
          <p:cNvCxnSpPr>
            <a:stCxn id="8" idx="3"/>
            <a:endCxn id="10" idx="1"/>
          </p:cNvCxnSpPr>
          <p:nvPr/>
        </p:nvCxnSpPr>
        <p:spPr>
          <a:xfrm>
            <a:off x="4144152" y="5592527"/>
            <a:ext cx="403569" cy="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/>
          <p:nvPr/>
        </p:nvCxnSpPr>
        <p:spPr>
          <a:xfrm>
            <a:off x="5915087" y="5620930"/>
            <a:ext cx="403569" cy="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單箭頭接點 32"/>
          <p:cNvCxnSpPr/>
          <p:nvPr/>
        </p:nvCxnSpPr>
        <p:spPr>
          <a:xfrm>
            <a:off x="2352526" y="2389336"/>
            <a:ext cx="403569" cy="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圓角矩形 35"/>
          <p:cNvSpPr/>
          <p:nvPr/>
        </p:nvSpPr>
        <p:spPr>
          <a:xfrm>
            <a:off x="941729" y="1790626"/>
            <a:ext cx="1388057" cy="1241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Time Domain Signal</a:t>
            </a:r>
            <a:endParaRPr lang="zh-TW" altLang="en-US" dirty="0"/>
          </a:p>
        </p:txBody>
      </p:sp>
      <p:sp>
        <p:nvSpPr>
          <p:cNvPr id="37" name="圓角矩形 36"/>
          <p:cNvSpPr/>
          <p:nvPr/>
        </p:nvSpPr>
        <p:spPr>
          <a:xfrm>
            <a:off x="6313333" y="4999957"/>
            <a:ext cx="1388057" cy="1241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MFCC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71790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5"/>
          <p:cNvSpPr txBox="1">
            <a:spLocks noChangeArrowheads="1"/>
          </p:cNvSpPr>
          <p:nvPr/>
        </p:nvSpPr>
        <p:spPr bwMode="auto">
          <a:xfrm>
            <a:off x="2755392" y="1018532"/>
            <a:ext cx="3109913" cy="493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9pPr>
          </a:lstStyle>
          <a:p>
            <a:pPr eaLnBrk="1" hangingPunct="1"/>
            <a:r>
              <a:rPr lang="en-US" altLang="zh-TW" sz="22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</a:t>
            </a:r>
            <a:r>
              <a:rPr lang="en-US" altLang="zh-TW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600" u="sng" dirty="0">
                <a:latin typeface="Times New Roman" pitchFamily="18" charset="0"/>
                <a:cs typeface="Times New Roman" pitchFamily="18" charset="0"/>
              </a:rPr>
              <a:t>Hamming Window</a:t>
            </a:r>
            <a:endParaRPr lang="zh-TW" alt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49169" y="1512244"/>
            <a:ext cx="4344835" cy="1692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文字方塊 5"/>
              <p:cNvSpPr txBox="1"/>
              <p:nvPr/>
            </p:nvSpPr>
            <p:spPr>
              <a:xfrm>
                <a:off x="2249996" y="3223817"/>
                <a:ext cx="4644008" cy="2615652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>
                <a:defPPr>
                  <a:defRPr lang="zh-TW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  <a:cs typeface="+mn-cs"/>
                  </a:defRPr>
                </a:lvl9pPr>
              </a:lstStyle>
              <a:p>
                <a:r>
                  <a:rPr lang="en-US" altLang="zh-TW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Hamming window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altLang="zh-TW" b="0" i="1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TW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0.54−0.46</m:t>
                              </m:r>
                              <m:func>
                                <m:funcPr>
                                  <m:ctrlPr>
                                    <a:rPr lang="en-US" altLang="zh-TW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altLang="zh-TW" b="0" i="0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altLang="zh-TW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[</m:t>
                                  </m:r>
                                  <m:f>
                                    <m:fPr>
                                      <m:ctrlPr>
                                        <a:rPr lang="en-US" altLang="zh-TW" b="0" i="1" smtClean="0"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TW" b="0" i="1" smtClean="0"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  <m:r>
                                        <a:rPr lang="zh-TW" altLang="en-US" b="0" i="1" smtClean="0"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𝜋</m:t>
                                      </m:r>
                                      <m:r>
                                        <a:rPr lang="en-US" altLang="zh-TW" b="0" i="1" smtClean="0"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𝑚</m:t>
                                      </m:r>
                                    </m:num>
                                    <m:den>
                                      <m:r>
                                        <a:rPr lang="en-US" altLang="zh-TW" b="0" i="1" smtClean="0"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𝐿</m:t>
                                      </m:r>
                                    </m:den>
                                  </m:f>
                                  <m:r>
                                    <a:rPr lang="en-US" altLang="zh-TW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]</m:t>
                                  </m:r>
                                </m:e>
                              </m:func>
                              <m:r>
                                <m:rPr>
                                  <m:nor/>
                                </m:rPr>
                                <a:rPr lang="en-US" altLang="zh-TW" b="0" i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altLang="zh-TW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  <m:r>
                                <a:rPr lang="en-US" altLang="zh-TW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≤</m:t>
                              </m:r>
                              <m:r>
                                <a:rPr lang="en-US" altLang="zh-TW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  <m:r>
                                <a:rPr lang="en-US" altLang="zh-TW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≤</m:t>
                              </m:r>
                              <m:r>
                                <a:rPr lang="en-US" altLang="zh-TW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𝐿</m:t>
                              </m:r>
                              <m:r>
                                <a:rPr lang="en-US" altLang="zh-TW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altLang="zh-TW" b="0" i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0, </m:t>
                              </m:r>
                              <m:r>
                                <m:rPr>
                                  <m:nor/>
                                </m:rPr>
                                <a:rPr lang="en-US" altLang="zh-TW" b="0" i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else</m:t>
                              </m:r>
                              <m:r>
                                <m:rPr>
                                  <m:nor/>
                                </m:rPr>
                                <a:rPr lang="en-US" altLang="zh-TW" b="0" i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                                                        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altLang="zh-TW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zh-TW" b="0" i="1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TW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en-US" altLang="zh-TW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altLang="zh-TW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altLang="zh-TW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</m:nary>
                      <m:d>
                        <m:dPr>
                          <m:begChr m:val="{"/>
                          <m:endChr m:val="}"/>
                          <m:ctrlPr>
                            <a:rPr lang="en-US" altLang="zh-TW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altLang="zh-TW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[</m:t>
                          </m:r>
                          <m:r>
                            <a:rPr lang="en-US" altLang="zh-TW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en-US" altLang="zh-TW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]</m:t>
                          </m:r>
                        </m:e>
                      </m:d>
                      <m:r>
                        <a:rPr lang="en-US" altLang="zh-TW" b="0" i="1" smtClean="0">
                          <a:latin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altLang="zh-TW" b="0" i="1" smtClean="0">
                          <a:latin typeface="Cambria Math"/>
                          <a:cs typeface="Times New Roman" panose="02020603050405020304" pitchFamily="18" charset="0"/>
                        </a:rPr>
                        <m:t>𝑤</m:t>
                      </m:r>
                      <m:r>
                        <a:rPr lang="en-US" altLang="zh-TW" b="0" i="1" smtClean="0">
                          <a:latin typeface="Cambria Math"/>
                          <a:cs typeface="Times New Roman" panose="02020603050405020304" pitchFamily="18" charset="0"/>
                        </a:rPr>
                        <m:t>[</m:t>
                      </m:r>
                      <m:r>
                        <a:rPr lang="en-US" altLang="zh-TW" b="0" i="1" smtClean="0">
                          <a:latin typeface="Cambria Math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n-US" altLang="zh-TW" b="0" i="1" smtClean="0">
                          <a:latin typeface="Cambria Math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altLang="zh-TW" b="0" i="1" smtClean="0">
                          <a:latin typeface="Cambria Math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n-US" altLang="zh-TW" b="0" i="1" smtClean="0">
                          <a:latin typeface="Cambria Math"/>
                          <a:cs typeface="Times New Roman" panose="02020603050405020304" pitchFamily="18" charset="0"/>
                        </a:rPr>
                        <m:t>]</m:t>
                      </m:r>
                    </m:oMath>
                  </m:oMathPara>
                </a14:m>
                <a:endParaRPr lang="en-US" altLang="zh-TW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US" altLang="zh-TW" b="0" i="1" smtClean="0">
                        <a:latin typeface="Cambria Math"/>
                        <a:cs typeface="Times New Roman" panose="02020603050405020304" pitchFamily="18" charset="0"/>
                      </a:rPr>
                      <m:t>{ • }</m:t>
                    </m:r>
                  </m:oMath>
                </a14:m>
                <a:r>
                  <a:rPr lang="en-US" altLang="zh-TW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some operator</a:t>
                </a:r>
              </a:p>
              <a:p>
                <a:r>
                  <a:rPr lang="en-US" altLang="zh-TW" dirty="0" smtClean="0">
                    <a:cs typeface="Times New Roman" panose="02020603050405020304" pitchFamily="18" charset="0"/>
                  </a:rPr>
                  <a:t>w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/>
                        <a:cs typeface="Times New Roman" panose="02020603050405020304" pitchFamily="18" charset="0"/>
                      </a:rPr>
                      <m:t>{</m:t>
                    </m:r>
                    <m:r>
                      <a:rPr lang="en-US" altLang="zh-TW" b="0" i="1" smtClean="0">
                        <a:latin typeface="Cambria Math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altLang="zh-TW" i="1">
                        <a:latin typeface="Cambria Math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r>
                  <a:rPr lang="en-US" altLang="zh-TW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window shape</a:t>
                </a:r>
                <a:endParaRPr lang="zh-TW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9996" y="3223817"/>
                <a:ext cx="4644008" cy="261565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3018" t="-116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105046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MFCC</a:t>
            </a:r>
            <a:endParaRPr lang="zh-TW" altLang="en-US" dirty="0"/>
          </a:p>
        </p:txBody>
      </p:sp>
      <p:sp>
        <p:nvSpPr>
          <p:cNvPr id="5" name="圓角矩形 4"/>
          <p:cNvSpPr/>
          <p:nvPr/>
        </p:nvSpPr>
        <p:spPr>
          <a:xfrm>
            <a:off x="4547721" y="1790626"/>
            <a:ext cx="1368152" cy="122413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Discrete Fourier Transform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圓角矩形 5"/>
              <p:cNvSpPr/>
              <p:nvPr/>
            </p:nvSpPr>
            <p:spPr>
              <a:xfrm>
                <a:off x="2756095" y="3369568"/>
                <a:ext cx="1388057" cy="1241946"/>
              </a:xfrm>
              <a:prstGeom prst="round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i="1" dirty="0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altLang="zh-TW" i="1" dirty="0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zh-TW" b="0" i="1" dirty="0" smtClean="0">
                                  <a:latin typeface="Cambria Math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en-US" altLang="zh-TW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6" name="圓角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095" y="3369568"/>
                <a:ext cx="1388057" cy="1241946"/>
              </a:xfrm>
              <a:prstGeom prst="round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圓角矩形 7"/>
              <p:cNvSpPr/>
              <p:nvPr/>
            </p:nvSpPr>
            <p:spPr>
              <a:xfrm>
                <a:off x="2756095" y="4971554"/>
                <a:ext cx="1388057" cy="1241946"/>
              </a:xfrm>
              <a:prstGeom prst="round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b="0" i="0" dirty="0" smtClean="0">
                          <a:latin typeface="Cambria Math"/>
                        </a:rPr>
                        <m:t>log</m:t>
                      </m:r>
                      <m:r>
                        <a:rPr lang="en-US" altLang="zh-TW" b="0" i="1" dirty="0" smtClean="0">
                          <a:latin typeface="Cambria Math"/>
                        </a:rPr>
                        <m:t>⁡(</m:t>
                      </m:r>
                      <m:sSup>
                        <m:sSupPr>
                          <m:ctrlPr>
                            <a:rPr lang="en-US" altLang="zh-TW" i="1" dirty="0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altLang="zh-TW" i="1" dirty="0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zh-TW" b="0" i="1" dirty="0" smtClean="0">
                                  <a:latin typeface="Cambria Math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en-US" altLang="zh-TW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zh-TW" b="0" i="1" dirty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8" name="圓角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095" y="4971554"/>
                <a:ext cx="1388057" cy="1241946"/>
              </a:xfrm>
              <a:prstGeom prst="round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圓角矩形 8"/>
          <p:cNvSpPr/>
          <p:nvPr/>
        </p:nvSpPr>
        <p:spPr>
          <a:xfrm>
            <a:off x="4546935" y="3387378"/>
            <a:ext cx="1368152" cy="122413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Mel Filter bank</a:t>
            </a:r>
            <a:endParaRPr lang="zh-TW" altLang="en-US" dirty="0"/>
          </a:p>
        </p:txBody>
      </p:sp>
      <p:sp>
        <p:nvSpPr>
          <p:cNvPr id="10" name="圓角矩形 9"/>
          <p:cNvSpPr/>
          <p:nvPr/>
        </p:nvSpPr>
        <p:spPr>
          <a:xfrm>
            <a:off x="4547721" y="4989364"/>
            <a:ext cx="1368152" cy="122413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Discrete Cosine Transform</a:t>
            </a:r>
            <a:endParaRPr lang="zh-TW" altLang="en-US" dirty="0"/>
          </a:p>
        </p:txBody>
      </p:sp>
      <p:sp>
        <p:nvSpPr>
          <p:cNvPr id="12" name="圓角矩形 11"/>
          <p:cNvSpPr/>
          <p:nvPr/>
        </p:nvSpPr>
        <p:spPr>
          <a:xfrm>
            <a:off x="2756095" y="1772816"/>
            <a:ext cx="1388057" cy="124194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Hamming</a:t>
            </a:r>
          </a:p>
          <a:p>
            <a:pPr algn="ctr"/>
            <a:r>
              <a:rPr lang="en-US" altLang="zh-TW" dirty="0" smtClean="0"/>
              <a:t>Window</a:t>
            </a:r>
            <a:endParaRPr lang="zh-TW" altLang="en-US" dirty="0"/>
          </a:p>
        </p:txBody>
      </p:sp>
      <p:cxnSp>
        <p:nvCxnSpPr>
          <p:cNvPr id="11" name="肘形接點 10"/>
          <p:cNvCxnSpPr>
            <a:stCxn id="5" idx="3"/>
            <a:endCxn id="6" idx="1"/>
          </p:cNvCxnSpPr>
          <p:nvPr/>
        </p:nvCxnSpPr>
        <p:spPr>
          <a:xfrm flipH="1">
            <a:off x="2756095" y="2402694"/>
            <a:ext cx="3159778" cy="1587847"/>
          </a:xfrm>
          <a:prstGeom prst="bentConnector5">
            <a:avLst>
              <a:gd name="adj1" fmla="val -7235"/>
              <a:gd name="adj2" fmla="val 49720"/>
              <a:gd name="adj3" fmla="val 107235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肘形接點 17"/>
          <p:cNvCxnSpPr>
            <a:stCxn id="9" idx="3"/>
            <a:endCxn id="8" idx="1"/>
          </p:cNvCxnSpPr>
          <p:nvPr/>
        </p:nvCxnSpPr>
        <p:spPr>
          <a:xfrm flipH="1">
            <a:off x="2756095" y="3999446"/>
            <a:ext cx="3158992" cy="1593081"/>
          </a:xfrm>
          <a:prstGeom prst="bentConnector5">
            <a:avLst>
              <a:gd name="adj1" fmla="val -7236"/>
              <a:gd name="adj2" fmla="val 49721"/>
              <a:gd name="adj3" fmla="val 107236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單箭頭接點 24"/>
          <p:cNvCxnSpPr>
            <a:stCxn id="12" idx="3"/>
            <a:endCxn id="5" idx="1"/>
          </p:cNvCxnSpPr>
          <p:nvPr/>
        </p:nvCxnSpPr>
        <p:spPr>
          <a:xfrm>
            <a:off x="4144152" y="2393789"/>
            <a:ext cx="403569" cy="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>
            <a:stCxn id="6" idx="3"/>
            <a:endCxn id="9" idx="1"/>
          </p:cNvCxnSpPr>
          <p:nvPr/>
        </p:nvCxnSpPr>
        <p:spPr>
          <a:xfrm>
            <a:off x="4144152" y="3990541"/>
            <a:ext cx="402783" cy="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單箭頭接點 28"/>
          <p:cNvCxnSpPr>
            <a:stCxn id="8" idx="3"/>
            <a:endCxn id="10" idx="1"/>
          </p:cNvCxnSpPr>
          <p:nvPr/>
        </p:nvCxnSpPr>
        <p:spPr>
          <a:xfrm>
            <a:off x="4144152" y="5592527"/>
            <a:ext cx="403569" cy="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/>
          <p:nvPr/>
        </p:nvCxnSpPr>
        <p:spPr>
          <a:xfrm>
            <a:off x="5915087" y="5620930"/>
            <a:ext cx="403569" cy="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單箭頭接點 32"/>
          <p:cNvCxnSpPr/>
          <p:nvPr/>
        </p:nvCxnSpPr>
        <p:spPr>
          <a:xfrm>
            <a:off x="2352526" y="2389336"/>
            <a:ext cx="403569" cy="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圓角矩形 35"/>
          <p:cNvSpPr/>
          <p:nvPr/>
        </p:nvSpPr>
        <p:spPr>
          <a:xfrm>
            <a:off x="941729" y="1790626"/>
            <a:ext cx="1388057" cy="1241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Time Domain Signal</a:t>
            </a:r>
            <a:endParaRPr lang="zh-TW" altLang="en-US" dirty="0"/>
          </a:p>
        </p:txBody>
      </p:sp>
      <p:sp>
        <p:nvSpPr>
          <p:cNvPr id="37" name="圓角矩形 36"/>
          <p:cNvSpPr/>
          <p:nvPr/>
        </p:nvSpPr>
        <p:spPr>
          <a:xfrm>
            <a:off x="6313333" y="4999957"/>
            <a:ext cx="1388057" cy="1241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MFCC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6325926" y="590297"/>
            <a:ext cx="29413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window size = 32ms</a:t>
            </a:r>
          </a:p>
          <a:p>
            <a:r>
              <a:rPr lang="en-US" altLang="zh-TW" dirty="0" smtClean="0"/>
              <a:t>hop size 10 </a:t>
            </a:r>
            <a:r>
              <a:rPr lang="en-US" altLang="zh-TW" dirty="0" err="1" smtClean="0"/>
              <a:t>ms</a:t>
            </a:r>
            <a:endParaRPr lang="en-US" altLang="zh-TW" dirty="0" smtClean="0"/>
          </a:p>
          <a:p>
            <a:r>
              <a:rPr lang="en-US" altLang="zh-TW" dirty="0" smtClean="0"/>
              <a:t>For wav encoded at 16k Hz, 0.032 * 1600 = 512 sample points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6277947" y="2257419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512</a:t>
            </a:r>
            <a:endParaRPr lang="zh-TW" altLang="en-US" dirty="0"/>
          </a:p>
        </p:txBody>
      </p:sp>
      <p:sp>
        <p:nvSpPr>
          <p:cNvPr id="7" name="圓角矩形 6"/>
          <p:cNvSpPr/>
          <p:nvPr/>
        </p:nvSpPr>
        <p:spPr>
          <a:xfrm>
            <a:off x="661463" y="1501254"/>
            <a:ext cx="5577319" cy="15967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/>
          <p:cNvSpPr txBox="1"/>
          <p:nvPr/>
        </p:nvSpPr>
        <p:spPr>
          <a:xfrm>
            <a:off x="757031" y="1124744"/>
            <a:ext cx="2878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Short time Fourier transform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757064" y="1501254"/>
            <a:ext cx="1654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Dimension: 512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202384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276</TotalTime>
  <Words>899</Words>
  <Application>Microsoft Office PowerPoint</Application>
  <PresentationFormat>如螢幕大小 (4:3)</PresentationFormat>
  <Paragraphs>260</Paragraphs>
  <Slides>26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27" baseType="lpstr">
      <vt:lpstr>公正</vt:lpstr>
      <vt:lpstr>Acoustic Features for Speech Recognition:  From Mel-Frequency Cepstrum Coefficients  (MFCC) to BottleNeck Features(BNF)</vt:lpstr>
      <vt:lpstr>Outline</vt:lpstr>
      <vt:lpstr>What are acoustic features?</vt:lpstr>
      <vt:lpstr>What are acoustic features?</vt:lpstr>
      <vt:lpstr>Mel-Frequency Cepstrum Coefficients(MFCC)</vt:lpstr>
      <vt:lpstr>MFCC (from wiki)</vt:lpstr>
      <vt:lpstr>MFCC</vt:lpstr>
      <vt:lpstr>投影片 8</vt:lpstr>
      <vt:lpstr>MFCC</vt:lpstr>
      <vt:lpstr>Mel-Filter Bank Outputs</vt:lpstr>
      <vt:lpstr>MFCC</vt:lpstr>
      <vt:lpstr>Cepstral Coeffiencents</vt:lpstr>
      <vt:lpstr>MFCC</vt:lpstr>
      <vt:lpstr>The final step</vt:lpstr>
      <vt:lpstr>MFCC</vt:lpstr>
      <vt:lpstr>The MFCC framework</vt:lpstr>
      <vt:lpstr>MFCC</vt:lpstr>
      <vt:lpstr>Improvement of the MFCC framework</vt:lpstr>
      <vt:lpstr>How do we let the data drive the coefficients?</vt:lpstr>
      <vt:lpstr>Data driven transformations </vt:lpstr>
      <vt:lpstr>Machine Learning</vt:lpstr>
      <vt:lpstr>The Deep Neural Network</vt:lpstr>
      <vt:lpstr>The Deep Neural Network</vt:lpstr>
      <vt:lpstr>BottleNeck Features(BNF)</vt:lpstr>
      <vt:lpstr>BottleNeck Features(BNF)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Acoustic Features for Speech Recognition</dc:title>
  <dc:creator>C2Tao</dc:creator>
  <cp:lastModifiedBy>MD531</cp:lastModifiedBy>
  <cp:revision>26</cp:revision>
  <dcterms:created xsi:type="dcterms:W3CDTF">2014-11-26T17:15:00Z</dcterms:created>
  <dcterms:modified xsi:type="dcterms:W3CDTF">2014-11-26T22:12:03Z</dcterms:modified>
</cp:coreProperties>
</file>