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1" r:id="rId1"/>
  </p:sldMasterIdLst>
  <p:notesMasterIdLst>
    <p:notesMasterId r:id="rId32"/>
  </p:notesMasterIdLst>
  <p:handoutMasterIdLst>
    <p:handoutMasterId r:id="rId33"/>
  </p:handoutMasterIdLst>
  <p:sldIdLst>
    <p:sldId id="256" r:id="rId2"/>
    <p:sldId id="276" r:id="rId3"/>
    <p:sldId id="316" r:id="rId4"/>
    <p:sldId id="277" r:id="rId5"/>
    <p:sldId id="278" r:id="rId6"/>
    <p:sldId id="279" r:id="rId7"/>
    <p:sldId id="280" r:id="rId8"/>
    <p:sldId id="281" r:id="rId9"/>
    <p:sldId id="282" r:id="rId10"/>
    <p:sldId id="283" r:id="rId11"/>
    <p:sldId id="284" r:id="rId12"/>
    <p:sldId id="265" r:id="rId13"/>
    <p:sldId id="266" r:id="rId14"/>
    <p:sldId id="268" r:id="rId15"/>
    <p:sldId id="269" r:id="rId16"/>
    <p:sldId id="270" r:id="rId17"/>
    <p:sldId id="271" r:id="rId18"/>
    <p:sldId id="285" r:id="rId19"/>
    <p:sldId id="286" r:id="rId20"/>
    <p:sldId id="287" r:id="rId21"/>
    <p:sldId id="288" r:id="rId22"/>
    <p:sldId id="292" r:id="rId23"/>
    <p:sldId id="291" r:id="rId24"/>
    <p:sldId id="293" r:id="rId25"/>
    <p:sldId id="314" r:id="rId26"/>
    <p:sldId id="310" r:id="rId27"/>
    <p:sldId id="315" r:id="rId28"/>
    <p:sldId id="320" r:id="rId29"/>
    <p:sldId id="318" r:id="rId30"/>
    <p:sldId id="319" r:id="rId31"/>
  </p:sldIdLst>
  <p:sldSz cx="9144000" cy="6858000" type="screen4x3"/>
  <p:notesSz cx="6645275" cy="9779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66"/>
    <a:srgbClr val="FFFFCC"/>
    <a:srgbClr val="FFCC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95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7972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196" tIns="45098" rIns="90196" bIns="45098" numCol="1" anchor="t" anchorCtr="0" compatLnSpc="1">
            <a:prstTxWarp prst="textNoShape">
              <a:avLst/>
            </a:prstTxWarp>
          </a:bodyPr>
          <a:lstStyle>
            <a:lvl1pPr defTabSz="901700" eaLnBrk="0" hangingPunct="0">
              <a:defRPr sz="1200">
                <a:latin typeface="Times New Roman" pitchFamily="18" charset="0"/>
              </a:defRPr>
            </a:lvl1pPr>
          </a:lstStyle>
          <a:p>
            <a:endParaRPr lang="en-US" altLang="zh-TW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65550" y="0"/>
            <a:ext cx="287972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196" tIns="45098" rIns="90196" bIns="45098" numCol="1" anchor="t" anchorCtr="0" compatLnSpc="1">
            <a:prstTxWarp prst="textNoShape">
              <a:avLst/>
            </a:prstTxWarp>
          </a:bodyPr>
          <a:lstStyle>
            <a:lvl1pPr algn="r" defTabSz="901700" eaLnBrk="0" hangingPunct="0">
              <a:defRPr sz="1200">
                <a:latin typeface="Times New Roman" pitchFamily="18" charset="0"/>
              </a:defRPr>
            </a:lvl1pPr>
          </a:lstStyle>
          <a:p>
            <a:endParaRPr lang="en-US" altLang="zh-TW"/>
          </a:p>
        </p:txBody>
      </p:sp>
      <p:sp>
        <p:nvSpPr>
          <p:cNvPr id="409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290050"/>
            <a:ext cx="287972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196" tIns="45098" rIns="90196" bIns="45098" numCol="1" anchor="b" anchorCtr="0" compatLnSpc="1">
            <a:prstTxWarp prst="textNoShape">
              <a:avLst/>
            </a:prstTxWarp>
          </a:bodyPr>
          <a:lstStyle>
            <a:lvl1pPr defTabSz="901700" eaLnBrk="0" hangingPunct="0">
              <a:defRPr sz="1200">
                <a:latin typeface="Times New Roman" pitchFamily="18" charset="0"/>
              </a:defRPr>
            </a:lvl1pPr>
          </a:lstStyle>
          <a:p>
            <a:endParaRPr lang="en-US" altLang="zh-TW"/>
          </a:p>
        </p:txBody>
      </p:sp>
      <p:sp>
        <p:nvSpPr>
          <p:cNvPr id="409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65550" y="9290050"/>
            <a:ext cx="287972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196" tIns="45098" rIns="90196" bIns="45098" numCol="1" anchor="b" anchorCtr="0" compatLnSpc="1">
            <a:prstTxWarp prst="textNoShape">
              <a:avLst/>
            </a:prstTxWarp>
          </a:bodyPr>
          <a:lstStyle>
            <a:lvl1pPr algn="r" defTabSz="901700" eaLnBrk="0" hangingPunct="0">
              <a:defRPr sz="1200">
                <a:latin typeface="Times New Roman" pitchFamily="18" charset="0"/>
              </a:defRPr>
            </a:lvl1pPr>
          </a:lstStyle>
          <a:p>
            <a:fld id="{5F4FC6A0-915F-4781-A5AD-A84CF034339E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7972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196" tIns="45098" rIns="90196" bIns="45098" numCol="1" anchor="t" anchorCtr="0" compatLnSpc="1">
            <a:prstTxWarp prst="textNoShape">
              <a:avLst/>
            </a:prstTxWarp>
          </a:bodyPr>
          <a:lstStyle>
            <a:lvl1pPr defTabSz="901700" eaLnBrk="0" hangingPunct="0">
              <a:defRPr sz="1200">
                <a:latin typeface="Times New Roman" pitchFamily="18" charset="0"/>
              </a:defRPr>
            </a:lvl1pPr>
          </a:lstStyle>
          <a:p>
            <a:endParaRPr lang="en-US" altLang="zh-TW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65550" y="0"/>
            <a:ext cx="287972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196" tIns="45098" rIns="90196" bIns="45098" numCol="1" anchor="t" anchorCtr="0" compatLnSpc="1">
            <a:prstTxWarp prst="textNoShape">
              <a:avLst/>
            </a:prstTxWarp>
          </a:bodyPr>
          <a:lstStyle>
            <a:lvl1pPr algn="r" defTabSz="901700" eaLnBrk="0" hangingPunct="0">
              <a:defRPr sz="1200">
                <a:latin typeface="Times New Roman" pitchFamily="18" charset="0"/>
              </a:defRPr>
            </a:lvl1pPr>
          </a:lstStyle>
          <a:p>
            <a:endParaRPr lang="en-US" altLang="zh-TW"/>
          </a:p>
        </p:txBody>
      </p:sp>
      <p:sp>
        <p:nvSpPr>
          <p:cNvPr id="4100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877888" y="733425"/>
            <a:ext cx="4889500" cy="36671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5825" y="4645025"/>
            <a:ext cx="4873625" cy="440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196" tIns="45098" rIns="90196" bIns="4509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290050"/>
            <a:ext cx="287972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196" tIns="45098" rIns="90196" bIns="45098" numCol="1" anchor="b" anchorCtr="0" compatLnSpc="1">
            <a:prstTxWarp prst="textNoShape">
              <a:avLst/>
            </a:prstTxWarp>
          </a:bodyPr>
          <a:lstStyle>
            <a:lvl1pPr defTabSz="901700" eaLnBrk="0" hangingPunct="0">
              <a:defRPr sz="1200">
                <a:latin typeface="Times New Roman" pitchFamily="18" charset="0"/>
              </a:defRPr>
            </a:lvl1pPr>
          </a:lstStyle>
          <a:p>
            <a:endParaRPr lang="en-US" altLang="zh-TW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65550" y="9290050"/>
            <a:ext cx="287972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196" tIns="45098" rIns="90196" bIns="45098" numCol="1" anchor="b" anchorCtr="0" compatLnSpc="1">
            <a:prstTxWarp prst="textNoShape">
              <a:avLst/>
            </a:prstTxWarp>
          </a:bodyPr>
          <a:lstStyle>
            <a:lvl1pPr algn="r" defTabSz="901700" eaLnBrk="0" hangingPunct="0">
              <a:defRPr sz="1200">
                <a:latin typeface="Times New Roman" pitchFamily="18" charset="0"/>
              </a:defRPr>
            </a:lvl1pPr>
          </a:lstStyle>
          <a:p>
            <a:fld id="{F7EC6A5E-56FB-4447-9C45-C3E379626904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9141EAE-D069-4F04-8E4B-25AC07B21A51}" type="slidenum">
              <a:rPr lang="en-US" altLang="zh-TW"/>
              <a:pPr/>
              <a:t>1</a:t>
            </a:fld>
            <a:endParaRPr lang="en-US" altLang="zh-TW"/>
          </a:p>
        </p:txBody>
      </p:sp>
      <p:sp>
        <p:nvSpPr>
          <p:cNvPr id="9318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zh-TW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3656A7-2E8A-4082-AC1F-2DC0CF04FB87}" type="slidenum">
              <a:rPr lang="en-US" altLang="zh-TW"/>
              <a:pPr/>
              <a:t>10</a:t>
            </a:fld>
            <a:endParaRPr lang="en-US" altLang="zh-TW"/>
          </a:p>
        </p:txBody>
      </p:sp>
      <p:sp>
        <p:nvSpPr>
          <p:cNvPr id="11469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zh-TW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1BB607E-328A-4D0F-8E4B-6B0701C60F32}" type="slidenum">
              <a:rPr lang="en-US" altLang="zh-TW"/>
              <a:pPr/>
              <a:t>11</a:t>
            </a:fld>
            <a:endParaRPr lang="en-US" altLang="zh-TW"/>
          </a:p>
        </p:txBody>
      </p:sp>
      <p:sp>
        <p:nvSpPr>
          <p:cNvPr id="11571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zh-TW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CB48F57-DB06-49D9-842B-EC7212A483D8}" type="slidenum">
              <a:rPr lang="en-US" altLang="zh-TW"/>
              <a:pPr/>
              <a:t>12</a:t>
            </a:fld>
            <a:endParaRPr lang="en-US" altLang="zh-TW"/>
          </a:p>
        </p:txBody>
      </p:sp>
      <p:sp>
        <p:nvSpPr>
          <p:cNvPr id="11673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zh-TW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A830F95-BB05-4967-8B6A-5E4AB4A2CA33}" type="slidenum">
              <a:rPr lang="en-US" altLang="zh-TW"/>
              <a:pPr/>
              <a:t>13</a:t>
            </a:fld>
            <a:endParaRPr lang="en-US" altLang="zh-TW"/>
          </a:p>
        </p:txBody>
      </p:sp>
      <p:sp>
        <p:nvSpPr>
          <p:cNvPr id="11776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zh-TW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72B8ABA-FD7E-4915-A953-8E5CCFA2BDD0}" type="slidenum">
              <a:rPr lang="en-US" altLang="zh-TW"/>
              <a:pPr/>
              <a:t>14</a:t>
            </a:fld>
            <a:endParaRPr lang="en-US" altLang="zh-TW"/>
          </a:p>
        </p:txBody>
      </p:sp>
      <p:sp>
        <p:nvSpPr>
          <p:cNvPr id="11878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zh-TW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3DB6285-0057-413E-B305-332DF1E75647}" type="slidenum">
              <a:rPr lang="en-US" altLang="zh-TW"/>
              <a:pPr/>
              <a:t>15</a:t>
            </a:fld>
            <a:endParaRPr lang="en-US" altLang="zh-TW"/>
          </a:p>
        </p:txBody>
      </p:sp>
      <p:sp>
        <p:nvSpPr>
          <p:cNvPr id="11981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zh-TW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C0226BE-2E68-4188-A80B-29A4F5A3D301}" type="slidenum">
              <a:rPr lang="en-US" altLang="zh-TW"/>
              <a:pPr/>
              <a:t>16</a:t>
            </a:fld>
            <a:endParaRPr lang="en-US" altLang="zh-TW"/>
          </a:p>
        </p:txBody>
      </p:sp>
      <p:sp>
        <p:nvSpPr>
          <p:cNvPr id="12083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zh-TW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D0B7432-1A54-4A8A-8F8B-1431926F6700}" type="slidenum">
              <a:rPr lang="en-US" altLang="zh-TW"/>
              <a:pPr/>
              <a:t>17</a:t>
            </a:fld>
            <a:endParaRPr lang="en-US" altLang="zh-TW"/>
          </a:p>
        </p:txBody>
      </p:sp>
      <p:sp>
        <p:nvSpPr>
          <p:cNvPr id="12185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zh-TW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00A35DD-4AB3-49BE-918D-63D17C867D9D}" type="slidenum">
              <a:rPr lang="en-US" altLang="zh-TW"/>
              <a:pPr/>
              <a:t>18</a:t>
            </a:fld>
            <a:endParaRPr lang="en-US" altLang="zh-TW"/>
          </a:p>
        </p:txBody>
      </p:sp>
      <p:sp>
        <p:nvSpPr>
          <p:cNvPr id="12288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zh-TW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0F1EE16-BA59-4A49-890C-00CF36E228AB}" type="slidenum">
              <a:rPr lang="en-US" altLang="zh-TW"/>
              <a:pPr/>
              <a:t>19</a:t>
            </a:fld>
            <a:endParaRPr lang="en-US" altLang="zh-TW"/>
          </a:p>
        </p:txBody>
      </p:sp>
      <p:sp>
        <p:nvSpPr>
          <p:cNvPr id="12390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zh-TW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CC73305-2AA0-487F-881E-23FA2B6250D2}" type="slidenum">
              <a:rPr lang="en-US" altLang="zh-TW"/>
              <a:pPr/>
              <a:t>2</a:t>
            </a:fld>
            <a:endParaRPr lang="en-US" altLang="zh-TW"/>
          </a:p>
        </p:txBody>
      </p:sp>
      <p:sp>
        <p:nvSpPr>
          <p:cNvPr id="10649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zh-TW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5F371BA-210B-43F3-8282-401C622B8583}" type="slidenum">
              <a:rPr lang="en-US" altLang="zh-TW"/>
              <a:pPr/>
              <a:t>20</a:t>
            </a:fld>
            <a:endParaRPr lang="en-US" altLang="zh-TW"/>
          </a:p>
        </p:txBody>
      </p:sp>
      <p:sp>
        <p:nvSpPr>
          <p:cNvPr id="12493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zh-TW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CF84A7-77DA-4634-93E7-CBD587CFB704}" type="slidenum">
              <a:rPr lang="en-US" altLang="zh-TW"/>
              <a:pPr/>
              <a:t>21</a:t>
            </a:fld>
            <a:endParaRPr lang="en-US" altLang="zh-TW"/>
          </a:p>
        </p:txBody>
      </p:sp>
      <p:sp>
        <p:nvSpPr>
          <p:cNvPr id="12595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zh-TW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F4EEA0D-6535-45F6-8100-ACA163CE8FD5}" type="slidenum">
              <a:rPr lang="en-US" altLang="zh-TW"/>
              <a:pPr/>
              <a:t>22</a:t>
            </a:fld>
            <a:endParaRPr lang="en-US" altLang="zh-TW"/>
          </a:p>
        </p:txBody>
      </p:sp>
      <p:sp>
        <p:nvSpPr>
          <p:cNvPr id="5017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C46A594-9387-470D-A890-7A798BB56E8B}" type="slidenum">
              <a:rPr lang="en-US" altLang="zh-TW"/>
              <a:pPr/>
              <a:t>23</a:t>
            </a:fld>
            <a:endParaRPr lang="en-US" altLang="zh-TW"/>
          </a:p>
        </p:txBody>
      </p:sp>
      <p:sp>
        <p:nvSpPr>
          <p:cNvPr id="12697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zh-TW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A6DB256-6844-4CCB-95A4-830BDB13FADF}" type="slidenum">
              <a:rPr lang="en-US" altLang="zh-TW"/>
              <a:pPr/>
              <a:t>24</a:t>
            </a:fld>
            <a:endParaRPr lang="en-US" altLang="zh-TW"/>
          </a:p>
        </p:txBody>
      </p:sp>
      <p:sp>
        <p:nvSpPr>
          <p:cNvPr id="12800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zh-TW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029FF07-AA0E-451D-8E0C-D954D6E3AEDC}" type="slidenum">
              <a:rPr lang="en-US" altLang="zh-TW"/>
              <a:pPr/>
              <a:t>25</a:t>
            </a:fld>
            <a:endParaRPr lang="en-US" altLang="zh-TW"/>
          </a:p>
        </p:txBody>
      </p:sp>
      <p:sp>
        <p:nvSpPr>
          <p:cNvPr id="12902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zh-TW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EEE77F4-C345-4A3E-A6E3-9596E2EF9138}" type="slidenum">
              <a:rPr lang="en-US" altLang="zh-TW"/>
              <a:pPr/>
              <a:t>26</a:t>
            </a:fld>
            <a:endParaRPr lang="en-US" altLang="zh-TW"/>
          </a:p>
        </p:txBody>
      </p:sp>
      <p:sp>
        <p:nvSpPr>
          <p:cNvPr id="13005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zh-TW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A9CEA81-4F33-466A-A831-C1B91D8F7C9A}" type="slidenum">
              <a:rPr lang="en-US" altLang="zh-TW"/>
              <a:pPr/>
              <a:t>27</a:t>
            </a:fld>
            <a:endParaRPr lang="en-US" altLang="zh-TW"/>
          </a:p>
        </p:txBody>
      </p:sp>
      <p:sp>
        <p:nvSpPr>
          <p:cNvPr id="13107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zh-TW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526F352-16FA-4D8F-AD12-2649C0221C44}" type="slidenum">
              <a:rPr lang="en-US" altLang="zh-TW"/>
              <a:pPr/>
              <a:t>29</a:t>
            </a:fld>
            <a:endParaRPr lang="en-US" altLang="zh-TW"/>
          </a:p>
        </p:txBody>
      </p:sp>
      <p:sp>
        <p:nvSpPr>
          <p:cNvPr id="13414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zh-TW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1040CCA-BB04-4EEC-AB4D-FE2B52D3C8DD}" type="slidenum">
              <a:rPr lang="en-US" altLang="zh-TW"/>
              <a:pPr/>
              <a:t>30</a:t>
            </a:fld>
            <a:endParaRPr lang="en-US" altLang="zh-TW"/>
          </a:p>
        </p:txBody>
      </p:sp>
      <p:sp>
        <p:nvSpPr>
          <p:cNvPr id="13619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6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zh-TW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44066A6-6ECE-4977-875C-10184025DB7C}" type="slidenum">
              <a:rPr lang="en-US" altLang="zh-TW"/>
              <a:pPr/>
              <a:t>3</a:t>
            </a:fld>
            <a:endParaRPr lang="en-US" altLang="zh-TW"/>
          </a:p>
        </p:txBody>
      </p:sp>
      <p:sp>
        <p:nvSpPr>
          <p:cNvPr id="10752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zh-TW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B6A13D6-BE99-42CC-9F93-3E5124F172F6}" type="slidenum">
              <a:rPr lang="en-US" altLang="zh-TW"/>
              <a:pPr/>
              <a:t>4</a:t>
            </a:fld>
            <a:endParaRPr lang="en-US" altLang="zh-TW"/>
          </a:p>
        </p:txBody>
      </p:sp>
      <p:sp>
        <p:nvSpPr>
          <p:cNvPr id="10854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zh-TW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2516119-7D73-4D37-94FA-B0E1EC3B329C}" type="slidenum">
              <a:rPr lang="en-US" altLang="zh-TW"/>
              <a:pPr/>
              <a:t>5</a:t>
            </a:fld>
            <a:endParaRPr lang="en-US" altLang="zh-TW"/>
          </a:p>
        </p:txBody>
      </p:sp>
      <p:sp>
        <p:nvSpPr>
          <p:cNvPr id="10957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zh-TW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4036EDB-4368-496C-B1A5-D74FBC6F70D2}" type="slidenum">
              <a:rPr lang="en-US" altLang="zh-TW"/>
              <a:pPr/>
              <a:t>6</a:t>
            </a:fld>
            <a:endParaRPr lang="en-US" altLang="zh-TW"/>
          </a:p>
        </p:txBody>
      </p:sp>
      <p:sp>
        <p:nvSpPr>
          <p:cNvPr id="11059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zh-TW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E971703-236D-4240-A263-B026AC900AFD}" type="slidenum">
              <a:rPr lang="en-US" altLang="zh-TW"/>
              <a:pPr/>
              <a:t>7</a:t>
            </a:fld>
            <a:endParaRPr lang="en-US" altLang="zh-TW"/>
          </a:p>
        </p:txBody>
      </p:sp>
      <p:sp>
        <p:nvSpPr>
          <p:cNvPr id="11161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zh-TW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6AFF89D-4A71-4539-8AE3-ED68170555DC}" type="slidenum">
              <a:rPr lang="en-US" altLang="zh-TW"/>
              <a:pPr/>
              <a:t>8</a:t>
            </a:fld>
            <a:endParaRPr lang="en-US" altLang="zh-TW"/>
          </a:p>
        </p:txBody>
      </p:sp>
      <p:sp>
        <p:nvSpPr>
          <p:cNvPr id="11264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zh-TW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560B4D3-9E71-4A57-B9E7-EFE7BA3C7C4F}" type="slidenum">
              <a:rPr lang="en-US" altLang="zh-TW"/>
              <a:pPr/>
              <a:t>9</a:t>
            </a:fld>
            <a:endParaRPr lang="en-US" altLang="zh-TW"/>
          </a:p>
        </p:txBody>
      </p:sp>
      <p:sp>
        <p:nvSpPr>
          <p:cNvPr id="11366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zh-TW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0812889-216A-4B1B-BEA1-FD204E09EFA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7B569-6ADC-49F5-8312-36A8C23CE37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48E2211F-EC40-4758-BD68-02E9FFB0245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1FA8728-64F0-41E1-8A74-B3E103C5E1C3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8925D8E7-14B9-43E7-A222-7A428EBBEA2D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endParaRPr lang="en-GB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50773D45-86FB-4702-A76C-FC5D4918A801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endParaRPr lang="en-GB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F1EEB2B2-41F5-4BFB-A36A-30C003992976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GB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642FCD6-44FE-4176-BF6E-76E81C422B0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D95ABB1-7CFE-4BA2-B059-730E453DDB4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5AA087B-3500-4E3B-8413-271BF4EDF027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endParaRPr lang="en-GB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5FC4D25E-43EF-4782-922F-CCC1488148C9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84E679E-A1DF-41EC-8E1A-8B2FF987E619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11225"/>
            <a:ext cx="7772400" cy="1654175"/>
          </a:xfrm>
        </p:spPr>
        <p:txBody>
          <a:bodyPr/>
          <a:lstStyle/>
          <a:p>
            <a:r>
              <a:rPr lang="en-US" altLang="zh-TW" sz="6400" dirty="0" smtClean="0">
                <a:ea typeface="PMingLiU" pitchFamily="18" charset="-120"/>
              </a:rPr>
              <a:t>Why an IP layer?</a:t>
            </a:r>
            <a:endParaRPr lang="en-US" altLang="zh-TW" sz="6400" dirty="0">
              <a:ea typeface="PMingLiU" pitchFamily="18" charset="-12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en-US" altLang="zh-TW" dirty="0">
                <a:ea typeface="PMingLiU" pitchFamily="18" charset="-120"/>
              </a:rPr>
              <a:t>Rocky K. C. </a:t>
            </a:r>
            <a:r>
              <a:rPr lang="en-US" altLang="zh-TW" dirty="0" smtClean="0">
                <a:ea typeface="PMingLiU" pitchFamily="18" charset="-120"/>
              </a:rPr>
              <a:t>Chang                    20 </a:t>
            </a:r>
            <a:r>
              <a:rPr lang="en-US" altLang="zh-TW" dirty="0">
                <a:ea typeface="PMingLiU" pitchFamily="18" charset="-120"/>
              </a:rPr>
              <a:t>September </a:t>
            </a:r>
            <a:r>
              <a:rPr lang="en-US" altLang="zh-TW" dirty="0" smtClean="0">
                <a:ea typeface="PMingLiU" pitchFamily="18" charset="-120"/>
              </a:rPr>
              <a:t>2010</a:t>
            </a:r>
            <a:endParaRPr lang="en-US" altLang="zh-TW" dirty="0">
              <a:ea typeface="PMingLiU" pitchFamily="18" charset="-120"/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fld id="{C28939ED-9CD9-4F41-A191-6041E1214B50}" type="slidenum">
              <a:rPr lang="en-GB"/>
              <a:pPr/>
              <a:t>1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>
                <a:ea typeface="PMingLiU" pitchFamily="18" charset="-120"/>
              </a:rPr>
              <a:t>IP: Scaling to network size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D02A0B9-15AB-4D38-95DA-A708B37E1BB1}" type="slidenum">
              <a:rPr lang="en-GB"/>
              <a:pPr/>
              <a:t>10</a:t>
            </a:fld>
            <a:endParaRPr lang="en-GB"/>
          </a:p>
        </p:txBody>
      </p:sp>
      <p:sp>
        <p:nvSpPr>
          <p:cNvPr id="3072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TW">
                <a:ea typeface="PMingLiU" pitchFamily="18" charset="-120"/>
              </a:rPr>
              <a:t>IP network uses hierarchies to achieve scalability.</a:t>
            </a:r>
          </a:p>
          <a:p>
            <a:r>
              <a:rPr lang="en-US" altLang="zh-TW">
                <a:ea typeface="PMingLiU" pitchFamily="18" charset="-120"/>
              </a:rPr>
              <a:t>There are at least three levels:</a:t>
            </a:r>
          </a:p>
          <a:p>
            <a:pPr lvl="1"/>
            <a:r>
              <a:rPr lang="en-US" altLang="zh-TW">
                <a:ea typeface="PMingLiU" pitchFamily="18" charset="-120"/>
              </a:rPr>
              <a:t>A single IP host (csultra6.comp.polyu.edu.hk)</a:t>
            </a:r>
          </a:p>
          <a:p>
            <a:pPr lvl="1"/>
            <a:r>
              <a:rPr lang="en-US" altLang="zh-TW">
                <a:ea typeface="PMingLiU" pitchFamily="18" charset="-120"/>
              </a:rPr>
              <a:t>A IP subnet (four subnets in comp.polyu.edu.hk)</a:t>
            </a:r>
          </a:p>
          <a:p>
            <a:pPr lvl="1"/>
            <a:r>
              <a:rPr lang="en-US" altLang="zh-TW">
                <a:ea typeface="PMingLiU" pitchFamily="18" charset="-120"/>
              </a:rPr>
              <a:t>An autonomous system (polyu.edu.hk)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81000"/>
            <a:ext cx="8458200" cy="609600"/>
          </a:xfrm>
        </p:spPr>
        <p:txBody>
          <a:bodyPr>
            <a:normAutofit fontScale="90000"/>
          </a:bodyPr>
          <a:lstStyle/>
          <a:p>
            <a:r>
              <a:rPr lang="en-US" altLang="zh-TW">
                <a:ea typeface="PMingLiU" pitchFamily="18" charset="-120"/>
              </a:rPr>
              <a:t>IP: Uncommon MAC address spaces</a:t>
            </a:r>
          </a:p>
        </p:txBody>
      </p:sp>
      <p:sp>
        <p:nvSpPr>
          <p:cNvPr id="4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51FEAD4A-A52A-4192-8B7D-4F0B68359DA8}" type="slidenum">
              <a:rPr lang="en-GB"/>
              <a:pPr/>
              <a:t>11</a:t>
            </a:fld>
            <a:endParaRPr lang="en-GB"/>
          </a:p>
        </p:txBody>
      </p:sp>
      <p:sp>
        <p:nvSpPr>
          <p:cNvPr id="3174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539750" y="1700808"/>
            <a:ext cx="8375650" cy="4547592"/>
          </a:xfrm>
        </p:spPr>
        <p:txBody>
          <a:bodyPr/>
          <a:lstStyle/>
          <a:p>
            <a:r>
              <a:rPr lang="en-US" altLang="zh-TW" dirty="0">
                <a:ea typeface="PMingLiU" pitchFamily="18" charset="-120"/>
              </a:rPr>
              <a:t>Create a logical (</a:t>
            </a:r>
            <a:r>
              <a:rPr lang="en-US" altLang="zh-TW" dirty="0" err="1">
                <a:ea typeface="PMingLiU" pitchFamily="18" charset="-120"/>
              </a:rPr>
              <a:t>unicast</a:t>
            </a:r>
            <a:r>
              <a:rPr lang="en-US" altLang="zh-TW" dirty="0">
                <a:ea typeface="PMingLiU" pitchFamily="18" charset="-120"/>
              </a:rPr>
              <a:t>) address space to identify </a:t>
            </a:r>
            <a:r>
              <a:rPr lang="en-US" altLang="zh-TW" u="sng" dirty="0">
                <a:ea typeface="PMingLiU" pitchFamily="18" charset="-120"/>
              </a:rPr>
              <a:t>network interfaces</a:t>
            </a:r>
            <a:r>
              <a:rPr lang="en-US" altLang="zh-TW" dirty="0">
                <a:ea typeface="PMingLiU" pitchFamily="18" charset="-120"/>
              </a:rPr>
              <a:t>.</a:t>
            </a:r>
          </a:p>
          <a:p>
            <a:r>
              <a:rPr lang="en-US" altLang="zh-TW" dirty="0">
                <a:ea typeface="PMingLiU" pitchFamily="18" charset="-120"/>
              </a:rPr>
              <a:t>Classes A-C for </a:t>
            </a:r>
            <a:r>
              <a:rPr lang="en-US" altLang="zh-TW" dirty="0" err="1">
                <a:ea typeface="PMingLiU" pitchFamily="18" charset="-120"/>
              </a:rPr>
              <a:t>unicast</a:t>
            </a:r>
            <a:r>
              <a:rPr lang="en-US" altLang="zh-TW" dirty="0">
                <a:ea typeface="PMingLiU" pitchFamily="18" charset="-120"/>
              </a:rPr>
              <a:t> and class D for multicast:</a:t>
            </a:r>
          </a:p>
          <a:p>
            <a:endParaRPr lang="en-US" altLang="zh-TW" dirty="0">
              <a:ea typeface="PMingLiU" pitchFamily="18" charset="-120"/>
            </a:endParaRPr>
          </a:p>
        </p:txBody>
      </p:sp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4002088" y="3368675"/>
            <a:ext cx="74453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altLang="zh-TW" sz="1600">
                <a:solidFill>
                  <a:srgbClr val="000000"/>
                </a:solidFill>
                <a:latin typeface="Arial" pitchFamily="34" charset="0"/>
                <a:ea typeface="PMingLiU" pitchFamily="18" charset="-120"/>
              </a:rPr>
              <a:t>Network</a:t>
            </a:r>
            <a:endParaRPr lang="en-US" altLang="zh-TW" sz="2400">
              <a:latin typeface="Times New Roman" pitchFamily="18" charset="0"/>
              <a:ea typeface="PMingLiU" pitchFamily="18" charset="-120"/>
            </a:endParaRPr>
          </a:p>
        </p:txBody>
      </p:sp>
      <p:sp>
        <p:nvSpPr>
          <p:cNvPr id="31749" name="Rectangle 5"/>
          <p:cNvSpPr>
            <a:spLocks noChangeArrowheads="1"/>
          </p:cNvSpPr>
          <p:nvPr/>
        </p:nvSpPr>
        <p:spPr bwMode="auto">
          <a:xfrm>
            <a:off x="6088063" y="3368675"/>
            <a:ext cx="417512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altLang="zh-TW" sz="1600">
                <a:solidFill>
                  <a:srgbClr val="000000"/>
                </a:solidFill>
                <a:latin typeface="Arial" pitchFamily="34" charset="0"/>
                <a:ea typeface="PMingLiU" pitchFamily="18" charset="-120"/>
              </a:rPr>
              <a:t>Host</a:t>
            </a:r>
            <a:endParaRPr lang="en-US" altLang="zh-TW" sz="2400">
              <a:latin typeface="Times New Roman" pitchFamily="18" charset="0"/>
              <a:ea typeface="PMingLiU" pitchFamily="18" charset="-120"/>
            </a:endParaRPr>
          </a:p>
        </p:txBody>
      </p:sp>
      <p:sp>
        <p:nvSpPr>
          <p:cNvPr id="31750" name="Rectangle 6"/>
          <p:cNvSpPr>
            <a:spLocks noChangeArrowheads="1"/>
          </p:cNvSpPr>
          <p:nvPr/>
        </p:nvSpPr>
        <p:spPr bwMode="auto">
          <a:xfrm>
            <a:off x="4357688" y="2924175"/>
            <a:ext cx="112712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altLang="zh-TW" sz="1600">
                <a:solidFill>
                  <a:srgbClr val="000000"/>
                </a:solidFill>
                <a:latin typeface="Arial" pitchFamily="34" charset="0"/>
                <a:ea typeface="PMingLiU" pitchFamily="18" charset="-120"/>
              </a:rPr>
              <a:t>7</a:t>
            </a:r>
            <a:endParaRPr lang="en-US" altLang="zh-TW" sz="2400">
              <a:latin typeface="Times New Roman" pitchFamily="18" charset="0"/>
              <a:ea typeface="PMingLiU" pitchFamily="18" charset="-120"/>
            </a:endParaRPr>
          </a:p>
        </p:txBody>
      </p:sp>
      <p:sp>
        <p:nvSpPr>
          <p:cNvPr id="31751" name="Rectangle 7"/>
          <p:cNvSpPr>
            <a:spLocks noChangeArrowheads="1"/>
          </p:cNvSpPr>
          <p:nvPr/>
        </p:nvSpPr>
        <p:spPr bwMode="auto">
          <a:xfrm>
            <a:off x="6208713" y="2924175"/>
            <a:ext cx="2254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altLang="zh-TW" sz="1600">
                <a:solidFill>
                  <a:srgbClr val="000000"/>
                </a:solidFill>
                <a:latin typeface="Arial" pitchFamily="34" charset="0"/>
                <a:ea typeface="PMingLiU" pitchFamily="18" charset="-120"/>
              </a:rPr>
              <a:t>24</a:t>
            </a:r>
            <a:endParaRPr lang="en-US" altLang="zh-TW" sz="2400">
              <a:latin typeface="Times New Roman" pitchFamily="18" charset="0"/>
              <a:ea typeface="PMingLiU" pitchFamily="18" charset="-120"/>
            </a:endParaRPr>
          </a:p>
        </p:txBody>
      </p:sp>
      <p:sp>
        <p:nvSpPr>
          <p:cNvPr id="31752" name="Rectangle 8"/>
          <p:cNvSpPr>
            <a:spLocks noChangeArrowheads="1"/>
          </p:cNvSpPr>
          <p:nvPr/>
        </p:nvSpPr>
        <p:spPr bwMode="auto">
          <a:xfrm>
            <a:off x="3587750" y="3368675"/>
            <a:ext cx="11271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altLang="zh-TW" sz="1600">
                <a:solidFill>
                  <a:srgbClr val="000000"/>
                </a:solidFill>
                <a:latin typeface="Arial" pitchFamily="34" charset="0"/>
                <a:ea typeface="PMingLiU" pitchFamily="18" charset="-120"/>
              </a:rPr>
              <a:t>0</a:t>
            </a:r>
            <a:endParaRPr lang="en-US" altLang="zh-TW" sz="2400">
              <a:latin typeface="Times New Roman" pitchFamily="18" charset="0"/>
              <a:ea typeface="PMingLiU" pitchFamily="18" charset="-120"/>
            </a:endParaRPr>
          </a:p>
        </p:txBody>
      </p:sp>
      <p:sp>
        <p:nvSpPr>
          <p:cNvPr id="31753" name="Freeform 9"/>
          <p:cNvSpPr>
            <a:spLocks/>
          </p:cNvSpPr>
          <p:nvPr/>
        </p:nvSpPr>
        <p:spPr bwMode="auto">
          <a:xfrm>
            <a:off x="3479800" y="3241675"/>
            <a:ext cx="4187825" cy="523875"/>
          </a:xfrm>
          <a:custGeom>
            <a:avLst/>
            <a:gdLst/>
            <a:ahLst/>
            <a:cxnLst>
              <a:cxn ang="0">
                <a:pos x="2638" y="326"/>
              </a:cxn>
              <a:cxn ang="0">
                <a:pos x="2638" y="0"/>
              </a:cxn>
              <a:cxn ang="0">
                <a:pos x="0" y="0"/>
              </a:cxn>
              <a:cxn ang="0">
                <a:pos x="0" y="330"/>
              </a:cxn>
              <a:cxn ang="0">
                <a:pos x="2638" y="330"/>
              </a:cxn>
              <a:cxn ang="0">
                <a:pos x="2638" y="330"/>
              </a:cxn>
            </a:cxnLst>
            <a:rect l="0" t="0" r="r" b="b"/>
            <a:pathLst>
              <a:path w="2638" h="330">
                <a:moveTo>
                  <a:pt x="2638" y="326"/>
                </a:moveTo>
                <a:lnTo>
                  <a:pt x="2638" y="0"/>
                </a:lnTo>
                <a:lnTo>
                  <a:pt x="0" y="0"/>
                </a:lnTo>
                <a:lnTo>
                  <a:pt x="0" y="330"/>
                </a:lnTo>
                <a:lnTo>
                  <a:pt x="2638" y="330"/>
                </a:lnTo>
                <a:lnTo>
                  <a:pt x="2638" y="330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754" name="Line 10"/>
          <p:cNvSpPr>
            <a:spLocks noChangeShapeType="1"/>
          </p:cNvSpPr>
          <p:nvPr/>
        </p:nvSpPr>
        <p:spPr bwMode="auto">
          <a:xfrm>
            <a:off x="3816350" y="3241675"/>
            <a:ext cx="6350" cy="52387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755" name="Line 11"/>
          <p:cNvSpPr>
            <a:spLocks noChangeShapeType="1"/>
          </p:cNvSpPr>
          <p:nvPr/>
        </p:nvSpPr>
        <p:spPr bwMode="auto">
          <a:xfrm>
            <a:off x="4926013" y="3222625"/>
            <a:ext cx="6350" cy="52387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756" name="Rectangle 12"/>
          <p:cNvSpPr>
            <a:spLocks noChangeArrowheads="1"/>
          </p:cNvSpPr>
          <p:nvPr/>
        </p:nvSpPr>
        <p:spPr bwMode="auto">
          <a:xfrm>
            <a:off x="2968625" y="3338513"/>
            <a:ext cx="24923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altLang="zh-TW" sz="1600">
                <a:solidFill>
                  <a:srgbClr val="000000"/>
                </a:solidFill>
                <a:latin typeface="Arial" pitchFamily="34" charset="0"/>
                <a:ea typeface="PMingLiU" pitchFamily="18" charset="-120"/>
              </a:rPr>
              <a:t>(a)</a:t>
            </a:r>
            <a:endParaRPr lang="en-US" altLang="zh-TW" sz="2400">
              <a:latin typeface="Times New Roman" pitchFamily="18" charset="0"/>
              <a:ea typeface="PMingLiU" pitchFamily="18" charset="-120"/>
            </a:endParaRPr>
          </a:p>
        </p:txBody>
      </p:sp>
      <p:sp>
        <p:nvSpPr>
          <p:cNvPr id="31757" name="Rectangle 13"/>
          <p:cNvSpPr>
            <a:spLocks noChangeArrowheads="1"/>
          </p:cNvSpPr>
          <p:nvPr/>
        </p:nvSpPr>
        <p:spPr bwMode="auto">
          <a:xfrm>
            <a:off x="4735513" y="4295775"/>
            <a:ext cx="74453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altLang="zh-TW" sz="1600">
                <a:solidFill>
                  <a:srgbClr val="000000"/>
                </a:solidFill>
                <a:latin typeface="Arial" pitchFamily="34" charset="0"/>
                <a:ea typeface="PMingLiU" pitchFamily="18" charset="-120"/>
              </a:rPr>
              <a:t>Network</a:t>
            </a:r>
            <a:endParaRPr lang="en-US" altLang="zh-TW" sz="2400">
              <a:latin typeface="Times New Roman" pitchFamily="18" charset="0"/>
              <a:ea typeface="PMingLiU" pitchFamily="18" charset="-120"/>
            </a:endParaRPr>
          </a:p>
        </p:txBody>
      </p:sp>
      <p:sp>
        <p:nvSpPr>
          <p:cNvPr id="31758" name="Rectangle 14"/>
          <p:cNvSpPr>
            <a:spLocks noChangeArrowheads="1"/>
          </p:cNvSpPr>
          <p:nvPr/>
        </p:nvSpPr>
        <p:spPr bwMode="auto">
          <a:xfrm>
            <a:off x="6623050" y="4295775"/>
            <a:ext cx="41751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altLang="zh-TW" sz="1600">
                <a:solidFill>
                  <a:srgbClr val="000000"/>
                </a:solidFill>
                <a:latin typeface="Arial" pitchFamily="34" charset="0"/>
                <a:ea typeface="PMingLiU" pitchFamily="18" charset="-120"/>
              </a:rPr>
              <a:t>Host</a:t>
            </a:r>
            <a:endParaRPr lang="en-US" altLang="zh-TW" sz="2400">
              <a:latin typeface="Times New Roman" pitchFamily="18" charset="0"/>
              <a:ea typeface="PMingLiU" pitchFamily="18" charset="-120"/>
            </a:endParaRPr>
          </a:p>
        </p:txBody>
      </p:sp>
      <p:sp>
        <p:nvSpPr>
          <p:cNvPr id="31759" name="Rectangle 15"/>
          <p:cNvSpPr>
            <a:spLocks noChangeArrowheads="1"/>
          </p:cNvSpPr>
          <p:nvPr/>
        </p:nvSpPr>
        <p:spPr bwMode="auto">
          <a:xfrm>
            <a:off x="5035550" y="3849688"/>
            <a:ext cx="2254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altLang="zh-TW" sz="1600">
                <a:solidFill>
                  <a:srgbClr val="000000"/>
                </a:solidFill>
                <a:latin typeface="Arial" pitchFamily="34" charset="0"/>
                <a:ea typeface="PMingLiU" pitchFamily="18" charset="-120"/>
              </a:rPr>
              <a:t>14</a:t>
            </a:r>
            <a:endParaRPr lang="en-US" altLang="zh-TW" sz="2400">
              <a:latin typeface="Times New Roman" pitchFamily="18" charset="0"/>
              <a:ea typeface="PMingLiU" pitchFamily="18" charset="-120"/>
            </a:endParaRPr>
          </a:p>
        </p:txBody>
      </p:sp>
      <p:sp>
        <p:nvSpPr>
          <p:cNvPr id="31760" name="Rectangle 16"/>
          <p:cNvSpPr>
            <a:spLocks noChangeArrowheads="1"/>
          </p:cNvSpPr>
          <p:nvPr/>
        </p:nvSpPr>
        <p:spPr bwMode="auto">
          <a:xfrm>
            <a:off x="6737350" y="3849688"/>
            <a:ext cx="2254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altLang="zh-TW" sz="1600">
                <a:solidFill>
                  <a:srgbClr val="000000"/>
                </a:solidFill>
                <a:latin typeface="Arial" pitchFamily="34" charset="0"/>
                <a:ea typeface="PMingLiU" pitchFamily="18" charset="-120"/>
              </a:rPr>
              <a:t>16</a:t>
            </a:r>
            <a:endParaRPr lang="en-US" altLang="zh-TW" sz="2400">
              <a:latin typeface="Times New Roman" pitchFamily="18" charset="0"/>
              <a:ea typeface="PMingLiU" pitchFamily="18" charset="-120"/>
            </a:endParaRPr>
          </a:p>
        </p:txBody>
      </p:sp>
      <p:sp>
        <p:nvSpPr>
          <p:cNvPr id="31761" name="Rectangle 17"/>
          <p:cNvSpPr>
            <a:spLocks noChangeArrowheads="1"/>
          </p:cNvSpPr>
          <p:nvPr/>
        </p:nvSpPr>
        <p:spPr bwMode="auto">
          <a:xfrm>
            <a:off x="3587750" y="4295775"/>
            <a:ext cx="11271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altLang="zh-TW" sz="1600">
                <a:solidFill>
                  <a:srgbClr val="000000"/>
                </a:solidFill>
                <a:latin typeface="Arial" pitchFamily="34" charset="0"/>
                <a:ea typeface="PMingLiU" pitchFamily="18" charset="-120"/>
              </a:rPr>
              <a:t>1</a:t>
            </a:r>
            <a:endParaRPr lang="en-US" altLang="zh-TW" sz="2400">
              <a:latin typeface="Times New Roman" pitchFamily="18" charset="0"/>
              <a:ea typeface="PMingLiU" pitchFamily="18" charset="-120"/>
            </a:endParaRPr>
          </a:p>
        </p:txBody>
      </p:sp>
      <p:sp>
        <p:nvSpPr>
          <p:cNvPr id="31762" name="Rectangle 18"/>
          <p:cNvSpPr>
            <a:spLocks noChangeArrowheads="1"/>
          </p:cNvSpPr>
          <p:nvPr/>
        </p:nvSpPr>
        <p:spPr bwMode="auto">
          <a:xfrm>
            <a:off x="3924300" y="4295775"/>
            <a:ext cx="11271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altLang="zh-TW" sz="1600">
                <a:solidFill>
                  <a:srgbClr val="000000"/>
                </a:solidFill>
                <a:latin typeface="Arial" pitchFamily="34" charset="0"/>
                <a:ea typeface="PMingLiU" pitchFamily="18" charset="-120"/>
              </a:rPr>
              <a:t>0</a:t>
            </a:r>
            <a:endParaRPr lang="en-US" altLang="zh-TW" sz="2400">
              <a:latin typeface="Times New Roman" pitchFamily="18" charset="0"/>
              <a:ea typeface="PMingLiU" pitchFamily="18" charset="-120"/>
            </a:endParaRPr>
          </a:p>
        </p:txBody>
      </p:sp>
      <p:sp>
        <p:nvSpPr>
          <p:cNvPr id="31763" name="Freeform 19"/>
          <p:cNvSpPr>
            <a:spLocks/>
          </p:cNvSpPr>
          <p:nvPr/>
        </p:nvSpPr>
        <p:spPr bwMode="auto">
          <a:xfrm>
            <a:off x="3479800" y="4168775"/>
            <a:ext cx="4187825" cy="515938"/>
          </a:xfrm>
          <a:custGeom>
            <a:avLst/>
            <a:gdLst/>
            <a:ahLst/>
            <a:cxnLst>
              <a:cxn ang="0">
                <a:pos x="2638" y="321"/>
              </a:cxn>
              <a:cxn ang="0">
                <a:pos x="2638" y="0"/>
              </a:cxn>
              <a:cxn ang="0">
                <a:pos x="0" y="0"/>
              </a:cxn>
              <a:cxn ang="0">
                <a:pos x="0" y="325"/>
              </a:cxn>
              <a:cxn ang="0">
                <a:pos x="2638" y="325"/>
              </a:cxn>
              <a:cxn ang="0">
                <a:pos x="2638" y="325"/>
              </a:cxn>
            </a:cxnLst>
            <a:rect l="0" t="0" r="r" b="b"/>
            <a:pathLst>
              <a:path w="2638" h="325">
                <a:moveTo>
                  <a:pt x="2638" y="321"/>
                </a:moveTo>
                <a:lnTo>
                  <a:pt x="2638" y="0"/>
                </a:lnTo>
                <a:lnTo>
                  <a:pt x="0" y="0"/>
                </a:lnTo>
                <a:lnTo>
                  <a:pt x="0" y="325"/>
                </a:lnTo>
                <a:lnTo>
                  <a:pt x="2638" y="325"/>
                </a:lnTo>
                <a:lnTo>
                  <a:pt x="2638" y="325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764" name="Line 20"/>
          <p:cNvSpPr>
            <a:spLocks noChangeShapeType="1"/>
          </p:cNvSpPr>
          <p:nvPr/>
        </p:nvSpPr>
        <p:spPr bwMode="auto">
          <a:xfrm>
            <a:off x="3816350" y="4168775"/>
            <a:ext cx="6350" cy="51593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765" name="Line 21"/>
          <p:cNvSpPr>
            <a:spLocks noChangeShapeType="1"/>
          </p:cNvSpPr>
          <p:nvPr/>
        </p:nvSpPr>
        <p:spPr bwMode="auto">
          <a:xfrm>
            <a:off x="4146550" y="4168775"/>
            <a:ext cx="1588" cy="509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766" name="Line 22"/>
          <p:cNvSpPr>
            <a:spLocks noChangeShapeType="1"/>
          </p:cNvSpPr>
          <p:nvPr/>
        </p:nvSpPr>
        <p:spPr bwMode="auto">
          <a:xfrm>
            <a:off x="6069013" y="4170363"/>
            <a:ext cx="6350" cy="509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767" name="Rectangle 23"/>
          <p:cNvSpPr>
            <a:spLocks noChangeArrowheads="1"/>
          </p:cNvSpPr>
          <p:nvPr/>
        </p:nvSpPr>
        <p:spPr bwMode="auto">
          <a:xfrm>
            <a:off x="2962275" y="4265613"/>
            <a:ext cx="24923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altLang="zh-TW" sz="1600">
                <a:solidFill>
                  <a:srgbClr val="000000"/>
                </a:solidFill>
                <a:latin typeface="Arial" pitchFamily="34" charset="0"/>
                <a:ea typeface="PMingLiU" pitchFamily="18" charset="-120"/>
              </a:rPr>
              <a:t>(b)</a:t>
            </a:r>
            <a:endParaRPr lang="en-US" altLang="zh-TW" sz="2400">
              <a:latin typeface="Times New Roman" pitchFamily="18" charset="0"/>
              <a:ea typeface="PMingLiU" pitchFamily="18" charset="-120"/>
            </a:endParaRPr>
          </a:p>
        </p:txBody>
      </p:sp>
      <p:sp>
        <p:nvSpPr>
          <p:cNvPr id="31768" name="Rectangle 24"/>
          <p:cNvSpPr>
            <a:spLocks noChangeArrowheads="1"/>
          </p:cNvSpPr>
          <p:nvPr/>
        </p:nvSpPr>
        <p:spPr bwMode="auto">
          <a:xfrm>
            <a:off x="5270500" y="5200650"/>
            <a:ext cx="74453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altLang="zh-TW" sz="1600">
                <a:solidFill>
                  <a:srgbClr val="000000"/>
                </a:solidFill>
                <a:latin typeface="Arial" pitchFamily="34" charset="0"/>
                <a:ea typeface="PMingLiU" pitchFamily="18" charset="-120"/>
              </a:rPr>
              <a:t>Network</a:t>
            </a:r>
            <a:endParaRPr lang="en-US" altLang="zh-TW" sz="2400">
              <a:latin typeface="Times New Roman" pitchFamily="18" charset="0"/>
              <a:ea typeface="PMingLiU" pitchFamily="18" charset="-120"/>
            </a:endParaRPr>
          </a:p>
        </p:txBody>
      </p:sp>
      <p:sp>
        <p:nvSpPr>
          <p:cNvPr id="31769" name="Rectangle 25"/>
          <p:cNvSpPr>
            <a:spLocks noChangeArrowheads="1"/>
          </p:cNvSpPr>
          <p:nvPr/>
        </p:nvSpPr>
        <p:spPr bwMode="auto">
          <a:xfrm>
            <a:off x="7019925" y="5200650"/>
            <a:ext cx="41751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altLang="zh-TW" sz="1600">
                <a:solidFill>
                  <a:srgbClr val="000000"/>
                </a:solidFill>
                <a:latin typeface="Arial" pitchFamily="34" charset="0"/>
                <a:ea typeface="PMingLiU" pitchFamily="18" charset="-120"/>
              </a:rPr>
              <a:t>Host</a:t>
            </a:r>
            <a:endParaRPr lang="en-US" altLang="zh-TW" sz="2400">
              <a:latin typeface="Times New Roman" pitchFamily="18" charset="0"/>
              <a:ea typeface="PMingLiU" pitchFamily="18" charset="-120"/>
            </a:endParaRPr>
          </a:p>
        </p:txBody>
      </p:sp>
      <p:sp>
        <p:nvSpPr>
          <p:cNvPr id="31770" name="Rectangle 26"/>
          <p:cNvSpPr>
            <a:spLocks noChangeArrowheads="1"/>
          </p:cNvSpPr>
          <p:nvPr/>
        </p:nvSpPr>
        <p:spPr bwMode="auto">
          <a:xfrm>
            <a:off x="5546725" y="4756150"/>
            <a:ext cx="2254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altLang="zh-TW" sz="1600">
                <a:solidFill>
                  <a:srgbClr val="000000"/>
                </a:solidFill>
                <a:latin typeface="Arial" pitchFamily="34" charset="0"/>
                <a:ea typeface="PMingLiU" pitchFamily="18" charset="-120"/>
              </a:rPr>
              <a:t>21</a:t>
            </a:r>
            <a:endParaRPr lang="en-US" altLang="zh-TW" sz="2400">
              <a:latin typeface="Times New Roman" pitchFamily="18" charset="0"/>
              <a:ea typeface="PMingLiU" pitchFamily="18" charset="-120"/>
            </a:endParaRPr>
          </a:p>
        </p:txBody>
      </p:sp>
      <p:sp>
        <p:nvSpPr>
          <p:cNvPr id="31771" name="Rectangle 27"/>
          <p:cNvSpPr>
            <a:spLocks noChangeArrowheads="1"/>
          </p:cNvSpPr>
          <p:nvPr/>
        </p:nvSpPr>
        <p:spPr bwMode="auto">
          <a:xfrm>
            <a:off x="7175500" y="4756150"/>
            <a:ext cx="11271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altLang="zh-TW" sz="1600">
                <a:solidFill>
                  <a:srgbClr val="000000"/>
                </a:solidFill>
                <a:latin typeface="Arial" pitchFamily="34" charset="0"/>
                <a:ea typeface="PMingLiU" pitchFamily="18" charset="-120"/>
              </a:rPr>
              <a:t>8</a:t>
            </a:r>
            <a:endParaRPr lang="en-US" altLang="zh-TW" sz="2400">
              <a:latin typeface="Times New Roman" pitchFamily="18" charset="0"/>
              <a:ea typeface="PMingLiU" pitchFamily="18" charset="-120"/>
            </a:endParaRPr>
          </a:p>
        </p:txBody>
      </p:sp>
      <p:sp>
        <p:nvSpPr>
          <p:cNvPr id="31772" name="Rectangle 28"/>
          <p:cNvSpPr>
            <a:spLocks noChangeArrowheads="1"/>
          </p:cNvSpPr>
          <p:nvPr/>
        </p:nvSpPr>
        <p:spPr bwMode="auto">
          <a:xfrm>
            <a:off x="3581400" y="5200650"/>
            <a:ext cx="11271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altLang="zh-TW" sz="1600">
                <a:solidFill>
                  <a:srgbClr val="000000"/>
                </a:solidFill>
                <a:latin typeface="Arial" pitchFamily="34" charset="0"/>
                <a:ea typeface="PMingLiU" pitchFamily="18" charset="-120"/>
              </a:rPr>
              <a:t>1</a:t>
            </a:r>
            <a:endParaRPr lang="en-US" altLang="zh-TW" sz="2400">
              <a:latin typeface="Times New Roman" pitchFamily="18" charset="0"/>
              <a:ea typeface="PMingLiU" pitchFamily="18" charset="-120"/>
            </a:endParaRPr>
          </a:p>
        </p:txBody>
      </p:sp>
      <p:sp>
        <p:nvSpPr>
          <p:cNvPr id="31773" name="Rectangle 29"/>
          <p:cNvSpPr>
            <a:spLocks noChangeArrowheads="1"/>
          </p:cNvSpPr>
          <p:nvPr/>
        </p:nvSpPr>
        <p:spPr bwMode="auto">
          <a:xfrm>
            <a:off x="3930650" y="5200650"/>
            <a:ext cx="11271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altLang="zh-TW" sz="1600">
                <a:solidFill>
                  <a:srgbClr val="000000"/>
                </a:solidFill>
                <a:latin typeface="Arial" pitchFamily="34" charset="0"/>
                <a:ea typeface="PMingLiU" pitchFamily="18" charset="-120"/>
              </a:rPr>
              <a:t>1</a:t>
            </a:r>
            <a:endParaRPr lang="en-US" altLang="zh-TW" sz="2400">
              <a:latin typeface="Times New Roman" pitchFamily="18" charset="0"/>
              <a:ea typeface="PMingLiU" pitchFamily="18" charset="-120"/>
            </a:endParaRPr>
          </a:p>
        </p:txBody>
      </p:sp>
      <p:sp>
        <p:nvSpPr>
          <p:cNvPr id="31774" name="Rectangle 30"/>
          <p:cNvSpPr>
            <a:spLocks noChangeArrowheads="1"/>
          </p:cNvSpPr>
          <p:nvPr/>
        </p:nvSpPr>
        <p:spPr bwMode="auto">
          <a:xfrm>
            <a:off x="4278313" y="5200650"/>
            <a:ext cx="112712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altLang="zh-TW" sz="1600">
                <a:solidFill>
                  <a:srgbClr val="000000"/>
                </a:solidFill>
                <a:latin typeface="Arial" pitchFamily="34" charset="0"/>
                <a:ea typeface="PMingLiU" pitchFamily="18" charset="-120"/>
              </a:rPr>
              <a:t>0</a:t>
            </a:r>
            <a:endParaRPr lang="en-US" altLang="zh-TW" sz="2400">
              <a:latin typeface="Times New Roman" pitchFamily="18" charset="0"/>
              <a:ea typeface="PMingLiU" pitchFamily="18" charset="-120"/>
            </a:endParaRPr>
          </a:p>
        </p:txBody>
      </p:sp>
      <p:sp>
        <p:nvSpPr>
          <p:cNvPr id="31775" name="Freeform 31"/>
          <p:cNvSpPr>
            <a:spLocks/>
          </p:cNvSpPr>
          <p:nvPr/>
        </p:nvSpPr>
        <p:spPr bwMode="auto">
          <a:xfrm>
            <a:off x="3479800" y="5073650"/>
            <a:ext cx="4187825" cy="522288"/>
          </a:xfrm>
          <a:custGeom>
            <a:avLst/>
            <a:gdLst/>
            <a:ahLst/>
            <a:cxnLst>
              <a:cxn ang="0">
                <a:pos x="2638" y="326"/>
              </a:cxn>
              <a:cxn ang="0">
                <a:pos x="2638" y="0"/>
              </a:cxn>
              <a:cxn ang="0">
                <a:pos x="0" y="0"/>
              </a:cxn>
              <a:cxn ang="0">
                <a:pos x="0" y="329"/>
              </a:cxn>
              <a:cxn ang="0">
                <a:pos x="2638" y="329"/>
              </a:cxn>
              <a:cxn ang="0">
                <a:pos x="2638" y="329"/>
              </a:cxn>
            </a:cxnLst>
            <a:rect l="0" t="0" r="r" b="b"/>
            <a:pathLst>
              <a:path w="2638" h="329">
                <a:moveTo>
                  <a:pt x="2638" y="326"/>
                </a:moveTo>
                <a:lnTo>
                  <a:pt x="2638" y="0"/>
                </a:lnTo>
                <a:lnTo>
                  <a:pt x="0" y="0"/>
                </a:lnTo>
                <a:lnTo>
                  <a:pt x="0" y="329"/>
                </a:lnTo>
                <a:lnTo>
                  <a:pt x="2638" y="329"/>
                </a:lnTo>
                <a:lnTo>
                  <a:pt x="2638" y="329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776" name="Line 32"/>
          <p:cNvSpPr>
            <a:spLocks noChangeShapeType="1"/>
          </p:cNvSpPr>
          <p:nvPr/>
        </p:nvSpPr>
        <p:spPr bwMode="auto">
          <a:xfrm>
            <a:off x="3816350" y="5073650"/>
            <a:ext cx="6350" cy="51752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777" name="Line 33"/>
          <p:cNvSpPr>
            <a:spLocks noChangeShapeType="1"/>
          </p:cNvSpPr>
          <p:nvPr/>
        </p:nvSpPr>
        <p:spPr bwMode="auto">
          <a:xfrm>
            <a:off x="4545013" y="5067300"/>
            <a:ext cx="1587" cy="51752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778" name="Line 34"/>
          <p:cNvSpPr>
            <a:spLocks noChangeShapeType="1"/>
          </p:cNvSpPr>
          <p:nvPr/>
        </p:nvSpPr>
        <p:spPr bwMode="auto">
          <a:xfrm>
            <a:off x="4152900" y="5073650"/>
            <a:ext cx="1588" cy="5222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779" name="Line 35"/>
          <p:cNvSpPr>
            <a:spLocks noChangeShapeType="1"/>
          </p:cNvSpPr>
          <p:nvPr/>
        </p:nvSpPr>
        <p:spPr bwMode="auto">
          <a:xfrm>
            <a:off x="6808788" y="5073650"/>
            <a:ext cx="1587" cy="5222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780" name="Rectangle 36"/>
          <p:cNvSpPr>
            <a:spLocks noChangeArrowheads="1"/>
          </p:cNvSpPr>
          <p:nvPr/>
        </p:nvSpPr>
        <p:spPr bwMode="auto">
          <a:xfrm>
            <a:off x="2974975" y="5187950"/>
            <a:ext cx="2381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altLang="zh-TW" sz="1600">
                <a:solidFill>
                  <a:srgbClr val="000000"/>
                </a:solidFill>
                <a:latin typeface="Arial" pitchFamily="34" charset="0"/>
                <a:ea typeface="PMingLiU" pitchFamily="18" charset="-120"/>
              </a:rPr>
              <a:t>(c)</a:t>
            </a:r>
            <a:endParaRPr lang="en-US" altLang="zh-TW" sz="2400">
              <a:latin typeface="Times New Roman" pitchFamily="18" charset="0"/>
              <a:ea typeface="PMingLiU" pitchFamily="18" charset="-120"/>
            </a:endParaRPr>
          </a:p>
        </p:txBody>
      </p:sp>
      <p:sp>
        <p:nvSpPr>
          <p:cNvPr id="31781" name="Rectangle 37"/>
          <p:cNvSpPr>
            <a:spLocks noChangeArrowheads="1"/>
          </p:cNvSpPr>
          <p:nvPr/>
        </p:nvSpPr>
        <p:spPr bwMode="auto">
          <a:xfrm>
            <a:off x="6070600" y="5746750"/>
            <a:ext cx="2254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altLang="zh-TW" sz="1600">
                <a:solidFill>
                  <a:srgbClr val="000000"/>
                </a:solidFill>
                <a:latin typeface="Arial" pitchFamily="34" charset="0"/>
                <a:ea typeface="PMingLiU" pitchFamily="18" charset="-120"/>
              </a:rPr>
              <a:t>28</a:t>
            </a:r>
            <a:endParaRPr lang="en-US" altLang="zh-TW" sz="2400">
              <a:latin typeface="Times New Roman" pitchFamily="18" charset="0"/>
              <a:ea typeface="PMingLiU" pitchFamily="18" charset="-120"/>
            </a:endParaRPr>
          </a:p>
        </p:txBody>
      </p:sp>
      <p:sp>
        <p:nvSpPr>
          <p:cNvPr id="31782" name="Rectangle 38"/>
          <p:cNvSpPr>
            <a:spLocks noChangeArrowheads="1"/>
          </p:cNvSpPr>
          <p:nvPr/>
        </p:nvSpPr>
        <p:spPr bwMode="auto">
          <a:xfrm>
            <a:off x="3551238" y="6191250"/>
            <a:ext cx="112712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altLang="zh-TW" sz="1600">
                <a:solidFill>
                  <a:srgbClr val="000000"/>
                </a:solidFill>
                <a:latin typeface="Arial" pitchFamily="34" charset="0"/>
                <a:ea typeface="PMingLiU" pitchFamily="18" charset="-120"/>
              </a:rPr>
              <a:t>1</a:t>
            </a:r>
            <a:endParaRPr lang="en-US" altLang="zh-TW" sz="2400">
              <a:latin typeface="Times New Roman" pitchFamily="18" charset="0"/>
              <a:ea typeface="PMingLiU" pitchFamily="18" charset="-120"/>
            </a:endParaRPr>
          </a:p>
        </p:txBody>
      </p:sp>
      <p:sp>
        <p:nvSpPr>
          <p:cNvPr id="31783" name="Rectangle 39"/>
          <p:cNvSpPr>
            <a:spLocks noChangeArrowheads="1"/>
          </p:cNvSpPr>
          <p:nvPr/>
        </p:nvSpPr>
        <p:spPr bwMode="auto">
          <a:xfrm>
            <a:off x="3900488" y="6191250"/>
            <a:ext cx="112712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altLang="zh-TW" sz="1600">
                <a:solidFill>
                  <a:srgbClr val="000000"/>
                </a:solidFill>
                <a:latin typeface="Arial" pitchFamily="34" charset="0"/>
                <a:ea typeface="PMingLiU" pitchFamily="18" charset="-120"/>
              </a:rPr>
              <a:t>1</a:t>
            </a:r>
            <a:endParaRPr lang="en-US" altLang="zh-TW" sz="2400">
              <a:latin typeface="Times New Roman" pitchFamily="18" charset="0"/>
              <a:ea typeface="PMingLiU" pitchFamily="18" charset="-120"/>
            </a:endParaRPr>
          </a:p>
        </p:txBody>
      </p:sp>
      <p:sp>
        <p:nvSpPr>
          <p:cNvPr id="31784" name="Rectangle 40"/>
          <p:cNvSpPr>
            <a:spLocks noChangeArrowheads="1"/>
          </p:cNvSpPr>
          <p:nvPr/>
        </p:nvSpPr>
        <p:spPr bwMode="auto">
          <a:xfrm>
            <a:off x="4659313" y="6191250"/>
            <a:ext cx="112712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altLang="zh-TW" sz="1600">
                <a:solidFill>
                  <a:srgbClr val="000000"/>
                </a:solidFill>
                <a:latin typeface="Arial" pitchFamily="34" charset="0"/>
                <a:ea typeface="PMingLiU" pitchFamily="18" charset="-120"/>
              </a:rPr>
              <a:t>0</a:t>
            </a:r>
            <a:endParaRPr lang="en-US" altLang="zh-TW" sz="2400">
              <a:latin typeface="Times New Roman" pitchFamily="18" charset="0"/>
              <a:ea typeface="PMingLiU" pitchFamily="18" charset="-120"/>
            </a:endParaRPr>
          </a:p>
        </p:txBody>
      </p:sp>
      <p:sp>
        <p:nvSpPr>
          <p:cNvPr id="31785" name="Freeform 41"/>
          <p:cNvSpPr>
            <a:spLocks/>
          </p:cNvSpPr>
          <p:nvPr/>
        </p:nvSpPr>
        <p:spPr bwMode="auto">
          <a:xfrm>
            <a:off x="3449638" y="6064250"/>
            <a:ext cx="4187825" cy="522288"/>
          </a:xfrm>
          <a:custGeom>
            <a:avLst/>
            <a:gdLst/>
            <a:ahLst/>
            <a:cxnLst>
              <a:cxn ang="0">
                <a:pos x="2638" y="326"/>
              </a:cxn>
              <a:cxn ang="0">
                <a:pos x="2638" y="0"/>
              </a:cxn>
              <a:cxn ang="0">
                <a:pos x="0" y="0"/>
              </a:cxn>
              <a:cxn ang="0">
                <a:pos x="0" y="329"/>
              </a:cxn>
              <a:cxn ang="0">
                <a:pos x="2638" y="329"/>
              </a:cxn>
              <a:cxn ang="0">
                <a:pos x="2638" y="329"/>
              </a:cxn>
            </a:cxnLst>
            <a:rect l="0" t="0" r="r" b="b"/>
            <a:pathLst>
              <a:path w="2638" h="329">
                <a:moveTo>
                  <a:pt x="2638" y="326"/>
                </a:moveTo>
                <a:lnTo>
                  <a:pt x="2638" y="0"/>
                </a:lnTo>
                <a:lnTo>
                  <a:pt x="0" y="0"/>
                </a:lnTo>
                <a:lnTo>
                  <a:pt x="0" y="329"/>
                </a:lnTo>
                <a:lnTo>
                  <a:pt x="2638" y="329"/>
                </a:lnTo>
                <a:lnTo>
                  <a:pt x="2638" y="329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786" name="Line 42"/>
          <p:cNvSpPr>
            <a:spLocks noChangeShapeType="1"/>
          </p:cNvSpPr>
          <p:nvPr/>
        </p:nvSpPr>
        <p:spPr bwMode="auto">
          <a:xfrm>
            <a:off x="3786188" y="6064250"/>
            <a:ext cx="6350" cy="51752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787" name="Line 43"/>
          <p:cNvSpPr>
            <a:spLocks noChangeShapeType="1"/>
          </p:cNvSpPr>
          <p:nvPr/>
        </p:nvSpPr>
        <p:spPr bwMode="auto">
          <a:xfrm>
            <a:off x="4514850" y="6057900"/>
            <a:ext cx="1588" cy="51752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788" name="Line 44"/>
          <p:cNvSpPr>
            <a:spLocks noChangeShapeType="1"/>
          </p:cNvSpPr>
          <p:nvPr/>
        </p:nvSpPr>
        <p:spPr bwMode="auto">
          <a:xfrm>
            <a:off x="4122738" y="6064250"/>
            <a:ext cx="1587" cy="5222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789" name="Rectangle 45"/>
          <p:cNvSpPr>
            <a:spLocks noChangeArrowheads="1"/>
          </p:cNvSpPr>
          <p:nvPr/>
        </p:nvSpPr>
        <p:spPr bwMode="auto">
          <a:xfrm>
            <a:off x="2944813" y="6178550"/>
            <a:ext cx="24923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altLang="zh-TW" sz="1600">
                <a:solidFill>
                  <a:srgbClr val="000000"/>
                </a:solidFill>
                <a:latin typeface="Arial" pitchFamily="34" charset="0"/>
                <a:ea typeface="PMingLiU" pitchFamily="18" charset="-120"/>
              </a:rPr>
              <a:t>(d)</a:t>
            </a:r>
            <a:endParaRPr lang="en-US" altLang="zh-TW" sz="2400">
              <a:latin typeface="Times New Roman" pitchFamily="18" charset="0"/>
              <a:ea typeface="PMingLiU" pitchFamily="18" charset="-120"/>
            </a:endParaRPr>
          </a:p>
        </p:txBody>
      </p:sp>
      <p:sp>
        <p:nvSpPr>
          <p:cNvPr id="31790" name="Line 46"/>
          <p:cNvSpPr>
            <a:spLocks noChangeShapeType="1"/>
          </p:cNvSpPr>
          <p:nvPr/>
        </p:nvSpPr>
        <p:spPr bwMode="auto">
          <a:xfrm>
            <a:off x="4846638" y="6053138"/>
            <a:ext cx="1587" cy="51752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791" name="Rectangle 47"/>
          <p:cNvSpPr>
            <a:spLocks noChangeArrowheads="1"/>
          </p:cNvSpPr>
          <p:nvPr/>
        </p:nvSpPr>
        <p:spPr bwMode="auto">
          <a:xfrm>
            <a:off x="4278313" y="6205538"/>
            <a:ext cx="112712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altLang="zh-TW" sz="1600">
                <a:solidFill>
                  <a:srgbClr val="000000"/>
                </a:solidFill>
                <a:latin typeface="Arial" pitchFamily="34" charset="0"/>
                <a:ea typeface="PMingLiU" pitchFamily="18" charset="-120"/>
              </a:rPr>
              <a:t>1</a:t>
            </a:r>
            <a:endParaRPr lang="en-US" altLang="zh-TW" sz="2400">
              <a:latin typeface="Times New Roman" pitchFamily="18" charset="0"/>
              <a:ea typeface="PMingLiU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>
                <a:ea typeface="PMingLiU" pitchFamily="18" charset="-120"/>
              </a:rPr>
              <a:t>Directly connected IP hosts</a:t>
            </a:r>
          </a:p>
        </p:txBody>
      </p:sp>
      <p:sp>
        <p:nvSpPr>
          <p:cNvPr id="4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57AA98E7-9714-434A-9B19-84154130348E}" type="slidenum">
              <a:rPr lang="en-GB"/>
              <a:pPr/>
              <a:t>12</a:t>
            </a:fld>
            <a:endParaRPr lang="en-GB"/>
          </a:p>
        </p:txBody>
      </p:sp>
      <p:sp>
        <p:nvSpPr>
          <p:cNvPr id="1229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2295" name="Freeform 7"/>
          <p:cNvSpPr>
            <a:spLocks/>
          </p:cNvSpPr>
          <p:nvPr/>
        </p:nvSpPr>
        <p:spPr bwMode="auto">
          <a:xfrm>
            <a:off x="1828800" y="2438400"/>
            <a:ext cx="958850" cy="2736850"/>
          </a:xfrm>
          <a:custGeom>
            <a:avLst/>
            <a:gdLst/>
            <a:ahLst/>
            <a:cxnLst>
              <a:cxn ang="0">
                <a:pos x="600" y="1528"/>
              </a:cxn>
              <a:cxn ang="0">
                <a:pos x="604" y="0"/>
              </a:cxn>
              <a:cxn ang="0">
                <a:pos x="0" y="0"/>
              </a:cxn>
              <a:cxn ang="0">
                <a:pos x="0" y="1532"/>
              </a:cxn>
              <a:cxn ang="0">
                <a:pos x="604" y="1532"/>
              </a:cxn>
              <a:cxn ang="0">
                <a:pos x="604" y="1532"/>
              </a:cxn>
              <a:cxn ang="0">
                <a:pos x="600" y="1528"/>
              </a:cxn>
            </a:cxnLst>
            <a:rect l="0" t="0" r="r" b="b"/>
            <a:pathLst>
              <a:path w="604" h="1532">
                <a:moveTo>
                  <a:pt x="600" y="1528"/>
                </a:moveTo>
                <a:lnTo>
                  <a:pt x="604" y="0"/>
                </a:lnTo>
                <a:lnTo>
                  <a:pt x="0" y="0"/>
                </a:lnTo>
                <a:lnTo>
                  <a:pt x="0" y="1532"/>
                </a:lnTo>
                <a:lnTo>
                  <a:pt x="604" y="1532"/>
                </a:lnTo>
                <a:lnTo>
                  <a:pt x="604" y="1532"/>
                </a:lnTo>
                <a:lnTo>
                  <a:pt x="600" y="1528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01" name="Rectangle 13"/>
          <p:cNvSpPr>
            <a:spLocks noChangeArrowheads="1"/>
          </p:cNvSpPr>
          <p:nvPr/>
        </p:nvSpPr>
        <p:spPr bwMode="auto">
          <a:xfrm>
            <a:off x="2230438" y="3998913"/>
            <a:ext cx="19208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altLang="zh-TW" sz="1600">
                <a:solidFill>
                  <a:srgbClr val="000000"/>
                </a:solidFill>
                <a:latin typeface="Arial" pitchFamily="34" charset="0"/>
                <a:ea typeface="PMingLiU" pitchFamily="18" charset="-120"/>
              </a:rPr>
              <a:t>IP</a:t>
            </a:r>
            <a:endParaRPr lang="en-US" altLang="zh-TW" sz="2400">
              <a:latin typeface="Times New Roman" pitchFamily="18" charset="0"/>
              <a:ea typeface="PMingLiU" pitchFamily="18" charset="-120"/>
            </a:endParaRPr>
          </a:p>
        </p:txBody>
      </p:sp>
      <p:sp>
        <p:nvSpPr>
          <p:cNvPr id="12302" name="Freeform 14"/>
          <p:cNvSpPr>
            <a:spLocks/>
          </p:cNvSpPr>
          <p:nvPr/>
        </p:nvSpPr>
        <p:spPr bwMode="auto">
          <a:xfrm>
            <a:off x="2014538" y="3932238"/>
            <a:ext cx="604837" cy="390525"/>
          </a:xfrm>
          <a:custGeom>
            <a:avLst/>
            <a:gdLst/>
            <a:ahLst/>
            <a:cxnLst>
              <a:cxn ang="0">
                <a:pos x="381" y="242"/>
              </a:cxn>
              <a:cxn ang="0">
                <a:pos x="381" y="0"/>
              </a:cxn>
              <a:cxn ang="0">
                <a:pos x="0" y="0"/>
              </a:cxn>
              <a:cxn ang="0">
                <a:pos x="0" y="246"/>
              </a:cxn>
              <a:cxn ang="0">
                <a:pos x="381" y="246"/>
              </a:cxn>
              <a:cxn ang="0">
                <a:pos x="381" y="246"/>
              </a:cxn>
            </a:cxnLst>
            <a:rect l="0" t="0" r="r" b="b"/>
            <a:pathLst>
              <a:path w="381" h="246">
                <a:moveTo>
                  <a:pt x="381" y="242"/>
                </a:moveTo>
                <a:lnTo>
                  <a:pt x="381" y="0"/>
                </a:lnTo>
                <a:lnTo>
                  <a:pt x="0" y="0"/>
                </a:lnTo>
                <a:lnTo>
                  <a:pt x="0" y="246"/>
                </a:lnTo>
                <a:lnTo>
                  <a:pt x="381" y="246"/>
                </a:lnTo>
                <a:lnTo>
                  <a:pt x="381" y="246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04" name="Rectangle 16"/>
          <p:cNvSpPr>
            <a:spLocks noChangeArrowheads="1"/>
          </p:cNvSpPr>
          <p:nvPr/>
        </p:nvSpPr>
        <p:spPr bwMode="auto">
          <a:xfrm>
            <a:off x="2103438" y="4681538"/>
            <a:ext cx="404812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altLang="zh-TW" sz="1600">
                <a:solidFill>
                  <a:srgbClr val="000000"/>
                </a:solidFill>
                <a:latin typeface="Arial" pitchFamily="34" charset="0"/>
                <a:ea typeface="PMingLiU" pitchFamily="18" charset="-120"/>
              </a:rPr>
              <a:t>ETH</a:t>
            </a:r>
            <a:endParaRPr lang="en-US" altLang="zh-TW" sz="2400">
              <a:latin typeface="Times New Roman" pitchFamily="18" charset="0"/>
              <a:ea typeface="PMingLiU" pitchFamily="18" charset="-120"/>
            </a:endParaRPr>
          </a:p>
        </p:txBody>
      </p:sp>
      <p:sp>
        <p:nvSpPr>
          <p:cNvPr id="12305" name="Freeform 17"/>
          <p:cNvSpPr>
            <a:spLocks/>
          </p:cNvSpPr>
          <p:nvPr/>
        </p:nvSpPr>
        <p:spPr bwMode="auto">
          <a:xfrm>
            <a:off x="2014538" y="4610100"/>
            <a:ext cx="604837" cy="388938"/>
          </a:xfrm>
          <a:custGeom>
            <a:avLst/>
            <a:gdLst/>
            <a:ahLst/>
            <a:cxnLst>
              <a:cxn ang="0">
                <a:pos x="381" y="241"/>
              </a:cxn>
              <a:cxn ang="0">
                <a:pos x="381" y="0"/>
              </a:cxn>
              <a:cxn ang="0">
                <a:pos x="0" y="0"/>
              </a:cxn>
              <a:cxn ang="0">
                <a:pos x="0" y="245"/>
              </a:cxn>
              <a:cxn ang="0">
                <a:pos x="381" y="245"/>
              </a:cxn>
              <a:cxn ang="0">
                <a:pos x="381" y="245"/>
              </a:cxn>
            </a:cxnLst>
            <a:rect l="0" t="0" r="r" b="b"/>
            <a:pathLst>
              <a:path w="381" h="245">
                <a:moveTo>
                  <a:pt x="381" y="241"/>
                </a:moveTo>
                <a:lnTo>
                  <a:pt x="381" y="0"/>
                </a:lnTo>
                <a:lnTo>
                  <a:pt x="0" y="0"/>
                </a:lnTo>
                <a:lnTo>
                  <a:pt x="0" y="245"/>
                </a:lnTo>
                <a:lnTo>
                  <a:pt x="381" y="245"/>
                </a:lnTo>
                <a:lnTo>
                  <a:pt x="381" y="245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06" name="Rectangle 18"/>
          <p:cNvSpPr>
            <a:spLocks noChangeArrowheads="1"/>
          </p:cNvSpPr>
          <p:nvPr/>
        </p:nvSpPr>
        <p:spPr bwMode="auto">
          <a:xfrm>
            <a:off x="2122488" y="3327400"/>
            <a:ext cx="404812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altLang="zh-TW" sz="1600">
                <a:solidFill>
                  <a:srgbClr val="000000"/>
                </a:solidFill>
                <a:latin typeface="Arial" pitchFamily="34" charset="0"/>
                <a:ea typeface="PMingLiU" pitchFamily="18" charset="-120"/>
              </a:rPr>
              <a:t>TCP</a:t>
            </a:r>
            <a:endParaRPr lang="en-US" altLang="zh-TW" sz="2400">
              <a:latin typeface="Times New Roman" pitchFamily="18" charset="0"/>
              <a:ea typeface="PMingLiU" pitchFamily="18" charset="-120"/>
            </a:endParaRPr>
          </a:p>
        </p:txBody>
      </p:sp>
      <p:sp>
        <p:nvSpPr>
          <p:cNvPr id="12307" name="Freeform 19"/>
          <p:cNvSpPr>
            <a:spLocks/>
          </p:cNvSpPr>
          <p:nvPr/>
        </p:nvSpPr>
        <p:spPr bwMode="auto">
          <a:xfrm>
            <a:off x="2014538" y="3262313"/>
            <a:ext cx="604837" cy="382587"/>
          </a:xfrm>
          <a:custGeom>
            <a:avLst/>
            <a:gdLst/>
            <a:ahLst/>
            <a:cxnLst>
              <a:cxn ang="0">
                <a:pos x="381" y="241"/>
              </a:cxn>
              <a:cxn ang="0">
                <a:pos x="381" y="0"/>
              </a:cxn>
              <a:cxn ang="0">
                <a:pos x="0" y="0"/>
              </a:cxn>
              <a:cxn ang="0">
                <a:pos x="0" y="241"/>
              </a:cxn>
              <a:cxn ang="0">
                <a:pos x="381" y="241"/>
              </a:cxn>
              <a:cxn ang="0">
                <a:pos x="381" y="241"/>
              </a:cxn>
            </a:cxnLst>
            <a:rect l="0" t="0" r="r" b="b"/>
            <a:pathLst>
              <a:path w="381" h="241">
                <a:moveTo>
                  <a:pt x="381" y="241"/>
                </a:moveTo>
                <a:lnTo>
                  <a:pt x="381" y="0"/>
                </a:lnTo>
                <a:lnTo>
                  <a:pt x="0" y="0"/>
                </a:lnTo>
                <a:lnTo>
                  <a:pt x="0" y="241"/>
                </a:lnTo>
                <a:lnTo>
                  <a:pt x="381" y="241"/>
                </a:lnTo>
                <a:lnTo>
                  <a:pt x="381" y="241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20" name="Rectangle 32"/>
          <p:cNvSpPr>
            <a:spLocks noChangeArrowheads="1"/>
          </p:cNvSpPr>
          <p:nvPr/>
        </p:nvSpPr>
        <p:spPr bwMode="auto">
          <a:xfrm>
            <a:off x="2514600" y="2209800"/>
            <a:ext cx="25876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altLang="zh-TW" sz="1600">
                <a:solidFill>
                  <a:srgbClr val="000000"/>
                </a:solidFill>
                <a:latin typeface="Arial" pitchFamily="34" charset="0"/>
                <a:ea typeface="PMingLiU" pitchFamily="18" charset="-120"/>
              </a:rPr>
              <a:t>H1</a:t>
            </a:r>
            <a:endParaRPr lang="en-US" altLang="zh-TW" sz="2400">
              <a:latin typeface="Times New Roman" pitchFamily="18" charset="0"/>
              <a:ea typeface="PMingLiU" pitchFamily="18" charset="-120"/>
            </a:endParaRPr>
          </a:p>
        </p:txBody>
      </p:sp>
      <p:sp>
        <p:nvSpPr>
          <p:cNvPr id="12321" name="Freeform 33"/>
          <p:cNvSpPr>
            <a:spLocks/>
          </p:cNvSpPr>
          <p:nvPr/>
        </p:nvSpPr>
        <p:spPr bwMode="auto">
          <a:xfrm>
            <a:off x="5715000" y="2438400"/>
            <a:ext cx="958850" cy="2752725"/>
          </a:xfrm>
          <a:custGeom>
            <a:avLst/>
            <a:gdLst/>
            <a:ahLst/>
            <a:cxnLst>
              <a:cxn ang="0">
                <a:pos x="600" y="1528"/>
              </a:cxn>
              <a:cxn ang="0">
                <a:pos x="604" y="0"/>
              </a:cxn>
              <a:cxn ang="0">
                <a:pos x="0" y="0"/>
              </a:cxn>
              <a:cxn ang="0">
                <a:pos x="0" y="1532"/>
              </a:cxn>
              <a:cxn ang="0">
                <a:pos x="604" y="1532"/>
              </a:cxn>
              <a:cxn ang="0">
                <a:pos x="604" y="1532"/>
              </a:cxn>
              <a:cxn ang="0">
                <a:pos x="600" y="1528"/>
              </a:cxn>
            </a:cxnLst>
            <a:rect l="0" t="0" r="r" b="b"/>
            <a:pathLst>
              <a:path w="604" h="1532">
                <a:moveTo>
                  <a:pt x="600" y="1528"/>
                </a:moveTo>
                <a:lnTo>
                  <a:pt x="604" y="0"/>
                </a:lnTo>
                <a:lnTo>
                  <a:pt x="0" y="0"/>
                </a:lnTo>
                <a:lnTo>
                  <a:pt x="0" y="1532"/>
                </a:lnTo>
                <a:lnTo>
                  <a:pt x="604" y="1532"/>
                </a:lnTo>
                <a:lnTo>
                  <a:pt x="604" y="1532"/>
                </a:lnTo>
                <a:lnTo>
                  <a:pt x="600" y="1528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22" name="Rectangle 34"/>
          <p:cNvSpPr>
            <a:spLocks noChangeArrowheads="1"/>
          </p:cNvSpPr>
          <p:nvPr/>
        </p:nvSpPr>
        <p:spPr bwMode="auto">
          <a:xfrm>
            <a:off x="6110288" y="3998913"/>
            <a:ext cx="19208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altLang="zh-TW" sz="1600">
                <a:solidFill>
                  <a:srgbClr val="000000"/>
                </a:solidFill>
                <a:latin typeface="Arial" pitchFamily="34" charset="0"/>
                <a:ea typeface="PMingLiU" pitchFamily="18" charset="-120"/>
              </a:rPr>
              <a:t>IP</a:t>
            </a:r>
            <a:endParaRPr lang="en-US" altLang="zh-TW" sz="2400">
              <a:latin typeface="Times New Roman" pitchFamily="18" charset="0"/>
              <a:ea typeface="PMingLiU" pitchFamily="18" charset="-120"/>
            </a:endParaRPr>
          </a:p>
        </p:txBody>
      </p:sp>
      <p:sp>
        <p:nvSpPr>
          <p:cNvPr id="12323" name="Freeform 35"/>
          <p:cNvSpPr>
            <a:spLocks/>
          </p:cNvSpPr>
          <p:nvPr/>
        </p:nvSpPr>
        <p:spPr bwMode="auto">
          <a:xfrm>
            <a:off x="5894388" y="3932238"/>
            <a:ext cx="606425" cy="390525"/>
          </a:xfrm>
          <a:custGeom>
            <a:avLst/>
            <a:gdLst/>
            <a:ahLst/>
            <a:cxnLst>
              <a:cxn ang="0">
                <a:pos x="382" y="242"/>
              </a:cxn>
              <a:cxn ang="0">
                <a:pos x="382" y="0"/>
              </a:cxn>
              <a:cxn ang="0">
                <a:pos x="0" y="0"/>
              </a:cxn>
              <a:cxn ang="0">
                <a:pos x="0" y="246"/>
              </a:cxn>
              <a:cxn ang="0">
                <a:pos x="382" y="246"/>
              </a:cxn>
              <a:cxn ang="0">
                <a:pos x="382" y="246"/>
              </a:cxn>
            </a:cxnLst>
            <a:rect l="0" t="0" r="r" b="b"/>
            <a:pathLst>
              <a:path w="382" h="246">
                <a:moveTo>
                  <a:pt x="382" y="242"/>
                </a:moveTo>
                <a:lnTo>
                  <a:pt x="382" y="0"/>
                </a:lnTo>
                <a:lnTo>
                  <a:pt x="0" y="0"/>
                </a:lnTo>
                <a:lnTo>
                  <a:pt x="0" y="246"/>
                </a:lnTo>
                <a:lnTo>
                  <a:pt x="382" y="246"/>
                </a:lnTo>
                <a:lnTo>
                  <a:pt x="382" y="246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24" name="Rectangle 36"/>
          <p:cNvSpPr>
            <a:spLocks noChangeArrowheads="1"/>
          </p:cNvSpPr>
          <p:nvPr/>
        </p:nvSpPr>
        <p:spPr bwMode="auto">
          <a:xfrm>
            <a:off x="5984875" y="4681538"/>
            <a:ext cx="40481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altLang="zh-TW" sz="1600">
                <a:solidFill>
                  <a:srgbClr val="000000"/>
                </a:solidFill>
                <a:latin typeface="Arial" pitchFamily="34" charset="0"/>
                <a:ea typeface="PMingLiU" pitchFamily="18" charset="-120"/>
              </a:rPr>
              <a:t>ETH</a:t>
            </a:r>
            <a:endParaRPr lang="en-US" altLang="zh-TW" sz="2400">
              <a:latin typeface="Times New Roman" pitchFamily="18" charset="0"/>
              <a:ea typeface="PMingLiU" pitchFamily="18" charset="-120"/>
            </a:endParaRPr>
          </a:p>
        </p:txBody>
      </p:sp>
      <p:sp>
        <p:nvSpPr>
          <p:cNvPr id="12325" name="Freeform 37"/>
          <p:cNvSpPr>
            <a:spLocks/>
          </p:cNvSpPr>
          <p:nvPr/>
        </p:nvSpPr>
        <p:spPr bwMode="auto">
          <a:xfrm>
            <a:off x="5894388" y="4610100"/>
            <a:ext cx="606425" cy="388938"/>
          </a:xfrm>
          <a:custGeom>
            <a:avLst/>
            <a:gdLst/>
            <a:ahLst/>
            <a:cxnLst>
              <a:cxn ang="0">
                <a:pos x="382" y="241"/>
              </a:cxn>
              <a:cxn ang="0">
                <a:pos x="382" y="0"/>
              </a:cxn>
              <a:cxn ang="0">
                <a:pos x="0" y="0"/>
              </a:cxn>
              <a:cxn ang="0">
                <a:pos x="0" y="245"/>
              </a:cxn>
              <a:cxn ang="0">
                <a:pos x="382" y="245"/>
              </a:cxn>
              <a:cxn ang="0">
                <a:pos x="382" y="245"/>
              </a:cxn>
            </a:cxnLst>
            <a:rect l="0" t="0" r="r" b="b"/>
            <a:pathLst>
              <a:path w="382" h="245">
                <a:moveTo>
                  <a:pt x="382" y="241"/>
                </a:moveTo>
                <a:lnTo>
                  <a:pt x="382" y="0"/>
                </a:lnTo>
                <a:lnTo>
                  <a:pt x="0" y="0"/>
                </a:lnTo>
                <a:lnTo>
                  <a:pt x="0" y="245"/>
                </a:lnTo>
                <a:lnTo>
                  <a:pt x="382" y="245"/>
                </a:lnTo>
                <a:lnTo>
                  <a:pt x="382" y="245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26" name="Rectangle 38"/>
          <p:cNvSpPr>
            <a:spLocks noChangeArrowheads="1"/>
          </p:cNvSpPr>
          <p:nvPr/>
        </p:nvSpPr>
        <p:spPr bwMode="auto">
          <a:xfrm>
            <a:off x="6002338" y="3327400"/>
            <a:ext cx="404812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altLang="zh-TW" sz="1600">
                <a:solidFill>
                  <a:srgbClr val="000000"/>
                </a:solidFill>
                <a:latin typeface="Arial" pitchFamily="34" charset="0"/>
                <a:ea typeface="PMingLiU" pitchFamily="18" charset="-120"/>
              </a:rPr>
              <a:t>TCP</a:t>
            </a:r>
            <a:endParaRPr lang="en-US" altLang="zh-TW" sz="2400">
              <a:latin typeface="Times New Roman" pitchFamily="18" charset="0"/>
              <a:ea typeface="PMingLiU" pitchFamily="18" charset="-120"/>
            </a:endParaRPr>
          </a:p>
        </p:txBody>
      </p:sp>
      <p:sp>
        <p:nvSpPr>
          <p:cNvPr id="12327" name="Freeform 39"/>
          <p:cNvSpPr>
            <a:spLocks/>
          </p:cNvSpPr>
          <p:nvPr/>
        </p:nvSpPr>
        <p:spPr bwMode="auto">
          <a:xfrm>
            <a:off x="5894388" y="3262313"/>
            <a:ext cx="606425" cy="382587"/>
          </a:xfrm>
          <a:custGeom>
            <a:avLst/>
            <a:gdLst/>
            <a:ahLst/>
            <a:cxnLst>
              <a:cxn ang="0">
                <a:pos x="382" y="241"/>
              </a:cxn>
              <a:cxn ang="0">
                <a:pos x="382" y="0"/>
              </a:cxn>
              <a:cxn ang="0">
                <a:pos x="0" y="0"/>
              </a:cxn>
              <a:cxn ang="0">
                <a:pos x="0" y="241"/>
              </a:cxn>
              <a:cxn ang="0">
                <a:pos x="382" y="241"/>
              </a:cxn>
              <a:cxn ang="0">
                <a:pos x="382" y="241"/>
              </a:cxn>
            </a:cxnLst>
            <a:rect l="0" t="0" r="r" b="b"/>
            <a:pathLst>
              <a:path w="382" h="241">
                <a:moveTo>
                  <a:pt x="382" y="241"/>
                </a:moveTo>
                <a:lnTo>
                  <a:pt x="382" y="0"/>
                </a:lnTo>
                <a:lnTo>
                  <a:pt x="0" y="0"/>
                </a:lnTo>
                <a:lnTo>
                  <a:pt x="0" y="241"/>
                </a:lnTo>
                <a:lnTo>
                  <a:pt x="382" y="241"/>
                </a:lnTo>
                <a:lnTo>
                  <a:pt x="382" y="241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28" name="Rectangle 40"/>
          <p:cNvSpPr>
            <a:spLocks noChangeArrowheads="1"/>
          </p:cNvSpPr>
          <p:nvPr/>
        </p:nvSpPr>
        <p:spPr bwMode="auto">
          <a:xfrm>
            <a:off x="6369050" y="2209800"/>
            <a:ext cx="25876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altLang="zh-TW" sz="1600">
                <a:solidFill>
                  <a:srgbClr val="000000"/>
                </a:solidFill>
                <a:latin typeface="Arial" pitchFamily="34" charset="0"/>
                <a:ea typeface="PMingLiU" pitchFamily="18" charset="-120"/>
              </a:rPr>
              <a:t>H2</a:t>
            </a:r>
            <a:endParaRPr lang="en-US" altLang="zh-TW" sz="2400">
              <a:latin typeface="Times New Roman" pitchFamily="18" charset="0"/>
              <a:ea typeface="PMingLiU" pitchFamily="18" charset="-120"/>
            </a:endParaRPr>
          </a:p>
        </p:txBody>
      </p:sp>
      <p:sp>
        <p:nvSpPr>
          <p:cNvPr id="12331" name="Line 43"/>
          <p:cNvSpPr>
            <a:spLocks noChangeShapeType="1"/>
          </p:cNvSpPr>
          <p:nvPr/>
        </p:nvSpPr>
        <p:spPr bwMode="auto">
          <a:xfrm flipV="1">
            <a:off x="6210300" y="4346575"/>
            <a:ext cx="6350" cy="28733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32" name="Line 44"/>
          <p:cNvSpPr>
            <a:spLocks noChangeShapeType="1"/>
          </p:cNvSpPr>
          <p:nvPr/>
        </p:nvSpPr>
        <p:spPr bwMode="auto">
          <a:xfrm flipV="1">
            <a:off x="6210300" y="3660775"/>
            <a:ext cx="6350" cy="28733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33" name="Line 45"/>
          <p:cNvSpPr>
            <a:spLocks noChangeShapeType="1"/>
          </p:cNvSpPr>
          <p:nvPr/>
        </p:nvSpPr>
        <p:spPr bwMode="auto">
          <a:xfrm flipV="1">
            <a:off x="2314575" y="3651250"/>
            <a:ext cx="1588" cy="2809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34" name="Line 46"/>
          <p:cNvSpPr>
            <a:spLocks noChangeShapeType="1"/>
          </p:cNvSpPr>
          <p:nvPr/>
        </p:nvSpPr>
        <p:spPr bwMode="auto">
          <a:xfrm flipV="1">
            <a:off x="2314575" y="4322763"/>
            <a:ext cx="1588" cy="28733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38" name="Rectangle 50"/>
          <p:cNvSpPr>
            <a:spLocks noChangeArrowheads="1"/>
          </p:cNvSpPr>
          <p:nvPr/>
        </p:nvSpPr>
        <p:spPr bwMode="auto">
          <a:xfrm>
            <a:off x="2170113" y="2655888"/>
            <a:ext cx="38258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altLang="zh-TW" sz="1600">
                <a:solidFill>
                  <a:srgbClr val="000000"/>
                </a:solidFill>
                <a:latin typeface="Arial" pitchFamily="34" charset="0"/>
                <a:ea typeface="PMingLiU" pitchFamily="18" charset="-120"/>
              </a:rPr>
              <a:t>FTP</a:t>
            </a:r>
            <a:endParaRPr lang="en-US" altLang="zh-TW" sz="2400">
              <a:latin typeface="Times New Roman" pitchFamily="18" charset="0"/>
              <a:ea typeface="PMingLiU" pitchFamily="18" charset="-120"/>
            </a:endParaRPr>
          </a:p>
        </p:txBody>
      </p:sp>
      <p:sp>
        <p:nvSpPr>
          <p:cNvPr id="12339" name="Freeform 51"/>
          <p:cNvSpPr>
            <a:spLocks/>
          </p:cNvSpPr>
          <p:nvPr/>
        </p:nvSpPr>
        <p:spPr bwMode="auto">
          <a:xfrm>
            <a:off x="2057400" y="2590800"/>
            <a:ext cx="604838" cy="382588"/>
          </a:xfrm>
          <a:custGeom>
            <a:avLst/>
            <a:gdLst/>
            <a:ahLst/>
            <a:cxnLst>
              <a:cxn ang="0">
                <a:pos x="381" y="241"/>
              </a:cxn>
              <a:cxn ang="0">
                <a:pos x="381" y="0"/>
              </a:cxn>
              <a:cxn ang="0">
                <a:pos x="0" y="0"/>
              </a:cxn>
              <a:cxn ang="0">
                <a:pos x="0" y="241"/>
              </a:cxn>
              <a:cxn ang="0">
                <a:pos x="381" y="241"/>
              </a:cxn>
              <a:cxn ang="0">
                <a:pos x="381" y="241"/>
              </a:cxn>
            </a:cxnLst>
            <a:rect l="0" t="0" r="r" b="b"/>
            <a:pathLst>
              <a:path w="381" h="241">
                <a:moveTo>
                  <a:pt x="381" y="241"/>
                </a:moveTo>
                <a:lnTo>
                  <a:pt x="381" y="0"/>
                </a:lnTo>
                <a:lnTo>
                  <a:pt x="0" y="0"/>
                </a:lnTo>
                <a:lnTo>
                  <a:pt x="0" y="241"/>
                </a:lnTo>
                <a:lnTo>
                  <a:pt x="381" y="241"/>
                </a:lnTo>
                <a:lnTo>
                  <a:pt x="381" y="241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40" name="Line 52"/>
          <p:cNvSpPr>
            <a:spLocks noChangeShapeType="1"/>
          </p:cNvSpPr>
          <p:nvPr/>
        </p:nvSpPr>
        <p:spPr bwMode="auto">
          <a:xfrm flipV="1">
            <a:off x="2286000" y="2971800"/>
            <a:ext cx="1588" cy="2809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41" name="Rectangle 53"/>
          <p:cNvSpPr>
            <a:spLocks noChangeArrowheads="1"/>
          </p:cNvSpPr>
          <p:nvPr/>
        </p:nvSpPr>
        <p:spPr bwMode="auto">
          <a:xfrm>
            <a:off x="5992813" y="2690813"/>
            <a:ext cx="38258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altLang="zh-TW" sz="1600">
                <a:solidFill>
                  <a:srgbClr val="000000"/>
                </a:solidFill>
                <a:latin typeface="Arial" pitchFamily="34" charset="0"/>
                <a:ea typeface="PMingLiU" pitchFamily="18" charset="-120"/>
              </a:rPr>
              <a:t>FTP</a:t>
            </a:r>
            <a:endParaRPr lang="en-US" altLang="zh-TW" sz="2400">
              <a:latin typeface="Times New Roman" pitchFamily="18" charset="0"/>
              <a:ea typeface="PMingLiU" pitchFamily="18" charset="-120"/>
            </a:endParaRPr>
          </a:p>
        </p:txBody>
      </p:sp>
      <p:sp>
        <p:nvSpPr>
          <p:cNvPr id="12342" name="Freeform 54"/>
          <p:cNvSpPr>
            <a:spLocks/>
          </p:cNvSpPr>
          <p:nvPr/>
        </p:nvSpPr>
        <p:spPr bwMode="auto">
          <a:xfrm>
            <a:off x="5916613" y="2614613"/>
            <a:ext cx="604837" cy="382587"/>
          </a:xfrm>
          <a:custGeom>
            <a:avLst/>
            <a:gdLst/>
            <a:ahLst/>
            <a:cxnLst>
              <a:cxn ang="0">
                <a:pos x="381" y="241"/>
              </a:cxn>
              <a:cxn ang="0">
                <a:pos x="381" y="0"/>
              </a:cxn>
              <a:cxn ang="0">
                <a:pos x="0" y="0"/>
              </a:cxn>
              <a:cxn ang="0">
                <a:pos x="0" y="241"/>
              </a:cxn>
              <a:cxn ang="0">
                <a:pos x="381" y="241"/>
              </a:cxn>
              <a:cxn ang="0">
                <a:pos x="381" y="241"/>
              </a:cxn>
            </a:cxnLst>
            <a:rect l="0" t="0" r="r" b="b"/>
            <a:pathLst>
              <a:path w="381" h="241">
                <a:moveTo>
                  <a:pt x="381" y="241"/>
                </a:moveTo>
                <a:lnTo>
                  <a:pt x="381" y="0"/>
                </a:lnTo>
                <a:lnTo>
                  <a:pt x="0" y="0"/>
                </a:lnTo>
                <a:lnTo>
                  <a:pt x="0" y="241"/>
                </a:lnTo>
                <a:lnTo>
                  <a:pt x="381" y="241"/>
                </a:lnTo>
                <a:lnTo>
                  <a:pt x="381" y="241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43" name="Line 55"/>
          <p:cNvSpPr>
            <a:spLocks noChangeShapeType="1"/>
          </p:cNvSpPr>
          <p:nvPr/>
        </p:nvSpPr>
        <p:spPr bwMode="auto">
          <a:xfrm>
            <a:off x="6216650" y="29718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46" name="Line 58"/>
          <p:cNvSpPr>
            <a:spLocks noChangeShapeType="1"/>
          </p:cNvSpPr>
          <p:nvPr/>
        </p:nvSpPr>
        <p:spPr bwMode="auto">
          <a:xfrm>
            <a:off x="2667000" y="3505200"/>
            <a:ext cx="32004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 type="arrow" w="med" len="med"/>
            <a:tailEnd type="arrow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47" name="Line 59"/>
          <p:cNvSpPr>
            <a:spLocks noChangeShapeType="1"/>
          </p:cNvSpPr>
          <p:nvPr/>
        </p:nvSpPr>
        <p:spPr bwMode="auto">
          <a:xfrm>
            <a:off x="2667000" y="2819400"/>
            <a:ext cx="32004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 type="arrow" w="med" len="med"/>
            <a:tailEnd type="arrow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52" name="Text Box 64"/>
          <p:cNvSpPr txBox="1">
            <a:spLocks noChangeArrowheads="1"/>
          </p:cNvSpPr>
          <p:nvPr/>
        </p:nvSpPr>
        <p:spPr bwMode="auto">
          <a:xfrm>
            <a:off x="3581400" y="2452688"/>
            <a:ext cx="1676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zh-TW">
                <a:latin typeface="Times New Roman" pitchFamily="18" charset="0"/>
                <a:ea typeface="PMingLiU" pitchFamily="18" charset="-120"/>
              </a:rPr>
              <a:t>FTP</a:t>
            </a:r>
            <a:endParaRPr lang="en-US" altLang="zh-TW" sz="2400">
              <a:latin typeface="Times New Roman" pitchFamily="18" charset="0"/>
              <a:ea typeface="PMingLiU" pitchFamily="18" charset="-120"/>
            </a:endParaRPr>
          </a:p>
        </p:txBody>
      </p:sp>
      <p:sp>
        <p:nvSpPr>
          <p:cNvPr id="12353" name="Text Box 65"/>
          <p:cNvSpPr txBox="1">
            <a:spLocks noChangeArrowheads="1"/>
          </p:cNvSpPr>
          <p:nvPr/>
        </p:nvSpPr>
        <p:spPr bwMode="auto">
          <a:xfrm>
            <a:off x="3581400" y="3138488"/>
            <a:ext cx="1676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zh-TW">
                <a:latin typeface="Times New Roman" pitchFamily="18" charset="0"/>
                <a:ea typeface="PMingLiU" pitchFamily="18" charset="-120"/>
              </a:rPr>
              <a:t>TCP</a:t>
            </a:r>
            <a:endParaRPr lang="en-US" altLang="zh-TW" sz="2400">
              <a:latin typeface="Times New Roman" pitchFamily="18" charset="0"/>
              <a:ea typeface="PMingLiU" pitchFamily="18" charset="-120"/>
            </a:endParaRPr>
          </a:p>
        </p:txBody>
      </p:sp>
      <p:sp>
        <p:nvSpPr>
          <p:cNvPr id="12356" name="Line 68"/>
          <p:cNvSpPr>
            <a:spLocks noChangeShapeType="1"/>
          </p:cNvSpPr>
          <p:nvPr/>
        </p:nvSpPr>
        <p:spPr bwMode="auto">
          <a:xfrm>
            <a:off x="2286000" y="5486400"/>
            <a:ext cx="396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57" name="Line 69"/>
          <p:cNvSpPr>
            <a:spLocks noChangeShapeType="1"/>
          </p:cNvSpPr>
          <p:nvPr/>
        </p:nvSpPr>
        <p:spPr bwMode="auto">
          <a:xfrm>
            <a:off x="2286000" y="50292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58" name="Line 70"/>
          <p:cNvSpPr>
            <a:spLocks noChangeShapeType="1"/>
          </p:cNvSpPr>
          <p:nvPr/>
        </p:nvSpPr>
        <p:spPr bwMode="auto">
          <a:xfrm>
            <a:off x="6248400" y="50292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59" name="Line 71"/>
          <p:cNvSpPr>
            <a:spLocks noChangeShapeType="1"/>
          </p:cNvSpPr>
          <p:nvPr/>
        </p:nvSpPr>
        <p:spPr bwMode="auto">
          <a:xfrm>
            <a:off x="2667000" y="4114800"/>
            <a:ext cx="32004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 type="arrow" w="med" len="med"/>
            <a:tailEnd type="arrow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60" name="Line 72"/>
          <p:cNvSpPr>
            <a:spLocks noChangeShapeType="1"/>
          </p:cNvSpPr>
          <p:nvPr/>
        </p:nvSpPr>
        <p:spPr bwMode="auto">
          <a:xfrm>
            <a:off x="2667000" y="4800600"/>
            <a:ext cx="32004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 type="arrow" w="med" len="med"/>
            <a:tailEnd type="arrow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62" name="Text Box 74"/>
          <p:cNvSpPr txBox="1">
            <a:spLocks noChangeArrowheads="1"/>
          </p:cNvSpPr>
          <p:nvPr/>
        </p:nvSpPr>
        <p:spPr bwMode="auto">
          <a:xfrm>
            <a:off x="3581400" y="3748088"/>
            <a:ext cx="1676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zh-TW">
                <a:latin typeface="Times New Roman" pitchFamily="18" charset="0"/>
                <a:ea typeface="PMingLiU" pitchFamily="18" charset="-120"/>
              </a:rPr>
              <a:t>IP</a:t>
            </a:r>
            <a:endParaRPr lang="en-US" altLang="zh-TW" sz="2400">
              <a:latin typeface="Times New Roman" pitchFamily="18" charset="0"/>
              <a:ea typeface="PMingLiU" pitchFamily="18" charset="-120"/>
            </a:endParaRPr>
          </a:p>
        </p:txBody>
      </p:sp>
      <p:sp>
        <p:nvSpPr>
          <p:cNvPr id="12364" name="Text Box 76"/>
          <p:cNvSpPr txBox="1">
            <a:spLocks noChangeArrowheads="1"/>
          </p:cNvSpPr>
          <p:nvPr/>
        </p:nvSpPr>
        <p:spPr bwMode="auto">
          <a:xfrm>
            <a:off x="3352800" y="4433888"/>
            <a:ext cx="2133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zh-TW">
                <a:latin typeface="Times New Roman" pitchFamily="18" charset="0"/>
                <a:ea typeface="PMingLiU" pitchFamily="18" charset="-120"/>
              </a:rPr>
              <a:t>Ethernet protocol</a:t>
            </a:r>
            <a:endParaRPr lang="en-US" altLang="zh-TW" sz="2400">
              <a:latin typeface="Times New Roman" pitchFamily="18" charset="0"/>
              <a:ea typeface="PMingLiU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>
                <a:ea typeface="PMingLiU" pitchFamily="18" charset="-120"/>
              </a:rPr>
              <a:t>Indirectly connected IP hosts</a:t>
            </a:r>
          </a:p>
        </p:txBody>
      </p:sp>
      <p:sp>
        <p:nvSpPr>
          <p:cNvPr id="6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DE75EF85-A242-42C5-9954-268DD966533E}" type="slidenum">
              <a:rPr lang="en-GB"/>
              <a:pPr/>
              <a:t>13</a:t>
            </a:fld>
            <a:endParaRPr lang="en-GB"/>
          </a:p>
        </p:txBody>
      </p:sp>
      <p:sp>
        <p:nvSpPr>
          <p:cNvPr id="13317" name="Rectangle 5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3320" name="Freeform 8"/>
          <p:cNvSpPr>
            <a:spLocks/>
          </p:cNvSpPr>
          <p:nvPr/>
        </p:nvSpPr>
        <p:spPr bwMode="auto">
          <a:xfrm>
            <a:off x="1757363" y="3246438"/>
            <a:ext cx="1690687" cy="1792287"/>
          </a:xfrm>
          <a:custGeom>
            <a:avLst/>
            <a:gdLst/>
            <a:ahLst/>
            <a:cxnLst>
              <a:cxn ang="0">
                <a:pos x="1065" y="1125"/>
              </a:cxn>
              <a:cxn ang="0">
                <a:pos x="1065" y="0"/>
              </a:cxn>
              <a:cxn ang="0">
                <a:pos x="0" y="0"/>
              </a:cxn>
              <a:cxn ang="0">
                <a:pos x="0" y="1129"/>
              </a:cxn>
              <a:cxn ang="0">
                <a:pos x="1065" y="1129"/>
              </a:cxn>
              <a:cxn ang="0">
                <a:pos x="1065" y="1129"/>
              </a:cxn>
              <a:cxn ang="0">
                <a:pos x="1065" y="1125"/>
              </a:cxn>
            </a:cxnLst>
            <a:rect l="0" t="0" r="r" b="b"/>
            <a:pathLst>
              <a:path w="1065" h="1129">
                <a:moveTo>
                  <a:pt x="1065" y="1125"/>
                </a:moveTo>
                <a:lnTo>
                  <a:pt x="1065" y="0"/>
                </a:lnTo>
                <a:lnTo>
                  <a:pt x="0" y="0"/>
                </a:lnTo>
                <a:lnTo>
                  <a:pt x="0" y="1129"/>
                </a:lnTo>
                <a:lnTo>
                  <a:pt x="1065" y="1129"/>
                </a:lnTo>
                <a:lnTo>
                  <a:pt x="1065" y="1129"/>
                </a:lnTo>
                <a:lnTo>
                  <a:pt x="1065" y="1125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21" name="Rectangle 9"/>
          <p:cNvSpPr>
            <a:spLocks noChangeArrowheads="1"/>
          </p:cNvSpPr>
          <p:nvPr/>
        </p:nvSpPr>
        <p:spPr bwMode="auto">
          <a:xfrm>
            <a:off x="3200400" y="3657600"/>
            <a:ext cx="25876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altLang="zh-TW" sz="1600">
                <a:solidFill>
                  <a:srgbClr val="000000"/>
                </a:solidFill>
                <a:latin typeface="Arial" pitchFamily="34" charset="0"/>
                <a:ea typeface="PMingLiU" pitchFamily="18" charset="-120"/>
              </a:rPr>
              <a:t>R1</a:t>
            </a:r>
            <a:endParaRPr lang="en-US" altLang="zh-TW" sz="2400">
              <a:latin typeface="Times New Roman" pitchFamily="18" charset="0"/>
              <a:ea typeface="PMingLiU" pitchFamily="18" charset="-120"/>
            </a:endParaRPr>
          </a:p>
        </p:txBody>
      </p:sp>
      <p:sp>
        <p:nvSpPr>
          <p:cNvPr id="13322" name="Freeform 10"/>
          <p:cNvSpPr>
            <a:spLocks/>
          </p:cNvSpPr>
          <p:nvPr/>
        </p:nvSpPr>
        <p:spPr bwMode="auto">
          <a:xfrm>
            <a:off x="457200" y="2286000"/>
            <a:ext cx="958850" cy="2736850"/>
          </a:xfrm>
          <a:custGeom>
            <a:avLst/>
            <a:gdLst/>
            <a:ahLst/>
            <a:cxnLst>
              <a:cxn ang="0">
                <a:pos x="600" y="1528"/>
              </a:cxn>
              <a:cxn ang="0">
                <a:pos x="604" y="0"/>
              </a:cxn>
              <a:cxn ang="0">
                <a:pos x="0" y="0"/>
              </a:cxn>
              <a:cxn ang="0">
                <a:pos x="0" y="1532"/>
              </a:cxn>
              <a:cxn ang="0">
                <a:pos x="604" y="1532"/>
              </a:cxn>
              <a:cxn ang="0">
                <a:pos x="604" y="1532"/>
              </a:cxn>
              <a:cxn ang="0">
                <a:pos x="600" y="1528"/>
              </a:cxn>
            </a:cxnLst>
            <a:rect l="0" t="0" r="r" b="b"/>
            <a:pathLst>
              <a:path w="604" h="1532">
                <a:moveTo>
                  <a:pt x="600" y="1528"/>
                </a:moveTo>
                <a:lnTo>
                  <a:pt x="604" y="0"/>
                </a:lnTo>
                <a:lnTo>
                  <a:pt x="0" y="0"/>
                </a:lnTo>
                <a:lnTo>
                  <a:pt x="0" y="1532"/>
                </a:lnTo>
                <a:lnTo>
                  <a:pt x="604" y="1532"/>
                </a:lnTo>
                <a:lnTo>
                  <a:pt x="604" y="1532"/>
                </a:lnTo>
                <a:lnTo>
                  <a:pt x="600" y="1528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23" name="Rectangle 11"/>
          <p:cNvSpPr>
            <a:spLocks noChangeArrowheads="1"/>
          </p:cNvSpPr>
          <p:nvPr/>
        </p:nvSpPr>
        <p:spPr bwMode="auto">
          <a:xfrm>
            <a:off x="1960563" y="4529138"/>
            <a:ext cx="404812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altLang="zh-TW" sz="1600">
                <a:solidFill>
                  <a:srgbClr val="000000"/>
                </a:solidFill>
                <a:latin typeface="Arial" pitchFamily="34" charset="0"/>
                <a:ea typeface="PMingLiU" pitchFamily="18" charset="-120"/>
              </a:rPr>
              <a:t>ETH</a:t>
            </a:r>
            <a:endParaRPr lang="en-US" altLang="zh-TW" sz="2400">
              <a:latin typeface="Times New Roman" pitchFamily="18" charset="0"/>
              <a:ea typeface="PMingLiU" pitchFamily="18" charset="-120"/>
            </a:endParaRPr>
          </a:p>
        </p:txBody>
      </p:sp>
      <p:sp>
        <p:nvSpPr>
          <p:cNvPr id="13324" name="Rectangle 12"/>
          <p:cNvSpPr>
            <a:spLocks noChangeArrowheads="1"/>
          </p:cNvSpPr>
          <p:nvPr/>
        </p:nvSpPr>
        <p:spPr bwMode="auto">
          <a:xfrm>
            <a:off x="2782888" y="4522788"/>
            <a:ext cx="4730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altLang="zh-TW" sz="1600">
                <a:solidFill>
                  <a:srgbClr val="000000"/>
                </a:solidFill>
                <a:latin typeface="Arial" pitchFamily="34" charset="0"/>
                <a:ea typeface="PMingLiU" pitchFamily="18" charset="-120"/>
              </a:rPr>
              <a:t>FDDI</a:t>
            </a:r>
            <a:endParaRPr lang="en-US" altLang="zh-TW" sz="2400">
              <a:latin typeface="Times New Roman" pitchFamily="18" charset="0"/>
              <a:ea typeface="PMingLiU" pitchFamily="18" charset="-120"/>
            </a:endParaRPr>
          </a:p>
        </p:txBody>
      </p:sp>
      <p:sp>
        <p:nvSpPr>
          <p:cNvPr id="13325" name="Rectangle 13"/>
          <p:cNvSpPr>
            <a:spLocks noChangeArrowheads="1"/>
          </p:cNvSpPr>
          <p:nvPr/>
        </p:nvSpPr>
        <p:spPr bwMode="auto">
          <a:xfrm>
            <a:off x="2493963" y="3822700"/>
            <a:ext cx="19208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altLang="zh-TW" sz="1600">
                <a:solidFill>
                  <a:srgbClr val="000000"/>
                </a:solidFill>
                <a:latin typeface="Arial" pitchFamily="34" charset="0"/>
                <a:ea typeface="PMingLiU" pitchFamily="18" charset="-120"/>
              </a:rPr>
              <a:t>IP</a:t>
            </a:r>
            <a:endParaRPr lang="en-US" altLang="zh-TW" sz="2400">
              <a:latin typeface="Times New Roman" pitchFamily="18" charset="0"/>
              <a:ea typeface="PMingLiU" pitchFamily="18" charset="-120"/>
            </a:endParaRPr>
          </a:p>
        </p:txBody>
      </p:sp>
      <p:sp>
        <p:nvSpPr>
          <p:cNvPr id="13326" name="Freeform 14"/>
          <p:cNvSpPr>
            <a:spLocks/>
          </p:cNvSpPr>
          <p:nvPr/>
        </p:nvSpPr>
        <p:spPr bwMode="auto">
          <a:xfrm>
            <a:off x="1878013" y="4457700"/>
            <a:ext cx="604837" cy="382588"/>
          </a:xfrm>
          <a:custGeom>
            <a:avLst/>
            <a:gdLst/>
            <a:ahLst/>
            <a:cxnLst>
              <a:cxn ang="0">
                <a:pos x="381" y="241"/>
              </a:cxn>
              <a:cxn ang="0">
                <a:pos x="381" y="0"/>
              </a:cxn>
              <a:cxn ang="0">
                <a:pos x="0" y="0"/>
              </a:cxn>
              <a:cxn ang="0">
                <a:pos x="0" y="241"/>
              </a:cxn>
              <a:cxn ang="0">
                <a:pos x="381" y="241"/>
              </a:cxn>
              <a:cxn ang="0">
                <a:pos x="381" y="241"/>
              </a:cxn>
            </a:cxnLst>
            <a:rect l="0" t="0" r="r" b="b"/>
            <a:pathLst>
              <a:path w="381" h="241">
                <a:moveTo>
                  <a:pt x="381" y="241"/>
                </a:moveTo>
                <a:lnTo>
                  <a:pt x="381" y="0"/>
                </a:lnTo>
                <a:lnTo>
                  <a:pt x="0" y="0"/>
                </a:lnTo>
                <a:lnTo>
                  <a:pt x="0" y="241"/>
                </a:lnTo>
                <a:lnTo>
                  <a:pt x="381" y="241"/>
                </a:lnTo>
                <a:lnTo>
                  <a:pt x="381" y="241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27" name="Freeform 15"/>
          <p:cNvSpPr>
            <a:spLocks/>
          </p:cNvSpPr>
          <p:nvPr/>
        </p:nvSpPr>
        <p:spPr bwMode="auto">
          <a:xfrm>
            <a:off x="2278063" y="3756025"/>
            <a:ext cx="606425" cy="390525"/>
          </a:xfrm>
          <a:custGeom>
            <a:avLst/>
            <a:gdLst/>
            <a:ahLst/>
            <a:cxnLst>
              <a:cxn ang="0">
                <a:pos x="382" y="242"/>
              </a:cxn>
              <a:cxn ang="0">
                <a:pos x="382" y="0"/>
              </a:cxn>
              <a:cxn ang="0">
                <a:pos x="0" y="0"/>
              </a:cxn>
              <a:cxn ang="0">
                <a:pos x="0" y="246"/>
              </a:cxn>
              <a:cxn ang="0">
                <a:pos x="382" y="246"/>
              </a:cxn>
              <a:cxn ang="0">
                <a:pos x="382" y="246"/>
              </a:cxn>
            </a:cxnLst>
            <a:rect l="0" t="0" r="r" b="b"/>
            <a:pathLst>
              <a:path w="382" h="246">
                <a:moveTo>
                  <a:pt x="382" y="242"/>
                </a:moveTo>
                <a:lnTo>
                  <a:pt x="382" y="0"/>
                </a:lnTo>
                <a:lnTo>
                  <a:pt x="0" y="0"/>
                </a:lnTo>
                <a:lnTo>
                  <a:pt x="0" y="246"/>
                </a:lnTo>
                <a:lnTo>
                  <a:pt x="382" y="246"/>
                </a:lnTo>
                <a:lnTo>
                  <a:pt x="382" y="246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28" name="Rectangle 16"/>
          <p:cNvSpPr>
            <a:spLocks noChangeArrowheads="1"/>
          </p:cNvSpPr>
          <p:nvPr/>
        </p:nvSpPr>
        <p:spPr bwMode="auto">
          <a:xfrm>
            <a:off x="858838" y="3846513"/>
            <a:ext cx="19208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altLang="zh-TW" sz="1600">
                <a:solidFill>
                  <a:srgbClr val="000000"/>
                </a:solidFill>
                <a:latin typeface="Arial" pitchFamily="34" charset="0"/>
                <a:ea typeface="PMingLiU" pitchFamily="18" charset="-120"/>
              </a:rPr>
              <a:t>IP</a:t>
            </a:r>
            <a:endParaRPr lang="en-US" altLang="zh-TW" sz="2400">
              <a:latin typeface="Times New Roman" pitchFamily="18" charset="0"/>
              <a:ea typeface="PMingLiU" pitchFamily="18" charset="-120"/>
            </a:endParaRPr>
          </a:p>
        </p:txBody>
      </p:sp>
      <p:sp>
        <p:nvSpPr>
          <p:cNvPr id="13329" name="Freeform 17"/>
          <p:cNvSpPr>
            <a:spLocks/>
          </p:cNvSpPr>
          <p:nvPr/>
        </p:nvSpPr>
        <p:spPr bwMode="auto">
          <a:xfrm>
            <a:off x="642938" y="3779838"/>
            <a:ext cx="604837" cy="390525"/>
          </a:xfrm>
          <a:custGeom>
            <a:avLst/>
            <a:gdLst/>
            <a:ahLst/>
            <a:cxnLst>
              <a:cxn ang="0">
                <a:pos x="381" y="242"/>
              </a:cxn>
              <a:cxn ang="0">
                <a:pos x="381" y="0"/>
              </a:cxn>
              <a:cxn ang="0">
                <a:pos x="0" y="0"/>
              </a:cxn>
              <a:cxn ang="0">
                <a:pos x="0" y="246"/>
              </a:cxn>
              <a:cxn ang="0">
                <a:pos x="381" y="246"/>
              </a:cxn>
              <a:cxn ang="0">
                <a:pos x="381" y="246"/>
              </a:cxn>
            </a:cxnLst>
            <a:rect l="0" t="0" r="r" b="b"/>
            <a:pathLst>
              <a:path w="381" h="246">
                <a:moveTo>
                  <a:pt x="381" y="242"/>
                </a:moveTo>
                <a:lnTo>
                  <a:pt x="381" y="0"/>
                </a:lnTo>
                <a:lnTo>
                  <a:pt x="0" y="0"/>
                </a:lnTo>
                <a:lnTo>
                  <a:pt x="0" y="246"/>
                </a:lnTo>
                <a:lnTo>
                  <a:pt x="381" y="246"/>
                </a:lnTo>
                <a:lnTo>
                  <a:pt x="381" y="246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30" name="Freeform 18"/>
          <p:cNvSpPr>
            <a:spLocks/>
          </p:cNvSpPr>
          <p:nvPr/>
        </p:nvSpPr>
        <p:spPr bwMode="auto">
          <a:xfrm>
            <a:off x="2722563" y="4457700"/>
            <a:ext cx="604837" cy="382588"/>
          </a:xfrm>
          <a:custGeom>
            <a:avLst/>
            <a:gdLst/>
            <a:ahLst/>
            <a:cxnLst>
              <a:cxn ang="0">
                <a:pos x="381" y="241"/>
              </a:cxn>
              <a:cxn ang="0">
                <a:pos x="381" y="0"/>
              </a:cxn>
              <a:cxn ang="0">
                <a:pos x="0" y="0"/>
              </a:cxn>
              <a:cxn ang="0">
                <a:pos x="0" y="241"/>
              </a:cxn>
              <a:cxn ang="0">
                <a:pos x="381" y="241"/>
              </a:cxn>
              <a:cxn ang="0">
                <a:pos x="381" y="241"/>
              </a:cxn>
            </a:cxnLst>
            <a:rect l="0" t="0" r="r" b="b"/>
            <a:pathLst>
              <a:path w="381" h="241">
                <a:moveTo>
                  <a:pt x="381" y="241"/>
                </a:moveTo>
                <a:lnTo>
                  <a:pt x="381" y="0"/>
                </a:lnTo>
                <a:lnTo>
                  <a:pt x="0" y="0"/>
                </a:lnTo>
                <a:lnTo>
                  <a:pt x="0" y="241"/>
                </a:lnTo>
                <a:lnTo>
                  <a:pt x="381" y="241"/>
                </a:lnTo>
                <a:lnTo>
                  <a:pt x="381" y="241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31" name="Rectangle 19"/>
          <p:cNvSpPr>
            <a:spLocks noChangeArrowheads="1"/>
          </p:cNvSpPr>
          <p:nvPr/>
        </p:nvSpPr>
        <p:spPr bwMode="auto">
          <a:xfrm>
            <a:off x="731838" y="4529138"/>
            <a:ext cx="404812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altLang="zh-TW" sz="1600">
                <a:solidFill>
                  <a:srgbClr val="000000"/>
                </a:solidFill>
                <a:latin typeface="Arial" pitchFamily="34" charset="0"/>
                <a:ea typeface="PMingLiU" pitchFamily="18" charset="-120"/>
              </a:rPr>
              <a:t>ETH</a:t>
            </a:r>
            <a:endParaRPr lang="en-US" altLang="zh-TW" sz="2400">
              <a:latin typeface="Times New Roman" pitchFamily="18" charset="0"/>
              <a:ea typeface="PMingLiU" pitchFamily="18" charset="-120"/>
            </a:endParaRPr>
          </a:p>
        </p:txBody>
      </p:sp>
      <p:sp>
        <p:nvSpPr>
          <p:cNvPr id="13332" name="Freeform 20"/>
          <p:cNvSpPr>
            <a:spLocks/>
          </p:cNvSpPr>
          <p:nvPr/>
        </p:nvSpPr>
        <p:spPr bwMode="auto">
          <a:xfrm>
            <a:off x="642938" y="4457700"/>
            <a:ext cx="604837" cy="388938"/>
          </a:xfrm>
          <a:custGeom>
            <a:avLst/>
            <a:gdLst/>
            <a:ahLst/>
            <a:cxnLst>
              <a:cxn ang="0">
                <a:pos x="381" y="241"/>
              </a:cxn>
              <a:cxn ang="0">
                <a:pos x="381" y="0"/>
              </a:cxn>
              <a:cxn ang="0">
                <a:pos x="0" y="0"/>
              </a:cxn>
              <a:cxn ang="0">
                <a:pos x="0" y="245"/>
              </a:cxn>
              <a:cxn ang="0">
                <a:pos x="381" y="245"/>
              </a:cxn>
              <a:cxn ang="0">
                <a:pos x="381" y="245"/>
              </a:cxn>
            </a:cxnLst>
            <a:rect l="0" t="0" r="r" b="b"/>
            <a:pathLst>
              <a:path w="381" h="245">
                <a:moveTo>
                  <a:pt x="381" y="241"/>
                </a:moveTo>
                <a:lnTo>
                  <a:pt x="381" y="0"/>
                </a:lnTo>
                <a:lnTo>
                  <a:pt x="0" y="0"/>
                </a:lnTo>
                <a:lnTo>
                  <a:pt x="0" y="245"/>
                </a:lnTo>
                <a:lnTo>
                  <a:pt x="381" y="245"/>
                </a:lnTo>
                <a:lnTo>
                  <a:pt x="381" y="245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33" name="Rectangle 21"/>
          <p:cNvSpPr>
            <a:spLocks noChangeArrowheads="1"/>
          </p:cNvSpPr>
          <p:nvPr/>
        </p:nvSpPr>
        <p:spPr bwMode="auto">
          <a:xfrm>
            <a:off x="750888" y="3175000"/>
            <a:ext cx="404812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altLang="zh-TW" sz="1600">
                <a:solidFill>
                  <a:srgbClr val="000000"/>
                </a:solidFill>
                <a:latin typeface="Arial" pitchFamily="34" charset="0"/>
                <a:ea typeface="PMingLiU" pitchFamily="18" charset="-120"/>
              </a:rPr>
              <a:t>TCP</a:t>
            </a:r>
            <a:endParaRPr lang="en-US" altLang="zh-TW" sz="2400">
              <a:latin typeface="Times New Roman" pitchFamily="18" charset="0"/>
              <a:ea typeface="PMingLiU" pitchFamily="18" charset="-120"/>
            </a:endParaRPr>
          </a:p>
        </p:txBody>
      </p:sp>
      <p:sp>
        <p:nvSpPr>
          <p:cNvPr id="13334" name="Freeform 22"/>
          <p:cNvSpPr>
            <a:spLocks/>
          </p:cNvSpPr>
          <p:nvPr/>
        </p:nvSpPr>
        <p:spPr bwMode="auto">
          <a:xfrm>
            <a:off x="642938" y="3109913"/>
            <a:ext cx="604837" cy="382587"/>
          </a:xfrm>
          <a:custGeom>
            <a:avLst/>
            <a:gdLst/>
            <a:ahLst/>
            <a:cxnLst>
              <a:cxn ang="0">
                <a:pos x="381" y="241"/>
              </a:cxn>
              <a:cxn ang="0">
                <a:pos x="381" y="0"/>
              </a:cxn>
              <a:cxn ang="0">
                <a:pos x="0" y="0"/>
              </a:cxn>
              <a:cxn ang="0">
                <a:pos x="0" y="241"/>
              </a:cxn>
              <a:cxn ang="0">
                <a:pos x="381" y="241"/>
              </a:cxn>
              <a:cxn ang="0">
                <a:pos x="381" y="241"/>
              </a:cxn>
            </a:cxnLst>
            <a:rect l="0" t="0" r="r" b="b"/>
            <a:pathLst>
              <a:path w="381" h="241">
                <a:moveTo>
                  <a:pt x="381" y="241"/>
                </a:moveTo>
                <a:lnTo>
                  <a:pt x="381" y="0"/>
                </a:lnTo>
                <a:lnTo>
                  <a:pt x="0" y="0"/>
                </a:lnTo>
                <a:lnTo>
                  <a:pt x="0" y="241"/>
                </a:lnTo>
                <a:lnTo>
                  <a:pt x="381" y="241"/>
                </a:lnTo>
                <a:lnTo>
                  <a:pt x="381" y="241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35" name="Line 23"/>
          <p:cNvSpPr>
            <a:spLocks noChangeShapeType="1"/>
          </p:cNvSpPr>
          <p:nvPr/>
        </p:nvSpPr>
        <p:spPr bwMode="auto">
          <a:xfrm flipV="1">
            <a:off x="2170113" y="4146550"/>
            <a:ext cx="252412" cy="3048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36" name="Line 24"/>
          <p:cNvSpPr>
            <a:spLocks noChangeShapeType="1"/>
          </p:cNvSpPr>
          <p:nvPr/>
        </p:nvSpPr>
        <p:spPr bwMode="auto">
          <a:xfrm>
            <a:off x="2746375" y="4146550"/>
            <a:ext cx="276225" cy="3048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37" name="Freeform 25"/>
          <p:cNvSpPr>
            <a:spLocks/>
          </p:cNvSpPr>
          <p:nvPr/>
        </p:nvSpPr>
        <p:spPr bwMode="auto">
          <a:xfrm>
            <a:off x="5754688" y="3246438"/>
            <a:ext cx="1690687" cy="1792287"/>
          </a:xfrm>
          <a:custGeom>
            <a:avLst/>
            <a:gdLst/>
            <a:ahLst/>
            <a:cxnLst>
              <a:cxn ang="0">
                <a:pos x="1065" y="1125"/>
              </a:cxn>
              <a:cxn ang="0">
                <a:pos x="1065" y="0"/>
              </a:cxn>
              <a:cxn ang="0">
                <a:pos x="0" y="0"/>
              </a:cxn>
              <a:cxn ang="0">
                <a:pos x="0" y="1129"/>
              </a:cxn>
              <a:cxn ang="0">
                <a:pos x="1065" y="1129"/>
              </a:cxn>
              <a:cxn ang="0">
                <a:pos x="1065" y="1129"/>
              </a:cxn>
              <a:cxn ang="0">
                <a:pos x="1065" y="1125"/>
              </a:cxn>
            </a:cxnLst>
            <a:rect l="0" t="0" r="r" b="b"/>
            <a:pathLst>
              <a:path w="1065" h="1129">
                <a:moveTo>
                  <a:pt x="1065" y="1125"/>
                </a:moveTo>
                <a:lnTo>
                  <a:pt x="1065" y="0"/>
                </a:lnTo>
                <a:lnTo>
                  <a:pt x="0" y="0"/>
                </a:lnTo>
                <a:lnTo>
                  <a:pt x="0" y="1129"/>
                </a:lnTo>
                <a:lnTo>
                  <a:pt x="1065" y="1129"/>
                </a:lnTo>
                <a:lnTo>
                  <a:pt x="1065" y="1129"/>
                </a:lnTo>
                <a:lnTo>
                  <a:pt x="1065" y="1125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38" name="Rectangle 26"/>
          <p:cNvSpPr>
            <a:spLocks noChangeArrowheads="1"/>
          </p:cNvSpPr>
          <p:nvPr/>
        </p:nvSpPr>
        <p:spPr bwMode="auto">
          <a:xfrm>
            <a:off x="7162800" y="3657600"/>
            <a:ext cx="25876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altLang="zh-TW" sz="1600">
                <a:solidFill>
                  <a:srgbClr val="000000"/>
                </a:solidFill>
                <a:latin typeface="Arial" pitchFamily="34" charset="0"/>
                <a:ea typeface="PMingLiU" pitchFamily="18" charset="-120"/>
              </a:rPr>
              <a:t>R2</a:t>
            </a:r>
            <a:endParaRPr lang="en-US" altLang="zh-TW" sz="2400">
              <a:latin typeface="Times New Roman" pitchFamily="18" charset="0"/>
              <a:ea typeface="PMingLiU" pitchFamily="18" charset="-120"/>
            </a:endParaRPr>
          </a:p>
        </p:txBody>
      </p:sp>
      <p:sp>
        <p:nvSpPr>
          <p:cNvPr id="13339" name="Rectangle 27"/>
          <p:cNvSpPr>
            <a:spLocks noChangeArrowheads="1"/>
          </p:cNvSpPr>
          <p:nvPr/>
        </p:nvSpPr>
        <p:spPr bwMode="auto">
          <a:xfrm>
            <a:off x="6000750" y="4529138"/>
            <a:ext cx="4730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altLang="zh-TW" sz="1600">
                <a:solidFill>
                  <a:srgbClr val="000000"/>
                </a:solidFill>
                <a:latin typeface="Arial" pitchFamily="34" charset="0"/>
                <a:ea typeface="PMingLiU" pitchFamily="18" charset="-120"/>
              </a:rPr>
              <a:t>FDDI</a:t>
            </a:r>
            <a:endParaRPr lang="en-US" altLang="zh-TW" sz="2400">
              <a:latin typeface="Times New Roman" pitchFamily="18" charset="0"/>
              <a:ea typeface="PMingLiU" pitchFamily="18" charset="-120"/>
            </a:endParaRPr>
          </a:p>
        </p:txBody>
      </p:sp>
      <p:sp>
        <p:nvSpPr>
          <p:cNvPr id="13340" name="Rectangle 28"/>
          <p:cNvSpPr>
            <a:spLocks noChangeArrowheads="1"/>
          </p:cNvSpPr>
          <p:nvPr/>
        </p:nvSpPr>
        <p:spPr bwMode="auto">
          <a:xfrm>
            <a:off x="6810375" y="4522788"/>
            <a:ext cx="40481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altLang="zh-TW" sz="1600">
                <a:solidFill>
                  <a:srgbClr val="000000"/>
                </a:solidFill>
                <a:latin typeface="Arial" pitchFamily="34" charset="0"/>
                <a:ea typeface="PMingLiU" pitchFamily="18" charset="-120"/>
              </a:rPr>
              <a:t>ETH</a:t>
            </a:r>
            <a:endParaRPr lang="en-US" altLang="zh-TW" sz="2400">
              <a:latin typeface="Times New Roman" pitchFamily="18" charset="0"/>
              <a:ea typeface="PMingLiU" pitchFamily="18" charset="-120"/>
            </a:endParaRPr>
          </a:p>
        </p:txBody>
      </p:sp>
      <p:sp>
        <p:nvSpPr>
          <p:cNvPr id="13341" name="Rectangle 29"/>
          <p:cNvSpPr>
            <a:spLocks noChangeArrowheads="1"/>
          </p:cNvSpPr>
          <p:nvPr/>
        </p:nvSpPr>
        <p:spPr bwMode="auto">
          <a:xfrm>
            <a:off x="6486525" y="3822700"/>
            <a:ext cx="1920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altLang="zh-TW" sz="1600">
                <a:solidFill>
                  <a:srgbClr val="000000"/>
                </a:solidFill>
                <a:latin typeface="Arial" pitchFamily="34" charset="0"/>
                <a:ea typeface="PMingLiU" pitchFamily="18" charset="-120"/>
              </a:rPr>
              <a:t>IP</a:t>
            </a:r>
            <a:endParaRPr lang="en-US" altLang="zh-TW" sz="2400">
              <a:latin typeface="Times New Roman" pitchFamily="18" charset="0"/>
              <a:ea typeface="PMingLiU" pitchFamily="18" charset="-120"/>
            </a:endParaRPr>
          </a:p>
        </p:txBody>
      </p:sp>
      <p:sp>
        <p:nvSpPr>
          <p:cNvPr id="13342" name="Freeform 30"/>
          <p:cNvSpPr>
            <a:spLocks/>
          </p:cNvSpPr>
          <p:nvPr/>
        </p:nvSpPr>
        <p:spPr bwMode="auto">
          <a:xfrm>
            <a:off x="5868988" y="4457700"/>
            <a:ext cx="611187" cy="382588"/>
          </a:xfrm>
          <a:custGeom>
            <a:avLst/>
            <a:gdLst/>
            <a:ahLst/>
            <a:cxnLst>
              <a:cxn ang="0">
                <a:pos x="381" y="241"/>
              </a:cxn>
              <a:cxn ang="0">
                <a:pos x="385" y="0"/>
              </a:cxn>
              <a:cxn ang="0">
                <a:pos x="0" y="0"/>
              </a:cxn>
              <a:cxn ang="0">
                <a:pos x="0" y="241"/>
              </a:cxn>
              <a:cxn ang="0">
                <a:pos x="385" y="241"/>
              </a:cxn>
              <a:cxn ang="0">
                <a:pos x="385" y="241"/>
              </a:cxn>
            </a:cxnLst>
            <a:rect l="0" t="0" r="r" b="b"/>
            <a:pathLst>
              <a:path w="385" h="241">
                <a:moveTo>
                  <a:pt x="381" y="241"/>
                </a:moveTo>
                <a:lnTo>
                  <a:pt x="385" y="0"/>
                </a:lnTo>
                <a:lnTo>
                  <a:pt x="0" y="0"/>
                </a:lnTo>
                <a:lnTo>
                  <a:pt x="0" y="241"/>
                </a:lnTo>
                <a:lnTo>
                  <a:pt x="385" y="241"/>
                </a:lnTo>
                <a:lnTo>
                  <a:pt x="385" y="241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43" name="Freeform 31"/>
          <p:cNvSpPr>
            <a:spLocks/>
          </p:cNvSpPr>
          <p:nvPr/>
        </p:nvSpPr>
        <p:spPr bwMode="auto">
          <a:xfrm>
            <a:off x="6270625" y="3756025"/>
            <a:ext cx="611188" cy="390525"/>
          </a:xfrm>
          <a:custGeom>
            <a:avLst/>
            <a:gdLst/>
            <a:ahLst/>
            <a:cxnLst>
              <a:cxn ang="0">
                <a:pos x="381" y="242"/>
              </a:cxn>
              <a:cxn ang="0">
                <a:pos x="385" y="0"/>
              </a:cxn>
              <a:cxn ang="0">
                <a:pos x="0" y="0"/>
              </a:cxn>
              <a:cxn ang="0">
                <a:pos x="0" y="246"/>
              </a:cxn>
              <a:cxn ang="0">
                <a:pos x="385" y="246"/>
              </a:cxn>
              <a:cxn ang="0">
                <a:pos x="385" y="246"/>
              </a:cxn>
            </a:cxnLst>
            <a:rect l="0" t="0" r="r" b="b"/>
            <a:pathLst>
              <a:path w="385" h="246">
                <a:moveTo>
                  <a:pt x="381" y="242"/>
                </a:moveTo>
                <a:lnTo>
                  <a:pt x="385" y="0"/>
                </a:lnTo>
                <a:lnTo>
                  <a:pt x="0" y="0"/>
                </a:lnTo>
                <a:lnTo>
                  <a:pt x="0" y="246"/>
                </a:lnTo>
                <a:lnTo>
                  <a:pt x="385" y="246"/>
                </a:lnTo>
                <a:lnTo>
                  <a:pt x="385" y="246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44" name="Freeform 32"/>
          <p:cNvSpPr>
            <a:spLocks/>
          </p:cNvSpPr>
          <p:nvPr/>
        </p:nvSpPr>
        <p:spPr bwMode="auto">
          <a:xfrm>
            <a:off x="6719888" y="4457700"/>
            <a:ext cx="604837" cy="382588"/>
          </a:xfrm>
          <a:custGeom>
            <a:avLst/>
            <a:gdLst/>
            <a:ahLst/>
            <a:cxnLst>
              <a:cxn ang="0">
                <a:pos x="381" y="241"/>
              </a:cxn>
              <a:cxn ang="0">
                <a:pos x="381" y="0"/>
              </a:cxn>
              <a:cxn ang="0">
                <a:pos x="0" y="0"/>
              </a:cxn>
              <a:cxn ang="0">
                <a:pos x="0" y="241"/>
              </a:cxn>
              <a:cxn ang="0">
                <a:pos x="381" y="241"/>
              </a:cxn>
              <a:cxn ang="0">
                <a:pos x="381" y="241"/>
              </a:cxn>
            </a:cxnLst>
            <a:rect l="0" t="0" r="r" b="b"/>
            <a:pathLst>
              <a:path w="381" h="241">
                <a:moveTo>
                  <a:pt x="381" y="241"/>
                </a:moveTo>
                <a:lnTo>
                  <a:pt x="381" y="0"/>
                </a:lnTo>
                <a:lnTo>
                  <a:pt x="0" y="0"/>
                </a:lnTo>
                <a:lnTo>
                  <a:pt x="0" y="241"/>
                </a:lnTo>
                <a:lnTo>
                  <a:pt x="381" y="241"/>
                </a:lnTo>
                <a:lnTo>
                  <a:pt x="381" y="241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45" name="Line 33"/>
          <p:cNvSpPr>
            <a:spLocks noChangeShapeType="1"/>
          </p:cNvSpPr>
          <p:nvPr/>
        </p:nvSpPr>
        <p:spPr bwMode="auto">
          <a:xfrm flipV="1">
            <a:off x="6169025" y="4146550"/>
            <a:ext cx="244475" cy="3048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46" name="Line 34"/>
          <p:cNvSpPr>
            <a:spLocks noChangeShapeType="1"/>
          </p:cNvSpPr>
          <p:nvPr/>
        </p:nvSpPr>
        <p:spPr bwMode="auto">
          <a:xfrm>
            <a:off x="6737350" y="4146550"/>
            <a:ext cx="276225" cy="3048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47" name="Rectangle 35"/>
          <p:cNvSpPr>
            <a:spLocks noChangeArrowheads="1"/>
          </p:cNvSpPr>
          <p:nvPr/>
        </p:nvSpPr>
        <p:spPr bwMode="auto">
          <a:xfrm>
            <a:off x="1143000" y="2057400"/>
            <a:ext cx="25876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altLang="zh-TW" sz="1600">
                <a:solidFill>
                  <a:srgbClr val="000000"/>
                </a:solidFill>
                <a:latin typeface="Arial" pitchFamily="34" charset="0"/>
                <a:ea typeface="PMingLiU" pitchFamily="18" charset="-120"/>
              </a:rPr>
              <a:t>H1</a:t>
            </a:r>
            <a:endParaRPr lang="en-US" altLang="zh-TW" sz="2400">
              <a:latin typeface="Times New Roman" pitchFamily="18" charset="0"/>
              <a:ea typeface="PMingLiU" pitchFamily="18" charset="-120"/>
            </a:endParaRPr>
          </a:p>
        </p:txBody>
      </p:sp>
      <p:sp>
        <p:nvSpPr>
          <p:cNvPr id="13348" name="Freeform 36"/>
          <p:cNvSpPr>
            <a:spLocks/>
          </p:cNvSpPr>
          <p:nvPr/>
        </p:nvSpPr>
        <p:spPr bwMode="auto">
          <a:xfrm>
            <a:off x="7804150" y="2286000"/>
            <a:ext cx="958850" cy="2752725"/>
          </a:xfrm>
          <a:custGeom>
            <a:avLst/>
            <a:gdLst/>
            <a:ahLst/>
            <a:cxnLst>
              <a:cxn ang="0">
                <a:pos x="600" y="1528"/>
              </a:cxn>
              <a:cxn ang="0">
                <a:pos x="604" y="0"/>
              </a:cxn>
              <a:cxn ang="0">
                <a:pos x="0" y="0"/>
              </a:cxn>
              <a:cxn ang="0">
                <a:pos x="0" y="1532"/>
              </a:cxn>
              <a:cxn ang="0">
                <a:pos x="604" y="1532"/>
              </a:cxn>
              <a:cxn ang="0">
                <a:pos x="604" y="1532"/>
              </a:cxn>
              <a:cxn ang="0">
                <a:pos x="600" y="1528"/>
              </a:cxn>
            </a:cxnLst>
            <a:rect l="0" t="0" r="r" b="b"/>
            <a:pathLst>
              <a:path w="604" h="1532">
                <a:moveTo>
                  <a:pt x="600" y="1528"/>
                </a:moveTo>
                <a:lnTo>
                  <a:pt x="604" y="0"/>
                </a:lnTo>
                <a:lnTo>
                  <a:pt x="0" y="0"/>
                </a:lnTo>
                <a:lnTo>
                  <a:pt x="0" y="1532"/>
                </a:lnTo>
                <a:lnTo>
                  <a:pt x="604" y="1532"/>
                </a:lnTo>
                <a:lnTo>
                  <a:pt x="604" y="1532"/>
                </a:lnTo>
                <a:lnTo>
                  <a:pt x="600" y="1528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49" name="Rectangle 37"/>
          <p:cNvSpPr>
            <a:spLocks noChangeArrowheads="1"/>
          </p:cNvSpPr>
          <p:nvPr/>
        </p:nvSpPr>
        <p:spPr bwMode="auto">
          <a:xfrm>
            <a:off x="8199438" y="3846513"/>
            <a:ext cx="19208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altLang="zh-TW" sz="1600">
                <a:solidFill>
                  <a:srgbClr val="000000"/>
                </a:solidFill>
                <a:latin typeface="Arial" pitchFamily="34" charset="0"/>
                <a:ea typeface="PMingLiU" pitchFamily="18" charset="-120"/>
              </a:rPr>
              <a:t>IP</a:t>
            </a:r>
            <a:endParaRPr lang="en-US" altLang="zh-TW" sz="2400">
              <a:latin typeface="Times New Roman" pitchFamily="18" charset="0"/>
              <a:ea typeface="PMingLiU" pitchFamily="18" charset="-120"/>
            </a:endParaRPr>
          </a:p>
        </p:txBody>
      </p:sp>
      <p:sp>
        <p:nvSpPr>
          <p:cNvPr id="13350" name="Freeform 38"/>
          <p:cNvSpPr>
            <a:spLocks/>
          </p:cNvSpPr>
          <p:nvPr/>
        </p:nvSpPr>
        <p:spPr bwMode="auto">
          <a:xfrm>
            <a:off x="7983538" y="3779838"/>
            <a:ext cx="606425" cy="390525"/>
          </a:xfrm>
          <a:custGeom>
            <a:avLst/>
            <a:gdLst/>
            <a:ahLst/>
            <a:cxnLst>
              <a:cxn ang="0">
                <a:pos x="382" y="242"/>
              </a:cxn>
              <a:cxn ang="0">
                <a:pos x="382" y="0"/>
              </a:cxn>
              <a:cxn ang="0">
                <a:pos x="0" y="0"/>
              </a:cxn>
              <a:cxn ang="0">
                <a:pos x="0" y="246"/>
              </a:cxn>
              <a:cxn ang="0">
                <a:pos x="382" y="246"/>
              </a:cxn>
              <a:cxn ang="0">
                <a:pos x="382" y="246"/>
              </a:cxn>
            </a:cxnLst>
            <a:rect l="0" t="0" r="r" b="b"/>
            <a:pathLst>
              <a:path w="382" h="246">
                <a:moveTo>
                  <a:pt x="382" y="242"/>
                </a:moveTo>
                <a:lnTo>
                  <a:pt x="382" y="0"/>
                </a:lnTo>
                <a:lnTo>
                  <a:pt x="0" y="0"/>
                </a:lnTo>
                <a:lnTo>
                  <a:pt x="0" y="246"/>
                </a:lnTo>
                <a:lnTo>
                  <a:pt x="382" y="246"/>
                </a:lnTo>
                <a:lnTo>
                  <a:pt x="382" y="246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51" name="Rectangle 39"/>
          <p:cNvSpPr>
            <a:spLocks noChangeArrowheads="1"/>
          </p:cNvSpPr>
          <p:nvPr/>
        </p:nvSpPr>
        <p:spPr bwMode="auto">
          <a:xfrm>
            <a:off x="8074025" y="4529138"/>
            <a:ext cx="40481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altLang="zh-TW" sz="1600">
                <a:solidFill>
                  <a:srgbClr val="000000"/>
                </a:solidFill>
                <a:latin typeface="Arial" pitchFamily="34" charset="0"/>
                <a:ea typeface="PMingLiU" pitchFamily="18" charset="-120"/>
              </a:rPr>
              <a:t>ETH</a:t>
            </a:r>
            <a:endParaRPr lang="en-US" altLang="zh-TW" sz="2400">
              <a:latin typeface="Times New Roman" pitchFamily="18" charset="0"/>
              <a:ea typeface="PMingLiU" pitchFamily="18" charset="-120"/>
            </a:endParaRPr>
          </a:p>
        </p:txBody>
      </p:sp>
      <p:sp>
        <p:nvSpPr>
          <p:cNvPr id="13352" name="Freeform 40"/>
          <p:cNvSpPr>
            <a:spLocks/>
          </p:cNvSpPr>
          <p:nvPr/>
        </p:nvSpPr>
        <p:spPr bwMode="auto">
          <a:xfrm>
            <a:off x="7983538" y="4457700"/>
            <a:ext cx="606425" cy="388938"/>
          </a:xfrm>
          <a:custGeom>
            <a:avLst/>
            <a:gdLst/>
            <a:ahLst/>
            <a:cxnLst>
              <a:cxn ang="0">
                <a:pos x="382" y="241"/>
              </a:cxn>
              <a:cxn ang="0">
                <a:pos x="382" y="0"/>
              </a:cxn>
              <a:cxn ang="0">
                <a:pos x="0" y="0"/>
              </a:cxn>
              <a:cxn ang="0">
                <a:pos x="0" y="245"/>
              </a:cxn>
              <a:cxn ang="0">
                <a:pos x="382" y="245"/>
              </a:cxn>
              <a:cxn ang="0">
                <a:pos x="382" y="245"/>
              </a:cxn>
            </a:cxnLst>
            <a:rect l="0" t="0" r="r" b="b"/>
            <a:pathLst>
              <a:path w="382" h="245">
                <a:moveTo>
                  <a:pt x="382" y="241"/>
                </a:moveTo>
                <a:lnTo>
                  <a:pt x="382" y="0"/>
                </a:lnTo>
                <a:lnTo>
                  <a:pt x="0" y="0"/>
                </a:lnTo>
                <a:lnTo>
                  <a:pt x="0" y="245"/>
                </a:lnTo>
                <a:lnTo>
                  <a:pt x="382" y="245"/>
                </a:lnTo>
                <a:lnTo>
                  <a:pt x="382" y="245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53" name="Rectangle 41"/>
          <p:cNvSpPr>
            <a:spLocks noChangeArrowheads="1"/>
          </p:cNvSpPr>
          <p:nvPr/>
        </p:nvSpPr>
        <p:spPr bwMode="auto">
          <a:xfrm>
            <a:off x="8091488" y="3175000"/>
            <a:ext cx="404812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altLang="zh-TW" sz="1600">
                <a:solidFill>
                  <a:srgbClr val="000000"/>
                </a:solidFill>
                <a:latin typeface="Arial" pitchFamily="34" charset="0"/>
                <a:ea typeface="PMingLiU" pitchFamily="18" charset="-120"/>
              </a:rPr>
              <a:t>TCP</a:t>
            </a:r>
            <a:endParaRPr lang="en-US" altLang="zh-TW" sz="2400">
              <a:latin typeface="Times New Roman" pitchFamily="18" charset="0"/>
              <a:ea typeface="PMingLiU" pitchFamily="18" charset="-120"/>
            </a:endParaRPr>
          </a:p>
        </p:txBody>
      </p:sp>
      <p:sp>
        <p:nvSpPr>
          <p:cNvPr id="13354" name="Freeform 42"/>
          <p:cNvSpPr>
            <a:spLocks/>
          </p:cNvSpPr>
          <p:nvPr/>
        </p:nvSpPr>
        <p:spPr bwMode="auto">
          <a:xfrm>
            <a:off x="7983538" y="3109913"/>
            <a:ext cx="606425" cy="382587"/>
          </a:xfrm>
          <a:custGeom>
            <a:avLst/>
            <a:gdLst/>
            <a:ahLst/>
            <a:cxnLst>
              <a:cxn ang="0">
                <a:pos x="382" y="241"/>
              </a:cxn>
              <a:cxn ang="0">
                <a:pos x="382" y="0"/>
              </a:cxn>
              <a:cxn ang="0">
                <a:pos x="0" y="0"/>
              </a:cxn>
              <a:cxn ang="0">
                <a:pos x="0" y="241"/>
              </a:cxn>
              <a:cxn ang="0">
                <a:pos x="382" y="241"/>
              </a:cxn>
              <a:cxn ang="0">
                <a:pos x="382" y="241"/>
              </a:cxn>
            </a:cxnLst>
            <a:rect l="0" t="0" r="r" b="b"/>
            <a:pathLst>
              <a:path w="382" h="241">
                <a:moveTo>
                  <a:pt x="382" y="241"/>
                </a:moveTo>
                <a:lnTo>
                  <a:pt x="382" y="0"/>
                </a:lnTo>
                <a:lnTo>
                  <a:pt x="0" y="0"/>
                </a:lnTo>
                <a:lnTo>
                  <a:pt x="0" y="241"/>
                </a:lnTo>
                <a:lnTo>
                  <a:pt x="382" y="241"/>
                </a:lnTo>
                <a:lnTo>
                  <a:pt x="382" y="241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55" name="Rectangle 43"/>
          <p:cNvSpPr>
            <a:spLocks noChangeArrowheads="1"/>
          </p:cNvSpPr>
          <p:nvPr/>
        </p:nvSpPr>
        <p:spPr bwMode="auto">
          <a:xfrm>
            <a:off x="8458200" y="2057400"/>
            <a:ext cx="25876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altLang="zh-TW" sz="1600">
                <a:solidFill>
                  <a:srgbClr val="000000"/>
                </a:solidFill>
                <a:latin typeface="Arial" pitchFamily="34" charset="0"/>
                <a:ea typeface="PMingLiU" pitchFamily="18" charset="-120"/>
              </a:rPr>
              <a:t>H2</a:t>
            </a:r>
            <a:endParaRPr lang="en-US" altLang="zh-TW" sz="2400">
              <a:latin typeface="Times New Roman" pitchFamily="18" charset="0"/>
              <a:ea typeface="PMingLiU" pitchFamily="18" charset="-120"/>
            </a:endParaRPr>
          </a:p>
        </p:txBody>
      </p:sp>
      <p:sp>
        <p:nvSpPr>
          <p:cNvPr id="13356" name="Freeform 44"/>
          <p:cNvSpPr>
            <a:spLocks/>
          </p:cNvSpPr>
          <p:nvPr/>
        </p:nvSpPr>
        <p:spPr bwMode="auto">
          <a:xfrm>
            <a:off x="942975" y="4846638"/>
            <a:ext cx="1227138" cy="3302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" y="208"/>
              </a:cxn>
              <a:cxn ang="0">
                <a:pos x="773" y="208"/>
              </a:cxn>
              <a:cxn ang="0">
                <a:pos x="773" y="0"/>
              </a:cxn>
            </a:cxnLst>
            <a:rect l="0" t="0" r="r" b="b"/>
            <a:pathLst>
              <a:path w="773" h="208">
                <a:moveTo>
                  <a:pt x="0" y="0"/>
                </a:moveTo>
                <a:lnTo>
                  <a:pt x="3" y="208"/>
                </a:lnTo>
                <a:lnTo>
                  <a:pt x="773" y="208"/>
                </a:lnTo>
                <a:lnTo>
                  <a:pt x="773" y="0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57" name="Freeform 45"/>
          <p:cNvSpPr>
            <a:spLocks/>
          </p:cNvSpPr>
          <p:nvPr/>
        </p:nvSpPr>
        <p:spPr bwMode="auto">
          <a:xfrm>
            <a:off x="7013575" y="4840288"/>
            <a:ext cx="1276350" cy="34131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" y="215"/>
              </a:cxn>
              <a:cxn ang="0">
                <a:pos x="804" y="215"/>
              </a:cxn>
              <a:cxn ang="0">
                <a:pos x="804" y="4"/>
              </a:cxn>
            </a:cxnLst>
            <a:rect l="0" t="0" r="r" b="b"/>
            <a:pathLst>
              <a:path w="804" h="215">
                <a:moveTo>
                  <a:pt x="0" y="0"/>
                </a:moveTo>
                <a:lnTo>
                  <a:pt x="4" y="215"/>
                </a:lnTo>
                <a:lnTo>
                  <a:pt x="804" y="215"/>
                </a:lnTo>
                <a:lnTo>
                  <a:pt x="804" y="4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58" name="Line 46"/>
          <p:cNvSpPr>
            <a:spLocks noChangeShapeType="1"/>
          </p:cNvSpPr>
          <p:nvPr/>
        </p:nvSpPr>
        <p:spPr bwMode="auto">
          <a:xfrm flipV="1">
            <a:off x="8299450" y="4194175"/>
            <a:ext cx="6350" cy="28733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59" name="Line 47"/>
          <p:cNvSpPr>
            <a:spLocks noChangeShapeType="1"/>
          </p:cNvSpPr>
          <p:nvPr/>
        </p:nvSpPr>
        <p:spPr bwMode="auto">
          <a:xfrm flipV="1">
            <a:off x="8299450" y="3508375"/>
            <a:ext cx="6350" cy="28733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60" name="Line 48"/>
          <p:cNvSpPr>
            <a:spLocks noChangeShapeType="1"/>
          </p:cNvSpPr>
          <p:nvPr/>
        </p:nvSpPr>
        <p:spPr bwMode="auto">
          <a:xfrm flipV="1">
            <a:off x="942975" y="3498850"/>
            <a:ext cx="1588" cy="2809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61" name="Line 49"/>
          <p:cNvSpPr>
            <a:spLocks noChangeShapeType="1"/>
          </p:cNvSpPr>
          <p:nvPr/>
        </p:nvSpPr>
        <p:spPr bwMode="auto">
          <a:xfrm flipV="1">
            <a:off x="942975" y="4170363"/>
            <a:ext cx="1588" cy="28733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62" name="Line 50"/>
          <p:cNvSpPr>
            <a:spLocks noChangeShapeType="1"/>
          </p:cNvSpPr>
          <p:nvPr/>
        </p:nvSpPr>
        <p:spPr bwMode="auto">
          <a:xfrm>
            <a:off x="3048000" y="5181600"/>
            <a:ext cx="3124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63" name="Line 51"/>
          <p:cNvSpPr>
            <a:spLocks noChangeShapeType="1"/>
          </p:cNvSpPr>
          <p:nvPr/>
        </p:nvSpPr>
        <p:spPr bwMode="auto">
          <a:xfrm flipV="1">
            <a:off x="3048000" y="48006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64" name="Line 52"/>
          <p:cNvSpPr>
            <a:spLocks noChangeShapeType="1"/>
          </p:cNvSpPr>
          <p:nvPr/>
        </p:nvSpPr>
        <p:spPr bwMode="auto">
          <a:xfrm flipV="1">
            <a:off x="6172200" y="48006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65" name="Rectangle 53"/>
          <p:cNvSpPr>
            <a:spLocks noChangeArrowheads="1"/>
          </p:cNvSpPr>
          <p:nvPr/>
        </p:nvSpPr>
        <p:spPr bwMode="auto">
          <a:xfrm>
            <a:off x="798513" y="2503488"/>
            <a:ext cx="38258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altLang="zh-TW" sz="1600">
                <a:solidFill>
                  <a:srgbClr val="000000"/>
                </a:solidFill>
                <a:latin typeface="Arial" pitchFamily="34" charset="0"/>
                <a:ea typeface="PMingLiU" pitchFamily="18" charset="-120"/>
              </a:rPr>
              <a:t>FTP</a:t>
            </a:r>
            <a:endParaRPr lang="en-US" altLang="zh-TW" sz="2400">
              <a:latin typeface="Times New Roman" pitchFamily="18" charset="0"/>
              <a:ea typeface="PMingLiU" pitchFamily="18" charset="-120"/>
            </a:endParaRPr>
          </a:p>
        </p:txBody>
      </p:sp>
      <p:sp>
        <p:nvSpPr>
          <p:cNvPr id="13366" name="Freeform 54"/>
          <p:cNvSpPr>
            <a:spLocks/>
          </p:cNvSpPr>
          <p:nvPr/>
        </p:nvSpPr>
        <p:spPr bwMode="auto">
          <a:xfrm>
            <a:off x="685800" y="2438400"/>
            <a:ext cx="604838" cy="382588"/>
          </a:xfrm>
          <a:custGeom>
            <a:avLst/>
            <a:gdLst/>
            <a:ahLst/>
            <a:cxnLst>
              <a:cxn ang="0">
                <a:pos x="381" y="241"/>
              </a:cxn>
              <a:cxn ang="0">
                <a:pos x="381" y="0"/>
              </a:cxn>
              <a:cxn ang="0">
                <a:pos x="0" y="0"/>
              </a:cxn>
              <a:cxn ang="0">
                <a:pos x="0" y="241"/>
              </a:cxn>
              <a:cxn ang="0">
                <a:pos x="381" y="241"/>
              </a:cxn>
              <a:cxn ang="0">
                <a:pos x="381" y="241"/>
              </a:cxn>
            </a:cxnLst>
            <a:rect l="0" t="0" r="r" b="b"/>
            <a:pathLst>
              <a:path w="381" h="241">
                <a:moveTo>
                  <a:pt x="381" y="241"/>
                </a:moveTo>
                <a:lnTo>
                  <a:pt x="381" y="0"/>
                </a:lnTo>
                <a:lnTo>
                  <a:pt x="0" y="0"/>
                </a:lnTo>
                <a:lnTo>
                  <a:pt x="0" y="241"/>
                </a:lnTo>
                <a:lnTo>
                  <a:pt x="381" y="241"/>
                </a:lnTo>
                <a:lnTo>
                  <a:pt x="381" y="241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67" name="Line 55"/>
          <p:cNvSpPr>
            <a:spLocks noChangeShapeType="1"/>
          </p:cNvSpPr>
          <p:nvPr/>
        </p:nvSpPr>
        <p:spPr bwMode="auto">
          <a:xfrm flipV="1">
            <a:off x="914400" y="2819400"/>
            <a:ext cx="1588" cy="2809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68" name="Rectangle 56"/>
          <p:cNvSpPr>
            <a:spLocks noChangeArrowheads="1"/>
          </p:cNvSpPr>
          <p:nvPr/>
        </p:nvSpPr>
        <p:spPr bwMode="auto">
          <a:xfrm>
            <a:off x="8081963" y="2538413"/>
            <a:ext cx="38258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altLang="zh-TW" sz="1600">
                <a:solidFill>
                  <a:srgbClr val="000000"/>
                </a:solidFill>
                <a:latin typeface="Arial" pitchFamily="34" charset="0"/>
                <a:ea typeface="PMingLiU" pitchFamily="18" charset="-120"/>
              </a:rPr>
              <a:t>FTP</a:t>
            </a:r>
            <a:endParaRPr lang="en-US" altLang="zh-TW" sz="2400">
              <a:latin typeface="Times New Roman" pitchFamily="18" charset="0"/>
              <a:ea typeface="PMingLiU" pitchFamily="18" charset="-120"/>
            </a:endParaRPr>
          </a:p>
        </p:txBody>
      </p:sp>
      <p:sp>
        <p:nvSpPr>
          <p:cNvPr id="13369" name="Freeform 57"/>
          <p:cNvSpPr>
            <a:spLocks/>
          </p:cNvSpPr>
          <p:nvPr/>
        </p:nvSpPr>
        <p:spPr bwMode="auto">
          <a:xfrm>
            <a:off x="8005763" y="2462213"/>
            <a:ext cx="604837" cy="382587"/>
          </a:xfrm>
          <a:custGeom>
            <a:avLst/>
            <a:gdLst/>
            <a:ahLst/>
            <a:cxnLst>
              <a:cxn ang="0">
                <a:pos x="381" y="241"/>
              </a:cxn>
              <a:cxn ang="0">
                <a:pos x="381" y="0"/>
              </a:cxn>
              <a:cxn ang="0">
                <a:pos x="0" y="0"/>
              </a:cxn>
              <a:cxn ang="0">
                <a:pos x="0" y="241"/>
              </a:cxn>
              <a:cxn ang="0">
                <a:pos x="381" y="241"/>
              </a:cxn>
              <a:cxn ang="0">
                <a:pos x="381" y="241"/>
              </a:cxn>
            </a:cxnLst>
            <a:rect l="0" t="0" r="r" b="b"/>
            <a:pathLst>
              <a:path w="381" h="241">
                <a:moveTo>
                  <a:pt x="381" y="241"/>
                </a:moveTo>
                <a:lnTo>
                  <a:pt x="381" y="0"/>
                </a:lnTo>
                <a:lnTo>
                  <a:pt x="0" y="0"/>
                </a:lnTo>
                <a:lnTo>
                  <a:pt x="0" y="241"/>
                </a:lnTo>
                <a:lnTo>
                  <a:pt x="381" y="241"/>
                </a:lnTo>
                <a:lnTo>
                  <a:pt x="381" y="241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70" name="Line 58"/>
          <p:cNvSpPr>
            <a:spLocks noChangeShapeType="1"/>
          </p:cNvSpPr>
          <p:nvPr/>
        </p:nvSpPr>
        <p:spPr bwMode="auto">
          <a:xfrm>
            <a:off x="8305800" y="28194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71" name="Line 59"/>
          <p:cNvSpPr>
            <a:spLocks noChangeShapeType="1"/>
          </p:cNvSpPr>
          <p:nvPr/>
        </p:nvSpPr>
        <p:spPr bwMode="auto">
          <a:xfrm>
            <a:off x="3352800" y="4648200"/>
            <a:ext cx="24384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 type="arrow" w="med" len="med"/>
            <a:tailEnd type="arrow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72" name="Line 60"/>
          <p:cNvSpPr>
            <a:spLocks noChangeShapeType="1"/>
          </p:cNvSpPr>
          <p:nvPr/>
        </p:nvSpPr>
        <p:spPr bwMode="auto">
          <a:xfrm>
            <a:off x="2971800" y="3962400"/>
            <a:ext cx="32766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 type="arrow" w="med" len="med"/>
            <a:tailEnd type="arrow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73" name="Line 61"/>
          <p:cNvSpPr>
            <a:spLocks noChangeShapeType="1"/>
          </p:cNvSpPr>
          <p:nvPr/>
        </p:nvSpPr>
        <p:spPr bwMode="auto">
          <a:xfrm>
            <a:off x="1295400" y="3276600"/>
            <a:ext cx="66294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 type="arrow" w="med" len="med"/>
            <a:tailEnd type="arrow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74" name="Line 62"/>
          <p:cNvSpPr>
            <a:spLocks noChangeShapeType="1"/>
          </p:cNvSpPr>
          <p:nvPr/>
        </p:nvSpPr>
        <p:spPr bwMode="auto">
          <a:xfrm>
            <a:off x="1295400" y="2590800"/>
            <a:ext cx="66294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 type="arrow" w="med" len="med"/>
            <a:tailEnd type="arrow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75" name="Line 63"/>
          <p:cNvSpPr>
            <a:spLocks noChangeShapeType="1"/>
          </p:cNvSpPr>
          <p:nvPr/>
        </p:nvSpPr>
        <p:spPr bwMode="auto">
          <a:xfrm>
            <a:off x="6934200" y="39624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 type="arrow" w="med" len="med"/>
            <a:tailEnd type="arrow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76" name="Line 64"/>
          <p:cNvSpPr>
            <a:spLocks noChangeShapeType="1"/>
          </p:cNvSpPr>
          <p:nvPr/>
        </p:nvSpPr>
        <p:spPr bwMode="auto">
          <a:xfrm>
            <a:off x="1295400" y="39624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 type="arrow" w="med" len="med"/>
            <a:tailEnd type="arrow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77" name="Line 65"/>
          <p:cNvSpPr>
            <a:spLocks noChangeShapeType="1"/>
          </p:cNvSpPr>
          <p:nvPr/>
        </p:nvSpPr>
        <p:spPr bwMode="auto">
          <a:xfrm>
            <a:off x="1295400" y="46482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 type="arrow" w="med" len="med"/>
            <a:tailEnd type="arrow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78" name="Line 66"/>
          <p:cNvSpPr>
            <a:spLocks noChangeShapeType="1"/>
          </p:cNvSpPr>
          <p:nvPr/>
        </p:nvSpPr>
        <p:spPr bwMode="auto">
          <a:xfrm>
            <a:off x="7391400" y="46482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 type="arrow" w="med" len="med"/>
            <a:tailEnd type="arrow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79" name="Text Box 67"/>
          <p:cNvSpPr txBox="1">
            <a:spLocks noChangeArrowheads="1"/>
          </p:cNvSpPr>
          <p:nvPr/>
        </p:nvSpPr>
        <p:spPr bwMode="auto">
          <a:xfrm>
            <a:off x="3810000" y="2209800"/>
            <a:ext cx="1676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zh-TW">
                <a:latin typeface="Times New Roman" pitchFamily="18" charset="0"/>
                <a:ea typeface="PMingLiU" pitchFamily="18" charset="-120"/>
              </a:rPr>
              <a:t>FTP</a:t>
            </a:r>
            <a:endParaRPr lang="en-US" altLang="zh-TW" sz="2400">
              <a:latin typeface="Times New Roman" pitchFamily="18" charset="0"/>
              <a:ea typeface="PMingLiU" pitchFamily="18" charset="-120"/>
            </a:endParaRPr>
          </a:p>
        </p:txBody>
      </p:sp>
      <p:sp>
        <p:nvSpPr>
          <p:cNvPr id="13380" name="Text Box 68"/>
          <p:cNvSpPr txBox="1">
            <a:spLocks noChangeArrowheads="1"/>
          </p:cNvSpPr>
          <p:nvPr/>
        </p:nvSpPr>
        <p:spPr bwMode="auto">
          <a:xfrm>
            <a:off x="3810000" y="2895600"/>
            <a:ext cx="1676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zh-TW">
                <a:latin typeface="Times New Roman" pitchFamily="18" charset="0"/>
                <a:ea typeface="PMingLiU" pitchFamily="18" charset="-120"/>
              </a:rPr>
              <a:t>TCP</a:t>
            </a:r>
            <a:endParaRPr lang="en-US" altLang="zh-TW" sz="2400">
              <a:latin typeface="Times New Roman" pitchFamily="18" charset="0"/>
              <a:ea typeface="PMingLiU" pitchFamily="18" charset="-120"/>
            </a:endParaRPr>
          </a:p>
        </p:txBody>
      </p:sp>
      <p:sp>
        <p:nvSpPr>
          <p:cNvPr id="13381" name="Text Box 69"/>
          <p:cNvSpPr txBox="1">
            <a:spLocks noChangeArrowheads="1"/>
          </p:cNvSpPr>
          <p:nvPr/>
        </p:nvSpPr>
        <p:spPr bwMode="auto">
          <a:xfrm>
            <a:off x="4267200" y="3581400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zh-TW">
                <a:latin typeface="Times New Roman" pitchFamily="18" charset="0"/>
                <a:ea typeface="PMingLiU" pitchFamily="18" charset="-120"/>
              </a:rPr>
              <a:t>IP</a:t>
            </a:r>
            <a:endParaRPr lang="en-US" altLang="zh-TW" sz="2400">
              <a:latin typeface="Times New Roman" pitchFamily="18" charset="0"/>
              <a:ea typeface="PMingLiU" pitchFamily="18" charset="-120"/>
            </a:endParaRPr>
          </a:p>
        </p:txBody>
      </p:sp>
      <p:sp>
        <p:nvSpPr>
          <p:cNvPr id="13382" name="Text Box 70"/>
          <p:cNvSpPr txBox="1">
            <a:spLocks noChangeArrowheads="1"/>
          </p:cNvSpPr>
          <p:nvPr/>
        </p:nvSpPr>
        <p:spPr bwMode="auto">
          <a:xfrm>
            <a:off x="3810000" y="4267200"/>
            <a:ext cx="1752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zh-TW">
                <a:latin typeface="Times New Roman" pitchFamily="18" charset="0"/>
                <a:ea typeface="PMingLiU" pitchFamily="18" charset="-120"/>
              </a:rPr>
              <a:t>FDDI protocol</a:t>
            </a:r>
            <a:endParaRPr lang="en-US" altLang="zh-TW" sz="2400">
              <a:latin typeface="Times New Roman" pitchFamily="18" charset="0"/>
              <a:ea typeface="PMingLiU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>
                <a:ea typeface="PMingLiU" pitchFamily="18" charset="-120"/>
              </a:rPr>
              <a:t>Encapsulation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9E7AD98A-79C8-435B-B644-CA07CDAF3F2F}" type="slidenum">
              <a:rPr lang="en-GB"/>
              <a:pPr/>
              <a:t>14</a:t>
            </a:fld>
            <a:endParaRPr lang="en-GB"/>
          </a:p>
        </p:txBody>
      </p:sp>
      <p:sp>
        <p:nvSpPr>
          <p:cNvPr id="1536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TW">
                <a:ea typeface="PMingLiU" pitchFamily="18" charset="-120"/>
              </a:rPr>
              <a:t>Data is processed at each layer through the protocol stack, until it is sent as a stream of bits across the network.</a:t>
            </a:r>
          </a:p>
          <a:p>
            <a:r>
              <a:rPr lang="en-US" altLang="zh-TW">
                <a:ea typeface="PMingLiU" pitchFamily="18" charset="-120"/>
              </a:rPr>
              <a:t>Each layer adds information to the data by prepending headers (and sometimes trailers) to the data that it receives.</a:t>
            </a:r>
          </a:p>
          <a:p>
            <a:r>
              <a:rPr lang="en-US" altLang="zh-TW">
                <a:ea typeface="PMingLiU" pitchFamily="18" charset="-120"/>
              </a:rPr>
              <a:t>A lower-level protocol does not interpret the message it is given by some higher-level protocol.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>
                <a:ea typeface="PMingLiU" pitchFamily="18" charset="-120"/>
              </a:rPr>
              <a:t>Encapsulation</a:t>
            </a:r>
          </a:p>
        </p:txBody>
      </p:sp>
      <p:sp>
        <p:nvSpPr>
          <p:cNvPr id="3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694D352-A6D2-47F7-915D-14B35506BE1E}" type="slidenum">
              <a:rPr lang="en-GB"/>
              <a:pPr/>
              <a:t>15</a:t>
            </a:fld>
            <a:endParaRPr lang="en-GB"/>
          </a:p>
        </p:txBody>
      </p:sp>
      <p:sp>
        <p:nvSpPr>
          <p:cNvPr id="1638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648" y="1776685"/>
            <a:ext cx="8153400" cy="4495800"/>
          </a:xfrm>
        </p:spPr>
        <p:txBody>
          <a:bodyPr/>
          <a:lstStyle/>
          <a:p>
            <a:endParaRPr lang="en-GB"/>
          </a:p>
        </p:txBody>
      </p:sp>
      <p:sp>
        <p:nvSpPr>
          <p:cNvPr id="16390" name="Freeform 6"/>
          <p:cNvSpPr>
            <a:spLocks/>
          </p:cNvSpPr>
          <p:nvPr/>
        </p:nvSpPr>
        <p:spPr bwMode="auto">
          <a:xfrm>
            <a:off x="1524000" y="1772493"/>
            <a:ext cx="958850" cy="4038600"/>
          </a:xfrm>
          <a:custGeom>
            <a:avLst/>
            <a:gdLst/>
            <a:ahLst/>
            <a:cxnLst>
              <a:cxn ang="0">
                <a:pos x="600" y="1528"/>
              </a:cxn>
              <a:cxn ang="0">
                <a:pos x="604" y="0"/>
              </a:cxn>
              <a:cxn ang="0">
                <a:pos x="0" y="0"/>
              </a:cxn>
              <a:cxn ang="0">
                <a:pos x="0" y="1532"/>
              </a:cxn>
              <a:cxn ang="0">
                <a:pos x="604" y="1532"/>
              </a:cxn>
              <a:cxn ang="0">
                <a:pos x="604" y="1532"/>
              </a:cxn>
              <a:cxn ang="0">
                <a:pos x="600" y="1528"/>
              </a:cxn>
            </a:cxnLst>
            <a:rect l="0" t="0" r="r" b="b"/>
            <a:pathLst>
              <a:path w="604" h="1532">
                <a:moveTo>
                  <a:pt x="600" y="1528"/>
                </a:moveTo>
                <a:lnTo>
                  <a:pt x="604" y="0"/>
                </a:lnTo>
                <a:lnTo>
                  <a:pt x="0" y="0"/>
                </a:lnTo>
                <a:lnTo>
                  <a:pt x="0" y="1532"/>
                </a:lnTo>
                <a:lnTo>
                  <a:pt x="604" y="1532"/>
                </a:lnTo>
                <a:lnTo>
                  <a:pt x="604" y="1532"/>
                </a:lnTo>
                <a:lnTo>
                  <a:pt x="600" y="1528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391" name="Rectangle 7"/>
          <p:cNvSpPr>
            <a:spLocks noChangeArrowheads="1"/>
          </p:cNvSpPr>
          <p:nvPr/>
        </p:nvSpPr>
        <p:spPr bwMode="auto">
          <a:xfrm>
            <a:off x="1925638" y="4039443"/>
            <a:ext cx="19208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altLang="zh-TW" sz="1600">
                <a:solidFill>
                  <a:srgbClr val="000000"/>
                </a:solidFill>
                <a:latin typeface="Arial" pitchFamily="34" charset="0"/>
                <a:ea typeface="PMingLiU" pitchFamily="18" charset="-120"/>
              </a:rPr>
              <a:t>IP</a:t>
            </a:r>
            <a:endParaRPr lang="en-US" altLang="zh-TW" sz="2400">
              <a:latin typeface="Times New Roman" pitchFamily="18" charset="0"/>
              <a:ea typeface="PMingLiU" pitchFamily="18" charset="-120"/>
            </a:endParaRPr>
          </a:p>
        </p:txBody>
      </p:sp>
      <p:sp>
        <p:nvSpPr>
          <p:cNvPr id="16392" name="Freeform 8"/>
          <p:cNvSpPr>
            <a:spLocks/>
          </p:cNvSpPr>
          <p:nvPr/>
        </p:nvSpPr>
        <p:spPr bwMode="auto">
          <a:xfrm>
            <a:off x="1709738" y="3972768"/>
            <a:ext cx="604837" cy="390525"/>
          </a:xfrm>
          <a:custGeom>
            <a:avLst/>
            <a:gdLst/>
            <a:ahLst/>
            <a:cxnLst>
              <a:cxn ang="0">
                <a:pos x="381" y="242"/>
              </a:cxn>
              <a:cxn ang="0">
                <a:pos x="381" y="0"/>
              </a:cxn>
              <a:cxn ang="0">
                <a:pos x="0" y="0"/>
              </a:cxn>
              <a:cxn ang="0">
                <a:pos x="0" y="246"/>
              </a:cxn>
              <a:cxn ang="0">
                <a:pos x="381" y="246"/>
              </a:cxn>
              <a:cxn ang="0">
                <a:pos x="381" y="246"/>
              </a:cxn>
            </a:cxnLst>
            <a:rect l="0" t="0" r="r" b="b"/>
            <a:pathLst>
              <a:path w="381" h="246">
                <a:moveTo>
                  <a:pt x="381" y="242"/>
                </a:moveTo>
                <a:lnTo>
                  <a:pt x="381" y="0"/>
                </a:lnTo>
                <a:lnTo>
                  <a:pt x="0" y="0"/>
                </a:lnTo>
                <a:lnTo>
                  <a:pt x="0" y="246"/>
                </a:lnTo>
                <a:lnTo>
                  <a:pt x="381" y="246"/>
                </a:lnTo>
                <a:lnTo>
                  <a:pt x="381" y="246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393" name="Rectangle 9"/>
          <p:cNvSpPr>
            <a:spLocks noChangeArrowheads="1"/>
          </p:cNvSpPr>
          <p:nvPr/>
        </p:nvSpPr>
        <p:spPr bwMode="auto">
          <a:xfrm>
            <a:off x="1798638" y="5044331"/>
            <a:ext cx="404812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altLang="zh-TW" sz="1600">
                <a:solidFill>
                  <a:srgbClr val="000000"/>
                </a:solidFill>
                <a:latin typeface="Arial" pitchFamily="34" charset="0"/>
                <a:ea typeface="PMingLiU" pitchFamily="18" charset="-120"/>
              </a:rPr>
              <a:t>ETH</a:t>
            </a:r>
            <a:endParaRPr lang="en-US" altLang="zh-TW" sz="2400">
              <a:latin typeface="Times New Roman" pitchFamily="18" charset="0"/>
              <a:ea typeface="PMingLiU" pitchFamily="18" charset="-120"/>
            </a:endParaRPr>
          </a:p>
        </p:txBody>
      </p:sp>
      <p:sp>
        <p:nvSpPr>
          <p:cNvPr id="16394" name="Freeform 10"/>
          <p:cNvSpPr>
            <a:spLocks/>
          </p:cNvSpPr>
          <p:nvPr/>
        </p:nvSpPr>
        <p:spPr bwMode="auto">
          <a:xfrm>
            <a:off x="1709738" y="4972893"/>
            <a:ext cx="604837" cy="388938"/>
          </a:xfrm>
          <a:custGeom>
            <a:avLst/>
            <a:gdLst/>
            <a:ahLst/>
            <a:cxnLst>
              <a:cxn ang="0">
                <a:pos x="381" y="241"/>
              </a:cxn>
              <a:cxn ang="0">
                <a:pos x="381" y="0"/>
              </a:cxn>
              <a:cxn ang="0">
                <a:pos x="0" y="0"/>
              </a:cxn>
              <a:cxn ang="0">
                <a:pos x="0" y="245"/>
              </a:cxn>
              <a:cxn ang="0">
                <a:pos x="381" y="245"/>
              </a:cxn>
              <a:cxn ang="0">
                <a:pos x="381" y="245"/>
              </a:cxn>
            </a:cxnLst>
            <a:rect l="0" t="0" r="r" b="b"/>
            <a:pathLst>
              <a:path w="381" h="245">
                <a:moveTo>
                  <a:pt x="381" y="241"/>
                </a:moveTo>
                <a:lnTo>
                  <a:pt x="381" y="0"/>
                </a:lnTo>
                <a:lnTo>
                  <a:pt x="0" y="0"/>
                </a:lnTo>
                <a:lnTo>
                  <a:pt x="0" y="245"/>
                </a:lnTo>
                <a:lnTo>
                  <a:pt x="381" y="245"/>
                </a:lnTo>
                <a:lnTo>
                  <a:pt x="381" y="245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395" name="Rectangle 11"/>
          <p:cNvSpPr>
            <a:spLocks noChangeArrowheads="1"/>
          </p:cNvSpPr>
          <p:nvPr/>
        </p:nvSpPr>
        <p:spPr bwMode="auto">
          <a:xfrm>
            <a:off x="1817688" y="3042493"/>
            <a:ext cx="404812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altLang="zh-TW" sz="1600">
                <a:solidFill>
                  <a:srgbClr val="000000"/>
                </a:solidFill>
                <a:latin typeface="Arial" pitchFamily="34" charset="0"/>
                <a:ea typeface="PMingLiU" pitchFamily="18" charset="-120"/>
              </a:rPr>
              <a:t>TCP</a:t>
            </a:r>
            <a:endParaRPr lang="en-US" altLang="zh-TW" sz="2400">
              <a:latin typeface="Times New Roman" pitchFamily="18" charset="0"/>
              <a:ea typeface="PMingLiU" pitchFamily="18" charset="-120"/>
            </a:endParaRPr>
          </a:p>
        </p:txBody>
      </p:sp>
      <p:sp>
        <p:nvSpPr>
          <p:cNvPr id="16396" name="Freeform 12"/>
          <p:cNvSpPr>
            <a:spLocks/>
          </p:cNvSpPr>
          <p:nvPr/>
        </p:nvSpPr>
        <p:spPr bwMode="auto">
          <a:xfrm>
            <a:off x="1709738" y="2977406"/>
            <a:ext cx="604837" cy="382587"/>
          </a:xfrm>
          <a:custGeom>
            <a:avLst/>
            <a:gdLst/>
            <a:ahLst/>
            <a:cxnLst>
              <a:cxn ang="0">
                <a:pos x="381" y="241"/>
              </a:cxn>
              <a:cxn ang="0">
                <a:pos x="381" y="0"/>
              </a:cxn>
              <a:cxn ang="0">
                <a:pos x="0" y="0"/>
              </a:cxn>
              <a:cxn ang="0">
                <a:pos x="0" y="241"/>
              </a:cxn>
              <a:cxn ang="0">
                <a:pos x="381" y="241"/>
              </a:cxn>
              <a:cxn ang="0">
                <a:pos x="381" y="241"/>
              </a:cxn>
            </a:cxnLst>
            <a:rect l="0" t="0" r="r" b="b"/>
            <a:pathLst>
              <a:path w="381" h="241">
                <a:moveTo>
                  <a:pt x="381" y="241"/>
                </a:moveTo>
                <a:lnTo>
                  <a:pt x="381" y="0"/>
                </a:lnTo>
                <a:lnTo>
                  <a:pt x="0" y="0"/>
                </a:lnTo>
                <a:lnTo>
                  <a:pt x="0" y="241"/>
                </a:lnTo>
                <a:lnTo>
                  <a:pt x="381" y="241"/>
                </a:lnTo>
                <a:lnTo>
                  <a:pt x="381" y="241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397" name="Rectangle 13"/>
          <p:cNvSpPr>
            <a:spLocks noChangeArrowheads="1"/>
          </p:cNvSpPr>
          <p:nvPr/>
        </p:nvSpPr>
        <p:spPr bwMode="auto">
          <a:xfrm>
            <a:off x="1833563" y="2066181"/>
            <a:ext cx="38258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altLang="zh-TW" sz="1600">
                <a:solidFill>
                  <a:srgbClr val="000000"/>
                </a:solidFill>
                <a:latin typeface="Arial" pitchFamily="34" charset="0"/>
                <a:ea typeface="PMingLiU" pitchFamily="18" charset="-120"/>
              </a:rPr>
              <a:t>FTP</a:t>
            </a:r>
            <a:endParaRPr lang="en-US" altLang="zh-TW" sz="2400">
              <a:latin typeface="Times New Roman" pitchFamily="18" charset="0"/>
              <a:ea typeface="PMingLiU" pitchFamily="18" charset="-120"/>
            </a:endParaRPr>
          </a:p>
        </p:txBody>
      </p:sp>
      <p:sp>
        <p:nvSpPr>
          <p:cNvPr id="16398" name="Freeform 14"/>
          <p:cNvSpPr>
            <a:spLocks/>
          </p:cNvSpPr>
          <p:nvPr/>
        </p:nvSpPr>
        <p:spPr bwMode="auto">
          <a:xfrm>
            <a:off x="1720850" y="2001093"/>
            <a:ext cx="604838" cy="382588"/>
          </a:xfrm>
          <a:custGeom>
            <a:avLst/>
            <a:gdLst/>
            <a:ahLst/>
            <a:cxnLst>
              <a:cxn ang="0">
                <a:pos x="381" y="241"/>
              </a:cxn>
              <a:cxn ang="0">
                <a:pos x="381" y="0"/>
              </a:cxn>
              <a:cxn ang="0">
                <a:pos x="0" y="0"/>
              </a:cxn>
              <a:cxn ang="0">
                <a:pos x="0" y="241"/>
              </a:cxn>
              <a:cxn ang="0">
                <a:pos x="381" y="241"/>
              </a:cxn>
              <a:cxn ang="0">
                <a:pos x="381" y="241"/>
              </a:cxn>
            </a:cxnLst>
            <a:rect l="0" t="0" r="r" b="b"/>
            <a:pathLst>
              <a:path w="381" h="241">
                <a:moveTo>
                  <a:pt x="381" y="241"/>
                </a:moveTo>
                <a:lnTo>
                  <a:pt x="381" y="0"/>
                </a:lnTo>
                <a:lnTo>
                  <a:pt x="0" y="0"/>
                </a:lnTo>
                <a:lnTo>
                  <a:pt x="0" y="241"/>
                </a:lnTo>
                <a:lnTo>
                  <a:pt x="381" y="241"/>
                </a:lnTo>
                <a:lnTo>
                  <a:pt x="381" y="241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399" name="Line 15"/>
          <p:cNvSpPr>
            <a:spLocks noChangeShapeType="1"/>
          </p:cNvSpPr>
          <p:nvPr/>
        </p:nvSpPr>
        <p:spPr bwMode="auto">
          <a:xfrm>
            <a:off x="2025650" y="238209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400" name="Line 16"/>
          <p:cNvSpPr>
            <a:spLocks noChangeShapeType="1"/>
          </p:cNvSpPr>
          <p:nvPr/>
        </p:nvSpPr>
        <p:spPr bwMode="auto">
          <a:xfrm>
            <a:off x="2025650" y="337269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401" name="Line 17"/>
          <p:cNvSpPr>
            <a:spLocks noChangeShapeType="1"/>
          </p:cNvSpPr>
          <p:nvPr/>
        </p:nvSpPr>
        <p:spPr bwMode="auto">
          <a:xfrm>
            <a:off x="2025650" y="436329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402" name="Text Box 18"/>
          <p:cNvSpPr txBox="1">
            <a:spLocks noChangeArrowheads="1"/>
          </p:cNvSpPr>
          <p:nvPr/>
        </p:nvSpPr>
        <p:spPr bwMode="auto">
          <a:xfrm>
            <a:off x="5835650" y="2458293"/>
            <a:ext cx="1371600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zh-TW" sz="2000">
                <a:latin typeface="Times New Roman" pitchFamily="18" charset="0"/>
                <a:ea typeface="PMingLiU" pitchFamily="18" charset="-120"/>
              </a:rPr>
              <a:t>Appl. data</a:t>
            </a:r>
            <a:endParaRPr lang="en-US" altLang="zh-TW" sz="2400">
              <a:latin typeface="Times New Roman" pitchFamily="18" charset="0"/>
              <a:ea typeface="PMingLiU" pitchFamily="18" charset="-120"/>
            </a:endParaRPr>
          </a:p>
        </p:txBody>
      </p:sp>
      <p:sp>
        <p:nvSpPr>
          <p:cNvPr id="16403" name="Text Box 19"/>
          <p:cNvSpPr txBox="1">
            <a:spLocks noChangeArrowheads="1"/>
          </p:cNvSpPr>
          <p:nvPr/>
        </p:nvSpPr>
        <p:spPr bwMode="auto">
          <a:xfrm>
            <a:off x="5835650" y="3448893"/>
            <a:ext cx="1371600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zh-TW" sz="2000">
                <a:latin typeface="Times New Roman" pitchFamily="18" charset="0"/>
                <a:ea typeface="PMingLiU" pitchFamily="18" charset="-120"/>
              </a:rPr>
              <a:t>Appl. data</a:t>
            </a:r>
          </a:p>
        </p:txBody>
      </p:sp>
      <p:sp>
        <p:nvSpPr>
          <p:cNvPr id="16404" name="Text Box 20"/>
          <p:cNvSpPr txBox="1">
            <a:spLocks noChangeArrowheads="1"/>
          </p:cNvSpPr>
          <p:nvPr/>
        </p:nvSpPr>
        <p:spPr bwMode="auto">
          <a:xfrm>
            <a:off x="4616450" y="3448893"/>
            <a:ext cx="1219200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zh-TW" sz="2000">
                <a:latin typeface="Times New Roman" pitchFamily="18" charset="0"/>
                <a:ea typeface="PMingLiU" pitchFamily="18" charset="-120"/>
              </a:rPr>
              <a:t>TCP hdr</a:t>
            </a:r>
            <a:endParaRPr lang="en-US" altLang="zh-TW" sz="2400">
              <a:latin typeface="Times New Roman" pitchFamily="18" charset="0"/>
              <a:ea typeface="PMingLiU" pitchFamily="18" charset="-120"/>
            </a:endParaRPr>
          </a:p>
        </p:txBody>
      </p:sp>
      <p:sp>
        <p:nvSpPr>
          <p:cNvPr id="16405" name="Text Box 21"/>
          <p:cNvSpPr txBox="1">
            <a:spLocks noChangeArrowheads="1"/>
          </p:cNvSpPr>
          <p:nvPr/>
        </p:nvSpPr>
        <p:spPr bwMode="auto">
          <a:xfrm>
            <a:off x="5835650" y="4490293"/>
            <a:ext cx="1371600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zh-TW" sz="2000">
                <a:latin typeface="Times New Roman" pitchFamily="18" charset="0"/>
                <a:ea typeface="PMingLiU" pitchFamily="18" charset="-120"/>
              </a:rPr>
              <a:t>Appl. data</a:t>
            </a:r>
          </a:p>
        </p:txBody>
      </p:sp>
      <p:sp>
        <p:nvSpPr>
          <p:cNvPr id="16406" name="Text Box 22"/>
          <p:cNvSpPr txBox="1">
            <a:spLocks noChangeArrowheads="1"/>
          </p:cNvSpPr>
          <p:nvPr/>
        </p:nvSpPr>
        <p:spPr bwMode="auto">
          <a:xfrm>
            <a:off x="4616450" y="4490293"/>
            <a:ext cx="1219200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zh-TW" sz="2000">
                <a:latin typeface="Times New Roman" pitchFamily="18" charset="0"/>
                <a:ea typeface="PMingLiU" pitchFamily="18" charset="-120"/>
              </a:rPr>
              <a:t>TCP hdr</a:t>
            </a:r>
            <a:endParaRPr lang="en-US" altLang="zh-TW" sz="2400">
              <a:latin typeface="Times New Roman" pitchFamily="18" charset="0"/>
              <a:ea typeface="PMingLiU" pitchFamily="18" charset="-120"/>
            </a:endParaRPr>
          </a:p>
        </p:txBody>
      </p:sp>
      <p:sp>
        <p:nvSpPr>
          <p:cNvPr id="16407" name="Text Box 23"/>
          <p:cNvSpPr txBox="1">
            <a:spLocks noChangeArrowheads="1"/>
          </p:cNvSpPr>
          <p:nvPr/>
        </p:nvSpPr>
        <p:spPr bwMode="auto">
          <a:xfrm>
            <a:off x="3625850" y="4490293"/>
            <a:ext cx="990600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zh-TW" sz="2000">
                <a:latin typeface="Times New Roman" pitchFamily="18" charset="0"/>
                <a:ea typeface="PMingLiU" pitchFamily="18" charset="-120"/>
              </a:rPr>
              <a:t>IP hdr</a:t>
            </a:r>
            <a:endParaRPr lang="en-US" altLang="zh-TW" sz="2400">
              <a:latin typeface="Times New Roman" pitchFamily="18" charset="0"/>
              <a:ea typeface="PMingLiU" pitchFamily="18" charset="-120"/>
            </a:endParaRPr>
          </a:p>
        </p:txBody>
      </p:sp>
      <p:sp>
        <p:nvSpPr>
          <p:cNvPr id="16408" name="Text Box 24"/>
          <p:cNvSpPr txBox="1">
            <a:spLocks noChangeArrowheads="1"/>
          </p:cNvSpPr>
          <p:nvPr/>
        </p:nvSpPr>
        <p:spPr bwMode="auto">
          <a:xfrm>
            <a:off x="5835650" y="5557093"/>
            <a:ext cx="1371600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zh-TW" sz="2000">
                <a:latin typeface="Times New Roman" pitchFamily="18" charset="0"/>
                <a:ea typeface="PMingLiU" pitchFamily="18" charset="-120"/>
              </a:rPr>
              <a:t>Appl. data</a:t>
            </a:r>
          </a:p>
        </p:txBody>
      </p:sp>
      <p:sp>
        <p:nvSpPr>
          <p:cNvPr id="16409" name="Text Box 25"/>
          <p:cNvSpPr txBox="1">
            <a:spLocks noChangeArrowheads="1"/>
          </p:cNvSpPr>
          <p:nvPr/>
        </p:nvSpPr>
        <p:spPr bwMode="auto">
          <a:xfrm>
            <a:off x="4616450" y="5557093"/>
            <a:ext cx="1219200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zh-TW" sz="2000">
                <a:latin typeface="Times New Roman" pitchFamily="18" charset="0"/>
                <a:ea typeface="PMingLiU" pitchFamily="18" charset="-120"/>
              </a:rPr>
              <a:t>TCP hdr</a:t>
            </a:r>
            <a:endParaRPr lang="en-US" altLang="zh-TW" sz="2400">
              <a:latin typeface="Times New Roman" pitchFamily="18" charset="0"/>
              <a:ea typeface="PMingLiU" pitchFamily="18" charset="-120"/>
            </a:endParaRPr>
          </a:p>
        </p:txBody>
      </p:sp>
      <p:sp>
        <p:nvSpPr>
          <p:cNvPr id="16410" name="Text Box 26"/>
          <p:cNvSpPr txBox="1">
            <a:spLocks noChangeArrowheads="1"/>
          </p:cNvSpPr>
          <p:nvPr/>
        </p:nvSpPr>
        <p:spPr bwMode="auto">
          <a:xfrm>
            <a:off x="3625850" y="5557093"/>
            <a:ext cx="990600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zh-TW" sz="2000">
                <a:latin typeface="Times New Roman" pitchFamily="18" charset="0"/>
                <a:ea typeface="PMingLiU" pitchFamily="18" charset="-120"/>
              </a:rPr>
              <a:t>IP hdr</a:t>
            </a:r>
            <a:endParaRPr lang="en-US" altLang="zh-TW" sz="2400">
              <a:latin typeface="Times New Roman" pitchFamily="18" charset="0"/>
              <a:ea typeface="PMingLiU" pitchFamily="18" charset="-120"/>
            </a:endParaRPr>
          </a:p>
        </p:txBody>
      </p:sp>
      <p:sp>
        <p:nvSpPr>
          <p:cNvPr id="16411" name="Text Box 27"/>
          <p:cNvSpPr txBox="1">
            <a:spLocks noChangeArrowheads="1"/>
          </p:cNvSpPr>
          <p:nvPr/>
        </p:nvSpPr>
        <p:spPr bwMode="auto">
          <a:xfrm>
            <a:off x="2559050" y="5557093"/>
            <a:ext cx="1066800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zh-TW" sz="2000">
                <a:latin typeface="Times New Roman" pitchFamily="18" charset="0"/>
                <a:ea typeface="PMingLiU" pitchFamily="18" charset="-120"/>
              </a:rPr>
              <a:t>Eth. hdr</a:t>
            </a:r>
            <a:endParaRPr lang="en-US" altLang="zh-TW" sz="2400">
              <a:latin typeface="Times New Roman" pitchFamily="18" charset="0"/>
              <a:ea typeface="PMingLiU" pitchFamily="18" charset="-120"/>
            </a:endParaRPr>
          </a:p>
        </p:txBody>
      </p:sp>
      <p:sp>
        <p:nvSpPr>
          <p:cNvPr id="16412" name="Line 28"/>
          <p:cNvSpPr>
            <a:spLocks noChangeShapeType="1"/>
          </p:cNvSpPr>
          <p:nvPr/>
        </p:nvSpPr>
        <p:spPr bwMode="auto">
          <a:xfrm>
            <a:off x="6521450" y="1924893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413" name="Line 29"/>
          <p:cNvSpPr>
            <a:spLocks noChangeShapeType="1"/>
          </p:cNvSpPr>
          <p:nvPr/>
        </p:nvSpPr>
        <p:spPr bwMode="auto">
          <a:xfrm>
            <a:off x="6521450" y="2915493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414" name="Line 30"/>
          <p:cNvSpPr>
            <a:spLocks noChangeShapeType="1"/>
          </p:cNvSpPr>
          <p:nvPr/>
        </p:nvSpPr>
        <p:spPr bwMode="auto">
          <a:xfrm>
            <a:off x="6521450" y="3906093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415" name="Line 31"/>
          <p:cNvSpPr>
            <a:spLocks noChangeShapeType="1"/>
          </p:cNvSpPr>
          <p:nvPr/>
        </p:nvSpPr>
        <p:spPr bwMode="auto">
          <a:xfrm>
            <a:off x="6521450" y="4972893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416" name="Line 32"/>
          <p:cNvSpPr>
            <a:spLocks noChangeShapeType="1"/>
          </p:cNvSpPr>
          <p:nvPr/>
        </p:nvSpPr>
        <p:spPr bwMode="auto">
          <a:xfrm>
            <a:off x="6521450" y="6039693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417" name="Text Box 33"/>
          <p:cNvSpPr txBox="1">
            <a:spLocks noChangeArrowheads="1"/>
          </p:cNvSpPr>
          <p:nvPr/>
        </p:nvSpPr>
        <p:spPr bwMode="auto">
          <a:xfrm>
            <a:off x="5835650" y="1447949"/>
            <a:ext cx="1371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zh-TW" sz="2000" dirty="0">
                <a:latin typeface="Times New Roman" pitchFamily="18" charset="0"/>
                <a:ea typeface="PMingLiU" pitchFamily="18" charset="-120"/>
              </a:rPr>
              <a:t>user input</a:t>
            </a:r>
            <a:endParaRPr lang="en-US" altLang="zh-TW" sz="2400" dirty="0">
              <a:latin typeface="Times New Roman" pitchFamily="18" charset="0"/>
              <a:ea typeface="PMingLiU" pitchFamily="18" charset="-120"/>
            </a:endParaRPr>
          </a:p>
        </p:txBody>
      </p:sp>
      <p:sp>
        <p:nvSpPr>
          <p:cNvPr id="16418" name="Text Box 34"/>
          <p:cNvSpPr txBox="1">
            <a:spLocks noChangeArrowheads="1"/>
          </p:cNvSpPr>
          <p:nvPr/>
        </p:nvSpPr>
        <p:spPr bwMode="auto">
          <a:xfrm>
            <a:off x="3321050" y="6344493"/>
            <a:ext cx="4495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zh-TW" sz="2000">
                <a:latin typeface="Times New Roman" pitchFamily="18" charset="0"/>
                <a:ea typeface="PMingLiU" pitchFamily="18" charset="-120"/>
              </a:rPr>
              <a:t>Send out to the network interface</a:t>
            </a:r>
            <a:endParaRPr lang="en-US" altLang="zh-TW" sz="2400">
              <a:latin typeface="Times New Roman" pitchFamily="18" charset="0"/>
              <a:ea typeface="PMingLiU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>
                <a:ea typeface="PMingLiU" pitchFamily="18" charset="-120"/>
              </a:rPr>
              <a:t>Demultiplexing</a:t>
            </a:r>
          </a:p>
        </p:txBody>
      </p:sp>
      <p:sp>
        <p:nvSpPr>
          <p:cNvPr id="2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1B90F26-FC43-4FA8-82AB-42BEBF23D568}" type="slidenum">
              <a:rPr lang="en-GB"/>
              <a:pPr/>
              <a:t>16</a:t>
            </a:fld>
            <a:endParaRPr lang="en-GB"/>
          </a:p>
        </p:txBody>
      </p:sp>
      <p:sp>
        <p:nvSpPr>
          <p:cNvPr id="1741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648" y="1869653"/>
            <a:ext cx="8153400" cy="4495800"/>
          </a:xfrm>
        </p:spPr>
        <p:txBody>
          <a:bodyPr/>
          <a:lstStyle/>
          <a:p>
            <a:endParaRPr lang="en-GB"/>
          </a:p>
        </p:txBody>
      </p:sp>
      <p:sp>
        <p:nvSpPr>
          <p:cNvPr id="17414" name="Text Box 6"/>
          <p:cNvSpPr txBox="1">
            <a:spLocks noChangeArrowheads="1"/>
          </p:cNvSpPr>
          <p:nvPr/>
        </p:nvSpPr>
        <p:spPr bwMode="auto">
          <a:xfrm>
            <a:off x="6858000" y="2098253"/>
            <a:ext cx="1371600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zh-TW" sz="2000">
                <a:latin typeface="Times New Roman" pitchFamily="18" charset="0"/>
                <a:ea typeface="PMingLiU" pitchFamily="18" charset="-120"/>
              </a:rPr>
              <a:t>Appl. data</a:t>
            </a:r>
            <a:endParaRPr lang="en-US" altLang="zh-TW" sz="2400">
              <a:latin typeface="Times New Roman" pitchFamily="18" charset="0"/>
              <a:ea typeface="PMingLiU" pitchFamily="18" charset="-120"/>
            </a:endParaRPr>
          </a:p>
        </p:txBody>
      </p:sp>
      <p:sp>
        <p:nvSpPr>
          <p:cNvPr id="17415" name="Text Box 7"/>
          <p:cNvSpPr txBox="1">
            <a:spLocks noChangeArrowheads="1"/>
          </p:cNvSpPr>
          <p:nvPr/>
        </p:nvSpPr>
        <p:spPr bwMode="auto">
          <a:xfrm>
            <a:off x="6858000" y="3088853"/>
            <a:ext cx="1371600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zh-TW" sz="2000">
                <a:latin typeface="Times New Roman" pitchFamily="18" charset="0"/>
                <a:ea typeface="PMingLiU" pitchFamily="18" charset="-120"/>
              </a:rPr>
              <a:t>Appl. data</a:t>
            </a:r>
            <a:endParaRPr lang="en-US" altLang="zh-TW" sz="2400">
              <a:latin typeface="Times New Roman" pitchFamily="18" charset="0"/>
              <a:ea typeface="PMingLiU" pitchFamily="18" charset="-120"/>
            </a:endParaRPr>
          </a:p>
        </p:txBody>
      </p:sp>
      <p:sp>
        <p:nvSpPr>
          <p:cNvPr id="17416" name="Text Box 8"/>
          <p:cNvSpPr txBox="1">
            <a:spLocks noChangeArrowheads="1"/>
          </p:cNvSpPr>
          <p:nvPr/>
        </p:nvSpPr>
        <p:spPr bwMode="auto">
          <a:xfrm>
            <a:off x="5638800" y="3088853"/>
            <a:ext cx="1219200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zh-TW" sz="2000">
                <a:latin typeface="Times New Roman" pitchFamily="18" charset="0"/>
                <a:ea typeface="PMingLiU" pitchFamily="18" charset="-120"/>
              </a:rPr>
              <a:t>TCP hdr</a:t>
            </a:r>
            <a:endParaRPr lang="en-US" altLang="zh-TW" sz="2400">
              <a:latin typeface="Times New Roman" pitchFamily="18" charset="0"/>
              <a:ea typeface="PMingLiU" pitchFamily="18" charset="-120"/>
            </a:endParaRPr>
          </a:p>
        </p:txBody>
      </p:sp>
      <p:sp>
        <p:nvSpPr>
          <p:cNvPr id="17417" name="Text Box 9"/>
          <p:cNvSpPr txBox="1">
            <a:spLocks noChangeArrowheads="1"/>
          </p:cNvSpPr>
          <p:nvPr/>
        </p:nvSpPr>
        <p:spPr bwMode="auto">
          <a:xfrm>
            <a:off x="6858000" y="4130253"/>
            <a:ext cx="1371600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zh-TW" sz="2000">
                <a:latin typeface="Times New Roman" pitchFamily="18" charset="0"/>
                <a:ea typeface="PMingLiU" pitchFamily="18" charset="-120"/>
              </a:rPr>
              <a:t>Appl. data</a:t>
            </a:r>
            <a:endParaRPr lang="en-US" altLang="zh-TW" sz="2400">
              <a:latin typeface="Times New Roman" pitchFamily="18" charset="0"/>
              <a:ea typeface="PMingLiU" pitchFamily="18" charset="-120"/>
            </a:endParaRPr>
          </a:p>
        </p:txBody>
      </p:sp>
      <p:sp>
        <p:nvSpPr>
          <p:cNvPr id="17418" name="Text Box 10"/>
          <p:cNvSpPr txBox="1">
            <a:spLocks noChangeArrowheads="1"/>
          </p:cNvSpPr>
          <p:nvPr/>
        </p:nvSpPr>
        <p:spPr bwMode="auto">
          <a:xfrm>
            <a:off x="5638800" y="4130253"/>
            <a:ext cx="1219200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zh-TW" sz="2000">
                <a:latin typeface="Times New Roman" pitchFamily="18" charset="0"/>
                <a:ea typeface="PMingLiU" pitchFamily="18" charset="-120"/>
              </a:rPr>
              <a:t>TCP hdr</a:t>
            </a:r>
            <a:endParaRPr lang="en-US" altLang="zh-TW" sz="2400">
              <a:latin typeface="Times New Roman" pitchFamily="18" charset="0"/>
              <a:ea typeface="PMingLiU" pitchFamily="18" charset="-120"/>
            </a:endParaRPr>
          </a:p>
        </p:txBody>
      </p:sp>
      <p:sp>
        <p:nvSpPr>
          <p:cNvPr id="17419" name="Text Box 11"/>
          <p:cNvSpPr txBox="1">
            <a:spLocks noChangeArrowheads="1"/>
          </p:cNvSpPr>
          <p:nvPr/>
        </p:nvSpPr>
        <p:spPr bwMode="auto">
          <a:xfrm>
            <a:off x="4648200" y="4130253"/>
            <a:ext cx="990600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zh-TW" sz="2000">
                <a:latin typeface="Times New Roman" pitchFamily="18" charset="0"/>
                <a:ea typeface="PMingLiU" pitchFamily="18" charset="-120"/>
              </a:rPr>
              <a:t>IP hdr</a:t>
            </a:r>
            <a:endParaRPr lang="en-US" altLang="zh-TW" sz="2400">
              <a:latin typeface="Times New Roman" pitchFamily="18" charset="0"/>
              <a:ea typeface="PMingLiU" pitchFamily="18" charset="-120"/>
            </a:endParaRPr>
          </a:p>
        </p:txBody>
      </p:sp>
      <p:sp>
        <p:nvSpPr>
          <p:cNvPr id="17420" name="Text Box 12"/>
          <p:cNvSpPr txBox="1">
            <a:spLocks noChangeArrowheads="1"/>
          </p:cNvSpPr>
          <p:nvPr/>
        </p:nvSpPr>
        <p:spPr bwMode="auto">
          <a:xfrm>
            <a:off x="6326188" y="5146253"/>
            <a:ext cx="1371600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zh-TW" sz="2000">
                <a:latin typeface="Times New Roman" pitchFamily="18" charset="0"/>
                <a:ea typeface="PMingLiU" pitchFamily="18" charset="-120"/>
              </a:rPr>
              <a:t>Appl. data</a:t>
            </a:r>
            <a:endParaRPr lang="en-US" altLang="zh-TW" sz="2400">
              <a:latin typeface="Times New Roman" pitchFamily="18" charset="0"/>
              <a:ea typeface="PMingLiU" pitchFamily="18" charset="-120"/>
            </a:endParaRPr>
          </a:p>
        </p:txBody>
      </p:sp>
      <p:sp>
        <p:nvSpPr>
          <p:cNvPr id="17421" name="Text Box 13"/>
          <p:cNvSpPr txBox="1">
            <a:spLocks noChangeArrowheads="1"/>
          </p:cNvSpPr>
          <p:nvPr/>
        </p:nvSpPr>
        <p:spPr bwMode="auto">
          <a:xfrm>
            <a:off x="5106988" y="5146253"/>
            <a:ext cx="1219200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zh-TW" sz="2000">
                <a:latin typeface="Times New Roman" pitchFamily="18" charset="0"/>
                <a:ea typeface="PMingLiU" pitchFamily="18" charset="-120"/>
              </a:rPr>
              <a:t>TCP hdr</a:t>
            </a:r>
            <a:endParaRPr lang="en-US" altLang="zh-TW" sz="2400">
              <a:latin typeface="Times New Roman" pitchFamily="18" charset="0"/>
              <a:ea typeface="PMingLiU" pitchFamily="18" charset="-120"/>
            </a:endParaRPr>
          </a:p>
        </p:txBody>
      </p:sp>
      <p:sp>
        <p:nvSpPr>
          <p:cNvPr id="17422" name="Text Box 14"/>
          <p:cNvSpPr txBox="1">
            <a:spLocks noChangeArrowheads="1"/>
          </p:cNvSpPr>
          <p:nvPr/>
        </p:nvSpPr>
        <p:spPr bwMode="auto">
          <a:xfrm>
            <a:off x="4116388" y="5146253"/>
            <a:ext cx="990600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zh-TW" sz="2000">
                <a:latin typeface="Times New Roman" pitchFamily="18" charset="0"/>
                <a:ea typeface="PMingLiU" pitchFamily="18" charset="-120"/>
              </a:rPr>
              <a:t>IP hdr</a:t>
            </a:r>
            <a:endParaRPr lang="en-US" altLang="zh-TW" sz="2400">
              <a:latin typeface="Times New Roman" pitchFamily="18" charset="0"/>
              <a:ea typeface="PMingLiU" pitchFamily="18" charset="-120"/>
            </a:endParaRPr>
          </a:p>
        </p:txBody>
      </p:sp>
      <p:sp>
        <p:nvSpPr>
          <p:cNvPr id="17423" name="Text Box 15"/>
          <p:cNvSpPr txBox="1">
            <a:spLocks noChangeArrowheads="1"/>
          </p:cNvSpPr>
          <p:nvPr/>
        </p:nvSpPr>
        <p:spPr bwMode="auto">
          <a:xfrm>
            <a:off x="3049588" y="5146253"/>
            <a:ext cx="1066800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zh-TW" sz="2000">
                <a:latin typeface="Times New Roman" pitchFamily="18" charset="0"/>
                <a:ea typeface="PMingLiU" pitchFamily="18" charset="-120"/>
              </a:rPr>
              <a:t>Eth. hdr</a:t>
            </a:r>
            <a:endParaRPr lang="en-US" altLang="zh-TW" sz="2400">
              <a:latin typeface="Times New Roman" pitchFamily="18" charset="0"/>
              <a:ea typeface="PMingLiU" pitchFamily="18" charset="-120"/>
            </a:endParaRPr>
          </a:p>
        </p:txBody>
      </p:sp>
      <p:sp>
        <p:nvSpPr>
          <p:cNvPr id="17424" name="Line 16"/>
          <p:cNvSpPr>
            <a:spLocks noChangeShapeType="1"/>
          </p:cNvSpPr>
          <p:nvPr/>
        </p:nvSpPr>
        <p:spPr bwMode="auto">
          <a:xfrm>
            <a:off x="3659188" y="5679653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arrow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25" name="Text Box 17"/>
          <p:cNvSpPr txBox="1">
            <a:spLocks noChangeArrowheads="1"/>
          </p:cNvSpPr>
          <p:nvPr/>
        </p:nvSpPr>
        <p:spPr bwMode="auto">
          <a:xfrm>
            <a:off x="1449388" y="5984453"/>
            <a:ext cx="4495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zh-TW" sz="2000">
                <a:latin typeface="Times New Roman" pitchFamily="18" charset="0"/>
                <a:ea typeface="PMingLiU" pitchFamily="18" charset="-120"/>
              </a:rPr>
              <a:t>Received from the network interface</a:t>
            </a:r>
            <a:endParaRPr lang="en-US" altLang="zh-TW" sz="2400">
              <a:latin typeface="Times New Roman" pitchFamily="18" charset="0"/>
              <a:ea typeface="PMingLiU" pitchFamily="18" charset="-120"/>
            </a:endParaRPr>
          </a:p>
        </p:txBody>
      </p:sp>
      <p:sp>
        <p:nvSpPr>
          <p:cNvPr id="17426" name="Line 18"/>
          <p:cNvSpPr>
            <a:spLocks noChangeShapeType="1"/>
          </p:cNvSpPr>
          <p:nvPr/>
        </p:nvSpPr>
        <p:spPr bwMode="auto">
          <a:xfrm flipH="1" flipV="1">
            <a:off x="2211388" y="4308053"/>
            <a:ext cx="1371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27" name="Line 19"/>
          <p:cNvSpPr>
            <a:spLocks noChangeShapeType="1"/>
          </p:cNvSpPr>
          <p:nvPr/>
        </p:nvSpPr>
        <p:spPr bwMode="auto">
          <a:xfrm flipV="1">
            <a:off x="3735388" y="4384253"/>
            <a:ext cx="914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28" name="Line 20"/>
          <p:cNvSpPr>
            <a:spLocks noChangeShapeType="1"/>
          </p:cNvSpPr>
          <p:nvPr/>
        </p:nvSpPr>
        <p:spPr bwMode="auto">
          <a:xfrm flipH="1" flipV="1">
            <a:off x="3354388" y="3241253"/>
            <a:ext cx="1371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29" name="Line 21"/>
          <p:cNvSpPr>
            <a:spLocks noChangeShapeType="1"/>
          </p:cNvSpPr>
          <p:nvPr/>
        </p:nvSpPr>
        <p:spPr bwMode="auto">
          <a:xfrm flipV="1">
            <a:off x="4878388" y="3469853"/>
            <a:ext cx="685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30" name="Line 22"/>
          <p:cNvSpPr>
            <a:spLocks noChangeShapeType="1"/>
          </p:cNvSpPr>
          <p:nvPr/>
        </p:nvSpPr>
        <p:spPr bwMode="auto">
          <a:xfrm flipH="1" flipV="1">
            <a:off x="4497388" y="2326853"/>
            <a:ext cx="1219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31" name="Line 23"/>
          <p:cNvSpPr>
            <a:spLocks noChangeShapeType="1"/>
          </p:cNvSpPr>
          <p:nvPr/>
        </p:nvSpPr>
        <p:spPr bwMode="auto">
          <a:xfrm flipV="1">
            <a:off x="5868988" y="2326853"/>
            <a:ext cx="914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32" name="Text Box 24"/>
          <p:cNvSpPr txBox="1">
            <a:spLocks noChangeArrowheads="1"/>
          </p:cNvSpPr>
          <p:nvPr/>
        </p:nvSpPr>
        <p:spPr bwMode="auto">
          <a:xfrm>
            <a:off x="1068388" y="3698453"/>
            <a:ext cx="2362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zh-TW">
                <a:latin typeface="Times New Roman" pitchFamily="18" charset="0"/>
                <a:ea typeface="PMingLiU" pitchFamily="18" charset="-120"/>
              </a:rPr>
              <a:t>Other nonIP network protocols</a:t>
            </a:r>
          </a:p>
        </p:txBody>
      </p:sp>
      <p:sp>
        <p:nvSpPr>
          <p:cNvPr id="17433" name="Text Box 25"/>
          <p:cNvSpPr txBox="1">
            <a:spLocks noChangeArrowheads="1"/>
          </p:cNvSpPr>
          <p:nvPr/>
        </p:nvSpPr>
        <p:spPr bwMode="auto">
          <a:xfrm>
            <a:off x="1906588" y="2860253"/>
            <a:ext cx="2895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zh-TW">
                <a:latin typeface="Times New Roman" pitchFamily="18" charset="0"/>
                <a:ea typeface="PMingLiU" pitchFamily="18" charset="-120"/>
              </a:rPr>
              <a:t>UDP-based applications</a:t>
            </a:r>
          </a:p>
        </p:txBody>
      </p:sp>
      <p:sp>
        <p:nvSpPr>
          <p:cNvPr id="17434" name="Text Box 26"/>
          <p:cNvSpPr txBox="1">
            <a:spLocks noChangeArrowheads="1"/>
          </p:cNvSpPr>
          <p:nvPr/>
        </p:nvSpPr>
        <p:spPr bwMode="auto">
          <a:xfrm>
            <a:off x="2897188" y="1717253"/>
            <a:ext cx="2895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zh-TW">
                <a:latin typeface="Times New Roman" pitchFamily="18" charset="0"/>
                <a:ea typeface="PMingLiU" pitchFamily="18" charset="-120"/>
              </a:rPr>
              <a:t>Other TCP-based application processes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81000"/>
            <a:ext cx="8382000" cy="609600"/>
          </a:xfrm>
        </p:spPr>
        <p:txBody>
          <a:bodyPr>
            <a:normAutofit fontScale="90000"/>
          </a:bodyPr>
          <a:lstStyle/>
          <a:p>
            <a:r>
              <a:rPr lang="en-US" altLang="zh-TW">
                <a:ea typeface="PMingLiU" pitchFamily="18" charset="-120"/>
              </a:rPr>
              <a:t>Internet addresses and port numbers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FC21F513-2D4C-4751-81D3-2D56008B14AA}" type="slidenum">
              <a:rPr lang="en-GB"/>
              <a:pPr/>
              <a:t>17</a:t>
            </a:fld>
            <a:endParaRPr lang="en-GB"/>
          </a:p>
        </p:txBody>
      </p:sp>
      <p:sp>
        <p:nvSpPr>
          <p:cNvPr id="1843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TW">
                <a:ea typeface="PMingLiU" pitchFamily="18" charset="-120"/>
              </a:rPr>
              <a:t>Each network interface has at least one IP address.</a:t>
            </a:r>
          </a:p>
          <a:p>
            <a:r>
              <a:rPr lang="en-US" altLang="zh-TW">
                <a:ea typeface="PMingLiU" pitchFamily="18" charset="-120"/>
              </a:rPr>
              <a:t>Both TCP and UDP use 16-bit port numbers to identify applications.</a:t>
            </a:r>
          </a:p>
          <a:p>
            <a:r>
              <a:rPr lang="en-US" altLang="zh-TW">
                <a:ea typeface="PMingLiU" pitchFamily="18" charset="-120"/>
              </a:rPr>
              <a:t>Servers are normally known by their well-known port numbers, usually between 1 and 1023.</a:t>
            </a:r>
          </a:p>
          <a:p>
            <a:r>
              <a:rPr lang="en-US" altLang="zh-TW">
                <a:ea typeface="PMingLiU" pitchFamily="18" charset="-120"/>
              </a:rPr>
              <a:t>Client ports are referred to </a:t>
            </a:r>
            <a:r>
              <a:rPr lang="en-US" altLang="zh-TW" i="1">
                <a:ea typeface="PMingLiU" pitchFamily="18" charset="-120"/>
              </a:rPr>
              <a:t>ephemeral ports</a:t>
            </a:r>
            <a:r>
              <a:rPr lang="en-US" altLang="zh-TW">
                <a:ea typeface="PMingLiU" pitchFamily="18" charset="-120"/>
              </a:rPr>
              <a:t>, i.e., short lived, which use port numbers above 1023.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>
                <a:ea typeface="PMingLiU" pitchFamily="18" charset="-120"/>
              </a:rPr>
              <a:t>IP software at end hosts</a:t>
            </a:r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A505E669-F83D-4845-88C5-102AD2D09974}" type="slidenum">
              <a:rPr lang="en-GB"/>
              <a:pPr/>
              <a:t>18</a:t>
            </a:fld>
            <a:endParaRPr lang="en-GB"/>
          </a:p>
        </p:txBody>
      </p:sp>
      <p:sp>
        <p:nvSpPr>
          <p:cNvPr id="3481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TW">
                <a:ea typeface="PMingLiU" pitchFamily="18" charset="-120"/>
              </a:rPr>
              <a:t>The IP software mainly consists of modules for </a:t>
            </a:r>
          </a:p>
          <a:p>
            <a:pPr lvl="1"/>
            <a:r>
              <a:rPr lang="en-US" altLang="zh-TW">
                <a:ea typeface="PMingLiU" pitchFamily="18" charset="-120"/>
              </a:rPr>
              <a:t>Application layer, such as DNS</a:t>
            </a:r>
          </a:p>
          <a:p>
            <a:pPr lvl="1"/>
            <a:r>
              <a:rPr lang="en-US" altLang="zh-TW">
                <a:ea typeface="PMingLiU" pitchFamily="18" charset="-120"/>
              </a:rPr>
              <a:t>Transport layer: TCP, UDP</a:t>
            </a:r>
          </a:p>
          <a:p>
            <a:pPr lvl="1"/>
            <a:r>
              <a:rPr lang="en-US" altLang="zh-TW">
                <a:ea typeface="PMingLiU" pitchFamily="18" charset="-120"/>
              </a:rPr>
              <a:t>Routing layer: IP, ICMP, and others.</a:t>
            </a:r>
          </a:p>
          <a:p>
            <a:pPr lvl="1"/>
            <a:r>
              <a:rPr lang="en-US" altLang="zh-TW">
                <a:ea typeface="PMingLiU" pitchFamily="18" charset="-120"/>
              </a:rPr>
              <a:t>Data-link layer: MAC-IP-addresses binding</a:t>
            </a:r>
          </a:p>
          <a:p>
            <a:pPr lvl="1"/>
            <a:endParaRPr lang="en-US" altLang="zh-TW">
              <a:ea typeface="PMingLiU" pitchFamily="18" charset="-120"/>
            </a:endParaRPr>
          </a:p>
          <a:p>
            <a:endParaRPr lang="en-US" altLang="zh-TW">
              <a:ea typeface="PMingLiU" pitchFamily="18" charset="-120"/>
            </a:endParaRPr>
          </a:p>
        </p:txBody>
      </p:sp>
      <p:sp>
        <p:nvSpPr>
          <p:cNvPr id="34820" name="Text Box 4"/>
          <p:cNvSpPr txBox="1">
            <a:spLocks noChangeArrowheads="1"/>
          </p:cNvSpPr>
          <p:nvPr/>
        </p:nvSpPr>
        <p:spPr bwMode="auto">
          <a:xfrm>
            <a:off x="3581400" y="4876800"/>
            <a:ext cx="1828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zh-TW" sz="2400">
                <a:latin typeface="Times New Roman" pitchFamily="18" charset="0"/>
                <a:ea typeface="PMingLiU" pitchFamily="18" charset="-120"/>
              </a:rPr>
              <a:t>IP addresses</a:t>
            </a:r>
          </a:p>
        </p:txBody>
      </p:sp>
      <p:sp>
        <p:nvSpPr>
          <p:cNvPr id="34821" name="Rectangle 5"/>
          <p:cNvSpPr>
            <a:spLocks noChangeArrowheads="1"/>
          </p:cNvSpPr>
          <p:nvPr/>
        </p:nvSpPr>
        <p:spPr bwMode="auto">
          <a:xfrm>
            <a:off x="3581400" y="4724400"/>
            <a:ext cx="1752600" cy="762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822" name="Text Box 6"/>
          <p:cNvSpPr txBox="1">
            <a:spLocks noChangeArrowheads="1"/>
          </p:cNvSpPr>
          <p:nvPr/>
        </p:nvSpPr>
        <p:spPr bwMode="auto">
          <a:xfrm>
            <a:off x="6324600" y="4876800"/>
            <a:ext cx="228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zh-TW" sz="2400">
                <a:latin typeface="Times New Roman" pitchFamily="18" charset="0"/>
                <a:ea typeface="PMingLiU" pitchFamily="18" charset="-120"/>
              </a:rPr>
              <a:t> MAC addresess</a:t>
            </a:r>
          </a:p>
        </p:txBody>
      </p:sp>
      <p:sp>
        <p:nvSpPr>
          <p:cNvPr id="34823" name="Rectangle 7"/>
          <p:cNvSpPr>
            <a:spLocks noChangeArrowheads="1"/>
          </p:cNvSpPr>
          <p:nvPr/>
        </p:nvSpPr>
        <p:spPr bwMode="auto">
          <a:xfrm>
            <a:off x="6477000" y="4724400"/>
            <a:ext cx="2057400" cy="762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824" name="Text Box 8"/>
          <p:cNvSpPr txBox="1">
            <a:spLocks noChangeArrowheads="1"/>
          </p:cNvSpPr>
          <p:nvPr/>
        </p:nvSpPr>
        <p:spPr bwMode="auto">
          <a:xfrm>
            <a:off x="685800" y="4876800"/>
            <a:ext cx="1828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zh-TW" sz="2400">
                <a:latin typeface="Times New Roman" pitchFamily="18" charset="0"/>
                <a:ea typeface="PMingLiU" pitchFamily="18" charset="-120"/>
              </a:rPr>
              <a:t>Host names</a:t>
            </a:r>
          </a:p>
        </p:txBody>
      </p:sp>
      <p:sp>
        <p:nvSpPr>
          <p:cNvPr id="34825" name="Rectangle 9"/>
          <p:cNvSpPr>
            <a:spLocks noChangeArrowheads="1"/>
          </p:cNvSpPr>
          <p:nvPr/>
        </p:nvSpPr>
        <p:spPr bwMode="auto">
          <a:xfrm>
            <a:off x="685800" y="4724400"/>
            <a:ext cx="1752600" cy="762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826" name="Line 10"/>
          <p:cNvSpPr>
            <a:spLocks noChangeShapeType="1"/>
          </p:cNvSpPr>
          <p:nvPr/>
        </p:nvSpPr>
        <p:spPr bwMode="auto">
          <a:xfrm>
            <a:off x="2438400" y="5105400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827" name="Line 11"/>
          <p:cNvSpPr>
            <a:spLocks noChangeShapeType="1"/>
          </p:cNvSpPr>
          <p:nvPr/>
        </p:nvSpPr>
        <p:spPr bwMode="auto">
          <a:xfrm>
            <a:off x="5334000" y="4953000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828" name="Line 12"/>
          <p:cNvSpPr>
            <a:spLocks noChangeShapeType="1"/>
          </p:cNvSpPr>
          <p:nvPr/>
        </p:nvSpPr>
        <p:spPr bwMode="auto">
          <a:xfrm flipH="1">
            <a:off x="5334000" y="5334000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829" name="Text Box 13"/>
          <p:cNvSpPr txBox="1">
            <a:spLocks noChangeArrowheads="1"/>
          </p:cNvSpPr>
          <p:nvPr/>
        </p:nvSpPr>
        <p:spPr bwMode="auto">
          <a:xfrm>
            <a:off x="2590800" y="4648200"/>
            <a:ext cx="838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zh-TW" sz="2400">
                <a:latin typeface="Times New Roman" pitchFamily="18" charset="0"/>
                <a:ea typeface="PMingLiU" pitchFamily="18" charset="-120"/>
              </a:rPr>
              <a:t>DNS</a:t>
            </a:r>
          </a:p>
        </p:txBody>
      </p:sp>
      <p:sp>
        <p:nvSpPr>
          <p:cNvPr id="34830" name="Text Box 14"/>
          <p:cNvSpPr txBox="1">
            <a:spLocks noChangeArrowheads="1"/>
          </p:cNvSpPr>
          <p:nvPr/>
        </p:nvSpPr>
        <p:spPr bwMode="auto">
          <a:xfrm>
            <a:off x="5486400" y="4495800"/>
            <a:ext cx="838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zh-TW" sz="2400">
                <a:latin typeface="Times New Roman" pitchFamily="18" charset="0"/>
                <a:ea typeface="PMingLiU" pitchFamily="18" charset="-120"/>
              </a:rPr>
              <a:t>ARP</a:t>
            </a:r>
          </a:p>
        </p:txBody>
      </p:sp>
      <p:sp>
        <p:nvSpPr>
          <p:cNvPr id="34831" name="Text Box 15"/>
          <p:cNvSpPr txBox="1">
            <a:spLocks noChangeArrowheads="1"/>
          </p:cNvSpPr>
          <p:nvPr/>
        </p:nvSpPr>
        <p:spPr bwMode="auto">
          <a:xfrm>
            <a:off x="5410200" y="5410200"/>
            <a:ext cx="106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zh-TW" sz="2400">
                <a:latin typeface="Times New Roman" pitchFamily="18" charset="0"/>
                <a:ea typeface="PMingLiU" pitchFamily="18" charset="-120"/>
              </a:rPr>
              <a:t>RARP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>
                <a:ea typeface="PMingLiU" pitchFamily="18" charset="-120"/>
              </a:rPr>
              <a:t>An example</a:t>
            </a: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34C9732-7523-445E-A23D-FCBE8A16E9BD}" type="slidenum">
              <a:rPr lang="en-GB"/>
              <a:pPr/>
              <a:t>19</a:t>
            </a:fld>
            <a:endParaRPr lang="en-GB"/>
          </a:p>
        </p:txBody>
      </p:sp>
      <p:sp>
        <p:nvSpPr>
          <p:cNvPr id="3584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196975"/>
            <a:ext cx="8229600" cy="4824413"/>
          </a:xfrm>
        </p:spPr>
        <p:txBody>
          <a:bodyPr>
            <a:normAutofit fontScale="92500" lnSpcReduction="10000"/>
          </a:bodyPr>
          <a:lstStyle/>
          <a:p>
            <a:endParaRPr lang="en-US" altLang="zh-TW" dirty="0">
              <a:ea typeface="PMingLiU" pitchFamily="18" charset="-120"/>
            </a:endParaRPr>
          </a:p>
          <a:p>
            <a:endParaRPr lang="en-US" altLang="zh-TW" dirty="0">
              <a:ea typeface="PMingLiU" pitchFamily="18" charset="-120"/>
            </a:endParaRPr>
          </a:p>
          <a:p>
            <a:endParaRPr lang="en-US" altLang="zh-TW" dirty="0">
              <a:ea typeface="PMingLiU" pitchFamily="18" charset="-120"/>
            </a:endParaRPr>
          </a:p>
          <a:p>
            <a:endParaRPr lang="en-US" altLang="zh-TW" dirty="0">
              <a:ea typeface="PMingLiU" pitchFamily="18" charset="-120"/>
            </a:endParaRPr>
          </a:p>
          <a:p>
            <a:endParaRPr lang="en-US" altLang="zh-TW" dirty="0" smtClean="0">
              <a:ea typeface="PMingLiU" pitchFamily="18" charset="-120"/>
            </a:endParaRPr>
          </a:p>
          <a:p>
            <a:r>
              <a:rPr lang="en-US" altLang="zh-TW" dirty="0" smtClean="0">
                <a:ea typeface="PMingLiU" pitchFamily="18" charset="-120"/>
              </a:rPr>
              <a:t>A </a:t>
            </a:r>
            <a:r>
              <a:rPr lang="en-US" altLang="zh-TW" dirty="0">
                <a:ea typeface="PMingLiU" pitchFamily="18" charset="-120"/>
              </a:rPr>
              <a:t>HTTP client is running in m1.sun.com to connect to a HTTP server at www.sun.com.</a:t>
            </a:r>
          </a:p>
          <a:p>
            <a:r>
              <a:rPr lang="en-US" altLang="zh-TW" dirty="0">
                <a:ea typeface="PMingLiU" pitchFamily="18" charset="-120"/>
              </a:rPr>
              <a:t>The DNS client at m1.sun.com first obtains the IP address of www.sun.com.</a:t>
            </a:r>
          </a:p>
          <a:p>
            <a:r>
              <a:rPr lang="en-US" altLang="zh-TW" dirty="0">
                <a:ea typeface="PMingLiU" pitchFamily="18" charset="-120"/>
              </a:rPr>
              <a:t>The application data (HTTP+TCP) will then be encapsulated by an IP datagram with</a:t>
            </a:r>
          </a:p>
        </p:txBody>
      </p:sp>
      <p:sp>
        <p:nvSpPr>
          <p:cNvPr id="35844" name="Line 4"/>
          <p:cNvSpPr>
            <a:spLocks noChangeShapeType="1"/>
          </p:cNvSpPr>
          <p:nvPr/>
        </p:nvSpPr>
        <p:spPr bwMode="auto">
          <a:xfrm>
            <a:off x="1331913" y="3284984"/>
            <a:ext cx="6477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45" name="Rectangle 5"/>
          <p:cNvSpPr>
            <a:spLocks noChangeArrowheads="1"/>
          </p:cNvSpPr>
          <p:nvPr/>
        </p:nvSpPr>
        <p:spPr bwMode="auto">
          <a:xfrm>
            <a:off x="1865313" y="1837184"/>
            <a:ext cx="1905000" cy="762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46" name="Text Box 6"/>
          <p:cNvSpPr txBox="1">
            <a:spLocks noChangeArrowheads="1"/>
          </p:cNvSpPr>
          <p:nvPr/>
        </p:nvSpPr>
        <p:spPr bwMode="auto">
          <a:xfrm>
            <a:off x="1865313" y="1989584"/>
            <a:ext cx="2057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zh-TW" sz="2400">
                <a:latin typeface="Times New Roman" pitchFamily="18" charset="0"/>
                <a:ea typeface="PMingLiU" pitchFamily="18" charset="-120"/>
              </a:rPr>
              <a:t>www.sun.com</a:t>
            </a:r>
          </a:p>
        </p:txBody>
      </p:sp>
      <p:sp>
        <p:nvSpPr>
          <p:cNvPr id="35847" name="Rectangle 7"/>
          <p:cNvSpPr>
            <a:spLocks noChangeArrowheads="1"/>
          </p:cNvSpPr>
          <p:nvPr/>
        </p:nvSpPr>
        <p:spPr bwMode="auto">
          <a:xfrm>
            <a:off x="5294313" y="1837184"/>
            <a:ext cx="1905000" cy="762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48" name="Text Box 8"/>
          <p:cNvSpPr txBox="1">
            <a:spLocks noChangeArrowheads="1"/>
          </p:cNvSpPr>
          <p:nvPr/>
        </p:nvSpPr>
        <p:spPr bwMode="auto">
          <a:xfrm>
            <a:off x="5294313" y="1989584"/>
            <a:ext cx="2057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zh-TW" sz="2400">
                <a:latin typeface="Times New Roman" pitchFamily="18" charset="0"/>
                <a:ea typeface="PMingLiU" pitchFamily="18" charset="-120"/>
              </a:rPr>
              <a:t> m1.sun.com</a:t>
            </a:r>
          </a:p>
        </p:txBody>
      </p:sp>
      <p:sp>
        <p:nvSpPr>
          <p:cNvPr id="35849" name="Line 9"/>
          <p:cNvSpPr>
            <a:spLocks noChangeShapeType="1"/>
          </p:cNvSpPr>
          <p:nvPr/>
        </p:nvSpPr>
        <p:spPr bwMode="auto">
          <a:xfrm>
            <a:off x="2855913" y="2599184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50" name="Line 10"/>
          <p:cNvSpPr>
            <a:spLocks noChangeShapeType="1"/>
          </p:cNvSpPr>
          <p:nvPr/>
        </p:nvSpPr>
        <p:spPr bwMode="auto">
          <a:xfrm>
            <a:off x="6284913" y="2599184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51" name="Text Box 11"/>
          <p:cNvSpPr txBox="1">
            <a:spLocks noChangeArrowheads="1"/>
          </p:cNvSpPr>
          <p:nvPr/>
        </p:nvSpPr>
        <p:spPr bwMode="auto">
          <a:xfrm>
            <a:off x="3008313" y="2751584"/>
            <a:ext cx="152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zh-TW" sz="2400">
                <a:latin typeface="Times New Roman" pitchFamily="18" charset="0"/>
                <a:ea typeface="PMingLiU" pitchFamily="18" charset="-120"/>
              </a:rPr>
              <a:t>140.20.1.1</a:t>
            </a:r>
          </a:p>
        </p:txBody>
      </p:sp>
      <p:sp>
        <p:nvSpPr>
          <p:cNvPr id="35852" name="Text Box 12"/>
          <p:cNvSpPr txBox="1">
            <a:spLocks noChangeArrowheads="1"/>
          </p:cNvSpPr>
          <p:nvPr/>
        </p:nvSpPr>
        <p:spPr bwMode="auto">
          <a:xfrm>
            <a:off x="6437313" y="2751584"/>
            <a:ext cx="152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zh-TW" sz="2400">
                <a:latin typeface="Times New Roman" pitchFamily="18" charset="0"/>
                <a:ea typeface="PMingLiU" pitchFamily="18" charset="-120"/>
              </a:rPr>
              <a:t>140.20.1.2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>
                <a:ea typeface="PMingLiU" pitchFamily="18" charset="-120"/>
              </a:rPr>
              <a:t>The internetworking problem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E507228-7393-46BD-9E3B-CFCE2B73F0A0}" type="slidenum">
              <a:rPr lang="en-GB"/>
              <a:pPr/>
              <a:t>2</a:t>
            </a:fld>
            <a:endParaRPr lang="en-GB"/>
          </a:p>
        </p:txBody>
      </p:sp>
      <p:sp>
        <p:nvSpPr>
          <p:cNvPr id="2355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zh-TW" sz="2400" dirty="0">
                <a:ea typeface="PMingLiU" pitchFamily="18" charset="-120"/>
              </a:rPr>
              <a:t>Problem: How to interconnect heterogeneous networks </a:t>
            </a:r>
            <a:r>
              <a:rPr lang="en-US" altLang="zh-TW" sz="2400" dirty="0" smtClean="0">
                <a:ea typeface="PMingLiU" pitchFamily="18" charset="-120"/>
              </a:rPr>
              <a:t>“effectively”?</a:t>
            </a:r>
            <a:endParaRPr lang="en-US" altLang="zh-TW" sz="2400" dirty="0">
              <a:ea typeface="PMingLiU" pitchFamily="18" charset="-120"/>
            </a:endParaRPr>
          </a:p>
          <a:p>
            <a:pPr>
              <a:lnSpc>
                <a:spcPct val="90000"/>
              </a:lnSpc>
            </a:pPr>
            <a:r>
              <a:rPr lang="en-US" altLang="zh-TW" sz="2400" dirty="0">
                <a:ea typeface="PMingLiU" pitchFamily="18" charset="-120"/>
              </a:rPr>
              <a:t>Interconnect homogeneous networks directly, e.g.,</a:t>
            </a:r>
          </a:p>
          <a:p>
            <a:pPr lvl="1">
              <a:lnSpc>
                <a:spcPct val="90000"/>
              </a:lnSpc>
            </a:pPr>
            <a:r>
              <a:rPr lang="en-US" altLang="zh-TW" sz="2000" dirty="0">
                <a:ea typeface="PMingLiU" pitchFamily="18" charset="-120"/>
              </a:rPr>
              <a:t>Multiple Ethernet LAN segments</a:t>
            </a:r>
          </a:p>
          <a:p>
            <a:pPr lvl="1">
              <a:lnSpc>
                <a:spcPct val="90000"/>
              </a:lnSpc>
            </a:pPr>
            <a:r>
              <a:rPr lang="en-US" altLang="zh-TW" sz="2000" dirty="0">
                <a:ea typeface="PMingLiU" pitchFamily="18" charset="-120"/>
              </a:rPr>
              <a:t>Multiple </a:t>
            </a:r>
            <a:r>
              <a:rPr lang="en-US" altLang="zh-TW" sz="2000" dirty="0" err="1">
                <a:ea typeface="PMingLiU" pitchFamily="18" charset="-120"/>
              </a:rPr>
              <a:t>Fibre</a:t>
            </a:r>
            <a:r>
              <a:rPr lang="en-US" altLang="zh-TW" sz="2000" dirty="0">
                <a:ea typeface="PMingLiU" pitchFamily="18" charset="-120"/>
              </a:rPr>
              <a:t> Channels</a:t>
            </a:r>
          </a:p>
          <a:p>
            <a:pPr lvl="1">
              <a:lnSpc>
                <a:spcPct val="90000"/>
              </a:lnSpc>
            </a:pPr>
            <a:r>
              <a:rPr lang="en-US" altLang="zh-TW" sz="2000" dirty="0">
                <a:ea typeface="PMingLiU" pitchFamily="18" charset="-120"/>
              </a:rPr>
              <a:t>Multiple Token Rings</a:t>
            </a:r>
          </a:p>
          <a:p>
            <a:pPr lvl="1">
              <a:lnSpc>
                <a:spcPct val="90000"/>
              </a:lnSpc>
            </a:pPr>
            <a:r>
              <a:rPr lang="en-US" altLang="zh-TW" sz="2000" dirty="0">
                <a:ea typeface="PMingLiU" pitchFamily="18" charset="-120"/>
              </a:rPr>
              <a:t>Two wireless LANs</a:t>
            </a:r>
          </a:p>
          <a:p>
            <a:pPr lvl="1">
              <a:lnSpc>
                <a:spcPct val="90000"/>
              </a:lnSpc>
            </a:pPr>
            <a:r>
              <a:rPr lang="en-US" altLang="zh-TW" sz="2000" dirty="0">
                <a:ea typeface="PMingLiU" pitchFamily="18" charset="-120"/>
              </a:rPr>
              <a:t>…</a:t>
            </a:r>
          </a:p>
          <a:p>
            <a:pPr>
              <a:lnSpc>
                <a:spcPct val="90000"/>
              </a:lnSpc>
            </a:pPr>
            <a:r>
              <a:rPr lang="en-US" altLang="zh-TW" sz="2400" dirty="0">
                <a:ea typeface="PMingLiU" pitchFamily="18" charset="-120"/>
              </a:rPr>
              <a:t>Switching / bridging</a:t>
            </a:r>
          </a:p>
          <a:p>
            <a:pPr lvl="1">
              <a:lnSpc>
                <a:spcPct val="90000"/>
              </a:lnSpc>
            </a:pPr>
            <a:r>
              <a:rPr lang="en-US" altLang="zh-TW" sz="2000" dirty="0">
                <a:ea typeface="PMingLiU" pitchFamily="18" charset="-120"/>
              </a:rPr>
              <a:t>LAN switches</a:t>
            </a:r>
          </a:p>
          <a:p>
            <a:pPr lvl="1">
              <a:lnSpc>
                <a:spcPct val="90000"/>
              </a:lnSpc>
            </a:pPr>
            <a:r>
              <a:rPr lang="en-US" altLang="zh-TW" sz="2000" dirty="0">
                <a:ea typeface="PMingLiU" pitchFamily="18" charset="-120"/>
              </a:rPr>
              <a:t>Transparent bridging, spanning tree algorithm and source routing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>
                <a:ea typeface="PMingLiU" pitchFamily="18" charset="-120"/>
              </a:rPr>
              <a:t>An example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9765203-7FEC-4451-97D7-52271BEF4B26}" type="slidenum">
              <a:rPr lang="en-GB"/>
              <a:pPr/>
              <a:t>20</a:t>
            </a:fld>
            <a:endParaRPr lang="en-GB"/>
          </a:p>
        </p:txBody>
      </p:sp>
      <p:sp>
        <p:nvSpPr>
          <p:cNvPr id="3686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lvl="1"/>
            <a:r>
              <a:rPr lang="en-US" altLang="zh-TW">
                <a:ea typeface="PMingLiU" pitchFamily="18" charset="-120"/>
              </a:rPr>
              <a:t>IP source address = 140.20.1.2</a:t>
            </a:r>
          </a:p>
          <a:p>
            <a:pPr lvl="1"/>
            <a:r>
              <a:rPr lang="en-US" altLang="zh-TW">
                <a:ea typeface="PMingLiU" pitchFamily="18" charset="-120"/>
              </a:rPr>
              <a:t>IP destination address = 140.20.1.1</a:t>
            </a:r>
          </a:p>
          <a:p>
            <a:r>
              <a:rPr lang="en-US" altLang="zh-TW">
                <a:ea typeface="PMingLiU" pitchFamily="18" charset="-120"/>
              </a:rPr>
              <a:t>Now m1.sun.com needs to run ARP to obtain the MAC address of www.sun.com’s network interface to the LAN.</a:t>
            </a:r>
          </a:p>
          <a:p>
            <a:r>
              <a:rPr lang="en-US" altLang="zh-TW">
                <a:ea typeface="PMingLiU" pitchFamily="18" charset="-120"/>
              </a:rPr>
              <a:t>The IP datagram is then encapsulated in an Ethernet frame with</a:t>
            </a:r>
          </a:p>
          <a:p>
            <a:pPr lvl="1"/>
            <a:r>
              <a:rPr lang="en-US" altLang="zh-TW">
                <a:ea typeface="PMingLiU" pitchFamily="18" charset="-120"/>
              </a:rPr>
              <a:t>MAC source address = that of m1.sun.com</a:t>
            </a:r>
          </a:p>
          <a:p>
            <a:pPr lvl="1"/>
            <a:r>
              <a:rPr lang="en-US" altLang="zh-TW">
                <a:ea typeface="PMingLiU" pitchFamily="18" charset="-120"/>
              </a:rPr>
              <a:t>MAC destination address = that of www.sun.com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>
                <a:ea typeface="PMingLiU" pitchFamily="18" charset="-120"/>
              </a:rPr>
              <a:t>IP Software at routers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2650A75A-84B2-4BB2-8D14-2D27BE599626}" type="slidenum">
              <a:rPr lang="en-GB"/>
              <a:pPr/>
              <a:t>21</a:t>
            </a:fld>
            <a:endParaRPr lang="en-GB"/>
          </a:p>
        </p:txBody>
      </p:sp>
      <p:sp>
        <p:nvSpPr>
          <p:cNvPr id="3789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TW">
                <a:ea typeface="PMingLiU" pitchFamily="18" charset="-120"/>
              </a:rPr>
              <a:t>The software at routers is mainly used for routing and datagram forwarding.</a:t>
            </a:r>
          </a:p>
          <a:p>
            <a:r>
              <a:rPr lang="en-US" altLang="zh-TW">
                <a:ea typeface="PMingLiU" pitchFamily="18" charset="-120"/>
              </a:rPr>
              <a:t>Each router is running at least a “routing protocol” to construct a routing (or forwarding) table. </a:t>
            </a:r>
          </a:p>
          <a:p>
            <a:pPr lvl="1"/>
            <a:r>
              <a:rPr lang="en-US" altLang="zh-TW">
                <a:ea typeface="PMingLiU" pitchFamily="18" charset="-120"/>
              </a:rPr>
              <a:t>Each entry in a routing table consists of IP destination address and the next-hop’s IP address.</a:t>
            </a:r>
          </a:p>
          <a:p>
            <a:r>
              <a:rPr lang="en-US" altLang="zh-TW">
                <a:ea typeface="PMingLiU" pitchFamily="18" charset="-120"/>
              </a:rPr>
              <a:t>Upon receiving a datagram, a router forwards it based on a set of forwarding rules and the routing table.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>
                <a:ea typeface="PMingLiU" pitchFamily="18" charset="-120"/>
              </a:rPr>
              <a:t>Network programming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FF2B21A4-3328-4C6E-A63F-E81D01B97C8F}" type="slidenum">
              <a:rPr lang="en-GB"/>
              <a:pPr/>
              <a:t>22</a:t>
            </a:fld>
            <a:endParaRPr lang="en-GB"/>
          </a:p>
        </p:txBody>
      </p:sp>
      <p:sp>
        <p:nvSpPr>
          <p:cNvPr id="4915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TW">
                <a:ea typeface="PMingLiU" pitchFamily="18" charset="-120"/>
              </a:rPr>
              <a:t>Two most common network APIs: Sockets and X/Open Transport Interface (XTI), a slight modification of AT&amp;T’s Transport Layer Interface (TLI).</a:t>
            </a:r>
          </a:p>
          <a:p>
            <a:r>
              <a:rPr lang="en-US" altLang="zh-TW">
                <a:ea typeface="PMingLiU" pitchFamily="18" charset="-120"/>
              </a:rPr>
              <a:t>The APIs allows programmers to easily make “connections” with another application process, without knowing how the underlying network operates.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>
                <a:ea typeface="PMingLiU" pitchFamily="18" charset="-120"/>
              </a:rPr>
              <a:t>Basic socket calls for a client</a:t>
            </a:r>
          </a:p>
        </p:txBody>
      </p:sp>
      <p:sp>
        <p:nvSpPr>
          <p:cNvPr id="1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3477A9E-539B-4E9F-BD3C-391A164ECA95}" type="slidenum">
              <a:rPr lang="en-GB"/>
              <a:pPr/>
              <a:t>23</a:t>
            </a:fld>
            <a:endParaRPr lang="en-GB"/>
          </a:p>
        </p:txBody>
      </p:sp>
      <p:sp>
        <p:nvSpPr>
          <p:cNvPr id="4813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8132" name="Rectangle 4"/>
          <p:cNvSpPr>
            <a:spLocks noChangeArrowheads="1"/>
          </p:cNvSpPr>
          <p:nvPr/>
        </p:nvSpPr>
        <p:spPr bwMode="auto">
          <a:xfrm>
            <a:off x="3429000" y="1600200"/>
            <a:ext cx="1524000" cy="762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133" name="Rectangle 5"/>
          <p:cNvSpPr>
            <a:spLocks noChangeArrowheads="1"/>
          </p:cNvSpPr>
          <p:nvPr/>
        </p:nvSpPr>
        <p:spPr bwMode="auto">
          <a:xfrm>
            <a:off x="3429000" y="3276600"/>
            <a:ext cx="1524000" cy="762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134" name="Rectangle 6"/>
          <p:cNvSpPr>
            <a:spLocks noChangeArrowheads="1"/>
          </p:cNvSpPr>
          <p:nvPr/>
        </p:nvSpPr>
        <p:spPr bwMode="auto">
          <a:xfrm>
            <a:off x="3429000" y="4953000"/>
            <a:ext cx="1524000" cy="762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135" name="Rectangle 7"/>
          <p:cNvSpPr>
            <a:spLocks noChangeArrowheads="1"/>
          </p:cNvSpPr>
          <p:nvPr/>
        </p:nvSpPr>
        <p:spPr bwMode="auto">
          <a:xfrm>
            <a:off x="5943600" y="3429000"/>
            <a:ext cx="15240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136" name="Text Box 8"/>
          <p:cNvSpPr txBox="1">
            <a:spLocks noChangeArrowheads="1"/>
          </p:cNvSpPr>
          <p:nvPr/>
        </p:nvSpPr>
        <p:spPr bwMode="auto">
          <a:xfrm>
            <a:off x="3657600" y="1752600"/>
            <a:ext cx="990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zh-TW" sz="2400">
                <a:latin typeface="Times New Roman" pitchFamily="18" charset="0"/>
                <a:ea typeface="PMingLiU" pitchFamily="18" charset="-120"/>
              </a:rPr>
              <a:t>socket</a:t>
            </a:r>
          </a:p>
        </p:txBody>
      </p:sp>
      <p:sp>
        <p:nvSpPr>
          <p:cNvPr id="48137" name="Text Box 9"/>
          <p:cNvSpPr txBox="1">
            <a:spLocks noChangeArrowheads="1"/>
          </p:cNvSpPr>
          <p:nvPr/>
        </p:nvSpPr>
        <p:spPr bwMode="auto">
          <a:xfrm>
            <a:off x="3581400" y="3429000"/>
            <a:ext cx="1219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zh-TW" sz="2400">
                <a:latin typeface="Times New Roman" pitchFamily="18" charset="0"/>
                <a:ea typeface="PMingLiU" pitchFamily="18" charset="-120"/>
              </a:rPr>
              <a:t>connect</a:t>
            </a:r>
          </a:p>
        </p:txBody>
      </p:sp>
      <p:sp>
        <p:nvSpPr>
          <p:cNvPr id="48138" name="Text Box 10"/>
          <p:cNvSpPr txBox="1">
            <a:spLocks noChangeArrowheads="1"/>
          </p:cNvSpPr>
          <p:nvPr/>
        </p:nvSpPr>
        <p:spPr bwMode="auto">
          <a:xfrm>
            <a:off x="3581400" y="4876800"/>
            <a:ext cx="12192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altLang="zh-TW" sz="2400">
                <a:latin typeface="Times New Roman" pitchFamily="18" charset="0"/>
                <a:ea typeface="PMingLiU" pitchFamily="18" charset="-120"/>
              </a:rPr>
              <a:t>recv</a:t>
            </a:r>
          </a:p>
          <a:p>
            <a:pPr algn="ctr" eaLnBrk="0" hangingPunct="0"/>
            <a:r>
              <a:rPr lang="en-US" altLang="zh-TW" sz="2400">
                <a:latin typeface="Times New Roman" pitchFamily="18" charset="0"/>
                <a:ea typeface="PMingLiU" pitchFamily="18" charset="-120"/>
              </a:rPr>
              <a:t>send</a:t>
            </a:r>
          </a:p>
        </p:txBody>
      </p:sp>
      <p:sp>
        <p:nvSpPr>
          <p:cNvPr id="48139" name="Text Box 11"/>
          <p:cNvSpPr txBox="1">
            <a:spLocks noChangeArrowheads="1"/>
          </p:cNvSpPr>
          <p:nvPr/>
        </p:nvSpPr>
        <p:spPr bwMode="auto">
          <a:xfrm>
            <a:off x="6096000" y="3429000"/>
            <a:ext cx="1219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zh-TW" sz="2400">
                <a:latin typeface="Times New Roman" pitchFamily="18" charset="0"/>
                <a:ea typeface="PMingLiU" pitchFamily="18" charset="-120"/>
              </a:rPr>
              <a:t>peer</a:t>
            </a:r>
          </a:p>
        </p:txBody>
      </p:sp>
      <p:sp>
        <p:nvSpPr>
          <p:cNvPr id="48140" name="Line 12"/>
          <p:cNvSpPr>
            <a:spLocks noChangeShapeType="1"/>
          </p:cNvSpPr>
          <p:nvPr/>
        </p:nvSpPr>
        <p:spPr bwMode="auto">
          <a:xfrm>
            <a:off x="4191000" y="23622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141" name="Line 13"/>
          <p:cNvSpPr>
            <a:spLocks noChangeShapeType="1"/>
          </p:cNvSpPr>
          <p:nvPr/>
        </p:nvSpPr>
        <p:spPr bwMode="auto">
          <a:xfrm>
            <a:off x="4191000" y="40386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142" name="Line 14"/>
          <p:cNvSpPr>
            <a:spLocks noChangeShapeType="1"/>
          </p:cNvSpPr>
          <p:nvPr/>
        </p:nvSpPr>
        <p:spPr bwMode="auto">
          <a:xfrm flipH="1">
            <a:off x="4953000" y="36576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arrow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143" name="Text Box 15"/>
          <p:cNvSpPr txBox="1">
            <a:spLocks noChangeArrowheads="1"/>
          </p:cNvSpPr>
          <p:nvPr/>
        </p:nvSpPr>
        <p:spPr bwMode="auto">
          <a:xfrm>
            <a:off x="5334000" y="2895600"/>
            <a:ext cx="2743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zh-TW" sz="2400">
                <a:latin typeface="Courier New" pitchFamily="49" charset="0"/>
                <a:ea typeface="PMingLiU" pitchFamily="18" charset="-120"/>
              </a:rPr>
              <a:t>sockaddr_in{}</a:t>
            </a:r>
            <a:endParaRPr lang="en-US" altLang="zh-TW" sz="2400">
              <a:latin typeface="Times New Roman" pitchFamily="18" charset="0"/>
              <a:ea typeface="PMingLiU" pitchFamily="18" charset="-120"/>
            </a:endParaRPr>
          </a:p>
        </p:txBody>
      </p:sp>
      <p:sp>
        <p:nvSpPr>
          <p:cNvPr id="48144" name="Text Box 16"/>
          <p:cNvSpPr txBox="1">
            <a:spLocks noChangeArrowheads="1"/>
          </p:cNvSpPr>
          <p:nvPr/>
        </p:nvSpPr>
        <p:spPr bwMode="auto">
          <a:xfrm>
            <a:off x="381000" y="17526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zh-TW" sz="2400">
                <a:latin typeface="Times New Roman" pitchFamily="18" charset="0"/>
                <a:ea typeface="PMingLiU" pitchFamily="18" charset="-120"/>
              </a:rPr>
              <a:t>obtain a socket</a:t>
            </a:r>
          </a:p>
        </p:txBody>
      </p:sp>
      <p:sp>
        <p:nvSpPr>
          <p:cNvPr id="48145" name="Text Box 17"/>
          <p:cNvSpPr txBox="1">
            <a:spLocks noChangeArrowheads="1"/>
          </p:cNvSpPr>
          <p:nvPr/>
        </p:nvSpPr>
        <p:spPr bwMode="auto">
          <a:xfrm>
            <a:off x="381000" y="3352800"/>
            <a:ext cx="29718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zh-TW" sz="2400">
                <a:latin typeface="Times New Roman" pitchFamily="18" charset="0"/>
                <a:ea typeface="PMingLiU" pitchFamily="18" charset="-120"/>
              </a:rPr>
              <a:t>establish a connection to the peer</a:t>
            </a:r>
          </a:p>
        </p:txBody>
      </p:sp>
      <p:sp>
        <p:nvSpPr>
          <p:cNvPr id="48146" name="Text Box 18"/>
          <p:cNvSpPr txBox="1">
            <a:spLocks noChangeArrowheads="1"/>
          </p:cNvSpPr>
          <p:nvPr/>
        </p:nvSpPr>
        <p:spPr bwMode="auto">
          <a:xfrm>
            <a:off x="381000" y="5105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zh-TW" sz="2400">
                <a:latin typeface="Times New Roman" pitchFamily="18" charset="0"/>
                <a:ea typeface="PMingLiU" pitchFamily="18" charset="-120"/>
              </a:rPr>
              <a:t>receive and send data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>
                <a:ea typeface="PMingLiU" pitchFamily="18" charset="-120"/>
              </a:rPr>
              <a:t>Basic socket calls for a server</a:t>
            </a:r>
          </a:p>
        </p:txBody>
      </p:sp>
      <p:sp>
        <p:nvSpPr>
          <p:cNvPr id="3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5CAEFB32-8D35-4D7B-A0E8-915859CD3040}" type="slidenum">
              <a:rPr lang="en-GB"/>
              <a:pPr/>
              <a:t>24</a:t>
            </a:fld>
            <a:endParaRPr lang="en-GB"/>
          </a:p>
        </p:txBody>
      </p:sp>
      <p:sp>
        <p:nvSpPr>
          <p:cNvPr id="5120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519113" y="1614488"/>
            <a:ext cx="8229600" cy="4789487"/>
          </a:xfrm>
        </p:spPr>
        <p:txBody>
          <a:bodyPr/>
          <a:lstStyle/>
          <a:p>
            <a:endParaRPr lang="en-GB"/>
          </a:p>
        </p:txBody>
      </p:sp>
      <p:sp>
        <p:nvSpPr>
          <p:cNvPr id="51204" name="Rectangle 4"/>
          <p:cNvSpPr>
            <a:spLocks noChangeArrowheads="1"/>
          </p:cNvSpPr>
          <p:nvPr/>
        </p:nvSpPr>
        <p:spPr bwMode="auto">
          <a:xfrm>
            <a:off x="3490913" y="1339850"/>
            <a:ext cx="1524000" cy="762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05" name="Rectangle 5"/>
          <p:cNvSpPr>
            <a:spLocks noChangeArrowheads="1"/>
          </p:cNvSpPr>
          <p:nvPr/>
        </p:nvSpPr>
        <p:spPr bwMode="auto">
          <a:xfrm>
            <a:off x="3490913" y="3549650"/>
            <a:ext cx="1524000" cy="762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06" name="Rectangle 6"/>
          <p:cNvSpPr>
            <a:spLocks noChangeArrowheads="1"/>
          </p:cNvSpPr>
          <p:nvPr/>
        </p:nvSpPr>
        <p:spPr bwMode="auto">
          <a:xfrm>
            <a:off x="3490913" y="5835650"/>
            <a:ext cx="1524000" cy="762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07" name="Rectangle 7"/>
          <p:cNvSpPr>
            <a:spLocks noChangeArrowheads="1"/>
          </p:cNvSpPr>
          <p:nvPr/>
        </p:nvSpPr>
        <p:spPr bwMode="auto">
          <a:xfrm>
            <a:off x="6005513" y="4845050"/>
            <a:ext cx="15240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08" name="Text Box 8"/>
          <p:cNvSpPr txBox="1">
            <a:spLocks noChangeArrowheads="1"/>
          </p:cNvSpPr>
          <p:nvPr/>
        </p:nvSpPr>
        <p:spPr bwMode="auto">
          <a:xfrm>
            <a:off x="3719513" y="1492250"/>
            <a:ext cx="990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zh-TW" sz="2400">
                <a:latin typeface="Times New Roman" pitchFamily="18" charset="0"/>
                <a:ea typeface="PMingLiU" pitchFamily="18" charset="-120"/>
              </a:rPr>
              <a:t>socket</a:t>
            </a:r>
          </a:p>
        </p:txBody>
      </p:sp>
      <p:sp>
        <p:nvSpPr>
          <p:cNvPr id="51209" name="Text Box 9"/>
          <p:cNvSpPr txBox="1">
            <a:spLocks noChangeArrowheads="1"/>
          </p:cNvSpPr>
          <p:nvPr/>
        </p:nvSpPr>
        <p:spPr bwMode="auto">
          <a:xfrm>
            <a:off x="3643313" y="3702050"/>
            <a:ext cx="1219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zh-TW" sz="2400">
                <a:latin typeface="Times New Roman" pitchFamily="18" charset="0"/>
                <a:ea typeface="PMingLiU" pitchFamily="18" charset="-120"/>
              </a:rPr>
              <a:t>listen</a:t>
            </a:r>
          </a:p>
        </p:txBody>
      </p:sp>
      <p:sp>
        <p:nvSpPr>
          <p:cNvPr id="51210" name="Text Box 10"/>
          <p:cNvSpPr txBox="1">
            <a:spLocks noChangeArrowheads="1"/>
          </p:cNvSpPr>
          <p:nvPr/>
        </p:nvSpPr>
        <p:spPr bwMode="auto">
          <a:xfrm>
            <a:off x="3643313" y="5759450"/>
            <a:ext cx="12192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altLang="zh-TW" sz="2400">
                <a:latin typeface="Times New Roman" pitchFamily="18" charset="0"/>
                <a:ea typeface="PMingLiU" pitchFamily="18" charset="-120"/>
              </a:rPr>
              <a:t>recv</a:t>
            </a:r>
          </a:p>
          <a:p>
            <a:pPr algn="ctr" eaLnBrk="0" hangingPunct="0"/>
            <a:r>
              <a:rPr lang="en-US" altLang="zh-TW" sz="2400">
                <a:latin typeface="Times New Roman" pitchFamily="18" charset="0"/>
                <a:ea typeface="PMingLiU" pitchFamily="18" charset="-120"/>
              </a:rPr>
              <a:t>send</a:t>
            </a:r>
          </a:p>
        </p:txBody>
      </p:sp>
      <p:sp>
        <p:nvSpPr>
          <p:cNvPr id="51211" name="Text Box 11"/>
          <p:cNvSpPr txBox="1">
            <a:spLocks noChangeArrowheads="1"/>
          </p:cNvSpPr>
          <p:nvPr/>
        </p:nvSpPr>
        <p:spPr bwMode="auto">
          <a:xfrm>
            <a:off x="6157913" y="4845050"/>
            <a:ext cx="1219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zh-TW" sz="2400">
                <a:latin typeface="Times New Roman" pitchFamily="18" charset="0"/>
                <a:ea typeface="PMingLiU" pitchFamily="18" charset="-120"/>
              </a:rPr>
              <a:t>peer</a:t>
            </a:r>
          </a:p>
        </p:txBody>
      </p:sp>
      <p:sp>
        <p:nvSpPr>
          <p:cNvPr id="51212" name="Line 12"/>
          <p:cNvSpPr>
            <a:spLocks noChangeShapeType="1"/>
          </p:cNvSpPr>
          <p:nvPr/>
        </p:nvSpPr>
        <p:spPr bwMode="auto">
          <a:xfrm>
            <a:off x="4252913" y="324485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13" name="Line 13"/>
          <p:cNvSpPr>
            <a:spLocks noChangeShapeType="1"/>
          </p:cNvSpPr>
          <p:nvPr/>
        </p:nvSpPr>
        <p:spPr bwMode="auto">
          <a:xfrm>
            <a:off x="4252913" y="431165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14" name="Line 14"/>
          <p:cNvSpPr>
            <a:spLocks noChangeShapeType="1"/>
          </p:cNvSpPr>
          <p:nvPr/>
        </p:nvSpPr>
        <p:spPr bwMode="auto">
          <a:xfrm flipH="1">
            <a:off x="5014913" y="507365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 type="arrow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15" name="Text Box 15"/>
          <p:cNvSpPr txBox="1">
            <a:spLocks noChangeArrowheads="1"/>
          </p:cNvSpPr>
          <p:nvPr/>
        </p:nvSpPr>
        <p:spPr bwMode="auto">
          <a:xfrm>
            <a:off x="5395913" y="4311650"/>
            <a:ext cx="2743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zh-TW" sz="2400">
                <a:latin typeface="Courier New" pitchFamily="49" charset="0"/>
                <a:ea typeface="PMingLiU" pitchFamily="18" charset="-120"/>
              </a:rPr>
              <a:t>sockaddr_in{}</a:t>
            </a:r>
            <a:endParaRPr lang="en-US" altLang="zh-TW" sz="2400">
              <a:latin typeface="Times New Roman" pitchFamily="18" charset="0"/>
              <a:ea typeface="PMingLiU" pitchFamily="18" charset="-120"/>
            </a:endParaRPr>
          </a:p>
        </p:txBody>
      </p:sp>
      <p:sp>
        <p:nvSpPr>
          <p:cNvPr id="51216" name="Text Box 16"/>
          <p:cNvSpPr txBox="1">
            <a:spLocks noChangeArrowheads="1"/>
          </p:cNvSpPr>
          <p:nvPr/>
        </p:nvSpPr>
        <p:spPr bwMode="auto">
          <a:xfrm>
            <a:off x="366713" y="149225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zh-TW" sz="2400">
                <a:latin typeface="Times New Roman" pitchFamily="18" charset="0"/>
                <a:ea typeface="PMingLiU" pitchFamily="18" charset="-120"/>
              </a:rPr>
              <a:t>obtain a socket</a:t>
            </a:r>
          </a:p>
        </p:txBody>
      </p:sp>
      <p:sp>
        <p:nvSpPr>
          <p:cNvPr id="51217" name="Text Box 17"/>
          <p:cNvSpPr txBox="1">
            <a:spLocks noChangeArrowheads="1"/>
          </p:cNvSpPr>
          <p:nvPr/>
        </p:nvSpPr>
        <p:spPr bwMode="auto">
          <a:xfrm>
            <a:off x="442913" y="3549650"/>
            <a:ext cx="29718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zh-TW" sz="2400">
                <a:latin typeface="Times New Roman" pitchFamily="18" charset="0"/>
                <a:ea typeface="PMingLiU" pitchFamily="18" charset="-120"/>
              </a:rPr>
              <a:t>mark the socket as a listening socket</a:t>
            </a:r>
          </a:p>
        </p:txBody>
      </p:sp>
      <p:sp>
        <p:nvSpPr>
          <p:cNvPr id="51218" name="Text Box 18"/>
          <p:cNvSpPr txBox="1">
            <a:spLocks noChangeArrowheads="1"/>
          </p:cNvSpPr>
          <p:nvPr/>
        </p:nvSpPr>
        <p:spPr bwMode="auto">
          <a:xfrm>
            <a:off x="442913" y="591185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zh-TW" sz="2400">
                <a:latin typeface="Times New Roman" pitchFamily="18" charset="0"/>
                <a:ea typeface="PMingLiU" pitchFamily="18" charset="-120"/>
              </a:rPr>
              <a:t>receive and send data</a:t>
            </a:r>
          </a:p>
        </p:txBody>
      </p:sp>
      <p:sp>
        <p:nvSpPr>
          <p:cNvPr id="51219" name="Rectangle 19"/>
          <p:cNvSpPr>
            <a:spLocks noChangeArrowheads="1"/>
          </p:cNvSpPr>
          <p:nvPr/>
        </p:nvSpPr>
        <p:spPr bwMode="auto">
          <a:xfrm>
            <a:off x="3490913" y="2482850"/>
            <a:ext cx="1524000" cy="762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20" name="Text Box 20"/>
          <p:cNvSpPr txBox="1">
            <a:spLocks noChangeArrowheads="1"/>
          </p:cNvSpPr>
          <p:nvPr/>
        </p:nvSpPr>
        <p:spPr bwMode="auto">
          <a:xfrm>
            <a:off x="3719513" y="2635250"/>
            <a:ext cx="990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zh-TW" sz="2400">
                <a:latin typeface="Times New Roman" pitchFamily="18" charset="0"/>
                <a:ea typeface="PMingLiU" pitchFamily="18" charset="-120"/>
              </a:rPr>
              <a:t>bind</a:t>
            </a:r>
          </a:p>
        </p:txBody>
      </p:sp>
      <p:sp>
        <p:nvSpPr>
          <p:cNvPr id="51221" name="Rectangle 21"/>
          <p:cNvSpPr>
            <a:spLocks noChangeArrowheads="1"/>
          </p:cNvSpPr>
          <p:nvPr/>
        </p:nvSpPr>
        <p:spPr bwMode="auto">
          <a:xfrm>
            <a:off x="3490913" y="4692650"/>
            <a:ext cx="1524000" cy="762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22" name="Text Box 22"/>
          <p:cNvSpPr txBox="1">
            <a:spLocks noChangeArrowheads="1"/>
          </p:cNvSpPr>
          <p:nvPr/>
        </p:nvSpPr>
        <p:spPr bwMode="auto">
          <a:xfrm>
            <a:off x="3719513" y="4845050"/>
            <a:ext cx="990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zh-TW" sz="2400">
                <a:latin typeface="Times New Roman" pitchFamily="18" charset="0"/>
                <a:ea typeface="PMingLiU" pitchFamily="18" charset="-120"/>
              </a:rPr>
              <a:t>accept</a:t>
            </a:r>
          </a:p>
        </p:txBody>
      </p:sp>
      <p:sp>
        <p:nvSpPr>
          <p:cNvPr id="51223" name="Line 23"/>
          <p:cNvSpPr>
            <a:spLocks noChangeShapeType="1"/>
          </p:cNvSpPr>
          <p:nvPr/>
        </p:nvSpPr>
        <p:spPr bwMode="auto">
          <a:xfrm>
            <a:off x="4252913" y="545465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24" name="Line 24"/>
          <p:cNvSpPr>
            <a:spLocks noChangeShapeType="1"/>
          </p:cNvSpPr>
          <p:nvPr/>
        </p:nvSpPr>
        <p:spPr bwMode="auto">
          <a:xfrm>
            <a:off x="4252913" y="210185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25" name="Rectangle 25"/>
          <p:cNvSpPr>
            <a:spLocks noChangeArrowheads="1"/>
          </p:cNvSpPr>
          <p:nvPr/>
        </p:nvSpPr>
        <p:spPr bwMode="auto">
          <a:xfrm>
            <a:off x="6005513" y="2635250"/>
            <a:ext cx="15240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26" name="Text Box 26"/>
          <p:cNvSpPr txBox="1">
            <a:spLocks noChangeArrowheads="1"/>
          </p:cNvSpPr>
          <p:nvPr/>
        </p:nvSpPr>
        <p:spPr bwMode="auto">
          <a:xfrm>
            <a:off x="6157913" y="2635250"/>
            <a:ext cx="1219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zh-TW" sz="2400">
                <a:latin typeface="Times New Roman" pitchFamily="18" charset="0"/>
                <a:ea typeface="PMingLiU" pitchFamily="18" charset="-120"/>
              </a:rPr>
              <a:t>local</a:t>
            </a:r>
          </a:p>
        </p:txBody>
      </p:sp>
      <p:sp>
        <p:nvSpPr>
          <p:cNvPr id="51227" name="Line 27"/>
          <p:cNvSpPr>
            <a:spLocks noChangeShapeType="1"/>
          </p:cNvSpPr>
          <p:nvPr/>
        </p:nvSpPr>
        <p:spPr bwMode="auto">
          <a:xfrm flipH="1">
            <a:off x="5014913" y="286385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arrow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28" name="Text Box 28"/>
          <p:cNvSpPr txBox="1">
            <a:spLocks noChangeArrowheads="1"/>
          </p:cNvSpPr>
          <p:nvPr/>
        </p:nvSpPr>
        <p:spPr bwMode="auto">
          <a:xfrm>
            <a:off x="5395913" y="2101850"/>
            <a:ext cx="2743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zh-TW" sz="2400">
                <a:latin typeface="Courier New" pitchFamily="49" charset="0"/>
                <a:ea typeface="PMingLiU" pitchFamily="18" charset="-120"/>
              </a:rPr>
              <a:t>sockaddr_in{}</a:t>
            </a:r>
            <a:endParaRPr lang="en-US" altLang="zh-TW" sz="2400">
              <a:latin typeface="Times New Roman" pitchFamily="18" charset="0"/>
              <a:ea typeface="PMingLiU" pitchFamily="18" charset="-120"/>
            </a:endParaRPr>
          </a:p>
        </p:txBody>
      </p:sp>
      <p:sp>
        <p:nvSpPr>
          <p:cNvPr id="51229" name="Text Box 29"/>
          <p:cNvSpPr txBox="1">
            <a:spLocks noChangeArrowheads="1"/>
          </p:cNvSpPr>
          <p:nvPr/>
        </p:nvSpPr>
        <p:spPr bwMode="auto">
          <a:xfrm>
            <a:off x="442913" y="2330450"/>
            <a:ext cx="31242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zh-TW" sz="2400">
                <a:latin typeface="Times New Roman" pitchFamily="18" charset="0"/>
                <a:ea typeface="PMingLiU" pitchFamily="18" charset="-120"/>
              </a:rPr>
              <a:t>bind the server’s IP address and port to the socket</a:t>
            </a:r>
          </a:p>
        </p:txBody>
      </p:sp>
      <p:sp>
        <p:nvSpPr>
          <p:cNvPr id="51230" name="Text Box 30"/>
          <p:cNvSpPr txBox="1">
            <a:spLocks noChangeArrowheads="1"/>
          </p:cNvSpPr>
          <p:nvPr/>
        </p:nvSpPr>
        <p:spPr bwMode="auto">
          <a:xfrm>
            <a:off x="442913" y="4632325"/>
            <a:ext cx="29718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zh-TW" sz="2400">
                <a:latin typeface="Times New Roman" pitchFamily="18" charset="0"/>
                <a:ea typeface="PMingLiU" pitchFamily="18" charset="-120"/>
              </a:rPr>
              <a:t>accept new connections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1924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zh-TW" sz="3600" dirty="0">
                <a:ea typeface="PMingLiU" pitchFamily="18" charset="-120"/>
              </a:rPr>
              <a:t>10 choices that were critical to the Internet’s success</a:t>
            </a:r>
            <a:endParaRPr lang="en-GB" sz="3600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/>
          <a:p>
            <a:fld id="{6A0F2649-52FF-48A1-9C2D-18486C1E6124}" type="slidenum">
              <a:rPr lang="en-GB"/>
              <a:pPr/>
              <a:t>25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4000">
                <a:ea typeface="PMingLiU" pitchFamily="18" charset="-120"/>
              </a:rPr>
              <a:t>10 right choices (by Scott Bradner)</a:t>
            </a:r>
            <a:endParaRPr lang="en-GB" sz="400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3E8585D2-A07D-4A43-AB10-9F08C0F26412}" type="slidenum">
              <a:rPr lang="en-GB"/>
              <a:pPr/>
              <a:t>26</a:t>
            </a:fld>
            <a:endParaRPr lang="en-GB"/>
          </a:p>
        </p:txBody>
      </p:sp>
      <p:sp>
        <p:nvSpPr>
          <p:cNvPr id="7475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marL="609600" indent="-609600">
              <a:buClr>
                <a:schemeClr val="tx1"/>
              </a:buClr>
              <a:buFontTx/>
              <a:buAutoNum type="arabicPeriod"/>
            </a:pPr>
            <a:r>
              <a:rPr lang="en-US" altLang="zh-TW">
                <a:ea typeface="PMingLiU" pitchFamily="18" charset="-120"/>
              </a:rPr>
              <a:t>Make it all work on top of existing networks (about networks, not a network).</a:t>
            </a:r>
          </a:p>
          <a:p>
            <a:pPr marL="609600" indent="-609600">
              <a:buClr>
                <a:schemeClr val="tx1"/>
              </a:buClr>
              <a:buFontTx/>
              <a:buAutoNum type="arabicPeriod"/>
            </a:pPr>
            <a:r>
              <a:rPr lang="en-US" altLang="zh-TW">
                <a:ea typeface="PMingLiU" pitchFamily="18" charset="-120"/>
              </a:rPr>
              <a:t>Use packets, not circuits.</a:t>
            </a:r>
          </a:p>
          <a:p>
            <a:pPr marL="609600" indent="-609600">
              <a:buClr>
                <a:schemeClr val="tx1"/>
              </a:buClr>
              <a:buFontTx/>
              <a:buAutoNum type="arabicPeriod"/>
            </a:pPr>
            <a:r>
              <a:rPr lang="en-US" altLang="zh-TW">
                <a:ea typeface="PMingLiU" pitchFamily="18" charset="-120"/>
              </a:rPr>
              <a:t>Create a routing function.</a:t>
            </a:r>
          </a:p>
          <a:p>
            <a:pPr marL="609600" indent="-609600">
              <a:buClr>
                <a:schemeClr val="tx1"/>
              </a:buClr>
              <a:buFontTx/>
              <a:buAutoNum type="arabicPeriod"/>
            </a:pPr>
            <a:r>
              <a:rPr lang="en-US" altLang="zh-TW">
                <a:ea typeface="PMingLiU" pitchFamily="18" charset="-120"/>
              </a:rPr>
              <a:t>Split TCP and IP.</a:t>
            </a:r>
          </a:p>
          <a:p>
            <a:pPr marL="609600" indent="-609600">
              <a:buClr>
                <a:schemeClr val="tx1"/>
              </a:buClr>
              <a:buFontTx/>
              <a:buAutoNum type="arabicPeriod"/>
            </a:pPr>
            <a:r>
              <a:rPr lang="en-US" altLang="zh-TW">
                <a:ea typeface="PMingLiU" pitchFamily="18" charset="-120"/>
              </a:rPr>
              <a:t>The NSF funded the UC/Berkeley to put TCP/IP into the Unix OS.</a:t>
            </a:r>
          </a:p>
          <a:p>
            <a:pPr marL="609600" indent="-609600">
              <a:buClr>
                <a:schemeClr val="tx1"/>
              </a:buClr>
              <a:buFontTx/>
              <a:buAutoNum type="arabicPeriod"/>
            </a:pPr>
            <a:r>
              <a:rPr lang="en-US" altLang="zh-TW">
                <a:ea typeface="PMingLiU" pitchFamily="18" charset="-120"/>
              </a:rPr>
              <a:t>CSNET connected with ARPANET (email only).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4000">
                <a:ea typeface="PMingLiU" pitchFamily="18" charset="-120"/>
              </a:rPr>
              <a:t>10 right choices (by Scott Bradner)</a:t>
            </a:r>
            <a:endParaRPr lang="en-GB" sz="400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F8E25A68-A0B8-4DCB-B218-873D60114CF0}" type="slidenum">
              <a:rPr lang="en-GB"/>
              <a:pPr/>
              <a:t>27</a:t>
            </a:fld>
            <a:endParaRPr lang="en-GB"/>
          </a:p>
        </p:txBody>
      </p:sp>
      <p:sp>
        <p:nvSpPr>
          <p:cNvPr id="8397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marL="609600" indent="-609600">
              <a:buClr>
                <a:schemeClr val="tx1"/>
              </a:buClr>
              <a:buFontTx/>
              <a:buAutoNum type="arabicPeriod" startAt="7"/>
            </a:pPr>
            <a:r>
              <a:rPr lang="en-US" altLang="zh-TW">
                <a:ea typeface="PMingLiU" pitchFamily="18" charset="-120"/>
              </a:rPr>
              <a:t>The NSF required users of the NSFNET to use TCP/IP.</a:t>
            </a:r>
          </a:p>
          <a:p>
            <a:pPr marL="609600" indent="-609600">
              <a:buClr>
                <a:schemeClr val="tx1"/>
              </a:buClr>
              <a:buFontTx/>
              <a:buAutoNum type="arabicPeriod" startAt="7"/>
            </a:pPr>
            <a:r>
              <a:rPr lang="en-US" altLang="zh-TW">
                <a:ea typeface="PMingLiU" pitchFamily="18" charset="-120"/>
              </a:rPr>
              <a:t>Intl. telecomm standard bodies rejected TCP/IP, then created OSI.</a:t>
            </a:r>
          </a:p>
          <a:p>
            <a:pPr marL="609600" indent="-609600">
              <a:buClr>
                <a:schemeClr val="tx1"/>
              </a:buClr>
              <a:buFontTx/>
              <a:buAutoNum type="arabicPeriod" startAt="7"/>
            </a:pPr>
            <a:r>
              <a:rPr lang="en-US" altLang="zh-TW">
                <a:ea typeface="PMingLiU" pitchFamily="18" charset="-120"/>
              </a:rPr>
              <a:t>The NSF created an “Acceptable Use Policy” restricting NSFNET use to noncommercial activities.</a:t>
            </a:r>
          </a:p>
          <a:p>
            <a:pPr marL="609600" indent="-609600">
              <a:buClr>
                <a:schemeClr val="tx1"/>
              </a:buClr>
              <a:buFontTx/>
              <a:buAutoNum type="arabicPeriod" startAt="7"/>
            </a:pPr>
            <a:r>
              <a:rPr lang="en-US" altLang="zh-TW">
                <a:ea typeface="PMingLiU" pitchFamily="18" charset="-120"/>
              </a:rPr>
              <a:t>Once things started to build, government stayed mostly out of the way.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1FA8728-64F0-41E1-8A74-B3E103C5E1C3}" type="slidenum">
              <a:rPr lang="en-GB" smtClean="0"/>
              <a:pPr/>
              <a:t>28</a:t>
            </a:fld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Explained the need for an IP layer.</a:t>
            </a:r>
          </a:p>
          <a:p>
            <a:r>
              <a:rPr lang="en-US" dirty="0" smtClean="0"/>
              <a:t>Discussed the additional requirements for running an IP layer.</a:t>
            </a:r>
          </a:p>
          <a:p>
            <a:r>
              <a:rPr lang="en-US" dirty="0" smtClean="0"/>
              <a:t>Discussed the factors responsible for IP’s success in solving the internetworking problem.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>
                <a:ea typeface="PMingLiU" pitchFamily="18" charset="-120"/>
              </a:rPr>
              <a:t>Exercises this week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6A299C2-E3B4-48DE-8BB1-C3555593CDD2}" type="slidenum">
              <a:rPr lang="en-GB"/>
              <a:pPr/>
              <a:t>29</a:t>
            </a:fld>
            <a:endParaRPr lang="en-GB"/>
          </a:p>
        </p:txBody>
      </p:sp>
      <p:sp>
        <p:nvSpPr>
          <p:cNvPr id="13312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TW">
                <a:ea typeface="PMingLiU" pitchFamily="18" charset="-120"/>
              </a:rPr>
              <a:t>Try out the following commands (with various options) and network diagnosis tools:</a:t>
            </a:r>
          </a:p>
          <a:p>
            <a:pPr lvl="1"/>
            <a:r>
              <a:rPr lang="en-US" altLang="zh-TW">
                <a:ea typeface="PMingLiU" pitchFamily="18" charset="-120"/>
              </a:rPr>
              <a:t>ipconfig</a:t>
            </a:r>
          </a:p>
          <a:p>
            <a:pPr lvl="1"/>
            <a:r>
              <a:rPr lang="en-US" altLang="zh-TW">
                <a:ea typeface="PMingLiU" pitchFamily="18" charset="-120"/>
              </a:rPr>
              <a:t>netstat</a:t>
            </a:r>
          </a:p>
          <a:p>
            <a:pPr lvl="1"/>
            <a:r>
              <a:rPr lang="en-US" altLang="zh-TW">
                <a:ea typeface="PMingLiU" pitchFamily="18" charset="-120"/>
              </a:rPr>
              <a:t>arp</a:t>
            </a:r>
          </a:p>
          <a:p>
            <a:pPr lvl="1"/>
            <a:r>
              <a:rPr lang="en-US" altLang="zh-TW">
                <a:ea typeface="PMingLiU" pitchFamily="18" charset="-120"/>
              </a:rPr>
              <a:t>ping (ICMP, UDP, TCP, HTTP)</a:t>
            </a:r>
          </a:p>
          <a:p>
            <a:pPr lvl="1"/>
            <a:r>
              <a:rPr lang="en-US" altLang="zh-TW">
                <a:ea typeface="PMingLiU" pitchFamily="18" charset="-120"/>
              </a:rPr>
              <a:t>traceroute (tracert, pathping, ICMP/TCP/UDP, etc)</a:t>
            </a:r>
          </a:p>
          <a:p>
            <a:pPr lvl="1"/>
            <a:r>
              <a:rPr lang="en-US" altLang="zh-TW">
                <a:ea typeface="PMingLiU" pitchFamily="18" charset="-120"/>
              </a:rPr>
              <a:t>wireshark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>
                <a:ea typeface="PMingLiU" pitchFamily="18" charset="-120"/>
              </a:rPr>
              <a:t>The internetworking problem</a:t>
            </a: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581E477F-2891-4F4D-8E20-D820E05823A0}" type="slidenum">
              <a:rPr lang="en-GB"/>
              <a:pPr/>
              <a:t>3</a:t>
            </a:fld>
            <a:endParaRPr lang="en-GB"/>
          </a:p>
        </p:txBody>
      </p:sp>
      <p:sp>
        <p:nvSpPr>
          <p:cNvPr id="9113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zh-TW">
                <a:ea typeface="PMingLiU" pitchFamily="18" charset="-120"/>
              </a:rPr>
              <a:t>Interconnect heterogeneous networks directly, e.g.,</a:t>
            </a:r>
          </a:p>
          <a:p>
            <a:pPr lvl="1">
              <a:lnSpc>
                <a:spcPct val="90000"/>
              </a:lnSpc>
            </a:pPr>
            <a:r>
              <a:rPr lang="en-US" altLang="zh-TW">
                <a:ea typeface="PMingLiU" pitchFamily="18" charset="-120"/>
              </a:rPr>
              <a:t>DIX Ethernet with IEEE Ethernet</a:t>
            </a:r>
          </a:p>
          <a:p>
            <a:pPr lvl="1">
              <a:lnSpc>
                <a:spcPct val="90000"/>
              </a:lnSpc>
            </a:pPr>
            <a:r>
              <a:rPr lang="en-US" altLang="zh-TW">
                <a:ea typeface="PMingLiU" pitchFamily="18" charset="-120"/>
              </a:rPr>
              <a:t>Ethernet with Token Ring</a:t>
            </a:r>
          </a:p>
          <a:p>
            <a:pPr lvl="1">
              <a:lnSpc>
                <a:spcPct val="90000"/>
              </a:lnSpc>
            </a:pPr>
            <a:r>
              <a:rPr lang="en-US" altLang="zh-TW">
                <a:ea typeface="PMingLiU" pitchFamily="18" charset="-120"/>
              </a:rPr>
              <a:t>Wired LAN with wireless LAN</a:t>
            </a:r>
          </a:p>
          <a:p>
            <a:pPr>
              <a:lnSpc>
                <a:spcPct val="90000"/>
              </a:lnSpc>
            </a:pPr>
            <a:r>
              <a:rPr lang="en-US" altLang="zh-TW">
                <a:ea typeface="PMingLiU" pitchFamily="18" charset="-120"/>
              </a:rPr>
              <a:t>Three problems with interconnection at data-link layer:</a:t>
            </a:r>
          </a:p>
          <a:p>
            <a:pPr lvl="1">
              <a:lnSpc>
                <a:spcPct val="90000"/>
              </a:lnSpc>
            </a:pPr>
            <a:r>
              <a:rPr lang="en-US" altLang="zh-TW">
                <a:ea typeface="PMingLiU" pitchFamily="18" charset="-120"/>
              </a:rPr>
              <a:t>Do not scale to the number of data-link technologies. </a:t>
            </a:r>
          </a:p>
          <a:p>
            <a:pPr lvl="1">
              <a:lnSpc>
                <a:spcPct val="90000"/>
              </a:lnSpc>
            </a:pPr>
            <a:r>
              <a:rPr lang="en-US" altLang="zh-TW">
                <a:ea typeface="PMingLiU" pitchFamily="18" charset="-120"/>
              </a:rPr>
              <a:t>Do not scale to the number of hosts (networks).</a:t>
            </a:r>
          </a:p>
          <a:p>
            <a:pPr lvl="1">
              <a:lnSpc>
                <a:spcPct val="90000"/>
              </a:lnSpc>
            </a:pPr>
            <a:r>
              <a:rPr lang="en-US" altLang="zh-TW">
                <a:ea typeface="PMingLiU" pitchFamily="18" charset="-120"/>
              </a:rPr>
              <a:t>Do not have a common addressing space.</a:t>
            </a:r>
          </a:p>
          <a:p>
            <a:pPr>
              <a:lnSpc>
                <a:spcPct val="90000"/>
              </a:lnSpc>
            </a:pP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>
                <a:ea typeface="PMingLiU" pitchFamily="18" charset="-120"/>
              </a:rPr>
              <a:t>Acknowledgments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BC21307-4207-4B7A-96B2-46B41AC90BD7}" type="slidenum">
              <a:rPr lang="en-GB"/>
              <a:pPr/>
              <a:t>30</a:t>
            </a:fld>
            <a:endParaRPr lang="en-GB"/>
          </a:p>
        </p:txBody>
      </p:sp>
      <p:sp>
        <p:nvSpPr>
          <p:cNvPr id="13517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Thanks to all the sources where the diagrams were extracted from</a:t>
            </a:r>
            <a:r>
              <a:rPr lang="en-US" dirty="0" smtClean="0"/>
              <a:t>.</a:t>
            </a:r>
            <a:endParaRPr lang="en-US" altLang="zh-TW" dirty="0" smtClean="0">
              <a:ea typeface="PMingLiU" pitchFamily="18" charset="-120"/>
            </a:endParaRPr>
          </a:p>
          <a:p>
            <a:r>
              <a:rPr lang="en-US" altLang="zh-TW" dirty="0" smtClean="0">
                <a:ea typeface="PMingLiU" pitchFamily="18" charset="-120"/>
              </a:rPr>
              <a:t>URL </a:t>
            </a:r>
            <a:r>
              <a:rPr lang="en-US" altLang="zh-TW" dirty="0">
                <a:ea typeface="PMingLiU" pitchFamily="18" charset="-120"/>
              </a:rPr>
              <a:t>for the 10 choices</a:t>
            </a:r>
          </a:p>
          <a:p>
            <a:pPr lvl="1"/>
            <a:r>
              <a:rPr lang="en-US" altLang="zh-TW" dirty="0">
                <a:ea typeface="PMingLiU" pitchFamily="18" charset="-120"/>
              </a:rPr>
              <a:t>http://www.interesting-people.org/archives/interesting-people/200209/msg00018.html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>
                <a:ea typeface="PMingLiU" pitchFamily="18" charset="-120"/>
              </a:rPr>
              <a:t>The internetworking problem</a:t>
            </a:r>
          </a:p>
        </p:txBody>
      </p:sp>
      <p:sp>
        <p:nvSpPr>
          <p:cNvPr id="4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2CEA299D-BC0F-4D3D-A6C1-3E3BB084C3F0}" type="slidenum">
              <a:rPr lang="en-GB"/>
              <a:pPr/>
              <a:t>4</a:t>
            </a:fld>
            <a:endParaRPr lang="en-GB"/>
          </a:p>
        </p:txBody>
      </p:sp>
      <p:sp>
        <p:nvSpPr>
          <p:cNvPr id="2457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648" y="1669504"/>
            <a:ext cx="8153400" cy="4495800"/>
          </a:xfrm>
        </p:spPr>
        <p:txBody>
          <a:bodyPr/>
          <a:lstStyle/>
          <a:p>
            <a:endParaRPr lang="en-GB"/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5387975" y="4079205"/>
            <a:ext cx="201613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altLang="zh-TW" sz="1300">
                <a:solidFill>
                  <a:srgbClr val="000000"/>
                </a:solidFill>
                <a:latin typeface="Arial" pitchFamily="34" charset="0"/>
                <a:ea typeface="PMingLiU" pitchFamily="18" charset="-120"/>
              </a:rPr>
              <a:t>S2</a:t>
            </a:r>
            <a:endParaRPr lang="en-US" altLang="zh-TW" sz="2400">
              <a:latin typeface="Times New Roman" pitchFamily="18" charset="0"/>
              <a:ea typeface="PMingLiU" pitchFamily="18" charset="-120"/>
            </a:endParaRPr>
          </a:p>
        </p:txBody>
      </p:sp>
      <p:sp>
        <p:nvSpPr>
          <p:cNvPr id="24581" name="Freeform 5"/>
          <p:cNvSpPr>
            <a:spLocks/>
          </p:cNvSpPr>
          <p:nvPr/>
        </p:nvSpPr>
        <p:spPr bwMode="auto">
          <a:xfrm>
            <a:off x="5341938" y="4037930"/>
            <a:ext cx="317500" cy="312738"/>
          </a:xfrm>
          <a:custGeom>
            <a:avLst/>
            <a:gdLst/>
            <a:ahLst/>
            <a:cxnLst>
              <a:cxn ang="0">
                <a:pos x="197" y="197"/>
              </a:cxn>
              <a:cxn ang="0">
                <a:pos x="200" y="0"/>
              </a:cxn>
              <a:cxn ang="0">
                <a:pos x="0" y="0"/>
              </a:cxn>
              <a:cxn ang="0">
                <a:pos x="0" y="197"/>
              </a:cxn>
              <a:cxn ang="0">
                <a:pos x="200" y="197"/>
              </a:cxn>
              <a:cxn ang="0">
                <a:pos x="200" y="197"/>
              </a:cxn>
            </a:cxnLst>
            <a:rect l="0" t="0" r="r" b="b"/>
            <a:pathLst>
              <a:path w="200" h="197">
                <a:moveTo>
                  <a:pt x="197" y="197"/>
                </a:moveTo>
                <a:lnTo>
                  <a:pt x="200" y="0"/>
                </a:lnTo>
                <a:lnTo>
                  <a:pt x="0" y="0"/>
                </a:lnTo>
                <a:lnTo>
                  <a:pt x="0" y="197"/>
                </a:lnTo>
                <a:lnTo>
                  <a:pt x="200" y="197"/>
                </a:lnTo>
                <a:lnTo>
                  <a:pt x="200" y="197"/>
                </a:lnTo>
              </a:path>
            </a:pathLst>
          </a:custGeom>
          <a:noFill/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582" name="Line 6"/>
          <p:cNvSpPr>
            <a:spLocks noChangeShapeType="1"/>
          </p:cNvSpPr>
          <p:nvPr/>
        </p:nvSpPr>
        <p:spPr bwMode="auto">
          <a:xfrm flipH="1">
            <a:off x="5121275" y="4350668"/>
            <a:ext cx="374650" cy="34766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583" name="Rectangle 7"/>
          <p:cNvSpPr>
            <a:spLocks noChangeArrowheads="1"/>
          </p:cNvSpPr>
          <p:nvPr/>
        </p:nvSpPr>
        <p:spPr bwMode="auto">
          <a:xfrm>
            <a:off x="3279775" y="3704555"/>
            <a:ext cx="201613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altLang="zh-TW" sz="1300">
                <a:solidFill>
                  <a:srgbClr val="000000"/>
                </a:solidFill>
                <a:latin typeface="Arial" pitchFamily="34" charset="0"/>
                <a:ea typeface="PMingLiU" pitchFamily="18" charset="-120"/>
              </a:rPr>
              <a:t>S1</a:t>
            </a:r>
            <a:endParaRPr lang="en-US" altLang="zh-TW" sz="2400">
              <a:latin typeface="Times New Roman" pitchFamily="18" charset="0"/>
              <a:ea typeface="PMingLiU" pitchFamily="18" charset="-120"/>
            </a:endParaRPr>
          </a:p>
        </p:txBody>
      </p:sp>
      <p:sp>
        <p:nvSpPr>
          <p:cNvPr id="24584" name="Freeform 8"/>
          <p:cNvSpPr>
            <a:spLocks/>
          </p:cNvSpPr>
          <p:nvPr/>
        </p:nvSpPr>
        <p:spPr bwMode="auto">
          <a:xfrm>
            <a:off x="3228975" y="3663280"/>
            <a:ext cx="317500" cy="317500"/>
          </a:xfrm>
          <a:custGeom>
            <a:avLst/>
            <a:gdLst/>
            <a:ahLst/>
            <a:cxnLst>
              <a:cxn ang="0">
                <a:pos x="200" y="200"/>
              </a:cxn>
              <a:cxn ang="0">
                <a:pos x="200" y="0"/>
              </a:cxn>
              <a:cxn ang="0">
                <a:pos x="0" y="0"/>
              </a:cxn>
              <a:cxn ang="0">
                <a:pos x="0" y="200"/>
              </a:cxn>
              <a:cxn ang="0">
                <a:pos x="200" y="200"/>
              </a:cxn>
              <a:cxn ang="0">
                <a:pos x="200" y="200"/>
              </a:cxn>
            </a:cxnLst>
            <a:rect l="0" t="0" r="r" b="b"/>
            <a:pathLst>
              <a:path w="200" h="200">
                <a:moveTo>
                  <a:pt x="200" y="200"/>
                </a:moveTo>
                <a:lnTo>
                  <a:pt x="200" y="0"/>
                </a:lnTo>
                <a:lnTo>
                  <a:pt x="0" y="0"/>
                </a:lnTo>
                <a:lnTo>
                  <a:pt x="0" y="200"/>
                </a:lnTo>
                <a:lnTo>
                  <a:pt x="200" y="200"/>
                </a:lnTo>
                <a:lnTo>
                  <a:pt x="200" y="200"/>
                </a:lnTo>
              </a:path>
            </a:pathLst>
          </a:custGeom>
          <a:noFill/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585" name="Line 9"/>
          <p:cNvSpPr>
            <a:spLocks noChangeShapeType="1"/>
          </p:cNvSpPr>
          <p:nvPr/>
        </p:nvSpPr>
        <p:spPr bwMode="auto">
          <a:xfrm>
            <a:off x="3382963" y="3375943"/>
            <a:ext cx="4762" cy="28733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586" name="Rectangle 10"/>
          <p:cNvSpPr>
            <a:spLocks noChangeArrowheads="1"/>
          </p:cNvSpPr>
          <p:nvPr/>
        </p:nvSpPr>
        <p:spPr bwMode="auto">
          <a:xfrm>
            <a:off x="1989138" y="4530055"/>
            <a:ext cx="211137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altLang="zh-TW" sz="1300">
                <a:solidFill>
                  <a:srgbClr val="000000"/>
                </a:solidFill>
                <a:latin typeface="Arial" pitchFamily="34" charset="0"/>
                <a:ea typeface="PMingLiU" pitchFamily="18" charset="-120"/>
              </a:rPr>
              <a:t>H4</a:t>
            </a:r>
            <a:endParaRPr lang="en-US" altLang="zh-TW" sz="2400">
              <a:latin typeface="Times New Roman" pitchFamily="18" charset="0"/>
              <a:ea typeface="PMingLiU" pitchFamily="18" charset="-120"/>
            </a:endParaRPr>
          </a:p>
        </p:txBody>
      </p:sp>
      <p:sp>
        <p:nvSpPr>
          <p:cNvPr id="24587" name="Freeform 11"/>
          <p:cNvSpPr>
            <a:spLocks/>
          </p:cNvSpPr>
          <p:nvPr/>
        </p:nvSpPr>
        <p:spPr bwMode="auto">
          <a:xfrm>
            <a:off x="1947863" y="4488780"/>
            <a:ext cx="317500" cy="317500"/>
          </a:xfrm>
          <a:custGeom>
            <a:avLst/>
            <a:gdLst/>
            <a:ahLst/>
            <a:cxnLst>
              <a:cxn ang="0">
                <a:pos x="200" y="197"/>
              </a:cxn>
              <a:cxn ang="0">
                <a:pos x="200" y="0"/>
              </a:cxn>
              <a:cxn ang="0">
                <a:pos x="0" y="0"/>
              </a:cxn>
              <a:cxn ang="0">
                <a:pos x="0" y="200"/>
              </a:cxn>
              <a:cxn ang="0">
                <a:pos x="200" y="200"/>
              </a:cxn>
              <a:cxn ang="0">
                <a:pos x="200" y="200"/>
              </a:cxn>
            </a:cxnLst>
            <a:rect l="0" t="0" r="r" b="b"/>
            <a:pathLst>
              <a:path w="200" h="200">
                <a:moveTo>
                  <a:pt x="200" y="197"/>
                </a:moveTo>
                <a:lnTo>
                  <a:pt x="200" y="0"/>
                </a:lnTo>
                <a:lnTo>
                  <a:pt x="0" y="0"/>
                </a:lnTo>
                <a:lnTo>
                  <a:pt x="0" y="200"/>
                </a:lnTo>
                <a:lnTo>
                  <a:pt x="200" y="200"/>
                </a:lnTo>
                <a:lnTo>
                  <a:pt x="200" y="200"/>
                </a:lnTo>
              </a:path>
            </a:pathLst>
          </a:custGeom>
          <a:noFill/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588" name="Rectangle 12"/>
          <p:cNvSpPr>
            <a:spLocks noChangeArrowheads="1"/>
          </p:cNvSpPr>
          <p:nvPr/>
        </p:nvSpPr>
        <p:spPr bwMode="auto">
          <a:xfrm>
            <a:off x="2428875" y="5673055"/>
            <a:ext cx="211138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altLang="zh-TW" sz="1300">
                <a:solidFill>
                  <a:srgbClr val="000000"/>
                </a:solidFill>
                <a:latin typeface="Arial" pitchFamily="34" charset="0"/>
                <a:ea typeface="PMingLiU" pitchFamily="18" charset="-120"/>
              </a:rPr>
              <a:t>H5</a:t>
            </a:r>
            <a:endParaRPr lang="en-US" altLang="zh-TW" sz="2400">
              <a:latin typeface="Times New Roman" pitchFamily="18" charset="0"/>
              <a:ea typeface="PMingLiU" pitchFamily="18" charset="-120"/>
            </a:endParaRPr>
          </a:p>
        </p:txBody>
      </p:sp>
      <p:sp>
        <p:nvSpPr>
          <p:cNvPr id="24589" name="Freeform 13"/>
          <p:cNvSpPr>
            <a:spLocks/>
          </p:cNvSpPr>
          <p:nvPr/>
        </p:nvSpPr>
        <p:spPr bwMode="auto">
          <a:xfrm>
            <a:off x="2393950" y="5631780"/>
            <a:ext cx="317500" cy="317500"/>
          </a:xfrm>
          <a:custGeom>
            <a:avLst/>
            <a:gdLst/>
            <a:ahLst/>
            <a:cxnLst>
              <a:cxn ang="0">
                <a:pos x="197" y="197"/>
              </a:cxn>
              <a:cxn ang="0">
                <a:pos x="200" y="0"/>
              </a:cxn>
              <a:cxn ang="0">
                <a:pos x="0" y="0"/>
              </a:cxn>
              <a:cxn ang="0">
                <a:pos x="0" y="200"/>
              </a:cxn>
              <a:cxn ang="0">
                <a:pos x="200" y="200"/>
              </a:cxn>
              <a:cxn ang="0">
                <a:pos x="200" y="200"/>
              </a:cxn>
            </a:cxnLst>
            <a:rect l="0" t="0" r="r" b="b"/>
            <a:pathLst>
              <a:path w="200" h="200">
                <a:moveTo>
                  <a:pt x="197" y="197"/>
                </a:moveTo>
                <a:lnTo>
                  <a:pt x="200" y="0"/>
                </a:lnTo>
                <a:lnTo>
                  <a:pt x="0" y="0"/>
                </a:lnTo>
                <a:lnTo>
                  <a:pt x="0" y="200"/>
                </a:lnTo>
                <a:lnTo>
                  <a:pt x="200" y="200"/>
                </a:lnTo>
                <a:lnTo>
                  <a:pt x="200" y="200"/>
                </a:lnTo>
              </a:path>
            </a:pathLst>
          </a:custGeom>
          <a:noFill/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590" name="Rectangle 14"/>
          <p:cNvSpPr>
            <a:spLocks noChangeArrowheads="1"/>
          </p:cNvSpPr>
          <p:nvPr/>
        </p:nvSpPr>
        <p:spPr bwMode="auto">
          <a:xfrm>
            <a:off x="3638550" y="2883818"/>
            <a:ext cx="211138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altLang="zh-TW" sz="1300">
                <a:solidFill>
                  <a:srgbClr val="000000"/>
                </a:solidFill>
                <a:latin typeface="Arial" pitchFamily="34" charset="0"/>
                <a:ea typeface="PMingLiU" pitchFamily="18" charset="-120"/>
              </a:rPr>
              <a:t>H3</a:t>
            </a:r>
            <a:endParaRPr lang="en-US" altLang="zh-TW" sz="2400">
              <a:latin typeface="Times New Roman" pitchFamily="18" charset="0"/>
              <a:ea typeface="PMingLiU" pitchFamily="18" charset="-120"/>
            </a:endParaRPr>
          </a:p>
        </p:txBody>
      </p:sp>
      <p:sp>
        <p:nvSpPr>
          <p:cNvPr id="24591" name="Freeform 15"/>
          <p:cNvSpPr>
            <a:spLocks/>
          </p:cNvSpPr>
          <p:nvPr/>
        </p:nvSpPr>
        <p:spPr bwMode="auto">
          <a:xfrm>
            <a:off x="3598863" y="2842543"/>
            <a:ext cx="317500" cy="317500"/>
          </a:xfrm>
          <a:custGeom>
            <a:avLst/>
            <a:gdLst/>
            <a:ahLst/>
            <a:cxnLst>
              <a:cxn ang="0">
                <a:pos x="200" y="197"/>
              </a:cxn>
              <a:cxn ang="0">
                <a:pos x="200" y="0"/>
              </a:cxn>
              <a:cxn ang="0">
                <a:pos x="0" y="0"/>
              </a:cxn>
              <a:cxn ang="0">
                <a:pos x="0" y="200"/>
              </a:cxn>
              <a:cxn ang="0">
                <a:pos x="200" y="200"/>
              </a:cxn>
              <a:cxn ang="0">
                <a:pos x="200" y="200"/>
              </a:cxn>
            </a:cxnLst>
            <a:rect l="0" t="0" r="r" b="b"/>
            <a:pathLst>
              <a:path w="200" h="200">
                <a:moveTo>
                  <a:pt x="200" y="197"/>
                </a:moveTo>
                <a:lnTo>
                  <a:pt x="200" y="0"/>
                </a:lnTo>
                <a:lnTo>
                  <a:pt x="0" y="0"/>
                </a:lnTo>
                <a:lnTo>
                  <a:pt x="0" y="200"/>
                </a:lnTo>
                <a:lnTo>
                  <a:pt x="200" y="200"/>
                </a:lnTo>
                <a:lnTo>
                  <a:pt x="200" y="200"/>
                </a:lnTo>
              </a:path>
            </a:pathLst>
          </a:custGeom>
          <a:noFill/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592" name="Line 16"/>
          <p:cNvSpPr>
            <a:spLocks noChangeShapeType="1"/>
          </p:cNvSpPr>
          <p:nvPr/>
        </p:nvSpPr>
        <p:spPr bwMode="auto">
          <a:xfrm>
            <a:off x="3757613" y="3155280"/>
            <a:ext cx="1587" cy="22066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593" name="Rectangle 17"/>
          <p:cNvSpPr>
            <a:spLocks noChangeArrowheads="1"/>
          </p:cNvSpPr>
          <p:nvPr/>
        </p:nvSpPr>
        <p:spPr bwMode="auto">
          <a:xfrm>
            <a:off x="2814638" y="2879055"/>
            <a:ext cx="211137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altLang="zh-TW" sz="1300">
                <a:solidFill>
                  <a:srgbClr val="000000"/>
                </a:solidFill>
                <a:latin typeface="Arial" pitchFamily="34" charset="0"/>
                <a:ea typeface="PMingLiU" pitchFamily="18" charset="-120"/>
              </a:rPr>
              <a:t>H2</a:t>
            </a:r>
            <a:endParaRPr lang="en-US" altLang="zh-TW" sz="2400">
              <a:latin typeface="Times New Roman" pitchFamily="18" charset="0"/>
              <a:ea typeface="PMingLiU" pitchFamily="18" charset="-120"/>
            </a:endParaRPr>
          </a:p>
        </p:txBody>
      </p:sp>
      <p:sp>
        <p:nvSpPr>
          <p:cNvPr id="24594" name="Freeform 18"/>
          <p:cNvSpPr>
            <a:spLocks/>
          </p:cNvSpPr>
          <p:nvPr/>
        </p:nvSpPr>
        <p:spPr bwMode="auto">
          <a:xfrm>
            <a:off x="2773363" y="2837780"/>
            <a:ext cx="317500" cy="317500"/>
          </a:xfrm>
          <a:custGeom>
            <a:avLst/>
            <a:gdLst/>
            <a:ahLst/>
            <a:cxnLst>
              <a:cxn ang="0">
                <a:pos x="200" y="200"/>
              </a:cxn>
              <a:cxn ang="0">
                <a:pos x="200" y="0"/>
              </a:cxn>
              <a:cxn ang="0">
                <a:pos x="0" y="0"/>
              </a:cxn>
              <a:cxn ang="0">
                <a:pos x="0" y="200"/>
              </a:cxn>
              <a:cxn ang="0">
                <a:pos x="200" y="200"/>
              </a:cxn>
              <a:cxn ang="0">
                <a:pos x="200" y="200"/>
              </a:cxn>
            </a:cxnLst>
            <a:rect l="0" t="0" r="r" b="b"/>
            <a:pathLst>
              <a:path w="200" h="200">
                <a:moveTo>
                  <a:pt x="200" y="200"/>
                </a:moveTo>
                <a:lnTo>
                  <a:pt x="200" y="0"/>
                </a:lnTo>
                <a:lnTo>
                  <a:pt x="0" y="0"/>
                </a:lnTo>
                <a:lnTo>
                  <a:pt x="0" y="200"/>
                </a:lnTo>
                <a:lnTo>
                  <a:pt x="200" y="200"/>
                </a:lnTo>
                <a:lnTo>
                  <a:pt x="200" y="200"/>
                </a:lnTo>
              </a:path>
            </a:pathLst>
          </a:custGeom>
          <a:noFill/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595" name="Line 19"/>
          <p:cNvSpPr>
            <a:spLocks noChangeShapeType="1"/>
          </p:cNvSpPr>
          <p:nvPr/>
        </p:nvSpPr>
        <p:spPr bwMode="auto">
          <a:xfrm>
            <a:off x="2971800" y="3142580"/>
            <a:ext cx="4763" cy="2254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596" name="Rectangle 20"/>
          <p:cNvSpPr>
            <a:spLocks noChangeArrowheads="1"/>
          </p:cNvSpPr>
          <p:nvPr/>
        </p:nvSpPr>
        <p:spPr bwMode="auto">
          <a:xfrm>
            <a:off x="1982788" y="2883818"/>
            <a:ext cx="211137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altLang="zh-TW" sz="1300">
                <a:solidFill>
                  <a:srgbClr val="000000"/>
                </a:solidFill>
                <a:latin typeface="Arial" pitchFamily="34" charset="0"/>
                <a:ea typeface="PMingLiU" pitchFamily="18" charset="-120"/>
              </a:rPr>
              <a:t>H1</a:t>
            </a:r>
            <a:endParaRPr lang="en-US" altLang="zh-TW" sz="2400">
              <a:latin typeface="Times New Roman" pitchFamily="18" charset="0"/>
              <a:ea typeface="PMingLiU" pitchFamily="18" charset="-120"/>
            </a:endParaRPr>
          </a:p>
        </p:txBody>
      </p:sp>
      <p:sp>
        <p:nvSpPr>
          <p:cNvPr id="24597" name="Freeform 21"/>
          <p:cNvSpPr>
            <a:spLocks/>
          </p:cNvSpPr>
          <p:nvPr/>
        </p:nvSpPr>
        <p:spPr bwMode="auto">
          <a:xfrm>
            <a:off x="1947863" y="2842543"/>
            <a:ext cx="317500" cy="317500"/>
          </a:xfrm>
          <a:custGeom>
            <a:avLst/>
            <a:gdLst/>
            <a:ahLst/>
            <a:cxnLst>
              <a:cxn ang="0">
                <a:pos x="200" y="197"/>
              </a:cxn>
              <a:cxn ang="0">
                <a:pos x="200" y="0"/>
              </a:cxn>
              <a:cxn ang="0">
                <a:pos x="0" y="0"/>
              </a:cxn>
              <a:cxn ang="0">
                <a:pos x="0" y="200"/>
              </a:cxn>
              <a:cxn ang="0">
                <a:pos x="200" y="200"/>
              </a:cxn>
              <a:cxn ang="0">
                <a:pos x="200" y="200"/>
              </a:cxn>
            </a:cxnLst>
            <a:rect l="0" t="0" r="r" b="b"/>
            <a:pathLst>
              <a:path w="200" h="200">
                <a:moveTo>
                  <a:pt x="200" y="197"/>
                </a:moveTo>
                <a:lnTo>
                  <a:pt x="200" y="0"/>
                </a:lnTo>
                <a:lnTo>
                  <a:pt x="0" y="0"/>
                </a:lnTo>
                <a:lnTo>
                  <a:pt x="0" y="200"/>
                </a:lnTo>
                <a:lnTo>
                  <a:pt x="200" y="200"/>
                </a:lnTo>
                <a:lnTo>
                  <a:pt x="200" y="200"/>
                </a:lnTo>
              </a:path>
            </a:pathLst>
          </a:custGeom>
          <a:noFill/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598" name="Line 22"/>
          <p:cNvSpPr>
            <a:spLocks noChangeShapeType="1"/>
          </p:cNvSpPr>
          <p:nvPr/>
        </p:nvSpPr>
        <p:spPr bwMode="auto">
          <a:xfrm>
            <a:off x="2133600" y="3142580"/>
            <a:ext cx="4763" cy="22066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599" name="Line 23"/>
          <p:cNvSpPr>
            <a:spLocks noChangeShapeType="1"/>
          </p:cNvSpPr>
          <p:nvPr/>
        </p:nvSpPr>
        <p:spPr bwMode="auto">
          <a:xfrm>
            <a:off x="3382963" y="3980780"/>
            <a:ext cx="66675" cy="4460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600" name="Rectangle 24"/>
          <p:cNvSpPr>
            <a:spLocks noChangeArrowheads="1"/>
          </p:cNvSpPr>
          <p:nvPr/>
        </p:nvSpPr>
        <p:spPr bwMode="auto">
          <a:xfrm>
            <a:off x="1778000" y="3407693"/>
            <a:ext cx="1527175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altLang="zh-TW" sz="1300">
                <a:solidFill>
                  <a:srgbClr val="000000"/>
                </a:solidFill>
                <a:latin typeface="Arial" pitchFamily="34" charset="0"/>
                <a:ea typeface="PMingLiU" pitchFamily="18" charset="-120"/>
              </a:rPr>
              <a:t>Network 2 (Ethernet)</a:t>
            </a:r>
            <a:endParaRPr lang="en-US" altLang="zh-TW" sz="2400">
              <a:latin typeface="Times New Roman" pitchFamily="18" charset="0"/>
              <a:ea typeface="PMingLiU" pitchFamily="18" charset="-120"/>
            </a:endParaRPr>
          </a:p>
        </p:txBody>
      </p:sp>
      <p:sp>
        <p:nvSpPr>
          <p:cNvPr id="24601" name="Rectangle 25"/>
          <p:cNvSpPr>
            <a:spLocks noChangeArrowheads="1"/>
          </p:cNvSpPr>
          <p:nvPr/>
        </p:nvSpPr>
        <p:spPr bwMode="auto">
          <a:xfrm>
            <a:off x="5730875" y="1694780"/>
            <a:ext cx="1527175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altLang="zh-TW" sz="1300">
                <a:solidFill>
                  <a:srgbClr val="000000"/>
                </a:solidFill>
                <a:latin typeface="Arial" pitchFamily="34" charset="0"/>
                <a:ea typeface="PMingLiU" pitchFamily="18" charset="-120"/>
              </a:rPr>
              <a:t>Network 1 (Ethernet)</a:t>
            </a:r>
            <a:endParaRPr lang="en-US" altLang="zh-TW" sz="2400">
              <a:latin typeface="Times New Roman" pitchFamily="18" charset="0"/>
              <a:ea typeface="PMingLiU" pitchFamily="18" charset="-120"/>
            </a:endParaRPr>
          </a:p>
        </p:txBody>
      </p:sp>
      <p:sp>
        <p:nvSpPr>
          <p:cNvPr id="24602" name="Line 26"/>
          <p:cNvSpPr>
            <a:spLocks noChangeShapeType="1"/>
          </p:cNvSpPr>
          <p:nvPr/>
        </p:nvSpPr>
        <p:spPr bwMode="auto">
          <a:xfrm>
            <a:off x="2265363" y="4642768"/>
            <a:ext cx="342900" cy="1539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603" name="Line 27"/>
          <p:cNvSpPr>
            <a:spLocks noChangeShapeType="1"/>
          </p:cNvSpPr>
          <p:nvPr/>
        </p:nvSpPr>
        <p:spPr bwMode="auto">
          <a:xfrm flipV="1">
            <a:off x="2552700" y="5211093"/>
            <a:ext cx="220663" cy="4159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604" name="Rectangle 28"/>
          <p:cNvSpPr>
            <a:spLocks noChangeArrowheads="1"/>
          </p:cNvSpPr>
          <p:nvPr/>
        </p:nvSpPr>
        <p:spPr bwMode="auto">
          <a:xfrm>
            <a:off x="4664075" y="5673055"/>
            <a:ext cx="211138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altLang="zh-TW" sz="1300">
                <a:solidFill>
                  <a:srgbClr val="000000"/>
                </a:solidFill>
                <a:latin typeface="Arial" pitchFamily="34" charset="0"/>
                <a:ea typeface="PMingLiU" pitchFamily="18" charset="-120"/>
              </a:rPr>
              <a:t>H6</a:t>
            </a:r>
            <a:endParaRPr lang="en-US" altLang="zh-TW" sz="2400">
              <a:latin typeface="Times New Roman" pitchFamily="18" charset="0"/>
              <a:ea typeface="PMingLiU" pitchFamily="18" charset="-120"/>
            </a:endParaRPr>
          </a:p>
        </p:txBody>
      </p:sp>
      <p:sp>
        <p:nvSpPr>
          <p:cNvPr id="24605" name="Freeform 29"/>
          <p:cNvSpPr>
            <a:spLocks/>
          </p:cNvSpPr>
          <p:nvPr/>
        </p:nvSpPr>
        <p:spPr bwMode="auto">
          <a:xfrm>
            <a:off x="4624388" y="5631780"/>
            <a:ext cx="317500" cy="317500"/>
          </a:xfrm>
          <a:custGeom>
            <a:avLst/>
            <a:gdLst/>
            <a:ahLst/>
            <a:cxnLst>
              <a:cxn ang="0">
                <a:pos x="200" y="197"/>
              </a:cxn>
              <a:cxn ang="0">
                <a:pos x="200" y="0"/>
              </a:cxn>
              <a:cxn ang="0">
                <a:pos x="0" y="0"/>
              </a:cxn>
              <a:cxn ang="0">
                <a:pos x="0" y="200"/>
              </a:cxn>
              <a:cxn ang="0">
                <a:pos x="200" y="200"/>
              </a:cxn>
              <a:cxn ang="0">
                <a:pos x="200" y="200"/>
              </a:cxn>
            </a:cxnLst>
            <a:rect l="0" t="0" r="r" b="b"/>
            <a:pathLst>
              <a:path w="200" h="200">
                <a:moveTo>
                  <a:pt x="200" y="197"/>
                </a:moveTo>
                <a:lnTo>
                  <a:pt x="200" y="0"/>
                </a:lnTo>
                <a:lnTo>
                  <a:pt x="0" y="0"/>
                </a:lnTo>
                <a:lnTo>
                  <a:pt x="0" y="200"/>
                </a:lnTo>
                <a:lnTo>
                  <a:pt x="200" y="200"/>
                </a:lnTo>
                <a:lnTo>
                  <a:pt x="200" y="200"/>
                </a:lnTo>
              </a:path>
            </a:pathLst>
          </a:custGeom>
          <a:noFill/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606" name="Line 30"/>
          <p:cNvSpPr>
            <a:spLocks noChangeShapeType="1"/>
          </p:cNvSpPr>
          <p:nvPr/>
        </p:nvSpPr>
        <p:spPr bwMode="auto">
          <a:xfrm flipH="1" flipV="1">
            <a:off x="4684713" y="5380955"/>
            <a:ext cx="98425" cy="24606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607" name="Rectangle 31"/>
          <p:cNvSpPr>
            <a:spLocks noChangeArrowheads="1"/>
          </p:cNvSpPr>
          <p:nvPr/>
        </p:nvSpPr>
        <p:spPr bwMode="auto">
          <a:xfrm>
            <a:off x="3265488" y="4806280"/>
            <a:ext cx="1287462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altLang="zh-TW" sz="1300">
                <a:solidFill>
                  <a:srgbClr val="000000"/>
                </a:solidFill>
                <a:latin typeface="Arial" pitchFamily="34" charset="0"/>
                <a:ea typeface="PMingLiU" pitchFamily="18" charset="-120"/>
              </a:rPr>
              <a:t>Network 3 (FDDI)</a:t>
            </a:r>
            <a:endParaRPr lang="en-US" altLang="zh-TW" sz="2400">
              <a:latin typeface="Times New Roman" pitchFamily="18" charset="0"/>
              <a:ea typeface="PMingLiU" pitchFamily="18" charset="-120"/>
            </a:endParaRPr>
          </a:p>
        </p:txBody>
      </p:sp>
      <p:sp>
        <p:nvSpPr>
          <p:cNvPr id="24608" name="Rectangle 32"/>
          <p:cNvSpPr>
            <a:spLocks noChangeArrowheads="1"/>
          </p:cNvSpPr>
          <p:nvPr/>
        </p:nvSpPr>
        <p:spPr bwMode="auto">
          <a:xfrm>
            <a:off x="6084888" y="3125118"/>
            <a:ext cx="744537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altLang="zh-TW" sz="1300">
                <a:solidFill>
                  <a:srgbClr val="000000"/>
                </a:solidFill>
                <a:latin typeface="Arial" pitchFamily="34" charset="0"/>
                <a:ea typeface="PMingLiU" pitchFamily="18" charset="-120"/>
              </a:rPr>
              <a:t>Network 4</a:t>
            </a:r>
            <a:endParaRPr lang="en-US" altLang="zh-TW" sz="2400">
              <a:latin typeface="Times New Roman" pitchFamily="18" charset="0"/>
              <a:ea typeface="PMingLiU" pitchFamily="18" charset="-120"/>
            </a:endParaRPr>
          </a:p>
        </p:txBody>
      </p:sp>
      <p:sp>
        <p:nvSpPr>
          <p:cNvPr id="24609" name="Rectangle 33"/>
          <p:cNvSpPr>
            <a:spLocks noChangeArrowheads="1"/>
          </p:cNvSpPr>
          <p:nvPr/>
        </p:nvSpPr>
        <p:spPr bwMode="auto">
          <a:xfrm>
            <a:off x="5910263" y="3329905"/>
            <a:ext cx="1077912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altLang="zh-TW" sz="1300">
                <a:solidFill>
                  <a:srgbClr val="000000"/>
                </a:solidFill>
                <a:latin typeface="Arial" pitchFamily="34" charset="0"/>
                <a:ea typeface="PMingLiU" pitchFamily="18" charset="-120"/>
              </a:rPr>
              <a:t>(point-to-point)</a:t>
            </a:r>
            <a:endParaRPr lang="en-US" altLang="zh-TW" sz="2400">
              <a:latin typeface="Times New Roman" pitchFamily="18" charset="0"/>
              <a:ea typeface="PMingLiU" pitchFamily="18" charset="-120"/>
            </a:endParaRPr>
          </a:p>
        </p:txBody>
      </p:sp>
      <p:sp>
        <p:nvSpPr>
          <p:cNvPr id="24610" name="Freeform 34"/>
          <p:cNvSpPr>
            <a:spLocks/>
          </p:cNvSpPr>
          <p:nvPr/>
        </p:nvSpPr>
        <p:spPr bwMode="auto">
          <a:xfrm>
            <a:off x="5475288" y="2136105"/>
            <a:ext cx="317500" cy="3175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00"/>
              </a:cxn>
              <a:cxn ang="0">
                <a:pos x="200" y="200"/>
              </a:cxn>
              <a:cxn ang="0">
                <a:pos x="200" y="0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 w="200" h="200">
                <a:moveTo>
                  <a:pt x="0" y="0"/>
                </a:moveTo>
                <a:lnTo>
                  <a:pt x="0" y="200"/>
                </a:lnTo>
                <a:lnTo>
                  <a:pt x="200" y="200"/>
                </a:lnTo>
                <a:lnTo>
                  <a:pt x="20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noFill/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611" name="Line 35"/>
          <p:cNvSpPr>
            <a:spLocks noChangeShapeType="1"/>
          </p:cNvSpPr>
          <p:nvPr/>
        </p:nvSpPr>
        <p:spPr bwMode="auto">
          <a:xfrm flipV="1">
            <a:off x="5634038" y="1924968"/>
            <a:ext cx="4762" cy="21113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612" name="Rectangle 36"/>
          <p:cNvSpPr>
            <a:spLocks noChangeArrowheads="1"/>
          </p:cNvSpPr>
          <p:nvPr/>
        </p:nvSpPr>
        <p:spPr bwMode="auto">
          <a:xfrm>
            <a:off x="5516563" y="2177380"/>
            <a:ext cx="211137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altLang="zh-TW" sz="1300">
                <a:solidFill>
                  <a:srgbClr val="000000"/>
                </a:solidFill>
                <a:latin typeface="Arial" pitchFamily="34" charset="0"/>
                <a:ea typeface="PMingLiU" pitchFamily="18" charset="-120"/>
              </a:rPr>
              <a:t>H7</a:t>
            </a:r>
            <a:endParaRPr lang="en-US" altLang="zh-TW" sz="2400">
              <a:latin typeface="Times New Roman" pitchFamily="18" charset="0"/>
              <a:ea typeface="PMingLiU" pitchFamily="18" charset="-120"/>
            </a:endParaRPr>
          </a:p>
        </p:txBody>
      </p:sp>
      <p:sp>
        <p:nvSpPr>
          <p:cNvPr id="24613" name="Freeform 37"/>
          <p:cNvSpPr>
            <a:spLocks/>
          </p:cNvSpPr>
          <p:nvPr/>
        </p:nvSpPr>
        <p:spPr bwMode="auto">
          <a:xfrm>
            <a:off x="6300788" y="2136105"/>
            <a:ext cx="317500" cy="3175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00"/>
              </a:cxn>
              <a:cxn ang="0">
                <a:pos x="200" y="200"/>
              </a:cxn>
              <a:cxn ang="0">
                <a:pos x="200" y="0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 w="200" h="200">
                <a:moveTo>
                  <a:pt x="0" y="0"/>
                </a:moveTo>
                <a:lnTo>
                  <a:pt x="0" y="200"/>
                </a:lnTo>
                <a:lnTo>
                  <a:pt x="200" y="200"/>
                </a:lnTo>
                <a:lnTo>
                  <a:pt x="20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noFill/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614" name="Line 38"/>
          <p:cNvSpPr>
            <a:spLocks noChangeShapeType="1"/>
          </p:cNvSpPr>
          <p:nvPr/>
        </p:nvSpPr>
        <p:spPr bwMode="auto">
          <a:xfrm flipV="1">
            <a:off x="6454775" y="1931318"/>
            <a:ext cx="1588" cy="2047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615" name="Rectangle 39"/>
          <p:cNvSpPr>
            <a:spLocks noChangeArrowheads="1"/>
          </p:cNvSpPr>
          <p:nvPr/>
        </p:nvSpPr>
        <p:spPr bwMode="auto">
          <a:xfrm>
            <a:off x="6351588" y="2177380"/>
            <a:ext cx="201612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altLang="zh-TW" sz="1300">
                <a:solidFill>
                  <a:srgbClr val="000000"/>
                </a:solidFill>
                <a:latin typeface="Arial" pitchFamily="34" charset="0"/>
                <a:ea typeface="PMingLiU" pitchFamily="18" charset="-120"/>
              </a:rPr>
              <a:t>S3</a:t>
            </a:r>
            <a:endParaRPr lang="en-US" altLang="zh-TW" sz="2400">
              <a:latin typeface="Times New Roman" pitchFamily="18" charset="0"/>
              <a:ea typeface="PMingLiU" pitchFamily="18" charset="-120"/>
            </a:endParaRPr>
          </a:p>
        </p:txBody>
      </p:sp>
      <p:sp>
        <p:nvSpPr>
          <p:cNvPr id="24616" name="Freeform 40"/>
          <p:cNvSpPr>
            <a:spLocks/>
          </p:cNvSpPr>
          <p:nvPr/>
        </p:nvSpPr>
        <p:spPr bwMode="auto">
          <a:xfrm>
            <a:off x="7126288" y="2136105"/>
            <a:ext cx="317500" cy="3175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" y="200"/>
              </a:cxn>
              <a:cxn ang="0">
                <a:pos x="200" y="200"/>
              </a:cxn>
              <a:cxn ang="0">
                <a:pos x="200" y="0"/>
              </a:cxn>
              <a:cxn ang="0">
                <a:pos x="3" y="0"/>
              </a:cxn>
              <a:cxn ang="0">
                <a:pos x="3" y="0"/>
              </a:cxn>
            </a:cxnLst>
            <a:rect l="0" t="0" r="r" b="b"/>
            <a:pathLst>
              <a:path w="200" h="200">
                <a:moveTo>
                  <a:pt x="0" y="0"/>
                </a:moveTo>
                <a:lnTo>
                  <a:pt x="3" y="200"/>
                </a:lnTo>
                <a:lnTo>
                  <a:pt x="200" y="200"/>
                </a:lnTo>
                <a:lnTo>
                  <a:pt x="200" y="0"/>
                </a:lnTo>
                <a:lnTo>
                  <a:pt x="3" y="0"/>
                </a:lnTo>
                <a:lnTo>
                  <a:pt x="3" y="0"/>
                </a:lnTo>
              </a:path>
            </a:pathLst>
          </a:custGeom>
          <a:noFill/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617" name="Line 41"/>
          <p:cNvSpPr>
            <a:spLocks noChangeShapeType="1"/>
          </p:cNvSpPr>
          <p:nvPr/>
        </p:nvSpPr>
        <p:spPr bwMode="auto">
          <a:xfrm flipV="1">
            <a:off x="7285038" y="1924968"/>
            <a:ext cx="4762" cy="2159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618" name="Rectangle 42"/>
          <p:cNvSpPr>
            <a:spLocks noChangeArrowheads="1"/>
          </p:cNvSpPr>
          <p:nvPr/>
        </p:nvSpPr>
        <p:spPr bwMode="auto">
          <a:xfrm>
            <a:off x="7165975" y="2177380"/>
            <a:ext cx="211138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altLang="zh-TW" sz="1300">
                <a:solidFill>
                  <a:srgbClr val="000000"/>
                </a:solidFill>
                <a:latin typeface="Arial" pitchFamily="34" charset="0"/>
                <a:ea typeface="PMingLiU" pitchFamily="18" charset="-120"/>
              </a:rPr>
              <a:t>H8</a:t>
            </a:r>
            <a:endParaRPr lang="en-US" altLang="zh-TW" sz="2400">
              <a:latin typeface="Times New Roman" pitchFamily="18" charset="0"/>
              <a:ea typeface="PMingLiU" pitchFamily="18" charset="-120"/>
            </a:endParaRPr>
          </a:p>
        </p:txBody>
      </p:sp>
      <p:sp>
        <p:nvSpPr>
          <p:cNvPr id="24619" name="Line 43"/>
          <p:cNvSpPr>
            <a:spLocks noChangeShapeType="1"/>
          </p:cNvSpPr>
          <p:nvPr/>
        </p:nvSpPr>
        <p:spPr bwMode="auto">
          <a:xfrm>
            <a:off x="1752600" y="3375943"/>
            <a:ext cx="2476500" cy="1587"/>
          </a:xfrm>
          <a:prstGeom prst="line">
            <a:avLst/>
          </a:prstGeom>
          <a:noFill/>
          <a:ln w="20701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620" name="Line 44"/>
          <p:cNvSpPr>
            <a:spLocks noChangeShapeType="1"/>
          </p:cNvSpPr>
          <p:nvPr/>
        </p:nvSpPr>
        <p:spPr bwMode="auto">
          <a:xfrm flipH="1">
            <a:off x="5162550" y="1924968"/>
            <a:ext cx="2470150" cy="1587"/>
          </a:xfrm>
          <a:prstGeom prst="line">
            <a:avLst/>
          </a:prstGeom>
          <a:noFill/>
          <a:ln w="20701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621" name="Freeform 45"/>
          <p:cNvSpPr>
            <a:spLocks/>
          </p:cNvSpPr>
          <p:nvPr/>
        </p:nvSpPr>
        <p:spPr bwMode="auto">
          <a:xfrm>
            <a:off x="2568575" y="4396705"/>
            <a:ext cx="2674938" cy="1085850"/>
          </a:xfrm>
          <a:custGeom>
            <a:avLst/>
            <a:gdLst/>
            <a:ahLst/>
            <a:cxnLst>
              <a:cxn ang="0">
                <a:pos x="826" y="681"/>
              </a:cxn>
              <a:cxn ang="0">
                <a:pos x="968" y="678"/>
              </a:cxn>
              <a:cxn ang="0">
                <a:pos x="1101" y="665"/>
              </a:cxn>
              <a:cxn ang="0">
                <a:pos x="1224" y="645"/>
              </a:cxn>
              <a:cxn ang="0">
                <a:pos x="1337" y="620"/>
              </a:cxn>
              <a:cxn ang="0">
                <a:pos x="1437" y="584"/>
              </a:cxn>
              <a:cxn ang="0">
                <a:pos x="1524" y="542"/>
              </a:cxn>
              <a:cxn ang="0">
                <a:pos x="1592" y="497"/>
              </a:cxn>
              <a:cxn ang="0">
                <a:pos x="1643" y="449"/>
              </a:cxn>
              <a:cxn ang="0">
                <a:pos x="1676" y="394"/>
              </a:cxn>
              <a:cxn ang="0">
                <a:pos x="1685" y="332"/>
              </a:cxn>
              <a:cxn ang="0">
                <a:pos x="1676" y="277"/>
              </a:cxn>
              <a:cxn ang="0">
                <a:pos x="1643" y="226"/>
              </a:cxn>
              <a:cxn ang="0">
                <a:pos x="1592" y="177"/>
              </a:cxn>
              <a:cxn ang="0">
                <a:pos x="1524" y="132"/>
              </a:cxn>
              <a:cxn ang="0">
                <a:pos x="1440" y="93"/>
              </a:cxn>
              <a:cxn ang="0">
                <a:pos x="1340" y="61"/>
              </a:cxn>
              <a:cxn ang="0">
                <a:pos x="1230" y="35"/>
              </a:cxn>
              <a:cxn ang="0">
                <a:pos x="1107" y="16"/>
              </a:cxn>
              <a:cxn ang="0">
                <a:pos x="975" y="3"/>
              </a:cxn>
              <a:cxn ang="0">
                <a:pos x="836" y="0"/>
              </a:cxn>
              <a:cxn ang="0">
                <a:pos x="704" y="6"/>
              </a:cxn>
              <a:cxn ang="0">
                <a:pos x="574" y="19"/>
              </a:cxn>
              <a:cxn ang="0">
                <a:pos x="455" y="38"/>
              </a:cxn>
              <a:cxn ang="0">
                <a:pos x="345" y="64"/>
              </a:cxn>
              <a:cxn ang="0">
                <a:pos x="245" y="97"/>
              </a:cxn>
              <a:cxn ang="0">
                <a:pos x="161" y="132"/>
              </a:cxn>
              <a:cxn ang="0">
                <a:pos x="93" y="174"/>
              </a:cxn>
              <a:cxn ang="0">
                <a:pos x="41" y="222"/>
              </a:cxn>
              <a:cxn ang="0">
                <a:pos x="9" y="271"/>
              </a:cxn>
              <a:cxn ang="0">
                <a:pos x="0" y="323"/>
              </a:cxn>
              <a:cxn ang="0">
                <a:pos x="9" y="377"/>
              </a:cxn>
              <a:cxn ang="0">
                <a:pos x="38" y="429"/>
              </a:cxn>
              <a:cxn ang="0">
                <a:pos x="87" y="481"/>
              </a:cxn>
              <a:cxn ang="0">
                <a:pos x="151" y="526"/>
              </a:cxn>
              <a:cxn ang="0">
                <a:pos x="232" y="571"/>
              </a:cxn>
              <a:cxn ang="0">
                <a:pos x="326" y="607"/>
              </a:cxn>
              <a:cxn ang="0">
                <a:pos x="435" y="639"/>
              </a:cxn>
              <a:cxn ang="0">
                <a:pos x="555" y="662"/>
              </a:cxn>
              <a:cxn ang="0">
                <a:pos x="687" y="678"/>
              </a:cxn>
              <a:cxn ang="0">
                <a:pos x="826" y="684"/>
              </a:cxn>
              <a:cxn ang="0">
                <a:pos x="826" y="684"/>
              </a:cxn>
            </a:cxnLst>
            <a:rect l="0" t="0" r="r" b="b"/>
            <a:pathLst>
              <a:path w="1685" h="684">
                <a:moveTo>
                  <a:pt x="826" y="681"/>
                </a:moveTo>
                <a:lnTo>
                  <a:pt x="968" y="678"/>
                </a:lnTo>
                <a:lnTo>
                  <a:pt x="1101" y="665"/>
                </a:lnTo>
                <a:lnTo>
                  <a:pt x="1224" y="645"/>
                </a:lnTo>
                <a:lnTo>
                  <a:pt x="1337" y="620"/>
                </a:lnTo>
                <a:lnTo>
                  <a:pt x="1437" y="584"/>
                </a:lnTo>
                <a:lnTo>
                  <a:pt x="1524" y="542"/>
                </a:lnTo>
                <a:lnTo>
                  <a:pt x="1592" y="497"/>
                </a:lnTo>
                <a:lnTo>
                  <a:pt x="1643" y="449"/>
                </a:lnTo>
                <a:lnTo>
                  <a:pt x="1676" y="394"/>
                </a:lnTo>
                <a:lnTo>
                  <a:pt x="1685" y="332"/>
                </a:lnTo>
                <a:lnTo>
                  <a:pt x="1676" y="277"/>
                </a:lnTo>
                <a:lnTo>
                  <a:pt x="1643" y="226"/>
                </a:lnTo>
                <a:lnTo>
                  <a:pt x="1592" y="177"/>
                </a:lnTo>
                <a:lnTo>
                  <a:pt x="1524" y="132"/>
                </a:lnTo>
                <a:lnTo>
                  <a:pt x="1440" y="93"/>
                </a:lnTo>
                <a:lnTo>
                  <a:pt x="1340" y="61"/>
                </a:lnTo>
                <a:lnTo>
                  <a:pt x="1230" y="35"/>
                </a:lnTo>
                <a:lnTo>
                  <a:pt x="1107" y="16"/>
                </a:lnTo>
                <a:lnTo>
                  <a:pt x="975" y="3"/>
                </a:lnTo>
                <a:lnTo>
                  <a:pt x="836" y="0"/>
                </a:lnTo>
                <a:lnTo>
                  <a:pt x="704" y="6"/>
                </a:lnTo>
                <a:lnTo>
                  <a:pt x="574" y="19"/>
                </a:lnTo>
                <a:lnTo>
                  <a:pt x="455" y="38"/>
                </a:lnTo>
                <a:lnTo>
                  <a:pt x="345" y="64"/>
                </a:lnTo>
                <a:lnTo>
                  <a:pt x="245" y="97"/>
                </a:lnTo>
                <a:lnTo>
                  <a:pt x="161" y="132"/>
                </a:lnTo>
                <a:lnTo>
                  <a:pt x="93" y="174"/>
                </a:lnTo>
                <a:lnTo>
                  <a:pt x="41" y="222"/>
                </a:lnTo>
                <a:lnTo>
                  <a:pt x="9" y="271"/>
                </a:lnTo>
                <a:lnTo>
                  <a:pt x="0" y="323"/>
                </a:lnTo>
                <a:lnTo>
                  <a:pt x="9" y="377"/>
                </a:lnTo>
                <a:lnTo>
                  <a:pt x="38" y="429"/>
                </a:lnTo>
                <a:lnTo>
                  <a:pt x="87" y="481"/>
                </a:lnTo>
                <a:lnTo>
                  <a:pt x="151" y="526"/>
                </a:lnTo>
                <a:lnTo>
                  <a:pt x="232" y="571"/>
                </a:lnTo>
                <a:lnTo>
                  <a:pt x="326" y="607"/>
                </a:lnTo>
                <a:lnTo>
                  <a:pt x="435" y="639"/>
                </a:lnTo>
                <a:lnTo>
                  <a:pt x="555" y="662"/>
                </a:lnTo>
                <a:lnTo>
                  <a:pt x="687" y="678"/>
                </a:lnTo>
                <a:lnTo>
                  <a:pt x="826" y="684"/>
                </a:lnTo>
                <a:lnTo>
                  <a:pt x="826" y="684"/>
                </a:lnTo>
              </a:path>
            </a:pathLst>
          </a:custGeom>
          <a:noFill/>
          <a:ln w="20701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622" name="Line 46"/>
          <p:cNvSpPr>
            <a:spLocks noChangeShapeType="1"/>
          </p:cNvSpPr>
          <p:nvPr/>
        </p:nvSpPr>
        <p:spPr bwMode="auto">
          <a:xfrm flipH="1">
            <a:off x="5500688" y="2453605"/>
            <a:ext cx="947737" cy="1584325"/>
          </a:xfrm>
          <a:prstGeom prst="line">
            <a:avLst/>
          </a:prstGeom>
          <a:noFill/>
          <a:ln w="20701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>
                <a:ea typeface="PMingLiU" pitchFamily="18" charset="-120"/>
              </a:rPr>
              <a:t>Scaling to data-link technologies</a:t>
            </a:r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ABD5D37-D177-4690-954A-01A14BAC5E61}" type="slidenum">
              <a:rPr lang="en-GB"/>
              <a:pPr/>
              <a:t>5</a:t>
            </a:fld>
            <a:endParaRPr lang="en-GB"/>
          </a:p>
        </p:txBody>
      </p:sp>
      <p:sp>
        <p:nvSpPr>
          <p:cNvPr id="2560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TW" dirty="0">
                <a:ea typeface="PMingLiU" pitchFamily="18" charset="-120"/>
              </a:rPr>
              <a:t>Conversion between frame structures.</a:t>
            </a:r>
          </a:p>
          <a:p>
            <a:r>
              <a:rPr lang="en-US" altLang="zh-TW" dirty="0">
                <a:ea typeface="PMingLiU" pitchFamily="18" charset="-120"/>
              </a:rPr>
              <a:t>Scalability problem as the number of data-link technologies supported increases, e.g.,</a:t>
            </a:r>
          </a:p>
        </p:txBody>
      </p:sp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3810000" y="3124200"/>
            <a:ext cx="1752600" cy="5889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zh-TW" sz="3200">
                <a:latin typeface="Times New Roman" pitchFamily="18" charset="0"/>
                <a:ea typeface="PMingLiU" pitchFamily="18" charset="-120"/>
              </a:rPr>
              <a:t>Ethernet</a:t>
            </a:r>
          </a:p>
        </p:txBody>
      </p:sp>
      <p:sp>
        <p:nvSpPr>
          <p:cNvPr id="25605" name="Text Box 5"/>
          <p:cNvSpPr txBox="1">
            <a:spLocks noChangeArrowheads="1"/>
          </p:cNvSpPr>
          <p:nvPr/>
        </p:nvSpPr>
        <p:spPr bwMode="auto">
          <a:xfrm>
            <a:off x="3886200" y="5049838"/>
            <a:ext cx="1752600" cy="5889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zh-TW" sz="3200">
                <a:latin typeface="Times New Roman" pitchFamily="18" charset="0"/>
                <a:ea typeface="PMingLiU" pitchFamily="18" charset="-120"/>
              </a:rPr>
              <a:t>FDDI</a:t>
            </a:r>
          </a:p>
        </p:txBody>
      </p:sp>
      <p:sp>
        <p:nvSpPr>
          <p:cNvPr id="25606" name="Text Box 6"/>
          <p:cNvSpPr txBox="1">
            <a:spLocks noChangeArrowheads="1"/>
          </p:cNvSpPr>
          <p:nvPr/>
        </p:nvSpPr>
        <p:spPr bwMode="auto">
          <a:xfrm>
            <a:off x="6248400" y="4038600"/>
            <a:ext cx="1752600" cy="5889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zh-TW" sz="3200">
                <a:latin typeface="Times New Roman" pitchFamily="18" charset="0"/>
                <a:ea typeface="PMingLiU" pitchFamily="18" charset="-120"/>
              </a:rPr>
              <a:t>PPP</a:t>
            </a:r>
          </a:p>
        </p:txBody>
      </p:sp>
      <p:sp>
        <p:nvSpPr>
          <p:cNvPr id="25607" name="Text Box 7"/>
          <p:cNvSpPr txBox="1">
            <a:spLocks noChangeArrowheads="1"/>
          </p:cNvSpPr>
          <p:nvPr/>
        </p:nvSpPr>
        <p:spPr bwMode="auto">
          <a:xfrm>
            <a:off x="1066800" y="4059238"/>
            <a:ext cx="2133600" cy="5889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zh-TW" sz="3200">
                <a:latin typeface="Times New Roman" pitchFamily="18" charset="0"/>
                <a:ea typeface="PMingLiU" pitchFamily="18" charset="-120"/>
              </a:rPr>
              <a:t>Token ring</a:t>
            </a:r>
          </a:p>
        </p:txBody>
      </p:sp>
      <p:sp>
        <p:nvSpPr>
          <p:cNvPr id="25608" name="Line 8"/>
          <p:cNvSpPr>
            <a:spLocks noChangeShapeType="1"/>
          </p:cNvSpPr>
          <p:nvPr/>
        </p:nvSpPr>
        <p:spPr bwMode="auto">
          <a:xfrm>
            <a:off x="3200400" y="4343400"/>
            <a:ext cx="3048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09" name="Line 9"/>
          <p:cNvSpPr>
            <a:spLocks noChangeShapeType="1"/>
          </p:cNvSpPr>
          <p:nvPr/>
        </p:nvSpPr>
        <p:spPr bwMode="auto">
          <a:xfrm>
            <a:off x="4724400" y="3733800"/>
            <a:ext cx="0" cy="1295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10" name="Line 10"/>
          <p:cNvSpPr>
            <a:spLocks noChangeShapeType="1"/>
          </p:cNvSpPr>
          <p:nvPr/>
        </p:nvSpPr>
        <p:spPr bwMode="auto">
          <a:xfrm flipV="1">
            <a:off x="3200400" y="3733800"/>
            <a:ext cx="114300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11" name="Line 11"/>
          <p:cNvSpPr>
            <a:spLocks noChangeShapeType="1"/>
          </p:cNvSpPr>
          <p:nvPr/>
        </p:nvSpPr>
        <p:spPr bwMode="auto">
          <a:xfrm>
            <a:off x="3200400" y="4495800"/>
            <a:ext cx="114300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12" name="Line 12"/>
          <p:cNvSpPr>
            <a:spLocks noChangeShapeType="1"/>
          </p:cNvSpPr>
          <p:nvPr/>
        </p:nvSpPr>
        <p:spPr bwMode="auto">
          <a:xfrm>
            <a:off x="5257800" y="3733800"/>
            <a:ext cx="99060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13" name="Line 13"/>
          <p:cNvSpPr>
            <a:spLocks noChangeShapeType="1"/>
          </p:cNvSpPr>
          <p:nvPr/>
        </p:nvSpPr>
        <p:spPr bwMode="auto">
          <a:xfrm flipV="1">
            <a:off x="5334000" y="4419600"/>
            <a:ext cx="91440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14" name="Line 14"/>
          <p:cNvSpPr>
            <a:spLocks noChangeShapeType="1"/>
          </p:cNvSpPr>
          <p:nvPr/>
        </p:nvSpPr>
        <p:spPr bwMode="auto">
          <a:xfrm>
            <a:off x="990600" y="6172200"/>
            <a:ext cx="914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15" name="Text Box 15"/>
          <p:cNvSpPr txBox="1">
            <a:spLocks noChangeArrowheads="1"/>
          </p:cNvSpPr>
          <p:nvPr/>
        </p:nvSpPr>
        <p:spPr bwMode="auto">
          <a:xfrm>
            <a:off x="2133600" y="5943600"/>
            <a:ext cx="2743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zh-TW" sz="2400">
                <a:latin typeface="Times New Roman" pitchFamily="18" charset="0"/>
                <a:ea typeface="PMingLiU" pitchFamily="18" charset="-120"/>
              </a:rPr>
              <a:t>Frame conversion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>
                <a:ea typeface="PMingLiU" pitchFamily="18" charset="-120"/>
              </a:rPr>
              <a:t>Scaling to network size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AF0FB5A-B0DE-4DEB-BBA9-A6BFEDCD97E5}" type="slidenum">
              <a:rPr lang="en-GB"/>
              <a:pPr/>
              <a:t>6</a:t>
            </a:fld>
            <a:endParaRPr lang="en-GB"/>
          </a:p>
        </p:txBody>
      </p:sp>
      <p:sp>
        <p:nvSpPr>
          <p:cNvPr id="2662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TW" dirty="0">
                <a:ea typeface="PMingLiU" pitchFamily="18" charset="-120"/>
              </a:rPr>
              <a:t>A switched LAN is a “flat” network---A single broadcast frame reaches every LAN.</a:t>
            </a:r>
          </a:p>
          <a:p>
            <a:pPr lvl="1"/>
            <a:r>
              <a:rPr lang="en-US" altLang="zh-TW" dirty="0" smtClean="0">
                <a:ea typeface="PMingLiU" pitchFamily="18" charset="-120"/>
              </a:rPr>
              <a:t>Virtual LAN (VLAN) </a:t>
            </a:r>
            <a:r>
              <a:rPr lang="en-US" altLang="zh-TW" dirty="0">
                <a:ea typeface="PMingLiU" pitchFamily="18" charset="-120"/>
              </a:rPr>
              <a:t>can relieve this problem at the expense of managing VLAN membership.</a:t>
            </a:r>
          </a:p>
          <a:p>
            <a:r>
              <a:rPr lang="en-US" altLang="zh-TW" dirty="0">
                <a:ea typeface="PMingLiU" pitchFamily="18" charset="-120"/>
              </a:rPr>
              <a:t>Spanning tree protocol does not scale well to network size.</a:t>
            </a:r>
          </a:p>
          <a:p>
            <a:pPr lvl="1"/>
            <a:r>
              <a:rPr lang="en-US" altLang="zh-TW" dirty="0">
                <a:ea typeface="PMingLiU" pitchFamily="18" charset="-120"/>
              </a:rPr>
              <a:t>Take a longer time for the protocol to converge.</a:t>
            </a:r>
          </a:p>
          <a:p>
            <a:pPr lvl="1"/>
            <a:r>
              <a:rPr lang="en-US" altLang="zh-TW" dirty="0">
                <a:ea typeface="PMingLiU" pitchFamily="18" charset="-120"/>
              </a:rPr>
              <a:t>Take a longer time to respond to network state changes.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>
                <a:ea typeface="PMingLiU" pitchFamily="18" charset="-120"/>
              </a:rPr>
              <a:t>Uncommon MAC address spaces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D0CA7168-EE4A-4B24-A472-60248773F1CC}" type="slidenum">
              <a:rPr lang="en-GB"/>
              <a:pPr/>
              <a:t>7</a:t>
            </a:fld>
            <a:endParaRPr lang="en-GB"/>
          </a:p>
        </p:txBody>
      </p:sp>
      <p:sp>
        <p:nvSpPr>
          <p:cNvPr id="2765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TW" dirty="0">
                <a:ea typeface="PMingLiU" pitchFamily="18" charset="-120"/>
              </a:rPr>
              <a:t>Different structures and number of bits used in MAC address </a:t>
            </a:r>
            <a:r>
              <a:rPr lang="en-US" altLang="zh-TW" dirty="0" smtClean="0">
                <a:ea typeface="PMingLiU" pitchFamily="18" charset="-120"/>
              </a:rPr>
              <a:t>space</a:t>
            </a:r>
          </a:p>
          <a:p>
            <a:pPr lvl="1"/>
            <a:r>
              <a:rPr lang="en-US" altLang="zh-TW" dirty="0" smtClean="0">
                <a:ea typeface="PMingLiU" pitchFamily="18" charset="-120"/>
              </a:rPr>
              <a:t>Ethernet: 48/64 bits</a:t>
            </a:r>
          </a:p>
          <a:p>
            <a:pPr lvl="1"/>
            <a:r>
              <a:rPr lang="en-US" altLang="zh-TW" dirty="0" smtClean="0">
                <a:ea typeface="PMingLiU" pitchFamily="18" charset="-120"/>
              </a:rPr>
              <a:t>FDDI: 48 bits</a:t>
            </a:r>
          </a:p>
          <a:p>
            <a:pPr lvl="1"/>
            <a:r>
              <a:rPr lang="en-US" altLang="zh-TW" dirty="0" smtClean="0">
                <a:ea typeface="PMingLiU" pitchFamily="18" charset="-120"/>
              </a:rPr>
              <a:t>ATM: 160 bits</a:t>
            </a:r>
            <a:endParaRPr lang="en-US" altLang="zh-TW" dirty="0">
              <a:ea typeface="PMingLiU" pitchFamily="18" charset="-120"/>
            </a:endParaRPr>
          </a:p>
          <a:p>
            <a:r>
              <a:rPr lang="en-US" altLang="zh-TW" dirty="0">
                <a:ea typeface="PMingLiU" pitchFamily="18" charset="-120"/>
              </a:rPr>
              <a:t>Each address in a data-link technology must be universally unique.</a:t>
            </a:r>
          </a:p>
          <a:p>
            <a:pPr lvl="1"/>
            <a:endParaRPr lang="en-US" altLang="zh-TW" dirty="0">
              <a:ea typeface="PMingLiU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81000"/>
            <a:ext cx="8382000" cy="609600"/>
          </a:xfrm>
        </p:spPr>
        <p:txBody>
          <a:bodyPr>
            <a:normAutofit fontScale="90000"/>
          </a:bodyPr>
          <a:lstStyle/>
          <a:p>
            <a:r>
              <a:rPr lang="en-US" altLang="zh-TW">
                <a:ea typeface="PMingLiU" pitchFamily="18" charset="-120"/>
              </a:rPr>
              <a:t>A layer-3 solution to internetworking</a:t>
            </a:r>
          </a:p>
        </p:txBody>
      </p:sp>
      <p:sp>
        <p:nvSpPr>
          <p:cNvPr id="5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204536DA-3364-4AE0-B994-466FD9BDAC67}" type="slidenum">
              <a:rPr lang="en-GB"/>
              <a:pPr/>
              <a:t>8</a:t>
            </a:fld>
            <a:endParaRPr lang="en-GB"/>
          </a:p>
        </p:txBody>
      </p:sp>
      <p:sp>
        <p:nvSpPr>
          <p:cNvPr id="2867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81000" y="1143000"/>
            <a:ext cx="8382000" cy="5257800"/>
          </a:xfrm>
        </p:spPr>
        <p:txBody>
          <a:bodyPr/>
          <a:lstStyle/>
          <a:p>
            <a:endParaRPr lang="en-GB"/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5387975" y="4498677"/>
            <a:ext cx="211138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altLang="zh-TW" sz="1300">
                <a:solidFill>
                  <a:srgbClr val="000000"/>
                </a:solidFill>
                <a:latin typeface="Arial" pitchFamily="34" charset="0"/>
                <a:ea typeface="PMingLiU" pitchFamily="18" charset="-120"/>
              </a:rPr>
              <a:t>R2</a:t>
            </a:r>
            <a:endParaRPr lang="en-US" altLang="zh-TW" sz="2400">
              <a:latin typeface="Times New Roman" pitchFamily="18" charset="0"/>
              <a:ea typeface="PMingLiU" pitchFamily="18" charset="-120"/>
            </a:endParaRPr>
          </a:p>
        </p:txBody>
      </p:sp>
      <p:sp>
        <p:nvSpPr>
          <p:cNvPr id="28677" name="Freeform 5"/>
          <p:cNvSpPr>
            <a:spLocks/>
          </p:cNvSpPr>
          <p:nvPr/>
        </p:nvSpPr>
        <p:spPr bwMode="auto">
          <a:xfrm>
            <a:off x="5341938" y="4457402"/>
            <a:ext cx="317500" cy="312738"/>
          </a:xfrm>
          <a:custGeom>
            <a:avLst/>
            <a:gdLst/>
            <a:ahLst/>
            <a:cxnLst>
              <a:cxn ang="0">
                <a:pos x="197" y="197"/>
              </a:cxn>
              <a:cxn ang="0">
                <a:pos x="200" y="0"/>
              </a:cxn>
              <a:cxn ang="0">
                <a:pos x="0" y="0"/>
              </a:cxn>
              <a:cxn ang="0">
                <a:pos x="0" y="197"/>
              </a:cxn>
              <a:cxn ang="0">
                <a:pos x="200" y="197"/>
              </a:cxn>
              <a:cxn ang="0">
                <a:pos x="200" y="197"/>
              </a:cxn>
            </a:cxnLst>
            <a:rect l="0" t="0" r="r" b="b"/>
            <a:pathLst>
              <a:path w="200" h="197">
                <a:moveTo>
                  <a:pt x="197" y="197"/>
                </a:moveTo>
                <a:lnTo>
                  <a:pt x="200" y="0"/>
                </a:lnTo>
                <a:lnTo>
                  <a:pt x="0" y="0"/>
                </a:lnTo>
                <a:lnTo>
                  <a:pt x="0" y="197"/>
                </a:lnTo>
                <a:lnTo>
                  <a:pt x="200" y="197"/>
                </a:lnTo>
                <a:lnTo>
                  <a:pt x="200" y="197"/>
                </a:lnTo>
              </a:path>
            </a:pathLst>
          </a:custGeom>
          <a:noFill/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678" name="Line 6"/>
          <p:cNvSpPr>
            <a:spLocks noChangeShapeType="1"/>
          </p:cNvSpPr>
          <p:nvPr/>
        </p:nvSpPr>
        <p:spPr bwMode="auto">
          <a:xfrm flipH="1">
            <a:off x="5121275" y="4770140"/>
            <a:ext cx="374650" cy="34766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679" name="Rectangle 7"/>
          <p:cNvSpPr>
            <a:spLocks noChangeArrowheads="1"/>
          </p:cNvSpPr>
          <p:nvPr/>
        </p:nvSpPr>
        <p:spPr bwMode="auto">
          <a:xfrm>
            <a:off x="3279775" y="4124027"/>
            <a:ext cx="211138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altLang="zh-TW" sz="1300">
                <a:solidFill>
                  <a:srgbClr val="000000"/>
                </a:solidFill>
                <a:latin typeface="Arial" pitchFamily="34" charset="0"/>
                <a:ea typeface="PMingLiU" pitchFamily="18" charset="-120"/>
              </a:rPr>
              <a:t>R1</a:t>
            </a:r>
            <a:endParaRPr lang="en-US" altLang="zh-TW" sz="2400">
              <a:latin typeface="Times New Roman" pitchFamily="18" charset="0"/>
              <a:ea typeface="PMingLiU" pitchFamily="18" charset="-120"/>
            </a:endParaRPr>
          </a:p>
        </p:txBody>
      </p:sp>
      <p:sp>
        <p:nvSpPr>
          <p:cNvPr id="28680" name="Freeform 8"/>
          <p:cNvSpPr>
            <a:spLocks/>
          </p:cNvSpPr>
          <p:nvPr/>
        </p:nvSpPr>
        <p:spPr bwMode="auto">
          <a:xfrm>
            <a:off x="3228975" y="4082752"/>
            <a:ext cx="317500" cy="317500"/>
          </a:xfrm>
          <a:custGeom>
            <a:avLst/>
            <a:gdLst/>
            <a:ahLst/>
            <a:cxnLst>
              <a:cxn ang="0">
                <a:pos x="200" y="200"/>
              </a:cxn>
              <a:cxn ang="0">
                <a:pos x="200" y="0"/>
              </a:cxn>
              <a:cxn ang="0">
                <a:pos x="0" y="0"/>
              </a:cxn>
              <a:cxn ang="0">
                <a:pos x="0" y="200"/>
              </a:cxn>
              <a:cxn ang="0">
                <a:pos x="200" y="200"/>
              </a:cxn>
              <a:cxn ang="0">
                <a:pos x="200" y="200"/>
              </a:cxn>
            </a:cxnLst>
            <a:rect l="0" t="0" r="r" b="b"/>
            <a:pathLst>
              <a:path w="200" h="200">
                <a:moveTo>
                  <a:pt x="200" y="200"/>
                </a:moveTo>
                <a:lnTo>
                  <a:pt x="200" y="0"/>
                </a:lnTo>
                <a:lnTo>
                  <a:pt x="0" y="0"/>
                </a:lnTo>
                <a:lnTo>
                  <a:pt x="0" y="200"/>
                </a:lnTo>
                <a:lnTo>
                  <a:pt x="200" y="200"/>
                </a:lnTo>
                <a:lnTo>
                  <a:pt x="200" y="200"/>
                </a:lnTo>
              </a:path>
            </a:pathLst>
          </a:custGeom>
          <a:noFill/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681" name="Line 9"/>
          <p:cNvSpPr>
            <a:spLocks noChangeShapeType="1"/>
          </p:cNvSpPr>
          <p:nvPr/>
        </p:nvSpPr>
        <p:spPr bwMode="auto">
          <a:xfrm>
            <a:off x="3382963" y="3795415"/>
            <a:ext cx="4762" cy="28733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682" name="Rectangle 10"/>
          <p:cNvSpPr>
            <a:spLocks noChangeArrowheads="1"/>
          </p:cNvSpPr>
          <p:nvPr/>
        </p:nvSpPr>
        <p:spPr bwMode="auto">
          <a:xfrm>
            <a:off x="1989138" y="4949527"/>
            <a:ext cx="211137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altLang="zh-TW" sz="1300">
                <a:solidFill>
                  <a:srgbClr val="000000"/>
                </a:solidFill>
                <a:latin typeface="Arial" pitchFamily="34" charset="0"/>
                <a:ea typeface="PMingLiU" pitchFamily="18" charset="-120"/>
              </a:rPr>
              <a:t>H4</a:t>
            </a:r>
            <a:endParaRPr lang="en-US" altLang="zh-TW" sz="2400">
              <a:latin typeface="Times New Roman" pitchFamily="18" charset="0"/>
              <a:ea typeface="PMingLiU" pitchFamily="18" charset="-120"/>
            </a:endParaRPr>
          </a:p>
        </p:txBody>
      </p:sp>
      <p:sp>
        <p:nvSpPr>
          <p:cNvPr id="28683" name="Freeform 11"/>
          <p:cNvSpPr>
            <a:spLocks/>
          </p:cNvSpPr>
          <p:nvPr/>
        </p:nvSpPr>
        <p:spPr bwMode="auto">
          <a:xfrm>
            <a:off x="1947863" y="4908252"/>
            <a:ext cx="317500" cy="317500"/>
          </a:xfrm>
          <a:custGeom>
            <a:avLst/>
            <a:gdLst/>
            <a:ahLst/>
            <a:cxnLst>
              <a:cxn ang="0">
                <a:pos x="200" y="197"/>
              </a:cxn>
              <a:cxn ang="0">
                <a:pos x="200" y="0"/>
              </a:cxn>
              <a:cxn ang="0">
                <a:pos x="0" y="0"/>
              </a:cxn>
              <a:cxn ang="0">
                <a:pos x="0" y="200"/>
              </a:cxn>
              <a:cxn ang="0">
                <a:pos x="200" y="200"/>
              </a:cxn>
              <a:cxn ang="0">
                <a:pos x="200" y="200"/>
              </a:cxn>
            </a:cxnLst>
            <a:rect l="0" t="0" r="r" b="b"/>
            <a:pathLst>
              <a:path w="200" h="200">
                <a:moveTo>
                  <a:pt x="200" y="197"/>
                </a:moveTo>
                <a:lnTo>
                  <a:pt x="200" y="0"/>
                </a:lnTo>
                <a:lnTo>
                  <a:pt x="0" y="0"/>
                </a:lnTo>
                <a:lnTo>
                  <a:pt x="0" y="200"/>
                </a:lnTo>
                <a:lnTo>
                  <a:pt x="200" y="200"/>
                </a:lnTo>
                <a:lnTo>
                  <a:pt x="200" y="200"/>
                </a:lnTo>
              </a:path>
            </a:pathLst>
          </a:custGeom>
          <a:noFill/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684" name="Rectangle 12"/>
          <p:cNvSpPr>
            <a:spLocks noChangeArrowheads="1"/>
          </p:cNvSpPr>
          <p:nvPr/>
        </p:nvSpPr>
        <p:spPr bwMode="auto">
          <a:xfrm>
            <a:off x="2428875" y="6092527"/>
            <a:ext cx="211138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altLang="zh-TW" sz="1300">
                <a:solidFill>
                  <a:srgbClr val="000000"/>
                </a:solidFill>
                <a:latin typeface="Arial" pitchFamily="34" charset="0"/>
                <a:ea typeface="PMingLiU" pitchFamily="18" charset="-120"/>
              </a:rPr>
              <a:t>H5</a:t>
            </a:r>
            <a:endParaRPr lang="en-US" altLang="zh-TW" sz="2400">
              <a:latin typeface="Times New Roman" pitchFamily="18" charset="0"/>
              <a:ea typeface="PMingLiU" pitchFamily="18" charset="-120"/>
            </a:endParaRPr>
          </a:p>
        </p:txBody>
      </p:sp>
      <p:sp>
        <p:nvSpPr>
          <p:cNvPr id="28685" name="Freeform 13"/>
          <p:cNvSpPr>
            <a:spLocks/>
          </p:cNvSpPr>
          <p:nvPr/>
        </p:nvSpPr>
        <p:spPr bwMode="auto">
          <a:xfrm>
            <a:off x="2393950" y="6051252"/>
            <a:ext cx="317500" cy="317500"/>
          </a:xfrm>
          <a:custGeom>
            <a:avLst/>
            <a:gdLst/>
            <a:ahLst/>
            <a:cxnLst>
              <a:cxn ang="0">
                <a:pos x="197" y="197"/>
              </a:cxn>
              <a:cxn ang="0">
                <a:pos x="200" y="0"/>
              </a:cxn>
              <a:cxn ang="0">
                <a:pos x="0" y="0"/>
              </a:cxn>
              <a:cxn ang="0">
                <a:pos x="0" y="200"/>
              </a:cxn>
              <a:cxn ang="0">
                <a:pos x="200" y="200"/>
              </a:cxn>
              <a:cxn ang="0">
                <a:pos x="200" y="200"/>
              </a:cxn>
            </a:cxnLst>
            <a:rect l="0" t="0" r="r" b="b"/>
            <a:pathLst>
              <a:path w="200" h="200">
                <a:moveTo>
                  <a:pt x="197" y="197"/>
                </a:moveTo>
                <a:lnTo>
                  <a:pt x="200" y="0"/>
                </a:lnTo>
                <a:lnTo>
                  <a:pt x="0" y="0"/>
                </a:lnTo>
                <a:lnTo>
                  <a:pt x="0" y="200"/>
                </a:lnTo>
                <a:lnTo>
                  <a:pt x="200" y="200"/>
                </a:lnTo>
                <a:lnTo>
                  <a:pt x="200" y="200"/>
                </a:lnTo>
              </a:path>
            </a:pathLst>
          </a:custGeom>
          <a:noFill/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686" name="Rectangle 14"/>
          <p:cNvSpPr>
            <a:spLocks noChangeArrowheads="1"/>
          </p:cNvSpPr>
          <p:nvPr/>
        </p:nvSpPr>
        <p:spPr bwMode="auto">
          <a:xfrm>
            <a:off x="3638550" y="3303290"/>
            <a:ext cx="211138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altLang="zh-TW" sz="1300">
                <a:solidFill>
                  <a:srgbClr val="000000"/>
                </a:solidFill>
                <a:latin typeface="Arial" pitchFamily="34" charset="0"/>
                <a:ea typeface="PMingLiU" pitchFamily="18" charset="-120"/>
              </a:rPr>
              <a:t>H3</a:t>
            </a:r>
            <a:endParaRPr lang="en-US" altLang="zh-TW" sz="2400">
              <a:latin typeface="Times New Roman" pitchFamily="18" charset="0"/>
              <a:ea typeface="PMingLiU" pitchFamily="18" charset="-120"/>
            </a:endParaRPr>
          </a:p>
        </p:txBody>
      </p:sp>
      <p:sp>
        <p:nvSpPr>
          <p:cNvPr id="28687" name="Freeform 15"/>
          <p:cNvSpPr>
            <a:spLocks/>
          </p:cNvSpPr>
          <p:nvPr/>
        </p:nvSpPr>
        <p:spPr bwMode="auto">
          <a:xfrm>
            <a:off x="3598863" y="3262015"/>
            <a:ext cx="317500" cy="317500"/>
          </a:xfrm>
          <a:custGeom>
            <a:avLst/>
            <a:gdLst/>
            <a:ahLst/>
            <a:cxnLst>
              <a:cxn ang="0">
                <a:pos x="200" y="197"/>
              </a:cxn>
              <a:cxn ang="0">
                <a:pos x="200" y="0"/>
              </a:cxn>
              <a:cxn ang="0">
                <a:pos x="0" y="0"/>
              </a:cxn>
              <a:cxn ang="0">
                <a:pos x="0" y="200"/>
              </a:cxn>
              <a:cxn ang="0">
                <a:pos x="200" y="200"/>
              </a:cxn>
              <a:cxn ang="0">
                <a:pos x="200" y="200"/>
              </a:cxn>
            </a:cxnLst>
            <a:rect l="0" t="0" r="r" b="b"/>
            <a:pathLst>
              <a:path w="200" h="200">
                <a:moveTo>
                  <a:pt x="200" y="197"/>
                </a:moveTo>
                <a:lnTo>
                  <a:pt x="200" y="0"/>
                </a:lnTo>
                <a:lnTo>
                  <a:pt x="0" y="0"/>
                </a:lnTo>
                <a:lnTo>
                  <a:pt x="0" y="200"/>
                </a:lnTo>
                <a:lnTo>
                  <a:pt x="200" y="200"/>
                </a:lnTo>
                <a:lnTo>
                  <a:pt x="200" y="200"/>
                </a:lnTo>
              </a:path>
            </a:pathLst>
          </a:custGeom>
          <a:noFill/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688" name="Line 16"/>
          <p:cNvSpPr>
            <a:spLocks noChangeShapeType="1"/>
          </p:cNvSpPr>
          <p:nvPr/>
        </p:nvSpPr>
        <p:spPr bwMode="auto">
          <a:xfrm>
            <a:off x="3757613" y="3574752"/>
            <a:ext cx="1587" cy="22066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689" name="Rectangle 17"/>
          <p:cNvSpPr>
            <a:spLocks noChangeArrowheads="1"/>
          </p:cNvSpPr>
          <p:nvPr/>
        </p:nvSpPr>
        <p:spPr bwMode="auto">
          <a:xfrm>
            <a:off x="2814638" y="3298527"/>
            <a:ext cx="211137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altLang="zh-TW" sz="1300">
                <a:solidFill>
                  <a:srgbClr val="000000"/>
                </a:solidFill>
                <a:latin typeface="Arial" pitchFamily="34" charset="0"/>
                <a:ea typeface="PMingLiU" pitchFamily="18" charset="-120"/>
              </a:rPr>
              <a:t>H2</a:t>
            </a:r>
            <a:endParaRPr lang="en-US" altLang="zh-TW" sz="2400">
              <a:latin typeface="Times New Roman" pitchFamily="18" charset="0"/>
              <a:ea typeface="PMingLiU" pitchFamily="18" charset="-120"/>
            </a:endParaRPr>
          </a:p>
        </p:txBody>
      </p:sp>
      <p:sp>
        <p:nvSpPr>
          <p:cNvPr id="28690" name="Freeform 18"/>
          <p:cNvSpPr>
            <a:spLocks/>
          </p:cNvSpPr>
          <p:nvPr/>
        </p:nvSpPr>
        <p:spPr bwMode="auto">
          <a:xfrm>
            <a:off x="2773363" y="3257252"/>
            <a:ext cx="317500" cy="317500"/>
          </a:xfrm>
          <a:custGeom>
            <a:avLst/>
            <a:gdLst/>
            <a:ahLst/>
            <a:cxnLst>
              <a:cxn ang="0">
                <a:pos x="200" y="200"/>
              </a:cxn>
              <a:cxn ang="0">
                <a:pos x="200" y="0"/>
              </a:cxn>
              <a:cxn ang="0">
                <a:pos x="0" y="0"/>
              </a:cxn>
              <a:cxn ang="0">
                <a:pos x="0" y="200"/>
              </a:cxn>
              <a:cxn ang="0">
                <a:pos x="200" y="200"/>
              </a:cxn>
              <a:cxn ang="0">
                <a:pos x="200" y="200"/>
              </a:cxn>
            </a:cxnLst>
            <a:rect l="0" t="0" r="r" b="b"/>
            <a:pathLst>
              <a:path w="200" h="200">
                <a:moveTo>
                  <a:pt x="200" y="200"/>
                </a:moveTo>
                <a:lnTo>
                  <a:pt x="200" y="0"/>
                </a:lnTo>
                <a:lnTo>
                  <a:pt x="0" y="0"/>
                </a:lnTo>
                <a:lnTo>
                  <a:pt x="0" y="200"/>
                </a:lnTo>
                <a:lnTo>
                  <a:pt x="200" y="200"/>
                </a:lnTo>
                <a:lnTo>
                  <a:pt x="200" y="200"/>
                </a:lnTo>
              </a:path>
            </a:pathLst>
          </a:custGeom>
          <a:noFill/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691" name="Line 19"/>
          <p:cNvSpPr>
            <a:spLocks noChangeShapeType="1"/>
          </p:cNvSpPr>
          <p:nvPr/>
        </p:nvSpPr>
        <p:spPr bwMode="auto">
          <a:xfrm>
            <a:off x="2971800" y="3562052"/>
            <a:ext cx="4763" cy="2254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692" name="Rectangle 20"/>
          <p:cNvSpPr>
            <a:spLocks noChangeArrowheads="1"/>
          </p:cNvSpPr>
          <p:nvPr/>
        </p:nvSpPr>
        <p:spPr bwMode="auto">
          <a:xfrm>
            <a:off x="1982788" y="3303290"/>
            <a:ext cx="211137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altLang="zh-TW" sz="1300">
                <a:solidFill>
                  <a:srgbClr val="000000"/>
                </a:solidFill>
                <a:latin typeface="Arial" pitchFamily="34" charset="0"/>
                <a:ea typeface="PMingLiU" pitchFamily="18" charset="-120"/>
              </a:rPr>
              <a:t>H1</a:t>
            </a:r>
            <a:endParaRPr lang="en-US" altLang="zh-TW" sz="2400">
              <a:latin typeface="Times New Roman" pitchFamily="18" charset="0"/>
              <a:ea typeface="PMingLiU" pitchFamily="18" charset="-120"/>
            </a:endParaRPr>
          </a:p>
        </p:txBody>
      </p:sp>
      <p:sp>
        <p:nvSpPr>
          <p:cNvPr id="28693" name="Freeform 21"/>
          <p:cNvSpPr>
            <a:spLocks/>
          </p:cNvSpPr>
          <p:nvPr/>
        </p:nvSpPr>
        <p:spPr bwMode="auto">
          <a:xfrm>
            <a:off x="1947863" y="3262015"/>
            <a:ext cx="317500" cy="317500"/>
          </a:xfrm>
          <a:custGeom>
            <a:avLst/>
            <a:gdLst/>
            <a:ahLst/>
            <a:cxnLst>
              <a:cxn ang="0">
                <a:pos x="200" y="197"/>
              </a:cxn>
              <a:cxn ang="0">
                <a:pos x="200" y="0"/>
              </a:cxn>
              <a:cxn ang="0">
                <a:pos x="0" y="0"/>
              </a:cxn>
              <a:cxn ang="0">
                <a:pos x="0" y="200"/>
              </a:cxn>
              <a:cxn ang="0">
                <a:pos x="200" y="200"/>
              </a:cxn>
              <a:cxn ang="0">
                <a:pos x="200" y="200"/>
              </a:cxn>
            </a:cxnLst>
            <a:rect l="0" t="0" r="r" b="b"/>
            <a:pathLst>
              <a:path w="200" h="200">
                <a:moveTo>
                  <a:pt x="200" y="197"/>
                </a:moveTo>
                <a:lnTo>
                  <a:pt x="200" y="0"/>
                </a:lnTo>
                <a:lnTo>
                  <a:pt x="0" y="0"/>
                </a:lnTo>
                <a:lnTo>
                  <a:pt x="0" y="200"/>
                </a:lnTo>
                <a:lnTo>
                  <a:pt x="200" y="200"/>
                </a:lnTo>
                <a:lnTo>
                  <a:pt x="200" y="200"/>
                </a:lnTo>
              </a:path>
            </a:pathLst>
          </a:custGeom>
          <a:noFill/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694" name="Line 22"/>
          <p:cNvSpPr>
            <a:spLocks noChangeShapeType="1"/>
          </p:cNvSpPr>
          <p:nvPr/>
        </p:nvSpPr>
        <p:spPr bwMode="auto">
          <a:xfrm>
            <a:off x="2133600" y="3562052"/>
            <a:ext cx="4763" cy="22066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695" name="Line 23"/>
          <p:cNvSpPr>
            <a:spLocks noChangeShapeType="1"/>
          </p:cNvSpPr>
          <p:nvPr/>
        </p:nvSpPr>
        <p:spPr bwMode="auto">
          <a:xfrm>
            <a:off x="3382963" y="4400252"/>
            <a:ext cx="66675" cy="4460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696" name="Rectangle 24"/>
          <p:cNvSpPr>
            <a:spLocks noChangeArrowheads="1"/>
          </p:cNvSpPr>
          <p:nvPr/>
        </p:nvSpPr>
        <p:spPr bwMode="auto">
          <a:xfrm>
            <a:off x="1778000" y="3827165"/>
            <a:ext cx="1527175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altLang="zh-TW" sz="1300">
                <a:solidFill>
                  <a:srgbClr val="000000"/>
                </a:solidFill>
                <a:latin typeface="Arial" pitchFamily="34" charset="0"/>
                <a:ea typeface="PMingLiU" pitchFamily="18" charset="-120"/>
              </a:rPr>
              <a:t>Network 2 (Ethernet)</a:t>
            </a:r>
            <a:endParaRPr lang="en-US" altLang="zh-TW" sz="2400">
              <a:latin typeface="Times New Roman" pitchFamily="18" charset="0"/>
              <a:ea typeface="PMingLiU" pitchFamily="18" charset="-120"/>
            </a:endParaRPr>
          </a:p>
        </p:txBody>
      </p:sp>
      <p:sp>
        <p:nvSpPr>
          <p:cNvPr id="28697" name="Rectangle 25"/>
          <p:cNvSpPr>
            <a:spLocks noChangeArrowheads="1"/>
          </p:cNvSpPr>
          <p:nvPr/>
        </p:nvSpPr>
        <p:spPr bwMode="auto">
          <a:xfrm>
            <a:off x="5730875" y="2114252"/>
            <a:ext cx="1527175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altLang="zh-TW" sz="1300">
                <a:solidFill>
                  <a:srgbClr val="000000"/>
                </a:solidFill>
                <a:latin typeface="Arial" pitchFamily="34" charset="0"/>
                <a:ea typeface="PMingLiU" pitchFamily="18" charset="-120"/>
              </a:rPr>
              <a:t>Network 1 (Ethernet)</a:t>
            </a:r>
            <a:endParaRPr lang="en-US" altLang="zh-TW" sz="2400">
              <a:latin typeface="Times New Roman" pitchFamily="18" charset="0"/>
              <a:ea typeface="PMingLiU" pitchFamily="18" charset="-120"/>
            </a:endParaRPr>
          </a:p>
        </p:txBody>
      </p:sp>
      <p:sp>
        <p:nvSpPr>
          <p:cNvPr id="28698" name="Line 26"/>
          <p:cNvSpPr>
            <a:spLocks noChangeShapeType="1"/>
          </p:cNvSpPr>
          <p:nvPr/>
        </p:nvSpPr>
        <p:spPr bwMode="auto">
          <a:xfrm>
            <a:off x="2265363" y="5062240"/>
            <a:ext cx="342900" cy="1539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699" name="Line 27"/>
          <p:cNvSpPr>
            <a:spLocks noChangeShapeType="1"/>
          </p:cNvSpPr>
          <p:nvPr/>
        </p:nvSpPr>
        <p:spPr bwMode="auto">
          <a:xfrm flipV="1">
            <a:off x="2552700" y="5630565"/>
            <a:ext cx="220663" cy="4159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700" name="Rectangle 28"/>
          <p:cNvSpPr>
            <a:spLocks noChangeArrowheads="1"/>
          </p:cNvSpPr>
          <p:nvPr/>
        </p:nvSpPr>
        <p:spPr bwMode="auto">
          <a:xfrm>
            <a:off x="4664075" y="6092527"/>
            <a:ext cx="211138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altLang="zh-TW" sz="1300">
                <a:solidFill>
                  <a:srgbClr val="000000"/>
                </a:solidFill>
                <a:latin typeface="Arial" pitchFamily="34" charset="0"/>
                <a:ea typeface="PMingLiU" pitchFamily="18" charset="-120"/>
              </a:rPr>
              <a:t>H6</a:t>
            </a:r>
            <a:endParaRPr lang="en-US" altLang="zh-TW" sz="2400">
              <a:latin typeface="Times New Roman" pitchFamily="18" charset="0"/>
              <a:ea typeface="PMingLiU" pitchFamily="18" charset="-120"/>
            </a:endParaRPr>
          </a:p>
        </p:txBody>
      </p:sp>
      <p:sp>
        <p:nvSpPr>
          <p:cNvPr id="28701" name="Freeform 29"/>
          <p:cNvSpPr>
            <a:spLocks/>
          </p:cNvSpPr>
          <p:nvPr/>
        </p:nvSpPr>
        <p:spPr bwMode="auto">
          <a:xfrm>
            <a:off x="4624388" y="6051252"/>
            <a:ext cx="317500" cy="317500"/>
          </a:xfrm>
          <a:custGeom>
            <a:avLst/>
            <a:gdLst/>
            <a:ahLst/>
            <a:cxnLst>
              <a:cxn ang="0">
                <a:pos x="200" y="197"/>
              </a:cxn>
              <a:cxn ang="0">
                <a:pos x="200" y="0"/>
              </a:cxn>
              <a:cxn ang="0">
                <a:pos x="0" y="0"/>
              </a:cxn>
              <a:cxn ang="0">
                <a:pos x="0" y="200"/>
              </a:cxn>
              <a:cxn ang="0">
                <a:pos x="200" y="200"/>
              </a:cxn>
              <a:cxn ang="0">
                <a:pos x="200" y="200"/>
              </a:cxn>
            </a:cxnLst>
            <a:rect l="0" t="0" r="r" b="b"/>
            <a:pathLst>
              <a:path w="200" h="200">
                <a:moveTo>
                  <a:pt x="200" y="197"/>
                </a:moveTo>
                <a:lnTo>
                  <a:pt x="200" y="0"/>
                </a:lnTo>
                <a:lnTo>
                  <a:pt x="0" y="0"/>
                </a:lnTo>
                <a:lnTo>
                  <a:pt x="0" y="200"/>
                </a:lnTo>
                <a:lnTo>
                  <a:pt x="200" y="200"/>
                </a:lnTo>
                <a:lnTo>
                  <a:pt x="200" y="200"/>
                </a:lnTo>
              </a:path>
            </a:pathLst>
          </a:custGeom>
          <a:noFill/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702" name="Line 30"/>
          <p:cNvSpPr>
            <a:spLocks noChangeShapeType="1"/>
          </p:cNvSpPr>
          <p:nvPr/>
        </p:nvSpPr>
        <p:spPr bwMode="auto">
          <a:xfrm flipH="1" flipV="1">
            <a:off x="4684713" y="5800427"/>
            <a:ext cx="98425" cy="24606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703" name="Rectangle 31"/>
          <p:cNvSpPr>
            <a:spLocks noChangeArrowheads="1"/>
          </p:cNvSpPr>
          <p:nvPr/>
        </p:nvSpPr>
        <p:spPr bwMode="auto">
          <a:xfrm>
            <a:off x="3265488" y="5225752"/>
            <a:ext cx="1287462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altLang="zh-TW" sz="1300">
                <a:solidFill>
                  <a:srgbClr val="000000"/>
                </a:solidFill>
                <a:latin typeface="Arial" pitchFamily="34" charset="0"/>
                <a:ea typeface="PMingLiU" pitchFamily="18" charset="-120"/>
              </a:rPr>
              <a:t>Network 3 (FDDI)</a:t>
            </a:r>
            <a:endParaRPr lang="en-US" altLang="zh-TW" sz="2400">
              <a:latin typeface="Times New Roman" pitchFamily="18" charset="0"/>
              <a:ea typeface="PMingLiU" pitchFamily="18" charset="-120"/>
            </a:endParaRPr>
          </a:p>
        </p:txBody>
      </p:sp>
      <p:sp>
        <p:nvSpPr>
          <p:cNvPr id="28704" name="Rectangle 32"/>
          <p:cNvSpPr>
            <a:spLocks noChangeArrowheads="1"/>
          </p:cNvSpPr>
          <p:nvPr/>
        </p:nvSpPr>
        <p:spPr bwMode="auto">
          <a:xfrm>
            <a:off x="6084888" y="3544590"/>
            <a:ext cx="744537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altLang="zh-TW" sz="1300">
                <a:solidFill>
                  <a:srgbClr val="000000"/>
                </a:solidFill>
                <a:latin typeface="Arial" pitchFamily="34" charset="0"/>
                <a:ea typeface="PMingLiU" pitchFamily="18" charset="-120"/>
              </a:rPr>
              <a:t>Network 4</a:t>
            </a:r>
            <a:endParaRPr lang="en-US" altLang="zh-TW" sz="2400">
              <a:latin typeface="Times New Roman" pitchFamily="18" charset="0"/>
              <a:ea typeface="PMingLiU" pitchFamily="18" charset="-120"/>
            </a:endParaRPr>
          </a:p>
        </p:txBody>
      </p:sp>
      <p:sp>
        <p:nvSpPr>
          <p:cNvPr id="28705" name="Rectangle 33"/>
          <p:cNvSpPr>
            <a:spLocks noChangeArrowheads="1"/>
          </p:cNvSpPr>
          <p:nvPr/>
        </p:nvSpPr>
        <p:spPr bwMode="auto">
          <a:xfrm>
            <a:off x="5910263" y="3749377"/>
            <a:ext cx="1077912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altLang="zh-TW" sz="1300">
                <a:solidFill>
                  <a:srgbClr val="000000"/>
                </a:solidFill>
                <a:latin typeface="Arial" pitchFamily="34" charset="0"/>
                <a:ea typeface="PMingLiU" pitchFamily="18" charset="-120"/>
              </a:rPr>
              <a:t>(point-to-point)</a:t>
            </a:r>
            <a:endParaRPr lang="en-US" altLang="zh-TW" sz="2400">
              <a:latin typeface="Times New Roman" pitchFamily="18" charset="0"/>
              <a:ea typeface="PMingLiU" pitchFamily="18" charset="-120"/>
            </a:endParaRPr>
          </a:p>
        </p:txBody>
      </p:sp>
      <p:sp>
        <p:nvSpPr>
          <p:cNvPr id="28706" name="Freeform 34"/>
          <p:cNvSpPr>
            <a:spLocks/>
          </p:cNvSpPr>
          <p:nvPr/>
        </p:nvSpPr>
        <p:spPr bwMode="auto">
          <a:xfrm>
            <a:off x="5475288" y="2555577"/>
            <a:ext cx="317500" cy="3175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00"/>
              </a:cxn>
              <a:cxn ang="0">
                <a:pos x="200" y="200"/>
              </a:cxn>
              <a:cxn ang="0">
                <a:pos x="200" y="0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 w="200" h="200">
                <a:moveTo>
                  <a:pt x="0" y="0"/>
                </a:moveTo>
                <a:lnTo>
                  <a:pt x="0" y="200"/>
                </a:lnTo>
                <a:lnTo>
                  <a:pt x="200" y="200"/>
                </a:lnTo>
                <a:lnTo>
                  <a:pt x="20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noFill/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707" name="Line 35"/>
          <p:cNvSpPr>
            <a:spLocks noChangeShapeType="1"/>
          </p:cNvSpPr>
          <p:nvPr/>
        </p:nvSpPr>
        <p:spPr bwMode="auto">
          <a:xfrm flipV="1">
            <a:off x="5634038" y="2344440"/>
            <a:ext cx="4762" cy="21113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708" name="Rectangle 36"/>
          <p:cNvSpPr>
            <a:spLocks noChangeArrowheads="1"/>
          </p:cNvSpPr>
          <p:nvPr/>
        </p:nvSpPr>
        <p:spPr bwMode="auto">
          <a:xfrm>
            <a:off x="5516563" y="2596852"/>
            <a:ext cx="211137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altLang="zh-TW" sz="1300">
                <a:solidFill>
                  <a:srgbClr val="000000"/>
                </a:solidFill>
                <a:latin typeface="Arial" pitchFamily="34" charset="0"/>
                <a:ea typeface="PMingLiU" pitchFamily="18" charset="-120"/>
              </a:rPr>
              <a:t>H7</a:t>
            </a:r>
            <a:endParaRPr lang="en-US" altLang="zh-TW" sz="2400">
              <a:latin typeface="Times New Roman" pitchFamily="18" charset="0"/>
              <a:ea typeface="PMingLiU" pitchFamily="18" charset="-120"/>
            </a:endParaRPr>
          </a:p>
        </p:txBody>
      </p:sp>
      <p:sp>
        <p:nvSpPr>
          <p:cNvPr id="28709" name="Freeform 37"/>
          <p:cNvSpPr>
            <a:spLocks/>
          </p:cNvSpPr>
          <p:nvPr/>
        </p:nvSpPr>
        <p:spPr bwMode="auto">
          <a:xfrm>
            <a:off x="6300788" y="2555577"/>
            <a:ext cx="317500" cy="3175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00"/>
              </a:cxn>
              <a:cxn ang="0">
                <a:pos x="200" y="200"/>
              </a:cxn>
              <a:cxn ang="0">
                <a:pos x="200" y="0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 w="200" h="200">
                <a:moveTo>
                  <a:pt x="0" y="0"/>
                </a:moveTo>
                <a:lnTo>
                  <a:pt x="0" y="200"/>
                </a:lnTo>
                <a:lnTo>
                  <a:pt x="200" y="200"/>
                </a:lnTo>
                <a:lnTo>
                  <a:pt x="20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noFill/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710" name="Line 38"/>
          <p:cNvSpPr>
            <a:spLocks noChangeShapeType="1"/>
          </p:cNvSpPr>
          <p:nvPr/>
        </p:nvSpPr>
        <p:spPr bwMode="auto">
          <a:xfrm flipV="1">
            <a:off x="6454775" y="2350790"/>
            <a:ext cx="1588" cy="2047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711" name="Rectangle 39"/>
          <p:cNvSpPr>
            <a:spLocks noChangeArrowheads="1"/>
          </p:cNvSpPr>
          <p:nvPr/>
        </p:nvSpPr>
        <p:spPr bwMode="auto">
          <a:xfrm>
            <a:off x="6351588" y="2596852"/>
            <a:ext cx="211137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altLang="zh-TW" sz="1300">
                <a:solidFill>
                  <a:srgbClr val="000000"/>
                </a:solidFill>
                <a:latin typeface="Arial" pitchFamily="34" charset="0"/>
                <a:ea typeface="PMingLiU" pitchFamily="18" charset="-120"/>
              </a:rPr>
              <a:t>R3</a:t>
            </a:r>
            <a:endParaRPr lang="en-US" altLang="zh-TW" sz="2400">
              <a:latin typeface="Times New Roman" pitchFamily="18" charset="0"/>
              <a:ea typeface="PMingLiU" pitchFamily="18" charset="-120"/>
            </a:endParaRPr>
          </a:p>
        </p:txBody>
      </p:sp>
      <p:sp>
        <p:nvSpPr>
          <p:cNvPr id="28712" name="Freeform 40"/>
          <p:cNvSpPr>
            <a:spLocks/>
          </p:cNvSpPr>
          <p:nvPr/>
        </p:nvSpPr>
        <p:spPr bwMode="auto">
          <a:xfrm>
            <a:off x="7126288" y="2555577"/>
            <a:ext cx="317500" cy="3175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" y="200"/>
              </a:cxn>
              <a:cxn ang="0">
                <a:pos x="200" y="200"/>
              </a:cxn>
              <a:cxn ang="0">
                <a:pos x="200" y="0"/>
              </a:cxn>
              <a:cxn ang="0">
                <a:pos x="3" y="0"/>
              </a:cxn>
              <a:cxn ang="0">
                <a:pos x="3" y="0"/>
              </a:cxn>
            </a:cxnLst>
            <a:rect l="0" t="0" r="r" b="b"/>
            <a:pathLst>
              <a:path w="200" h="200">
                <a:moveTo>
                  <a:pt x="0" y="0"/>
                </a:moveTo>
                <a:lnTo>
                  <a:pt x="3" y="200"/>
                </a:lnTo>
                <a:lnTo>
                  <a:pt x="200" y="200"/>
                </a:lnTo>
                <a:lnTo>
                  <a:pt x="200" y="0"/>
                </a:lnTo>
                <a:lnTo>
                  <a:pt x="3" y="0"/>
                </a:lnTo>
                <a:lnTo>
                  <a:pt x="3" y="0"/>
                </a:lnTo>
              </a:path>
            </a:pathLst>
          </a:custGeom>
          <a:noFill/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713" name="Line 41"/>
          <p:cNvSpPr>
            <a:spLocks noChangeShapeType="1"/>
          </p:cNvSpPr>
          <p:nvPr/>
        </p:nvSpPr>
        <p:spPr bwMode="auto">
          <a:xfrm flipV="1">
            <a:off x="7285038" y="2344440"/>
            <a:ext cx="4762" cy="2159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714" name="Rectangle 42"/>
          <p:cNvSpPr>
            <a:spLocks noChangeArrowheads="1"/>
          </p:cNvSpPr>
          <p:nvPr/>
        </p:nvSpPr>
        <p:spPr bwMode="auto">
          <a:xfrm>
            <a:off x="7165975" y="2596852"/>
            <a:ext cx="211138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altLang="zh-TW" sz="1300">
                <a:solidFill>
                  <a:srgbClr val="000000"/>
                </a:solidFill>
                <a:latin typeface="Arial" pitchFamily="34" charset="0"/>
                <a:ea typeface="PMingLiU" pitchFamily="18" charset="-120"/>
              </a:rPr>
              <a:t>H8</a:t>
            </a:r>
            <a:endParaRPr lang="en-US" altLang="zh-TW" sz="2400">
              <a:latin typeface="Times New Roman" pitchFamily="18" charset="0"/>
              <a:ea typeface="PMingLiU" pitchFamily="18" charset="-120"/>
            </a:endParaRPr>
          </a:p>
        </p:txBody>
      </p:sp>
      <p:sp>
        <p:nvSpPr>
          <p:cNvPr id="28715" name="Line 43"/>
          <p:cNvSpPr>
            <a:spLocks noChangeShapeType="1"/>
          </p:cNvSpPr>
          <p:nvPr/>
        </p:nvSpPr>
        <p:spPr bwMode="auto">
          <a:xfrm>
            <a:off x="1752600" y="3795415"/>
            <a:ext cx="2476500" cy="1587"/>
          </a:xfrm>
          <a:prstGeom prst="line">
            <a:avLst/>
          </a:prstGeom>
          <a:noFill/>
          <a:ln w="20701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716" name="Line 44"/>
          <p:cNvSpPr>
            <a:spLocks noChangeShapeType="1"/>
          </p:cNvSpPr>
          <p:nvPr/>
        </p:nvSpPr>
        <p:spPr bwMode="auto">
          <a:xfrm flipH="1">
            <a:off x="5162550" y="2344440"/>
            <a:ext cx="2470150" cy="1587"/>
          </a:xfrm>
          <a:prstGeom prst="line">
            <a:avLst/>
          </a:prstGeom>
          <a:noFill/>
          <a:ln w="20701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717" name="Freeform 45"/>
          <p:cNvSpPr>
            <a:spLocks/>
          </p:cNvSpPr>
          <p:nvPr/>
        </p:nvSpPr>
        <p:spPr bwMode="auto">
          <a:xfrm>
            <a:off x="2568575" y="4816177"/>
            <a:ext cx="2674938" cy="1085850"/>
          </a:xfrm>
          <a:custGeom>
            <a:avLst/>
            <a:gdLst/>
            <a:ahLst/>
            <a:cxnLst>
              <a:cxn ang="0">
                <a:pos x="826" y="681"/>
              </a:cxn>
              <a:cxn ang="0">
                <a:pos x="968" y="678"/>
              </a:cxn>
              <a:cxn ang="0">
                <a:pos x="1101" y="665"/>
              </a:cxn>
              <a:cxn ang="0">
                <a:pos x="1224" y="645"/>
              </a:cxn>
              <a:cxn ang="0">
                <a:pos x="1337" y="620"/>
              </a:cxn>
              <a:cxn ang="0">
                <a:pos x="1437" y="584"/>
              </a:cxn>
              <a:cxn ang="0">
                <a:pos x="1524" y="542"/>
              </a:cxn>
              <a:cxn ang="0">
                <a:pos x="1592" y="497"/>
              </a:cxn>
              <a:cxn ang="0">
                <a:pos x="1643" y="449"/>
              </a:cxn>
              <a:cxn ang="0">
                <a:pos x="1676" y="394"/>
              </a:cxn>
              <a:cxn ang="0">
                <a:pos x="1685" y="332"/>
              </a:cxn>
              <a:cxn ang="0">
                <a:pos x="1676" y="277"/>
              </a:cxn>
              <a:cxn ang="0">
                <a:pos x="1643" y="226"/>
              </a:cxn>
              <a:cxn ang="0">
                <a:pos x="1592" y="177"/>
              </a:cxn>
              <a:cxn ang="0">
                <a:pos x="1524" y="132"/>
              </a:cxn>
              <a:cxn ang="0">
                <a:pos x="1440" y="93"/>
              </a:cxn>
              <a:cxn ang="0">
                <a:pos x="1340" y="61"/>
              </a:cxn>
              <a:cxn ang="0">
                <a:pos x="1230" y="35"/>
              </a:cxn>
              <a:cxn ang="0">
                <a:pos x="1107" y="16"/>
              </a:cxn>
              <a:cxn ang="0">
                <a:pos x="975" y="3"/>
              </a:cxn>
              <a:cxn ang="0">
                <a:pos x="836" y="0"/>
              </a:cxn>
              <a:cxn ang="0">
                <a:pos x="704" y="6"/>
              </a:cxn>
              <a:cxn ang="0">
                <a:pos x="574" y="19"/>
              </a:cxn>
              <a:cxn ang="0">
                <a:pos x="455" y="38"/>
              </a:cxn>
              <a:cxn ang="0">
                <a:pos x="345" y="64"/>
              </a:cxn>
              <a:cxn ang="0">
                <a:pos x="245" y="97"/>
              </a:cxn>
              <a:cxn ang="0">
                <a:pos x="161" y="132"/>
              </a:cxn>
              <a:cxn ang="0">
                <a:pos x="93" y="174"/>
              </a:cxn>
              <a:cxn ang="0">
                <a:pos x="41" y="222"/>
              </a:cxn>
              <a:cxn ang="0">
                <a:pos x="9" y="271"/>
              </a:cxn>
              <a:cxn ang="0">
                <a:pos x="0" y="323"/>
              </a:cxn>
              <a:cxn ang="0">
                <a:pos x="9" y="377"/>
              </a:cxn>
              <a:cxn ang="0">
                <a:pos x="38" y="429"/>
              </a:cxn>
              <a:cxn ang="0">
                <a:pos x="87" y="481"/>
              </a:cxn>
              <a:cxn ang="0">
                <a:pos x="151" y="526"/>
              </a:cxn>
              <a:cxn ang="0">
                <a:pos x="232" y="571"/>
              </a:cxn>
              <a:cxn ang="0">
                <a:pos x="326" y="607"/>
              </a:cxn>
              <a:cxn ang="0">
                <a:pos x="435" y="639"/>
              </a:cxn>
              <a:cxn ang="0">
                <a:pos x="555" y="662"/>
              </a:cxn>
              <a:cxn ang="0">
                <a:pos x="687" y="678"/>
              </a:cxn>
              <a:cxn ang="0">
                <a:pos x="826" y="684"/>
              </a:cxn>
              <a:cxn ang="0">
                <a:pos x="826" y="684"/>
              </a:cxn>
            </a:cxnLst>
            <a:rect l="0" t="0" r="r" b="b"/>
            <a:pathLst>
              <a:path w="1685" h="684">
                <a:moveTo>
                  <a:pt x="826" y="681"/>
                </a:moveTo>
                <a:lnTo>
                  <a:pt x="968" y="678"/>
                </a:lnTo>
                <a:lnTo>
                  <a:pt x="1101" y="665"/>
                </a:lnTo>
                <a:lnTo>
                  <a:pt x="1224" y="645"/>
                </a:lnTo>
                <a:lnTo>
                  <a:pt x="1337" y="620"/>
                </a:lnTo>
                <a:lnTo>
                  <a:pt x="1437" y="584"/>
                </a:lnTo>
                <a:lnTo>
                  <a:pt x="1524" y="542"/>
                </a:lnTo>
                <a:lnTo>
                  <a:pt x="1592" y="497"/>
                </a:lnTo>
                <a:lnTo>
                  <a:pt x="1643" y="449"/>
                </a:lnTo>
                <a:lnTo>
                  <a:pt x="1676" y="394"/>
                </a:lnTo>
                <a:lnTo>
                  <a:pt x="1685" y="332"/>
                </a:lnTo>
                <a:lnTo>
                  <a:pt x="1676" y="277"/>
                </a:lnTo>
                <a:lnTo>
                  <a:pt x="1643" y="226"/>
                </a:lnTo>
                <a:lnTo>
                  <a:pt x="1592" y="177"/>
                </a:lnTo>
                <a:lnTo>
                  <a:pt x="1524" y="132"/>
                </a:lnTo>
                <a:lnTo>
                  <a:pt x="1440" y="93"/>
                </a:lnTo>
                <a:lnTo>
                  <a:pt x="1340" y="61"/>
                </a:lnTo>
                <a:lnTo>
                  <a:pt x="1230" y="35"/>
                </a:lnTo>
                <a:lnTo>
                  <a:pt x="1107" y="16"/>
                </a:lnTo>
                <a:lnTo>
                  <a:pt x="975" y="3"/>
                </a:lnTo>
                <a:lnTo>
                  <a:pt x="836" y="0"/>
                </a:lnTo>
                <a:lnTo>
                  <a:pt x="704" y="6"/>
                </a:lnTo>
                <a:lnTo>
                  <a:pt x="574" y="19"/>
                </a:lnTo>
                <a:lnTo>
                  <a:pt x="455" y="38"/>
                </a:lnTo>
                <a:lnTo>
                  <a:pt x="345" y="64"/>
                </a:lnTo>
                <a:lnTo>
                  <a:pt x="245" y="97"/>
                </a:lnTo>
                <a:lnTo>
                  <a:pt x="161" y="132"/>
                </a:lnTo>
                <a:lnTo>
                  <a:pt x="93" y="174"/>
                </a:lnTo>
                <a:lnTo>
                  <a:pt x="41" y="222"/>
                </a:lnTo>
                <a:lnTo>
                  <a:pt x="9" y="271"/>
                </a:lnTo>
                <a:lnTo>
                  <a:pt x="0" y="323"/>
                </a:lnTo>
                <a:lnTo>
                  <a:pt x="9" y="377"/>
                </a:lnTo>
                <a:lnTo>
                  <a:pt x="38" y="429"/>
                </a:lnTo>
                <a:lnTo>
                  <a:pt x="87" y="481"/>
                </a:lnTo>
                <a:lnTo>
                  <a:pt x="151" y="526"/>
                </a:lnTo>
                <a:lnTo>
                  <a:pt x="232" y="571"/>
                </a:lnTo>
                <a:lnTo>
                  <a:pt x="326" y="607"/>
                </a:lnTo>
                <a:lnTo>
                  <a:pt x="435" y="639"/>
                </a:lnTo>
                <a:lnTo>
                  <a:pt x="555" y="662"/>
                </a:lnTo>
                <a:lnTo>
                  <a:pt x="687" y="678"/>
                </a:lnTo>
                <a:lnTo>
                  <a:pt x="826" y="684"/>
                </a:lnTo>
                <a:lnTo>
                  <a:pt x="826" y="684"/>
                </a:lnTo>
              </a:path>
            </a:pathLst>
          </a:custGeom>
          <a:noFill/>
          <a:ln w="20701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718" name="Line 46"/>
          <p:cNvSpPr>
            <a:spLocks noChangeShapeType="1"/>
          </p:cNvSpPr>
          <p:nvPr/>
        </p:nvSpPr>
        <p:spPr bwMode="auto">
          <a:xfrm flipH="1">
            <a:off x="5500688" y="2873077"/>
            <a:ext cx="947737" cy="1584325"/>
          </a:xfrm>
          <a:prstGeom prst="line">
            <a:avLst/>
          </a:prstGeom>
          <a:noFill/>
          <a:ln w="20701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719" name="Oval 47"/>
          <p:cNvSpPr>
            <a:spLocks noChangeArrowheads="1"/>
          </p:cNvSpPr>
          <p:nvPr/>
        </p:nvSpPr>
        <p:spPr bwMode="auto">
          <a:xfrm>
            <a:off x="1219200" y="4311352"/>
            <a:ext cx="5029200" cy="2286000"/>
          </a:xfrm>
          <a:prstGeom prst="ellips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720" name="Oval 48"/>
          <p:cNvSpPr>
            <a:spLocks noChangeArrowheads="1"/>
          </p:cNvSpPr>
          <p:nvPr/>
        </p:nvSpPr>
        <p:spPr bwMode="auto">
          <a:xfrm>
            <a:off x="1219200" y="2939752"/>
            <a:ext cx="3505200" cy="1219200"/>
          </a:xfrm>
          <a:prstGeom prst="ellips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721" name="Oval 49"/>
          <p:cNvSpPr>
            <a:spLocks noChangeArrowheads="1"/>
          </p:cNvSpPr>
          <p:nvPr/>
        </p:nvSpPr>
        <p:spPr bwMode="auto">
          <a:xfrm>
            <a:off x="4953000" y="1644352"/>
            <a:ext cx="2971800" cy="1066800"/>
          </a:xfrm>
          <a:prstGeom prst="ellips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722" name="Oval 50"/>
          <p:cNvSpPr>
            <a:spLocks noChangeArrowheads="1"/>
          </p:cNvSpPr>
          <p:nvPr/>
        </p:nvSpPr>
        <p:spPr bwMode="auto">
          <a:xfrm rot="1870097">
            <a:off x="5734050" y="2642890"/>
            <a:ext cx="533400" cy="2054225"/>
          </a:xfrm>
          <a:prstGeom prst="ellips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81000"/>
            <a:ext cx="8534400" cy="609600"/>
          </a:xfrm>
        </p:spPr>
        <p:txBody>
          <a:bodyPr>
            <a:normAutofit fontScale="90000"/>
          </a:bodyPr>
          <a:lstStyle/>
          <a:p>
            <a:r>
              <a:rPr lang="en-US" altLang="zh-TW">
                <a:ea typeface="PMingLiU" pitchFamily="18" charset="-120"/>
              </a:rPr>
              <a:t>IP: Scaling to data-link technologies</a:t>
            </a:r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6843FFE4-AD7C-4F8A-8CD4-00E98FF7D7C1}" type="slidenum">
              <a:rPr lang="en-GB"/>
              <a:pPr/>
              <a:t>9</a:t>
            </a:fld>
            <a:endParaRPr lang="en-GB"/>
          </a:p>
        </p:txBody>
      </p:sp>
      <p:sp>
        <p:nvSpPr>
          <p:cNvPr id="2969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29700" name="Text Box 4"/>
          <p:cNvSpPr txBox="1">
            <a:spLocks noChangeArrowheads="1"/>
          </p:cNvSpPr>
          <p:nvPr/>
        </p:nvSpPr>
        <p:spPr bwMode="auto">
          <a:xfrm>
            <a:off x="3810000" y="1772245"/>
            <a:ext cx="1752600" cy="5889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zh-TW" sz="3200">
                <a:latin typeface="Times New Roman" pitchFamily="18" charset="0"/>
                <a:ea typeface="PMingLiU" pitchFamily="18" charset="-120"/>
              </a:rPr>
              <a:t>Ethernet</a:t>
            </a:r>
          </a:p>
        </p:txBody>
      </p:sp>
      <p:sp>
        <p:nvSpPr>
          <p:cNvPr id="29701" name="Text Box 5"/>
          <p:cNvSpPr txBox="1">
            <a:spLocks noChangeArrowheads="1"/>
          </p:cNvSpPr>
          <p:nvPr/>
        </p:nvSpPr>
        <p:spPr bwMode="auto">
          <a:xfrm>
            <a:off x="3886200" y="5069483"/>
            <a:ext cx="1752600" cy="5889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zh-TW" sz="3200">
                <a:latin typeface="Times New Roman" pitchFamily="18" charset="0"/>
                <a:ea typeface="PMingLiU" pitchFamily="18" charset="-120"/>
              </a:rPr>
              <a:t>FDDI</a:t>
            </a:r>
          </a:p>
        </p:txBody>
      </p:sp>
      <p:sp>
        <p:nvSpPr>
          <p:cNvPr id="29702" name="Text Box 6"/>
          <p:cNvSpPr txBox="1">
            <a:spLocks noChangeArrowheads="1"/>
          </p:cNvSpPr>
          <p:nvPr/>
        </p:nvSpPr>
        <p:spPr bwMode="auto">
          <a:xfrm>
            <a:off x="6858000" y="3372445"/>
            <a:ext cx="1752600" cy="5889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zh-TW" sz="3200">
                <a:latin typeface="Times New Roman" pitchFamily="18" charset="0"/>
                <a:ea typeface="PMingLiU" pitchFamily="18" charset="-120"/>
              </a:rPr>
              <a:t>PPP</a:t>
            </a:r>
          </a:p>
        </p:txBody>
      </p:sp>
      <p:sp>
        <p:nvSpPr>
          <p:cNvPr id="29703" name="Text Box 7"/>
          <p:cNvSpPr txBox="1">
            <a:spLocks noChangeArrowheads="1"/>
          </p:cNvSpPr>
          <p:nvPr/>
        </p:nvSpPr>
        <p:spPr bwMode="auto">
          <a:xfrm>
            <a:off x="533400" y="3393083"/>
            <a:ext cx="2133600" cy="5889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zh-TW" sz="3200">
                <a:latin typeface="Times New Roman" pitchFamily="18" charset="0"/>
                <a:ea typeface="PMingLiU" pitchFamily="18" charset="-120"/>
              </a:rPr>
              <a:t>Token ring</a:t>
            </a:r>
          </a:p>
        </p:txBody>
      </p:sp>
      <p:sp>
        <p:nvSpPr>
          <p:cNvPr id="29704" name="Text Box 8"/>
          <p:cNvSpPr txBox="1">
            <a:spLocks noChangeArrowheads="1"/>
          </p:cNvSpPr>
          <p:nvPr/>
        </p:nvSpPr>
        <p:spPr bwMode="auto">
          <a:xfrm>
            <a:off x="4267200" y="3372445"/>
            <a:ext cx="990600" cy="711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zh-TW" sz="4000" b="1">
                <a:latin typeface="Times New Roman" pitchFamily="18" charset="0"/>
                <a:ea typeface="PMingLiU" pitchFamily="18" charset="-120"/>
              </a:rPr>
              <a:t>IP</a:t>
            </a:r>
            <a:endParaRPr lang="en-US" altLang="zh-TW" sz="3200">
              <a:latin typeface="Times New Roman" pitchFamily="18" charset="0"/>
              <a:ea typeface="PMingLiU" pitchFamily="18" charset="-120"/>
            </a:endParaRPr>
          </a:p>
        </p:txBody>
      </p:sp>
      <p:sp>
        <p:nvSpPr>
          <p:cNvPr id="29705" name="Line 9"/>
          <p:cNvSpPr>
            <a:spLocks noChangeShapeType="1"/>
          </p:cNvSpPr>
          <p:nvPr/>
        </p:nvSpPr>
        <p:spPr bwMode="auto">
          <a:xfrm>
            <a:off x="2667000" y="3677245"/>
            <a:ext cx="1600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06" name="Line 10"/>
          <p:cNvSpPr>
            <a:spLocks noChangeShapeType="1"/>
          </p:cNvSpPr>
          <p:nvPr/>
        </p:nvSpPr>
        <p:spPr bwMode="auto">
          <a:xfrm>
            <a:off x="5257800" y="3677245"/>
            <a:ext cx="1600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07" name="Line 11"/>
          <p:cNvSpPr>
            <a:spLocks noChangeShapeType="1"/>
          </p:cNvSpPr>
          <p:nvPr/>
        </p:nvSpPr>
        <p:spPr bwMode="auto">
          <a:xfrm>
            <a:off x="4724400" y="2381845"/>
            <a:ext cx="0" cy="990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08" name="Line 12"/>
          <p:cNvSpPr>
            <a:spLocks noChangeShapeType="1"/>
          </p:cNvSpPr>
          <p:nvPr/>
        </p:nvSpPr>
        <p:spPr bwMode="auto">
          <a:xfrm>
            <a:off x="4724400" y="4058245"/>
            <a:ext cx="0" cy="990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09" name="Line 13"/>
          <p:cNvSpPr>
            <a:spLocks noChangeShapeType="1"/>
          </p:cNvSpPr>
          <p:nvPr/>
        </p:nvSpPr>
        <p:spPr bwMode="auto">
          <a:xfrm>
            <a:off x="762000" y="6156920"/>
            <a:ext cx="838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10" name="Text Box 14"/>
          <p:cNvSpPr txBox="1">
            <a:spLocks noChangeArrowheads="1"/>
          </p:cNvSpPr>
          <p:nvPr/>
        </p:nvSpPr>
        <p:spPr bwMode="auto">
          <a:xfrm>
            <a:off x="1752600" y="5852120"/>
            <a:ext cx="434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zh-TW" sz="2400">
                <a:latin typeface="Times New Roman" pitchFamily="18" charset="0"/>
                <a:ea typeface="PMingLiU" pitchFamily="18" charset="-120"/>
              </a:rPr>
              <a:t>Encapsulation and demultiplexing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3910</TotalTime>
  <Words>1344</Words>
  <Application>Microsoft Office PowerPoint</Application>
  <PresentationFormat>On-screen Show (4:3)</PresentationFormat>
  <Paragraphs>352</Paragraphs>
  <Slides>30</Slides>
  <Notes>29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8" baseType="lpstr">
      <vt:lpstr>Times New Roman</vt:lpstr>
      <vt:lpstr>Garamond</vt:lpstr>
      <vt:lpstr>Arial</vt:lpstr>
      <vt:lpstr>Verdana</vt:lpstr>
      <vt:lpstr>Wingdings</vt:lpstr>
      <vt:lpstr>PMingLiU</vt:lpstr>
      <vt:lpstr>Courier New</vt:lpstr>
      <vt:lpstr>Median</vt:lpstr>
      <vt:lpstr>Why an IP layer?</vt:lpstr>
      <vt:lpstr>The internetworking problem</vt:lpstr>
      <vt:lpstr>The internetworking problem</vt:lpstr>
      <vt:lpstr>The internetworking problem</vt:lpstr>
      <vt:lpstr>Scaling to data-link technologies</vt:lpstr>
      <vt:lpstr>Scaling to network size</vt:lpstr>
      <vt:lpstr>Uncommon MAC address spaces</vt:lpstr>
      <vt:lpstr>A layer-3 solution to internetworking</vt:lpstr>
      <vt:lpstr>IP: Scaling to data-link technologies</vt:lpstr>
      <vt:lpstr>IP: Scaling to network size</vt:lpstr>
      <vt:lpstr>IP: Uncommon MAC address spaces</vt:lpstr>
      <vt:lpstr>Directly connected IP hosts</vt:lpstr>
      <vt:lpstr>Indirectly connected IP hosts</vt:lpstr>
      <vt:lpstr>Encapsulation</vt:lpstr>
      <vt:lpstr>Encapsulation</vt:lpstr>
      <vt:lpstr>Demultiplexing</vt:lpstr>
      <vt:lpstr>Internet addresses and port numbers</vt:lpstr>
      <vt:lpstr>IP software at end hosts</vt:lpstr>
      <vt:lpstr>An example</vt:lpstr>
      <vt:lpstr>An example</vt:lpstr>
      <vt:lpstr>IP Software at routers</vt:lpstr>
      <vt:lpstr>Network programming</vt:lpstr>
      <vt:lpstr>Basic socket calls for a client</vt:lpstr>
      <vt:lpstr>Basic socket calls for a server</vt:lpstr>
      <vt:lpstr>10 choices that were critical to the Internet’s success</vt:lpstr>
      <vt:lpstr>10 right choices (by Scott Bradner)</vt:lpstr>
      <vt:lpstr>10 right choices (by Scott Bradner)</vt:lpstr>
      <vt:lpstr>Summary</vt:lpstr>
      <vt:lpstr>Exercises this week</vt:lpstr>
      <vt:lpstr>Acknowledgments</vt:lpstr>
    </vt:vector>
  </TitlesOfParts>
  <Company>Hong Kong Polytechnic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Internet and TCP/IP</dc:title>
  <dc:creator>Department of Computing</dc:creator>
  <cp:lastModifiedBy>RockyChang</cp:lastModifiedBy>
  <cp:revision>180</cp:revision>
  <cp:lastPrinted>2002-09-10T04:52:10Z</cp:lastPrinted>
  <dcterms:created xsi:type="dcterms:W3CDTF">2000-09-14T07:09:27Z</dcterms:created>
  <dcterms:modified xsi:type="dcterms:W3CDTF">2010-09-20T07:40:08Z</dcterms:modified>
</cp:coreProperties>
</file>