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D2811-94AA-1048-BEC3-1E43C6859486}" type="datetimeFigureOut">
              <a:rPr lang="en-US" smtClean="0"/>
              <a:pPr/>
              <a:t>4/16/2017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846C1-D344-4B4A-B397-7DBF1B1ACFFA}" type="slidenum">
              <a:rPr lang="en-US" smtClean="0"/>
              <a:pPr/>
              <a:t>‹#›</a:t>
            </a:fld>
            <a:endParaRPr lang="en-US"/>
          </a:p>
        </p:txBody>
      </p:sp>
    </p:spTree>
    <p:extLst>
      <p:ext uri="{BB962C8B-B14F-4D97-AF65-F5344CB8AC3E}">
        <p14:creationId xmlns:p14="http://schemas.microsoft.com/office/powerpoint/2010/main" val="3784019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6E8A4-66A7-9B41-9E8F-FE99395562AA}" type="datetimeFigureOut">
              <a:rPr lang="en-US" smtClean="0"/>
              <a:pPr/>
              <a:t>4/16/2017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42699-BC5A-5A4B-9F87-077ED73BF7B7}" type="slidenum">
              <a:rPr lang="en-US" smtClean="0"/>
              <a:pPr/>
              <a:t>‹#›</a:t>
            </a:fld>
            <a:endParaRPr lang="en-US"/>
          </a:p>
        </p:txBody>
      </p:sp>
    </p:spTree>
    <p:extLst>
      <p:ext uri="{BB962C8B-B14F-4D97-AF65-F5344CB8AC3E}">
        <p14:creationId xmlns:p14="http://schemas.microsoft.com/office/powerpoint/2010/main" val="38521905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R_{emp}(\vec{w</a:t>
            </a:r>
            <a:r>
              <a:rPr lang="en-US" sz="1200" kern="1200" dirty="0" smtClean="0">
                <a:solidFill>
                  <a:schemeClr val="tx1"/>
                </a:solidFill>
                <a:latin typeface="+mn-lt"/>
                <a:ea typeface="+mn-ea"/>
                <a:cs typeface="+mn-cs"/>
              </a:rPr>
              <a:t>})&amp;=&amp;\frac{1}{2N}\sum_{i=0}^{N-1}\left(t_i -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1&amp;x_i\end{bmatrix}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w_0\\w_1\end{bmatrix}\right)^2\\R(\theta)&amp;=&amp;\frac{1}{2N} \left\</a:t>
            </a:r>
            <a:r>
              <a:rPr lang="en-US" sz="1200" kern="1200" dirty="0" err="1" smtClean="0">
                <a:solidFill>
                  <a:schemeClr val="tx1"/>
                </a:solidFill>
                <a:latin typeface="+mn-lt"/>
                <a:ea typeface="+mn-ea"/>
                <a:cs typeface="+mn-cs"/>
              </a:rPr>
              <a:t>lVert\begin{bmatrix</a:t>
            </a:r>
            <a:r>
              <a:rPr lang="en-US" sz="1200" kern="1200" dirty="0" smtClean="0">
                <a:solidFill>
                  <a:schemeClr val="tx1"/>
                </a:solidFill>
                <a:latin typeface="+mn-lt"/>
                <a:ea typeface="+mn-ea"/>
                <a:cs typeface="+mn-cs"/>
              </a:rPr>
              <a:t>} t_0\\t_1\\\vdots\\t_{N-1}\end{bmatrix} -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1&amp;x_0\\1&amp;x_1\\\vdots\\1&amp;x_{N-1}\end{bmatrix}\begin{bmatrix} w_0\\w_1\end{bmatrix}\right\rVert^2\\&amp;=&amp;\frac{1}{2N}\left\lVert\vec{t} - \</a:t>
            </a:r>
            <a:r>
              <a:rPr lang="en-US" sz="1200" kern="1200" dirty="0" err="1" smtClean="0">
                <a:solidFill>
                  <a:schemeClr val="tx1"/>
                </a:solidFill>
                <a:latin typeface="+mn-lt"/>
                <a:ea typeface="+mn-ea"/>
                <a:cs typeface="+mn-cs"/>
              </a:rPr>
              <a:t>vec{X}\vec{w</a:t>
            </a:r>
            <a:r>
              <a:rPr lang="en-US" sz="1200" kern="1200" dirty="0" smtClean="0">
                <a:solidFill>
                  <a:schemeClr val="tx1"/>
                </a:solidFill>
                <a:latin typeface="+mn-lt"/>
                <a:ea typeface="+mn-ea"/>
                <a:cs typeface="+mn-cs"/>
              </a:rPr>
              <a:t>} \right\rVert^2</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sum_{d</a:t>
            </a:r>
            <a:r>
              <a:rPr lang="en-US" sz="1200" kern="1200" dirty="0" smtClean="0">
                <a:solidFill>
                  <a:schemeClr val="tx1"/>
                </a:solidFill>
                <a:latin typeface="+mn-lt"/>
                <a:ea typeface="+mn-ea"/>
                <a:cs typeface="+mn-cs"/>
              </a:rPr>
              <a:t>=1}^D\theta_dx^d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a:t>
            </a:fld>
            <a:endParaRPr lang="en-US"/>
          </a:p>
        </p:txBody>
      </p:sp>
    </p:spTree>
    <p:extLst>
      <p:ext uri="{BB962C8B-B14F-4D97-AF65-F5344CB8AC3E}">
        <p14:creationId xmlns:p14="http://schemas.microsoft.com/office/powerpoint/2010/main" val="345494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19</a:t>
            </a:fld>
            <a:endParaRPr lang="en-US"/>
          </a:p>
        </p:txBody>
      </p:sp>
    </p:spTree>
    <p:extLst>
      <p:ext uri="{BB962C8B-B14F-4D97-AF65-F5344CB8AC3E}">
        <p14:creationId xmlns:p14="http://schemas.microsoft.com/office/powerpoint/2010/main" val="276211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20</a:t>
            </a:fld>
            <a:endParaRPr lang="en-US"/>
          </a:p>
        </p:txBody>
      </p:sp>
    </p:spTree>
    <p:extLst>
      <p:ext uri="{BB962C8B-B14F-4D97-AF65-F5344CB8AC3E}">
        <p14:creationId xmlns:p14="http://schemas.microsoft.com/office/powerpoint/2010/main" val="20017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21</a:t>
            </a:fld>
            <a:endParaRPr lang="en-US"/>
          </a:p>
        </p:txBody>
      </p:sp>
    </p:spTree>
    <p:extLst>
      <p:ext uri="{BB962C8B-B14F-4D97-AF65-F5344CB8AC3E}">
        <p14:creationId xmlns:p14="http://schemas.microsoft.com/office/powerpoint/2010/main" val="299879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22</a:t>
            </a:fld>
            <a:endParaRPr lang="en-US"/>
          </a:p>
        </p:txBody>
      </p:sp>
    </p:spTree>
    <p:extLst>
      <p:ext uri="{BB962C8B-B14F-4D97-AF65-F5344CB8AC3E}">
        <p14:creationId xmlns:p14="http://schemas.microsoft.com/office/powerpoint/2010/main" val="221956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23</a:t>
            </a:fld>
            <a:endParaRPr lang="en-US"/>
          </a:p>
        </p:txBody>
      </p:sp>
    </p:spTree>
    <p:extLst>
      <p:ext uri="{BB962C8B-B14F-4D97-AF65-F5344CB8AC3E}">
        <p14:creationId xmlns:p14="http://schemas.microsoft.com/office/powerpoint/2010/main" val="88787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24</a:t>
            </a:fld>
            <a:endParaRPr lang="en-US"/>
          </a:p>
        </p:txBody>
      </p:sp>
    </p:spTree>
    <p:extLst>
      <p:ext uri="{BB962C8B-B14F-4D97-AF65-F5344CB8AC3E}">
        <p14:creationId xmlns:p14="http://schemas.microsoft.com/office/powerpoint/2010/main" val="3165042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25</a:t>
            </a:fld>
            <a:endParaRPr lang="en-US"/>
          </a:p>
        </p:txBody>
      </p:sp>
    </p:spTree>
    <p:extLst>
      <p:ext uri="{BB962C8B-B14F-4D97-AF65-F5344CB8AC3E}">
        <p14:creationId xmlns:p14="http://schemas.microsoft.com/office/powerpoint/2010/main" val="39384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26</a:t>
            </a:fld>
            <a:endParaRPr lang="en-US"/>
          </a:p>
        </p:txBody>
      </p:sp>
    </p:spTree>
    <p:extLst>
      <p:ext uri="{BB962C8B-B14F-4D97-AF65-F5344CB8AC3E}">
        <p14:creationId xmlns:p14="http://schemas.microsoft.com/office/powerpoint/2010/main" val="167433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27</a:t>
            </a:fld>
            <a:endParaRPr lang="en-US"/>
          </a:p>
        </p:txBody>
      </p:sp>
    </p:spTree>
    <p:extLst>
      <p:ext uri="{BB962C8B-B14F-4D97-AF65-F5344CB8AC3E}">
        <p14:creationId xmlns:p14="http://schemas.microsoft.com/office/powerpoint/2010/main" val="117319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28</a:t>
            </a:fld>
            <a:endParaRPr lang="en-US"/>
          </a:p>
        </p:txBody>
      </p:sp>
    </p:spTree>
    <p:extLst>
      <p:ext uri="{BB962C8B-B14F-4D97-AF65-F5344CB8AC3E}">
        <p14:creationId xmlns:p14="http://schemas.microsoft.com/office/powerpoint/2010/main" val="122426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vec{x}_i</a:t>
            </a:r>
            <a:r>
              <a:rPr lang="en-US" sz="1200" kern="1200" dirty="0" smtClean="0">
                <a:solidFill>
                  <a:schemeClr val="tx1"/>
                </a:solidFill>
                <a:latin typeface="+mn-lt"/>
                <a:ea typeface="+mn-ea"/>
                <a:cs typeface="+mn-cs"/>
              </a:rPr>
              <a:t> = \left[\begin{matrix}x_i^0&amp;x_i^1&amp;x_i^2&amp;\ldots&amp;x_i^D\end{matrix} \</a:t>
            </a:r>
            <a:r>
              <a:rPr lang="en-US" sz="1200" kern="1200" dirty="0" err="1" smtClean="0">
                <a:solidFill>
                  <a:schemeClr val="tx1"/>
                </a:solidFill>
                <a:latin typeface="+mn-lt"/>
                <a:ea typeface="+mn-ea"/>
                <a:cs typeface="+mn-cs"/>
              </a:rPr>
              <a:t>right]^T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vec{x}_i</a:t>
            </a:r>
            <a:r>
              <a:rPr lang="en-US" sz="1200" kern="1200" dirty="0" smtClean="0">
                <a:solidFill>
                  <a:schemeClr val="tx1"/>
                </a:solidFill>
                <a:latin typeface="+mn-lt"/>
                <a:ea typeface="+mn-ea"/>
                <a:cs typeface="+mn-cs"/>
              </a:rPr>
              <a:t> = \left[\begin{matrix}\phi_0(x_i)&amp;\phi_1(x_i)&amp;\phi_2(x_i)&amp;\ldots&amp;\phi_D(x_i)\end{matrix} \</a:t>
            </a:r>
            <a:r>
              <a:rPr lang="en-US" sz="1200" kern="1200" dirty="0" err="1" smtClean="0">
                <a:solidFill>
                  <a:schemeClr val="tx1"/>
                </a:solidFill>
                <a:latin typeface="+mn-lt"/>
                <a:ea typeface="+mn-ea"/>
                <a:cs typeface="+mn-cs"/>
              </a:rPr>
              <a:t>right]^T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5</a:t>
            </a:fld>
            <a:endParaRPr lang="en-US"/>
          </a:p>
        </p:txBody>
      </p:sp>
    </p:spTree>
    <p:extLst>
      <p:ext uri="{BB962C8B-B14F-4D97-AF65-F5344CB8AC3E}">
        <p14:creationId xmlns:p14="http://schemas.microsoft.com/office/powerpoint/2010/main" val="35473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29</a:t>
            </a:fld>
            <a:endParaRPr lang="en-US"/>
          </a:p>
        </p:txBody>
      </p:sp>
    </p:spTree>
    <p:extLst>
      <p:ext uri="{BB962C8B-B14F-4D97-AF65-F5344CB8AC3E}">
        <p14:creationId xmlns:p14="http://schemas.microsoft.com/office/powerpoint/2010/main" val="162372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30</a:t>
            </a:fld>
            <a:endParaRPr lang="en-US"/>
          </a:p>
        </p:txBody>
      </p:sp>
    </p:spTree>
    <p:extLst>
      <p:ext uri="{BB962C8B-B14F-4D97-AF65-F5344CB8AC3E}">
        <p14:creationId xmlns:p14="http://schemas.microsoft.com/office/powerpoint/2010/main" val="4216081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31</a:t>
            </a:fld>
            <a:endParaRPr lang="en-US"/>
          </a:p>
        </p:txBody>
      </p:sp>
    </p:spTree>
    <p:extLst>
      <p:ext uri="{BB962C8B-B14F-4D97-AF65-F5344CB8AC3E}">
        <p14:creationId xmlns:p14="http://schemas.microsoft.com/office/powerpoint/2010/main" val="2058212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32</a:t>
            </a:fld>
            <a:endParaRPr lang="en-US"/>
          </a:p>
        </p:txBody>
      </p:sp>
    </p:spTree>
    <p:extLst>
      <p:ext uri="{BB962C8B-B14F-4D97-AF65-F5344CB8AC3E}">
        <p14:creationId xmlns:p14="http://schemas.microsoft.com/office/powerpoint/2010/main" val="256853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33</a:t>
            </a:fld>
            <a:endParaRPr lang="en-US"/>
          </a:p>
        </p:txBody>
      </p:sp>
    </p:spTree>
    <p:extLst>
      <p:ext uri="{BB962C8B-B14F-4D97-AF65-F5344CB8AC3E}">
        <p14:creationId xmlns:p14="http://schemas.microsoft.com/office/powerpoint/2010/main" val="3230686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34</a:t>
            </a:fld>
            <a:endParaRPr lang="en-US"/>
          </a:p>
        </p:txBody>
      </p:sp>
    </p:spTree>
    <p:extLst>
      <p:ext uri="{BB962C8B-B14F-4D97-AF65-F5344CB8AC3E}">
        <p14:creationId xmlns:p14="http://schemas.microsoft.com/office/powerpoint/2010/main" val="2750214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35</a:t>
            </a:fld>
            <a:endParaRPr lang="en-US"/>
          </a:p>
        </p:txBody>
      </p:sp>
    </p:spTree>
    <p:extLst>
      <p:ext uri="{BB962C8B-B14F-4D97-AF65-F5344CB8AC3E}">
        <p14:creationId xmlns:p14="http://schemas.microsoft.com/office/powerpoint/2010/main" val="1164227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36</a:t>
            </a:fld>
            <a:endParaRPr lang="en-US"/>
          </a:p>
        </p:txBody>
      </p:sp>
    </p:spTree>
    <p:extLst>
      <p:ext uri="{BB962C8B-B14F-4D97-AF65-F5344CB8AC3E}">
        <p14:creationId xmlns:p14="http://schemas.microsoft.com/office/powerpoint/2010/main" val="374735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37</a:t>
            </a:fld>
            <a:endParaRPr lang="en-US"/>
          </a:p>
        </p:txBody>
      </p:sp>
    </p:spTree>
    <p:extLst>
      <p:ext uri="{BB962C8B-B14F-4D97-AF65-F5344CB8AC3E}">
        <p14:creationId xmlns:p14="http://schemas.microsoft.com/office/powerpoint/2010/main" val="931988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38</a:t>
            </a:fld>
            <a:endParaRPr lang="en-US"/>
          </a:p>
        </p:txBody>
      </p:sp>
    </p:spTree>
    <p:extLst>
      <p:ext uri="{BB962C8B-B14F-4D97-AF65-F5344CB8AC3E}">
        <p14:creationId xmlns:p14="http://schemas.microsoft.com/office/powerpoint/2010/main" val="372842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sum_{d</a:t>
            </a:r>
            <a:r>
              <a:rPr lang="en-US" sz="1200" kern="1200" dirty="0" smtClean="0">
                <a:solidFill>
                  <a:schemeClr val="tx1"/>
                </a:solidFill>
                <a:latin typeface="+mn-lt"/>
                <a:ea typeface="+mn-ea"/>
                <a:cs typeface="+mn-cs"/>
              </a:rPr>
              <a:t>=1}^D\theta_d\phi_d(x)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8</a:t>
            </a:fld>
            <a:endParaRPr lang="en-US"/>
          </a:p>
        </p:txBody>
      </p:sp>
    </p:spTree>
    <p:extLst>
      <p:ext uri="{BB962C8B-B14F-4D97-AF65-F5344CB8AC3E}">
        <p14:creationId xmlns:p14="http://schemas.microsoft.com/office/powerpoint/2010/main" val="1861524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R(\theta)=\frac{1}{N}\sum_{i=0}^{N-1}\text{step}(-t_i\theta^Tx_i)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40</a:t>
            </a:fld>
            <a:endParaRPr lang="en-US"/>
          </a:p>
        </p:txBody>
      </p:sp>
    </p:spTree>
    <p:extLst>
      <p:ext uri="{BB962C8B-B14F-4D97-AF65-F5344CB8AC3E}">
        <p14:creationId xmlns:p14="http://schemas.microsoft.com/office/powerpoint/2010/main" val="2202885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 = -\frac{1}{N}\sum_{i\in </a:t>
            </a:r>
            <a:r>
              <a:rPr lang="en-US" sz="1200" kern="1200" dirty="0" err="1" smtClean="0">
                <a:solidFill>
                  <a:schemeClr val="tx1"/>
                </a:solidFill>
                <a:latin typeface="+mn-lt"/>
                <a:ea typeface="+mn-ea"/>
                <a:cs typeface="+mn-cs"/>
              </a:rPr>
              <a:t>error}t_i(\theta^Tx_i</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42</a:t>
            </a:fld>
            <a:endParaRPr lang="en-US"/>
          </a:p>
        </p:txBody>
      </p:sp>
    </p:spTree>
    <p:extLst>
      <p:ext uri="{BB962C8B-B14F-4D97-AF65-F5344CB8AC3E}">
        <p14:creationId xmlns:p14="http://schemas.microsoft.com/office/powerpoint/2010/main" val="70208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 = -\frac{1}{N}\sum_{i\in </a:t>
            </a:r>
            <a:r>
              <a:rPr lang="en-US" sz="1200" kern="1200" dirty="0" err="1" smtClean="0">
                <a:solidFill>
                  <a:schemeClr val="tx1"/>
                </a:solidFill>
                <a:latin typeface="+mn-lt"/>
                <a:ea typeface="+mn-ea"/>
                <a:cs typeface="+mn-cs"/>
              </a:rPr>
              <a:t>error}t_i(\theta^Tx_i</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43</a:t>
            </a:fld>
            <a:endParaRPr lang="en-US"/>
          </a:p>
        </p:txBody>
      </p:sp>
    </p:spTree>
    <p:extLst>
      <p:ext uri="{BB962C8B-B14F-4D97-AF65-F5344CB8AC3E}">
        <p14:creationId xmlns:p14="http://schemas.microsoft.com/office/powerpoint/2010/main" val="61472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-\eta \</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R(\theta)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+\eta </a:t>
            </a:r>
            <a:r>
              <a:rPr lang="en-US" sz="1200" kern="1200" dirty="0" err="1" smtClean="0">
                <a:solidFill>
                  <a:schemeClr val="tx1"/>
                </a:solidFill>
                <a:latin typeface="+mn-lt"/>
                <a:ea typeface="+mn-ea"/>
                <a:cs typeface="+mn-cs"/>
              </a:rPr>
              <a:t>t_ix_i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45</a:t>
            </a:fld>
            <a:endParaRPr lang="en-US"/>
          </a:p>
        </p:txBody>
      </p:sp>
    </p:spTree>
    <p:extLst>
      <p:ext uri="{BB962C8B-B14F-4D97-AF65-F5344CB8AC3E}">
        <p14:creationId xmlns:p14="http://schemas.microsoft.com/office/powerpoint/2010/main" val="11177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-\eta \</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R(\theta)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+\eta </a:t>
            </a:r>
            <a:r>
              <a:rPr lang="en-US" sz="1200" kern="1200" dirty="0" err="1" smtClean="0">
                <a:solidFill>
                  <a:schemeClr val="tx1"/>
                </a:solidFill>
                <a:latin typeface="+mn-lt"/>
                <a:ea typeface="+mn-ea"/>
                <a:cs typeface="+mn-cs"/>
              </a:rPr>
              <a:t>t_ix_i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t_ix_i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46</a:t>
            </a:fld>
            <a:endParaRPr lang="en-US"/>
          </a:p>
        </p:txBody>
      </p:sp>
    </p:spTree>
    <p:extLst>
      <p:ext uri="{BB962C8B-B14F-4D97-AF65-F5344CB8AC3E}">
        <p14:creationId xmlns:p14="http://schemas.microsoft.com/office/powerpoint/2010/main" val="85493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9</a:t>
            </a:fld>
            <a:endParaRPr lang="en-US"/>
          </a:p>
        </p:txBody>
      </p:sp>
    </p:spTree>
    <p:extLst>
      <p:ext uri="{BB962C8B-B14F-4D97-AF65-F5344CB8AC3E}">
        <p14:creationId xmlns:p14="http://schemas.microsoft.com/office/powerpoint/2010/main" val="173635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10</a:t>
            </a:fld>
            <a:endParaRPr lang="en-US"/>
          </a:p>
        </p:txBody>
      </p:sp>
    </p:spTree>
    <p:extLst>
      <p:ext uri="{BB962C8B-B14F-4D97-AF65-F5344CB8AC3E}">
        <p14:creationId xmlns:p14="http://schemas.microsoft.com/office/powerpoint/2010/main" val="392163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g(\theta^T\vec{x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11</a:t>
            </a:fld>
            <a:endParaRPr lang="en-US"/>
          </a:p>
        </p:txBody>
      </p:sp>
    </p:spTree>
    <p:extLst>
      <p:ext uri="{BB962C8B-B14F-4D97-AF65-F5344CB8AC3E}">
        <p14:creationId xmlns:p14="http://schemas.microsoft.com/office/powerpoint/2010/main" val="365634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R(\theta)&amp;=&amp;\frac{1}{2N}\sum_{i=0}^{N-1}(t_i - g(\theta^Tx_i))^2\\\nabla_\theta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12</a:t>
            </a:fld>
            <a:endParaRPr lang="en-US"/>
          </a:p>
        </p:txBody>
      </p:sp>
    </p:spTree>
    <p:extLst>
      <p:ext uri="{BB962C8B-B14F-4D97-AF65-F5344CB8AC3E}">
        <p14:creationId xmlns:p14="http://schemas.microsoft.com/office/powerpoint/2010/main" val="213479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17</a:t>
            </a:fld>
            <a:endParaRPr lang="en-US"/>
          </a:p>
        </p:txBody>
      </p:sp>
    </p:spTree>
    <p:extLst>
      <p:ext uri="{BB962C8B-B14F-4D97-AF65-F5344CB8AC3E}">
        <p14:creationId xmlns:p14="http://schemas.microsoft.com/office/powerpoint/2010/main" val="419503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18</a:t>
            </a:fld>
            <a:endParaRPr lang="en-US"/>
          </a:p>
        </p:txBody>
      </p:sp>
    </p:spTree>
    <p:extLst>
      <p:ext uri="{BB962C8B-B14F-4D97-AF65-F5344CB8AC3E}">
        <p14:creationId xmlns:p14="http://schemas.microsoft.com/office/powerpoint/2010/main" val="354656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82EBC-A727-394E-B24C-38A2FC5A0A55}" type="datetime1">
              <a:rPr lang="en-US" smtClean="0"/>
              <a:pPr/>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030FE-E720-6D47-90EF-9720A097E391}" type="datetime1">
              <a:rPr lang="en-US" smtClean="0"/>
              <a:pPr/>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99EAE-745D-6D4F-B47B-6F1407907EB9}" type="datetime1">
              <a:rPr lang="en-US" smtClean="0"/>
              <a:pPr/>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730F2-6A78-F14A-BD86-D7D4FBF96BC7}" type="datetime1">
              <a:rPr lang="en-US" smtClean="0"/>
              <a:pPr/>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D6AE5-6D91-E848-A556-36FA94C8F2B1}" type="datetime1">
              <a:rPr lang="en-US" smtClean="0"/>
              <a:pPr/>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A4A0B-F1AD-B94E-B5AE-71C235BD1DF6}" type="datetime1">
              <a:rPr lang="en-US" smtClean="0"/>
              <a:pPr/>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ABB62-B280-5548-BF85-B87EA6D17C31}" type="datetime1">
              <a:rPr lang="en-US" smtClean="0"/>
              <a:pPr/>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6D98A-22E0-3347-BDDA-147E5BFE7E58}" type="datetime1">
              <a:rPr lang="en-US" smtClean="0"/>
              <a:pPr/>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C59B9-2699-9A4C-9822-5A08FD7E5BDF}" type="datetime1">
              <a:rPr lang="en-US" smtClean="0"/>
              <a:pPr/>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39262-7A14-6E4F-9027-8A2238A03240}" type="datetime1">
              <a:rPr lang="en-US" smtClean="0"/>
              <a:pPr/>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757B8-B3B5-5E4E-84E8-BCBC6B660324}" type="datetime1">
              <a:rPr lang="en-US" smtClean="0"/>
              <a:pPr/>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00307-DA21-C74B-84B5-33E5CDED3B29}" type="datetime1">
              <a:rPr lang="en-US" smtClean="0"/>
              <a:pPr/>
              <a:t>4/16/2017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DEDF4-E750-3840-A6EC-1EB5278A6F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7.pdf"/><Relationship Id="rId18" Type="http://schemas.openxmlformats.org/officeDocument/2006/relationships/image" Target="../media/image25.png"/><Relationship Id="rId3" Type="http://schemas.openxmlformats.org/officeDocument/2006/relationships/image" Target="../media/image17.pdf"/><Relationship Id="rId7" Type="http://schemas.openxmlformats.org/officeDocument/2006/relationships/image" Target="../media/image21.pdf"/><Relationship Id="rId12" Type="http://schemas.openxmlformats.org/officeDocument/2006/relationships/image" Target="../media/image18.png"/><Relationship Id="rId17" Type="http://schemas.openxmlformats.org/officeDocument/2006/relationships/image" Target="../media/image47.pdf"/><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3.pdf"/><Relationship Id="rId5" Type="http://schemas.openxmlformats.org/officeDocument/2006/relationships/image" Target="../media/image19.pdf"/><Relationship Id="rId15" Type="http://schemas.openxmlformats.org/officeDocument/2006/relationships/image" Target="../media/image39.pdf"/><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3.pdf"/><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df"/><Relationship Id="rId18" Type="http://schemas.openxmlformats.org/officeDocument/2006/relationships/image" Target="../media/image27.png"/><Relationship Id="rId3" Type="http://schemas.openxmlformats.org/officeDocument/2006/relationships/image" Target="../media/image17.pdf"/><Relationship Id="rId7" Type="http://schemas.openxmlformats.org/officeDocument/2006/relationships/image" Target="../media/image21.pdf"/><Relationship Id="rId12" Type="http://schemas.openxmlformats.org/officeDocument/2006/relationships/image" Target="../media/image18.png"/><Relationship Id="rId17" Type="http://schemas.openxmlformats.org/officeDocument/2006/relationships/image" Target="../media/image51.pdf"/><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3.pdf"/><Relationship Id="rId5" Type="http://schemas.openxmlformats.org/officeDocument/2006/relationships/image" Target="../media/image19.pdf"/><Relationship Id="rId15" Type="http://schemas.openxmlformats.org/officeDocument/2006/relationships/image" Target="../media/image49.pdf"/><Relationship Id="rId10" Type="http://schemas.openxmlformats.org/officeDocument/2006/relationships/image" Target="../media/image13.png"/><Relationship Id="rId19"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3.pdf"/><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6.pdf"/><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df"/><Relationship Id="rId5" Type="http://schemas.openxmlformats.org/officeDocument/2006/relationships/image" Target="../media/image29.png"/><Relationship Id="rId4" Type="http://schemas.openxmlformats.org/officeDocument/2006/relationships/image" Target="../media/image54.pdf"/><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64.pdf"/><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68.pdf"/><Relationship Id="rId2" Type="http://schemas.openxmlformats.org/officeDocument/2006/relationships/image" Target="../media/image58.pdf"/><Relationship Id="rId1" Type="http://schemas.openxmlformats.org/officeDocument/2006/relationships/slideLayout" Target="../slideLayouts/slideLayout2.xml"/><Relationship Id="rId6" Type="http://schemas.openxmlformats.org/officeDocument/2006/relationships/image" Target="../media/image62.pdf"/><Relationship Id="rId11" Type="http://schemas.openxmlformats.org/officeDocument/2006/relationships/image" Target="../media/image33.png"/><Relationship Id="rId10" Type="http://schemas.openxmlformats.org/officeDocument/2006/relationships/image" Target="../media/image66.pdf"/><Relationship Id="rId4" Type="http://schemas.openxmlformats.org/officeDocument/2006/relationships/image" Target="../media/image60.pd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60.pdf"/><Relationship Id="rId1" Type="http://schemas.openxmlformats.org/officeDocument/2006/relationships/slideLayout" Target="../slideLayouts/slideLayout2.xml"/><Relationship Id="rId6" Type="http://schemas.openxmlformats.org/officeDocument/2006/relationships/image" Target="../media/image66.pdf"/><Relationship Id="rId5" Type="http://schemas.openxmlformats.org/officeDocument/2006/relationships/image" Target="../media/image32.png"/><Relationship Id="rId4" Type="http://schemas.openxmlformats.org/officeDocument/2006/relationships/image" Target="../media/image64.pd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60.pdf"/><Relationship Id="rId1" Type="http://schemas.openxmlformats.org/officeDocument/2006/relationships/slideLayout" Target="../slideLayouts/slideLayout2.xml"/><Relationship Id="rId6" Type="http://schemas.openxmlformats.org/officeDocument/2006/relationships/image" Target="../media/image66.pdf"/><Relationship Id="rId5" Type="http://schemas.openxmlformats.org/officeDocument/2006/relationships/image" Target="../media/image32.png"/><Relationship Id="rId4" Type="http://schemas.openxmlformats.org/officeDocument/2006/relationships/image" Target="../media/image64.pd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60.pdf"/><Relationship Id="rId1" Type="http://schemas.openxmlformats.org/officeDocument/2006/relationships/slideLayout" Target="../slideLayouts/slideLayout2.xml"/><Relationship Id="rId6" Type="http://schemas.openxmlformats.org/officeDocument/2006/relationships/image" Target="../media/image66.pdf"/><Relationship Id="rId5" Type="http://schemas.openxmlformats.org/officeDocument/2006/relationships/image" Target="../media/image32.png"/><Relationship Id="rId4" Type="http://schemas.openxmlformats.org/officeDocument/2006/relationships/image" Target="../media/image64.pdf"/></Relationships>
</file>

<file path=ppt/slides/_rels/slide17.xml.rels><?xml version="1.0" encoding="UTF-8" standalone="yes"?>
<Relationships xmlns="http://schemas.openxmlformats.org/package/2006/relationships"><Relationship Id="rId3" Type="http://schemas.openxmlformats.org/officeDocument/2006/relationships/image" Target="../media/image70.pd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2.pdf"/><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70.pd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2.pd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70.pd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df"/><Relationship Id="rId7" Type="http://schemas.openxmlformats.org/officeDocument/2006/relationships/image" Target="../media/image76.pdf"/><Relationship Id="rId12"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80.pdf"/><Relationship Id="rId5" Type="http://schemas.openxmlformats.org/officeDocument/2006/relationships/image" Target="../media/image74.pdf"/><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8.pdf"/></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df"/><Relationship Id="rId3" Type="http://schemas.openxmlformats.org/officeDocument/2006/relationships/image" Target="../media/image17.pdf"/><Relationship Id="rId7" Type="http://schemas.openxmlformats.org/officeDocument/2006/relationships/image" Target="../media/image21.pdf"/><Relationship Id="rId12"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3.pdf"/><Relationship Id="rId5" Type="http://schemas.openxmlformats.org/officeDocument/2006/relationships/image" Target="../media/image19.pdf"/><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3.pdf"/><Relationship Id="rId1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df"/><Relationship Id="rId3" Type="http://schemas.openxmlformats.org/officeDocument/2006/relationships/image" Target="../media/image17.pdf"/><Relationship Id="rId7" Type="http://schemas.openxmlformats.org/officeDocument/2006/relationships/image" Target="../media/image21.pdf"/><Relationship Id="rId12" Type="http://schemas.openxmlformats.org/officeDocument/2006/relationships/image" Target="../media/image18.png"/><Relationship Id="rId2" Type="http://schemas.openxmlformats.org/officeDocument/2006/relationships/notesSlide" Target="../notesSlides/notesSlide29.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3.pdf"/><Relationship Id="rId5" Type="http://schemas.openxmlformats.org/officeDocument/2006/relationships/image" Target="../media/image19.pdf"/><Relationship Id="rId15" Type="http://schemas.openxmlformats.org/officeDocument/2006/relationships/image" Target="../media/image40.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3.pdf"/><Relationship Id="rId1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4.pd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df"/><Relationship Id="rId7"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df"/><Relationship Id="rId4" Type="http://schemas.openxmlformats.org/officeDocument/2006/relationships/image" Target="../media/image1.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6.pd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6.pdf"/><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88.pdf"/></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6.pdf"/><Relationship Id="rId7" Type="http://schemas.openxmlformats.org/officeDocument/2006/relationships/image" Target="../media/image90.pd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88.pdf"/><Relationship Id="rId10"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8" Type="http://schemas.openxmlformats.org/officeDocument/2006/relationships/image" Target="../media/image95.pdf"/><Relationship Id="rId3" Type="http://schemas.openxmlformats.org/officeDocument/2006/relationships/image" Target="../media/image90.pdf"/><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3.pdf"/><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9.pdf"/><Relationship Id="rId7" Type="http://schemas.openxmlformats.org/officeDocument/2006/relationships/image" Target="../media/image103.pd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01.pdf"/><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105.pdf"/></Relationships>
</file>

<file path=ppt/slides/_rels/slide46.xml.rels><?xml version="1.0" encoding="UTF-8" standalone="yes"?>
<Relationships xmlns="http://schemas.openxmlformats.org/package/2006/relationships"><Relationship Id="rId3" Type="http://schemas.openxmlformats.org/officeDocument/2006/relationships/image" Target="../media/image107.pd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09.pdf"/><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d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d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pdf"/><Relationship Id="rId18" Type="http://schemas.openxmlformats.org/officeDocument/2006/relationships/image" Target="../media/image16.png"/><Relationship Id="rId3" Type="http://schemas.openxmlformats.org/officeDocument/2006/relationships/image" Target="../media/image15.pdf"/><Relationship Id="rId21" Type="http://schemas.openxmlformats.org/officeDocument/2006/relationships/image" Target="../media/image33.pdf"/><Relationship Id="rId7" Type="http://schemas.openxmlformats.org/officeDocument/2006/relationships/image" Target="../media/image19.pdf"/><Relationship Id="rId12" Type="http://schemas.openxmlformats.org/officeDocument/2006/relationships/image" Target="../media/image13.png"/><Relationship Id="rId17" Type="http://schemas.openxmlformats.org/officeDocument/2006/relationships/image" Target="../media/image29.pdf"/><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3.pdf"/><Relationship Id="rId24" Type="http://schemas.openxmlformats.org/officeDocument/2006/relationships/image" Target="../media/image19.png"/><Relationship Id="rId5" Type="http://schemas.openxmlformats.org/officeDocument/2006/relationships/image" Target="../media/image17.pdf"/><Relationship Id="rId15" Type="http://schemas.openxmlformats.org/officeDocument/2006/relationships/image" Target="../media/image27.pdf"/><Relationship Id="rId23" Type="http://schemas.openxmlformats.org/officeDocument/2006/relationships/image" Target="../media/image35.pdf"/><Relationship Id="rId10" Type="http://schemas.openxmlformats.org/officeDocument/2006/relationships/image" Target="../media/image12.png"/><Relationship Id="rId19" Type="http://schemas.openxmlformats.org/officeDocument/2006/relationships/image" Target="../media/image31.pdf"/><Relationship Id="rId4" Type="http://schemas.openxmlformats.org/officeDocument/2006/relationships/image" Target="../media/image9.png"/><Relationship Id="rId9" Type="http://schemas.openxmlformats.org/officeDocument/2006/relationships/image" Target="../media/image21.pdf"/><Relationship Id="rId14" Type="http://schemas.openxmlformats.org/officeDocument/2006/relationships/image" Target="../media/image14.png"/><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9.pdf"/><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17.pdf"/><Relationship Id="rId21" Type="http://schemas.openxmlformats.org/officeDocument/2006/relationships/image" Target="../media/image39.pdf"/><Relationship Id="rId7" Type="http://schemas.openxmlformats.org/officeDocument/2006/relationships/image" Target="../media/image21.pdf"/><Relationship Id="rId12" Type="http://schemas.openxmlformats.org/officeDocument/2006/relationships/image" Target="../media/image15.png"/><Relationship Id="rId17" Type="http://schemas.openxmlformats.org/officeDocument/2006/relationships/image" Target="../media/image33.pdf"/><Relationship Id="rId25" Type="http://schemas.openxmlformats.org/officeDocument/2006/relationships/image" Target="../media/image43.pdf"/><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7.pdf"/><Relationship Id="rId24" Type="http://schemas.openxmlformats.org/officeDocument/2006/relationships/image" Target="../media/image22.png"/><Relationship Id="rId5" Type="http://schemas.openxmlformats.org/officeDocument/2006/relationships/image" Target="../media/image19.pdf"/><Relationship Id="rId15" Type="http://schemas.openxmlformats.org/officeDocument/2006/relationships/image" Target="../media/image31.pdf"/><Relationship Id="rId23" Type="http://schemas.openxmlformats.org/officeDocument/2006/relationships/image" Target="../media/image41.pdf"/><Relationship Id="rId28" Type="http://schemas.openxmlformats.org/officeDocument/2006/relationships/image" Target="../media/image24.png"/><Relationship Id="rId10" Type="http://schemas.openxmlformats.org/officeDocument/2006/relationships/image" Target="../media/image13.png"/><Relationship Id="rId19" Type="http://schemas.openxmlformats.org/officeDocument/2006/relationships/image" Target="../media/image37.pdf"/><Relationship Id="rId4" Type="http://schemas.openxmlformats.org/officeDocument/2006/relationships/image" Target="../media/image10.png"/><Relationship Id="rId9" Type="http://schemas.openxmlformats.org/officeDocument/2006/relationships/image" Target="../media/image23.pdf"/><Relationship Id="rId14" Type="http://schemas.openxmlformats.org/officeDocument/2006/relationships/image" Target="../media/image16.png"/><Relationship Id="rId22" Type="http://schemas.openxmlformats.org/officeDocument/2006/relationships/image" Target="../media/image21.png"/><Relationship Id="rId27" Type="http://schemas.openxmlformats.org/officeDocument/2006/relationships/image" Target="../media/image45.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Perceptrons</a:t>
            </a:r>
            <a:endParaRPr lang="en-US" dirty="0"/>
          </a:p>
        </p:txBody>
      </p:sp>
      <p:sp>
        <p:nvSpPr>
          <p:cNvPr id="3" name="Subtitle 2"/>
          <p:cNvSpPr>
            <a:spLocks noGrp="1"/>
          </p:cNvSpPr>
          <p:nvPr>
            <p:ph type="subTitle" idx="1"/>
          </p:nvPr>
        </p:nvSpPr>
        <p:spPr/>
        <p:txBody>
          <a:bodyPr/>
          <a:lstStyle/>
          <a:p>
            <a:r>
              <a:rPr lang="en-US" dirty="0" smtClean="0"/>
              <a:t>Machine Learning</a:t>
            </a:r>
          </a:p>
          <a:p>
            <a:r>
              <a:rPr lang="en-US" dirty="0" smtClean="0"/>
              <a:t>March 16,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function</a:t>
            </a:r>
            <a:endParaRPr lang="en-US" dirty="0"/>
          </a:p>
        </p:txBody>
      </p:sp>
      <p:sp>
        <p:nvSpPr>
          <p:cNvPr id="3" name="Content Placeholder 2"/>
          <p:cNvSpPr>
            <a:spLocks noGrp="1"/>
          </p:cNvSpPr>
          <p:nvPr>
            <p:ph idx="1"/>
          </p:nvPr>
        </p:nvSpPr>
        <p:spPr/>
        <p:txBody>
          <a:bodyPr/>
          <a:lstStyle/>
          <a:p>
            <a:r>
              <a:rPr lang="en-US" dirty="0" smtClean="0"/>
              <a:t>How do we construct the neural output</a:t>
            </a:r>
          </a:p>
          <a:p>
            <a:endParaRPr lang="en-US" dirty="0" smtClean="0"/>
          </a:p>
          <a:p>
            <a:endParaRPr lang="en-US" dirty="0" smtClean="0"/>
          </a:p>
        </p:txBody>
      </p:sp>
      <p:sp>
        <p:nvSpPr>
          <p:cNvPr id="8" name="Oval 7"/>
          <p:cNvSpPr/>
          <p:nvPr/>
        </p:nvSpPr>
        <p:spPr>
          <a:xfrm>
            <a:off x="3727450" y="4193381"/>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2597150" y="3812381"/>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2597150" y="4421981"/>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2597150" y="4487093"/>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3836603" y="3985034"/>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4314874" y="4487093"/>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844800" y="3736975"/>
            <a:ext cx="299343" cy="342106"/>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689783" y="4300538"/>
            <a:ext cx="310034" cy="342106"/>
          </a:xfrm>
          <a:prstGeom prst="rect">
            <a:avLst/>
          </a:prstGeom>
        </p:spPr>
      </p:pic>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935672" y="5081191"/>
            <a:ext cx="416942" cy="342106"/>
          </a:xfrm>
          <a:prstGeom prst="rect">
            <a:avLst/>
          </a:prstGeom>
        </p:spPr>
      </p:pic>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133850" y="3736975"/>
            <a:ext cx="320724" cy="342106"/>
          </a:xfrm>
          <a:prstGeom prst="rect">
            <a:avLst/>
          </a:prstGeom>
        </p:spPr>
      </p:pic>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4044950" y="3361531"/>
            <a:ext cx="127000" cy="266700"/>
          </a:xfrm>
          <a:prstGeom prst="rect">
            <a:avLst/>
          </a:prstGeom>
        </p:spPr>
      </p:pic>
      <p:pic>
        <p:nvPicPr>
          <p:cNvPr id="36" name="Picture 3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717550" y="2302485"/>
            <a:ext cx="3886200" cy="836150"/>
          </a:xfrm>
          <a:prstGeom prst="rect">
            <a:avLst/>
          </a:prstGeom>
        </p:spPr>
      </p:pic>
      <p:pic>
        <p:nvPicPr>
          <p:cNvPr id="37" name="Picture 3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5130800" y="4387105"/>
            <a:ext cx="1054100" cy="393700"/>
          </a:xfrm>
          <a:prstGeom prst="rect">
            <a:avLst/>
          </a:prstGeom>
        </p:spPr>
      </p:pic>
      <p:pic>
        <p:nvPicPr>
          <p:cNvPr id="35" name="Picture 3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5130800" y="2474913"/>
            <a:ext cx="2247900" cy="444500"/>
          </a:xfrm>
          <a:prstGeom prst="rect">
            <a:avLst/>
          </a:prstGeom>
        </p:spPr>
      </p:pic>
      <p:cxnSp>
        <p:nvCxnSpPr>
          <p:cNvPr id="52" name="Straight Connector 51"/>
          <p:cNvCxnSpPr/>
          <p:nvPr/>
        </p:nvCxnSpPr>
        <p:spPr>
          <a:xfrm rot="5400000" flipH="1" flipV="1">
            <a:off x="3850109" y="4316040"/>
            <a:ext cx="342106" cy="342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261692" y="5720834"/>
            <a:ext cx="1518940" cy="369332"/>
          </a:xfrm>
          <a:prstGeom prst="rect">
            <a:avLst/>
          </a:prstGeom>
          <a:noFill/>
        </p:spPr>
        <p:txBody>
          <a:bodyPr wrap="none" rtlCol="0">
            <a:spAutoFit/>
          </a:bodyPr>
          <a:lstStyle/>
          <a:p>
            <a:r>
              <a:rPr lang="en-US" dirty="0" smtClean="0"/>
              <a:t>Linear Neuron</a:t>
            </a:r>
            <a:endParaRPr lang="en-US" dirty="0"/>
          </a:p>
        </p:txBody>
      </p:sp>
      <p:sp>
        <p:nvSpPr>
          <p:cNvPr id="57" name="Slide Number Placeholder 56"/>
          <p:cNvSpPr>
            <a:spLocks noGrp="1"/>
          </p:cNvSpPr>
          <p:nvPr>
            <p:ph type="sldNum" sz="quarter" idx="12"/>
          </p:nvPr>
        </p:nvSpPr>
        <p:spPr/>
        <p:txBody>
          <a:bodyPr/>
          <a:lstStyle/>
          <a:p>
            <a:fld id="{8D9DEDF4-E750-3840-A6EC-1EB5278A6F5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function</a:t>
            </a:r>
            <a:endParaRPr lang="en-US" dirty="0"/>
          </a:p>
        </p:txBody>
      </p:sp>
      <p:sp>
        <p:nvSpPr>
          <p:cNvPr id="3" name="Content Placeholder 2"/>
          <p:cNvSpPr>
            <a:spLocks noGrp="1"/>
          </p:cNvSpPr>
          <p:nvPr>
            <p:ph idx="1"/>
          </p:nvPr>
        </p:nvSpPr>
        <p:spPr/>
        <p:txBody>
          <a:bodyPr/>
          <a:lstStyle/>
          <a:p>
            <a:r>
              <a:rPr lang="en-US" dirty="0" smtClean="0"/>
              <a:t>Sigmoid function or Squashing function</a:t>
            </a:r>
          </a:p>
          <a:p>
            <a:endParaRPr lang="en-US" dirty="0" smtClean="0"/>
          </a:p>
          <a:p>
            <a:endParaRPr lang="en-US" dirty="0" smtClean="0"/>
          </a:p>
        </p:txBody>
      </p:sp>
      <p:sp>
        <p:nvSpPr>
          <p:cNvPr id="8" name="Oval 7"/>
          <p:cNvSpPr/>
          <p:nvPr/>
        </p:nvSpPr>
        <p:spPr>
          <a:xfrm>
            <a:off x="3727450" y="4193381"/>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2597150" y="3812381"/>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2597150" y="4421981"/>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2597150" y="4487093"/>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3836603" y="3985034"/>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4314874" y="4487093"/>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844800" y="3736975"/>
            <a:ext cx="299343" cy="342106"/>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689783" y="4300538"/>
            <a:ext cx="310034" cy="342106"/>
          </a:xfrm>
          <a:prstGeom prst="rect">
            <a:avLst/>
          </a:prstGeom>
        </p:spPr>
      </p:pic>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935672" y="5081191"/>
            <a:ext cx="416942" cy="342106"/>
          </a:xfrm>
          <a:prstGeom prst="rect">
            <a:avLst/>
          </a:prstGeom>
        </p:spPr>
      </p:pic>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133850" y="3736975"/>
            <a:ext cx="320724" cy="342106"/>
          </a:xfrm>
          <a:prstGeom prst="rect">
            <a:avLst/>
          </a:prstGeom>
        </p:spPr>
      </p:pic>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4044950" y="3361531"/>
            <a:ext cx="127000" cy="266700"/>
          </a:xfrm>
          <a:prstGeom prst="rect">
            <a:avLst/>
          </a:prstGeom>
        </p:spPr>
      </p:pic>
      <p:pic>
        <p:nvPicPr>
          <p:cNvPr id="37" name="Picture 3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5130800" y="4387105"/>
            <a:ext cx="1054100" cy="393700"/>
          </a:xfrm>
          <a:prstGeom prst="rect">
            <a:avLst/>
          </a:prstGeom>
        </p:spPr>
      </p:pic>
      <p:sp>
        <p:nvSpPr>
          <p:cNvPr id="53" name="TextBox 52"/>
          <p:cNvSpPr txBox="1"/>
          <p:nvPr/>
        </p:nvSpPr>
        <p:spPr>
          <a:xfrm>
            <a:off x="3261692" y="5720834"/>
            <a:ext cx="1636047" cy="369332"/>
          </a:xfrm>
          <a:prstGeom prst="rect">
            <a:avLst/>
          </a:prstGeom>
          <a:noFill/>
        </p:spPr>
        <p:txBody>
          <a:bodyPr wrap="none" rtlCol="0">
            <a:spAutoFit/>
          </a:bodyPr>
          <a:lstStyle/>
          <a:p>
            <a:r>
              <a:rPr lang="en-US" dirty="0" smtClean="0"/>
              <a:t>Logistic Neuron</a:t>
            </a:r>
            <a:endParaRPr lang="en-US" dirty="0"/>
          </a:p>
        </p:txBody>
      </p:sp>
      <p:pic>
        <p:nvPicPr>
          <p:cNvPr id="20" name="Picture 1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825500" y="2368550"/>
            <a:ext cx="2692400" cy="444500"/>
          </a:xfrm>
          <a:prstGeom prst="rect">
            <a:avLst/>
          </a:prstGeom>
        </p:spPr>
      </p:pic>
      <p:pic>
        <p:nvPicPr>
          <p:cNvPr id="21" name="Picture 2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4387850" y="2381250"/>
            <a:ext cx="3873500" cy="444500"/>
          </a:xfrm>
          <a:prstGeom prst="rect">
            <a:avLst/>
          </a:prstGeom>
        </p:spPr>
      </p:pic>
      <p:cxnSp>
        <p:nvCxnSpPr>
          <p:cNvPr id="23" name="Curved Connector 22"/>
          <p:cNvCxnSpPr/>
          <p:nvPr/>
        </p:nvCxnSpPr>
        <p:spPr>
          <a:xfrm flipV="1">
            <a:off x="3816350" y="434578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19"/>
          <a:stretch>
            <a:fillRect/>
          </a:stretch>
        </p:blipFill>
        <p:spPr>
          <a:xfrm>
            <a:off x="301576" y="5081191"/>
            <a:ext cx="1816100" cy="1435100"/>
          </a:xfrm>
          <a:prstGeom prst="rect">
            <a:avLst/>
          </a:prstGeom>
        </p:spPr>
      </p:pic>
      <p:sp>
        <p:nvSpPr>
          <p:cNvPr id="43" name="TextBox 42"/>
          <p:cNvSpPr txBox="1"/>
          <p:nvPr/>
        </p:nvSpPr>
        <p:spPr>
          <a:xfrm>
            <a:off x="5613400" y="5423297"/>
            <a:ext cx="3025137" cy="830997"/>
          </a:xfrm>
          <a:prstGeom prst="rect">
            <a:avLst/>
          </a:prstGeom>
          <a:noFill/>
          <a:ln>
            <a:solidFill>
              <a:schemeClr val="tx1"/>
            </a:solidFill>
          </a:ln>
        </p:spPr>
        <p:txBody>
          <a:bodyPr wrap="none" rtlCol="0">
            <a:spAutoFit/>
          </a:bodyPr>
          <a:lstStyle/>
          <a:p>
            <a:r>
              <a:rPr lang="en-US" sz="2400" dirty="0" smtClean="0"/>
              <a:t>Classification using the </a:t>
            </a:r>
          </a:p>
          <a:p>
            <a:r>
              <a:rPr lang="en-US" sz="2400" dirty="0"/>
              <a:t>s</a:t>
            </a:r>
            <a:r>
              <a:rPr lang="en-US" sz="2400" dirty="0" smtClean="0"/>
              <a:t>ame metaphor</a:t>
            </a:r>
            <a:endParaRPr lang="en-US" sz="2400" dirty="0"/>
          </a:p>
        </p:txBody>
      </p:sp>
      <p:sp>
        <p:nvSpPr>
          <p:cNvPr id="44" name="Slide Number Placeholder 43"/>
          <p:cNvSpPr>
            <a:spLocks noGrp="1"/>
          </p:cNvSpPr>
          <p:nvPr>
            <p:ph type="sldNum" sz="quarter" idx="12"/>
          </p:nvPr>
        </p:nvSpPr>
        <p:spPr/>
        <p:txBody>
          <a:bodyPr/>
          <a:lstStyle/>
          <a:p>
            <a:fld id="{8D9DEDF4-E750-3840-A6EC-1EB5278A6F5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Neuron optimization</a:t>
            </a:r>
            <a:endParaRPr lang="en-US" dirty="0"/>
          </a:p>
        </p:txBody>
      </p:sp>
      <p:sp>
        <p:nvSpPr>
          <p:cNvPr id="3" name="Content Placeholder 2"/>
          <p:cNvSpPr>
            <a:spLocks noGrp="1"/>
          </p:cNvSpPr>
          <p:nvPr>
            <p:ph idx="1"/>
          </p:nvPr>
        </p:nvSpPr>
        <p:spPr/>
        <p:txBody>
          <a:bodyPr/>
          <a:lstStyle/>
          <a:p>
            <a:r>
              <a:rPr lang="en-US" dirty="0" smtClean="0"/>
              <a:t>Minimizing R(θ) is more difficult</a:t>
            </a:r>
          </a:p>
          <a:p>
            <a:endParaRPr lang="en-US" dirty="0" smtClean="0"/>
          </a:p>
          <a:p>
            <a:endParaRPr lang="en-US" dirty="0" smtClean="0"/>
          </a:p>
        </p:txBody>
      </p:sp>
      <p:pic>
        <p:nvPicPr>
          <p:cNvPr id="42" name="Picture 41"/>
          <p:cNvPicPr>
            <a:picLocks noChangeAspect="1"/>
          </p:cNvPicPr>
          <p:nvPr/>
        </p:nvPicPr>
        <p:blipFill>
          <a:blip r:embed="rId3"/>
          <a:stretch>
            <a:fillRect/>
          </a:stretch>
        </p:blipFill>
        <p:spPr>
          <a:xfrm>
            <a:off x="301576" y="5081191"/>
            <a:ext cx="1816100" cy="1435100"/>
          </a:xfrm>
          <a:prstGeom prst="rect">
            <a:avLst/>
          </a:prstGeom>
        </p:spPr>
      </p:pic>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44576" y="2149238"/>
            <a:ext cx="6645324" cy="1832211"/>
          </a:xfrm>
          <a:prstGeom prst="rect">
            <a:avLst/>
          </a:prstGeom>
        </p:spPr>
      </p:pic>
      <p:pic>
        <p:nvPicPr>
          <p:cNvPr id="24" name="Picture 2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1520776" y="4171950"/>
            <a:ext cx="2268764" cy="260350"/>
          </a:xfrm>
          <a:prstGeom prst="rect">
            <a:avLst/>
          </a:prstGeom>
        </p:spPr>
      </p:pic>
      <p:pic>
        <p:nvPicPr>
          <p:cNvPr id="30" name="Picture 2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4187776" y="4171950"/>
            <a:ext cx="2400300" cy="279400"/>
          </a:xfrm>
          <a:prstGeom prst="rect">
            <a:avLst/>
          </a:prstGeom>
        </p:spPr>
      </p:pic>
      <p:sp>
        <p:nvSpPr>
          <p:cNvPr id="31" name="TextBox 30"/>
          <p:cNvSpPr txBox="1"/>
          <p:nvPr/>
        </p:nvSpPr>
        <p:spPr>
          <a:xfrm>
            <a:off x="901700" y="4527193"/>
            <a:ext cx="7466933" cy="553998"/>
          </a:xfrm>
          <a:prstGeom prst="rect">
            <a:avLst/>
          </a:prstGeom>
          <a:noFill/>
        </p:spPr>
        <p:txBody>
          <a:bodyPr wrap="none" rtlCol="0">
            <a:spAutoFit/>
          </a:bodyPr>
          <a:lstStyle/>
          <a:p>
            <a:r>
              <a:rPr lang="en-US" sz="3000" b="1" dirty="0" smtClean="0"/>
              <a:t>Bad News</a:t>
            </a:r>
            <a:r>
              <a:rPr lang="en-US" sz="3000" dirty="0" smtClean="0"/>
              <a:t>:  There is no “closed-form” solution.</a:t>
            </a:r>
            <a:endParaRPr lang="en-US" sz="3000" dirty="0"/>
          </a:p>
        </p:txBody>
      </p:sp>
      <p:sp>
        <p:nvSpPr>
          <p:cNvPr id="32" name="TextBox 31"/>
          <p:cNvSpPr txBox="1"/>
          <p:nvPr/>
        </p:nvSpPr>
        <p:spPr>
          <a:xfrm>
            <a:off x="2231117" y="5418257"/>
            <a:ext cx="6137516" cy="553998"/>
          </a:xfrm>
          <a:prstGeom prst="rect">
            <a:avLst/>
          </a:prstGeom>
          <a:noFill/>
        </p:spPr>
        <p:txBody>
          <a:bodyPr wrap="square" rtlCol="0">
            <a:spAutoFit/>
          </a:bodyPr>
          <a:lstStyle/>
          <a:p>
            <a:r>
              <a:rPr lang="en-US" sz="3000" b="1" dirty="0" smtClean="0"/>
              <a:t>Good News</a:t>
            </a:r>
            <a:r>
              <a:rPr lang="en-US" sz="3000" dirty="0" smtClean="0"/>
              <a:t>:  It’s convex.</a:t>
            </a:r>
            <a:endParaRPr lang="en-US" sz="3000" dirty="0"/>
          </a:p>
        </p:txBody>
      </p:sp>
      <p:sp>
        <p:nvSpPr>
          <p:cNvPr id="33" name="Slide Number Placeholder 32"/>
          <p:cNvSpPr>
            <a:spLocks noGrp="1"/>
          </p:cNvSpPr>
          <p:nvPr>
            <p:ph type="sldNum" sz="quarter" idx="12"/>
          </p:nvPr>
        </p:nvSpPr>
        <p:spPr/>
        <p:txBody>
          <a:bodyPr/>
          <a:lstStyle/>
          <a:p>
            <a:fld id="{8D9DEDF4-E750-3840-A6EC-1EB5278A6F5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Regions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sp>
        <p:nvSpPr>
          <p:cNvPr id="4" name="Hexagon 3"/>
          <p:cNvSpPr/>
          <p:nvPr/>
        </p:nvSpPr>
        <p:spPr>
          <a:xfrm>
            <a:off x="1079500" y="3746500"/>
            <a:ext cx="2019300" cy="1676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Pie 5"/>
          <p:cNvSpPr/>
          <p:nvPr/>
        </p:nvSpPr>
        <p:spPr>
          <a:xfrm>
            <a:off x="5232400" y="3746500"/>
            <a:ext cx="1676400" cy="1676400"/>
          </a:xfrm>
          <a:prstGeom prst="pie">
            <a:avLst>
              <a:gd name="adj1" fmla="val 19679677"/>
              <a:gd name="adj2" fmla="val 1620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1574800" y="39322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63800" y="42751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26100" y="39322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13500" y="44275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7" idx="1"/>
            <a:endCxn id="8" idx="2"/>
          </p:cNvCxnSpPr>
          <p:nvPr/>
        </p:nvCxnSpPr>
        <p:spPr>
          <a:xfrm rot="16200000" flipH="1">
            <a:off x="1838380" y="3695438"/>
            <a:ext cx="375229" cy="875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5"/>
            <a:endCxn id="10" idx="1"/>
          </p:cNvCxnSpPr>
          <p:nvPr/>
        </p:nvCxnSpPr>
        <p:spPr>
          <a:xfrm rot="16200000" flipH="1">
            <a:off x="5850199" y="386423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159500" y="425735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968500" y="406685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409700" y="3676650"/>
            <a:ext cx="254000" cy="165100"/>
          </a:xfrm>
          <a:prstGeom prst="rect">
            <a:avLst/>
          </a:prstGeom>
        </p:spPr>
      </p:pic>
      <p:pic>
        <p:nvPicPr>
          <p:cNvPr id="20" name="Picture 1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3"/>
              <a:stretch>
                <a:fillRect/>
              </a:stretch>
            </p:blipFill>
          </mc:Fallback>
        </mc:AlternateContent>
        <p:spPr>
          <a:xfrm>
            <a:off x="5511800" y="3676650"/>
            <a:ext cx="254000" cy="165100"/>
          </a:xfrm>
          <a:prstGeom prst="rect">
            <a:avLst/>
          </a:prstGeom>
        </p:spPr>
      </p:pic>
      <p:pic>
        <p:nvPicPr>
          <p:cNvPr id="21" name="Picture 2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2641600" y="4260850"/>
            <a:ext cx="228600" cy="165100"/>
          </a:xfrm>
          <a:prstGeom prst="rect">
            <a:avLst/>
          </a:prstGeom>
        </p:spPr>
      </p:pic>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7"/>
              <a:stretch>
                <a:fillRect/>
              </a:stretch>
            </p:blipFill>
          </mc:Fallback>
        </mc:AlternateContent>
        <p:spPr>
          <a:xfrm>
            <a:off x="6616700" y="4425950"/>
            <a:ext cx="228600" cy="165100"/>
          </a:xfrm>
          <a:prstGeom prst="rect">
            <a:avLst/>
          </a:prstGeom>
        </p:spPr>
      </p:pic>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6210300" y="4057650"/>
            <a:ext cx="228600" cy="165100"/>
          </a:xfrm>
          <a:prstGeom prst="rect">
            <a:avLst/>
          </a:prstGeom>
        </p:spPr>
      </p:pic>
      <p:pic>
        <p:nvPicPr>
          <p:cNvPr id="24" name="Picture 2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2"/>
              <a:stretch>
                <a:fillRect/>
              </a:stretch>
            </p:blipFill>
          </mc:Choice>
          <mc:Fallback>
            <p:blipFill>
              <a:blip r:embed="rId11"/>
              <a:stretch>
                <a:fillRect/>
              </a:stretch>
            </p:blipFill>
          </mc:Fallback>
        </mc:AlternateContent>
        <p:spPr>
          <a:xfrm>
            <a:off x="1955800" y="3867150"/>
            <a:ext cx="228600" cy="165100"/>
          </a:xfrm>
          <a:prstGeom prst="rect">
            <a:avLst/>
          </a:prstGeom>
        </p:spPr>
      </p:pic>
      <p:sp>
        <p:nvSpPr>
          <p:cNvPr id="25" name="Slide Number Placeholder 24"/>
          <p:cNvSpPr>
            <a:spLocks noGrp="1"/>
          </p:cNvSpPr>
          <p:nvPr>
            <p:ph type="sldNum" sz="quarter" idx="12"/>
          </p:nvPr>
        </p:nvSpPr>
        <p:spPr/>
        <p:txBody>
          <a:bodyPr/>
          <a:lstStyle/>
          <a:p>
            <a:fld id="{8D9DEDF4-E750-3840-A6EC-1EB5278A6F5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1282700" y="39962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3337560" y="49291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24960" y="54244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561659" y="48611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870960" y="52543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223260" y="4673600"/>
            <a:ext cx="254000" cy="165100"/>
          </a:xfrm>
          <a:prstGeom prst="rect">
            <a:avLst/>
          </a:prstGeom>
        </p:spPr>
      </p:pic>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328160" y="5422900"/>
            <a:ext cx="228600" cy="165100"/>
          </a:xfrm>
          <a:prstGeom prst="rect">
            <a:avLst/>
          </a:prstGeom>
        </p:spPr>
      </p:pic>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3921760" y="5054600"/>
            <a:ext cx="228600" cy="165100"/>
          </a:xfrm>
          <a:prstGeom prst="rect">
            <a:avLst/>
          </a:prstGeom>
        </p:spPr>
      </p:pic>
      <p:sp>
        <p:nvSpPr>
          <p:cNvPr id="33" name="Slide Number Placeholder 32"/>
          <p:cNvSpPr>
            <a:spLocks noGrp="1"/>
          </p:cNvSpPr>
          <p:nvPr>
            <p:ph type="sldNum" sz="quarter" idx="12"/>
          </p:nvPr>
        </p:nvSpPr>
        <p:spPr/>
        <p:txBody>
          <a:bodyPr/>
          <a:lstStyle/>
          <a:p>
            <a:fld id="{8D9DEDF4-E750-3840-A6EC-1EB5278A6F5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181100" y="3886200"/>
            <a:ext cx="4826000" cy="1993900"/>
          </a:xfrm>
          <a:custGeom>
            <a:avLst/>
            <a:gdLst>
              <a:gd name="connsiteX0" fmla="*/ 0 w 4826000"/>
              <a:gd name="connsiteY0" fmla="*/ 1993900 h 1993900"/>
              <a:gd name="connsiteX1" fmla="*/ 1422400 w 4826000"/>
              <a:gd name="connsiteY1" fmla="*/ 1651000 h 1993900"/>
              <a:gd name="connsiteX2" fmla="*/ 2057400 w 4826000"/>
              <a:gd name="connsiteY2" fmla="*/ 38100 h 1993900"/>
              <a:gd name="connsiteX3" fmla="*/ 2882900 w 4826000"/>
              <a:gd name="connsiteY3" fmla="*/ 1422400 h 1993900"/>
              <a:gd name="connsiteX4" fmla="*/ 3708400 w 4826000"/>
              <a:gd name="connsiteY4" fmla="*/ 774700 h 1993900"/>
              <a:gd name="connsiteX5" fmla="*/ 4826000 w 4826000"/>
              <a:gd name="connsiteY5" fmla="*/ 1968500 h 1993900"/>
              <a:gd name="connsiteX6" fmla="*/ 4826000 w 4826000"/>
              <a:gd name="connsiteY6" fmla="*/ 1968500 h 1993900"/>
              <a:gd name="connsiteX7" fmla="*/ 4826000 w 4826000"/>
              <a:gd name="connsiteY7" fmla="*/ 19939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0" h="1993900">
                <a:moveTo>
                  <a:pt x="0" y="1993900"/>
                </a:moveTo>
                <a:cubicBezTo>
                  <a:pt x="539750" y="1985433"/>
                  <a:pt x="1079500" y="1976967"/>
                  <a:pt x="1422400" y="1651000"/>
                </a:cubicBezTo>
                <a:cubicBezTo>
                  <a:pt x="1765300" y="1325033"/>
                  <a:pt x="1813983" y="76200"/>
                  <a:pt x="2057400" y="38100"/>
                </a:cubicBezTo>
                <a:cubicBezTo>
                  <a:pt x="2300817" y="0"/>
                  <a:pt x="2607733" y="1299633"/>
                  <a:pt x="2882900" y="1422400"/>
                </a:cubicBezTo>
                <a:cubicBezTo>
                  <a:pt x="3158067" y="1545167"/>
                  <a:pt x="3384550" y="683683"/>
                  <a:pt x="3708400" y="774700"/>
                </a:cubicBezTo>
                <a:cubicBezTo>
                  <a:pt x="4032250" y="865717"/>
                  <a:pt x="4826000" y="1968500"/>
                  <a:pt x="4826000" y="1968500"/>
                </a:cubicBezTo>
                <a:lnTo>
                  <a:pt x="4826000" y="1968500"/>
                </a:lnTo>
                <a:lnTo>
                  <a:pt x="4826000" y="1993900"/>
                </a:lnTo>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530600" y="47259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8000" y="52212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754699" y="46579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064000" y="50511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416300" y="4470400"/>
            <a:ext cx="254000" cy="165100"/>
          </a:xfrm>
          <a:prstGeom prst="rect">
            <a:avLst/>
          </a:prstGeom>
        </p:spPr>
      </p:pic>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521200" y="5219700"/>
            <a:ext cx="228600" cy="165100"/>
          </a:xfrm>
          <a:prstGeom prst="rect">
            <a:avLst/>
          </a:prstGeom>
        </p:spPr>
      </p:pic>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4114800" y="4851400"/>
            <a:ext cx="228600" cy="165100"/>
          </a:xfrm>
          <a:prstGeom prst="rect">
            <a:avLst/>
          </a:prstGeom>
        </p:spPr>
      </p:pic>
      <p:sp>
        <p:nvSpPr>
          <p:cNvPr id="15" name="Slide Number Placeholder 14"/>
          <p:cNvSpPr>
            <a:spLocks noGrp="1"/>
          </p:cNvSpPr>
          <p:nvPr>
            <p:ph type="sldNum" sz="quarter" idx="12"/>
          </p:nvPr>
        </p:nvSpPr>
        <p:spPr/>
        <p:txBody>
          <a:bodyPr/>
          <a:lstStyle/>
          <a:p>
            <a:fld id="{8D9DEDF4-E750-3840-A6EC-1EB5278A6F5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functions have a single maximum and minimum!</a:t>
            </a:r>
          </a:p>
          <a:p>
            <a:r>
              <a:rPr lang="en-US" dirty="0" smtClean="0"/>
              <a:t>How does this help us?  </a:t>
            </a:r>
          </a:p>
          <a:p>
            <a:r>
              <a:rPr lang="en-US" sz="1600" dirty="0" smtClean="0"/>
              <a:t>(nearly)</a:t>
            </a:r>
            <a:r>
              <a:rPr lang="en-US" dirty="0" smtClean="0"/>
              <a:t> Guaranteed optimality of Gradient Descent</a:t>
            </a:r>
            <a:endParaRPr lang="en-US" dirty="0"/>
          </a:p>
        </p:txBody>
      </p:sp>
      <p:cxnSp>
        <p:nvCxnSpPr>
          <p:cNvPr id="26" name="Straight Connector 25"/>
          <p:cNvCxnSpPr/>
          <p:nvPr/>
        </p:nvCxnSpPr>
        <p:spPr>
          <a:xfrm rot="5400000">
            <a:off x="364731" y="5209779"/>
            <a:ext cx="1834353"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181100" y="3886200"/>
            <a:ext cx="4826000" cy="1993900"/>
          </a:xfrm>
          <a:custGeom>
            <a:avLst/>
            <a:gdLst>
              <a:gd name="connsiteX0" fmla="*/ 0 w 4826000"/>
              <a:gd name="connsiteY0" fmla="*/ 1993900 h 1993900"/>
              <a:gd name="connsiteX1" fmla="*/ 1422400 w 4826000"/>
              <a:gd name="connsiteY1" fmla="*/ 1651000 h 1993900"/>
              <a:gd name="connsiteX2" fmla="*/ 2057400 w 4826000"/>
              <a:gd name="connsiteY2" fmla="*/ 38100 h 1993900"/>
              <a:gd name="connsiteX3" fmla="*/ 2882900 w 4826000"/>
              <a:gd name="connsiteY3" fmla="*/ 1422400 h 1993900"/>
              <a:gd name="connsiteX4" fmla="*/ 3708400 w 4826000"/>
              <a:gd name="connsiteY4" fmla="*/ 774700 h 1993900"/>
              <a:gd name="connsiteX5" fmla="*/ 4826000 w 4826000"/>
              <a:gd name="connsiteY5" fmla="*/ 1968500 h 1993900"/>
              <a:gd name="connsiteX6" fmla="*/ 4826000 w 4826000"/>
              <a:gd name="connsiteY6" fmla="*/ 1968500 h 1993900"/>
              <a:gd name="connsiteX7" fmla="*/ 4826000 w 4826000"/>
              <a:gd name="connsiteY7" fmla="*/ 19939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0" h="1993900">
                <a:moveTo>
                  <a:pt x="0" y="1993900"/>
                </a:moveTo>
                <a:cubicBezTo>
                  <a:pt x="539750" y="1985433"/>
                  <a:pt x="1079500" y="1976967"/>
                  <a:pt x="1422400" y="1651000"/>
                </a:cubicBezTo>
                <a:cubicBezTo>
                  <a:pt x="1765300" y="1325033"/>
                  <a:pt x="1813983" y="76200"/>
                  <a:pt x="2057400" y="38100"/>
                </a:cubicBezTo>
                <a:cubicBezTo>
                  <a:pt x="2300817" y="0"/>
                  <a:pt x="2607733" y="1299633"/>
                  <a:pt x="2882900" y="1422400"/>
                </a:cubicBezTo>
                <a:cubicBezTo>
                  <a:pt x="3158067" y="1545167"/>
                  <a:pt x="3384550" y="683683"/>
                  <a:pt x="3708400" y="774700"/>
                </a:cubicBezTo>
                <a:cubicBezTo>
                  <a:pt x="4032250" y="865717"/>
                  <a:pt x="4826000" y="1968500"/>
                  <a:pt x="4826000" y="1968500"/>
                </a:cubicBezTo>
                <a:lnTo>
                  <a:pt x="4826000" y="1968500"/>
                </a:lnTo>
                <a:lnTo>
                  <a:pt x="4826000" y="1993900"/>
                </a:lnTo>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530600" y="47259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8000" y="52212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754699" y="46579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064000" y="50511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416300" y="4470400"/>
            <a:ext cx="254000" cy="165100"/>
          </a:xfrm>
          <a:prstGeom prst="rect">
            <a:avLst/>
          </a:prstGeom>
        </p:spPr>
      </p:pic>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521200" y="5219700"/>
            <a:ext cx="228600" cy="165100"/>
          </a:xfrm>
          <a:prstGeom prst="rect">
            <a:avLst/>
          </a:prstGeom>
        </p:spPr>
      </p:pic>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4114800" y="4851400"/>
            <a:ext cx="228600" cy="165100"/>
          </a:xfrm>
          <a:prstGeom prst="rect">
            <a:avLst/>
          </a:prstGeom>
        </p:spPr>
      </p:pic>
      <p:sp>
        <p:nvSpPr>
          <p:cNvPr id="16" name="Slide Number Placeholder 15"/>
          <p:cNvSpPr>
            <a:spLocks noGrp="1"/>
          </p:cNvSpPr>
          <p:nvPr>
            <p:ph type="sldNum" sz="quarter" idx="12"/>
          </p:nvPr>
        </p:nvSpPr>
        <p:spPr/>
        <p:txBody>
          <a:bodyPr/>
          <a:lstStyle/>
          <a:p>
            <a:fld id="{8D9DEDF4-E750-3840-A6EC-1EB5278A6F5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The Gradient is defined (though we can’t solve directly)</a:t>
            </a:r>
          </a:p>
          <a:p>
            <a:r>
              <a:rPr lang="en-US" dirty="0" smtClean="0"/>
              <a:t>Points in the direction of fastest increase</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a:stCxn id="31" idx="3"/>
          </p:cNvCxnSpPr>
          <p:nvPr/>
        </p:nvCxnSpPr>
        <p:spPr>
          <a:xfrm flipV="1">
            <a:off x="5156200" y="3754967"/>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264150" y="3784600"/>
            <a:ext cx="469900" cy="203200"/>
          </a:xfrm>
          <a:prstGeom prst="rect">
            <a:avLst/>
          </a:prstGeom>
        </p:spPr>
      </p:pic>
      <p:sp>
        <p:nvSpPr>
          <p:cNvPr id="19" name="Slide Number Placeholder 18"/>
          <p:cNvSpPr>
            <a:spLocks noGrp="1"/>
          </p:cNvSpPr>
          <p:nvPr>
            <p:ph type="sldNum" sz="quarter" idx="12"/>
          </p:nvPr>
        </p:nvSpPr>
        <p:spPr/>
        <p:txBody>
          <a:bodyPr/>
          <a:lstStyle/>
          <a:p>
            <a:fld id="{8D9DEDF4-E750-3840-A6EC-1EB5278A6F5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a:t>G</a:t>
            </a:r>
            <a:r>
              <a:rPr lang="en-US" dirty="0" smtClean="0"/>
              <a:t>radient points in the direction of fastest increase</a:t>
            </a:r>
          </a:p>
          <a:p>
            <a:r>
              <a:rPr lang="en-US" dirty="0" smtClean="0"/>
              <a:t>To minimize R, move in the opposite direction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a:stCxn id="31" idx="3"/>
          </p:cNvCxnSpPr>
          <p:nvPr/>
        </p:nvCxnSpPr>
        <p:spPr>
          <a:xfrm flipV="1">
            <a:off x="5156200" y="3754967"/>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264150" y="3784600"/>
            <a:ext cx="469900" cy="203200"/>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a:t>G</a:t>
            </a:r>
            <a:r>
              <a:rPr lang="en-US" dirty="0" smtClean="0"/>
              <a:t>radient points in the direction of fastest increase</a:t>
            </a:r>
          </a:p>
          <a:p>
            <a:r>
              <a:rPr lang="en-US" dirty="0" smtClean="0"/>
              <a:t>To minimize R, move in the opposite direction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sp>
        <p:nvSpPr>
          <p:cNvPr id="11" name="Slide Number Placeholder 10"/>
          <p:cNvSpPr>
            <a:spLocks noGrp="1"/>
          </p:cNvSpPr>
          <p:nvPr>
            <p:ph type="sldNum" sz="quarter" idx="12"/>
          </p:nvPr>
        </p:nvSpPr>
        <p:spPr/>
        <p:txBody>
          <a:bodyPr/>
          <a:lstStyle/>
          <a:p>
            <a:fld id="{8D9DEDF4-E750-3840-A6EC-1EB5278A6F5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Hidden Markov Models</a:t>
            </a:r>
          </a:p>
          <a:p>
            <a:pPr lvl="1"/>
            <a:r>
              <a:rPr lang="en-US" dirty="0" smtClean="0"/>
              <a:t>Sequential modeling represented in a Graphical Model</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sp>
        <p:nvSpPr>
          <p:cNvPr id="18" name="Slide Number Placeholder 17"/>
          <p:cNvSpPr>
            <a:spLocks noGrp="1"/>
          </p:cNvSpPr>
          <p:nvPr>
            <p:ph type="sldNum" sz="quarter" idx="12"/>
          </p:nvPr>
        </p:nvSpPr>
        <p:spPr/>
        <p:txBody>
          <a:bodyPr/>
          <a:lstStyle/>
          <a:p>
            <a:fld id="{8D9DEDF4-E750-3840-A6EC-1EB5278A6F5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934884" y="4620683"/>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74067" y="5041900"/>
            <a:ext cx="795866"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13200" y="4885267"/>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680883" y="4815417"/>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3920067" y="5452534"/>
            <a:ext cx="795866"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490384" y="5306484"/>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0800000" flipV="1">
            <a:off x="3543301" y="5588000"/>
            <a:ext cx="825501" cy="306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147484" y="5378451"/>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a:off x="4025902" y="5643033"/>
            <a:ext cx="609598"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147484" y="5378451"/>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p:txBody>
          <a:bodyPr/>
          <a:lstStyle/>
          <a:p>
            <a:fld id="{8D9DEDF4-E750-3840-A6EC-1EB5278A6F5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a:off x="4140199" y="5662083"/>
            <a:ext cx="20320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274483" y="5378452"/>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err="1" smtClean="0"/>
              <a:t>Perceptrons</a:t>
            </a:r>
            <a:endParaRPr lang="en-US" dirty="0" smtClean="0"/>
          </a:p>
          <a:p>
            <a:r>
              <a:rPr lang="en-US" dirty="0" smtClean="0"/>
              <a:t>Leading to</a:t>
            </a:r>
          </a:p>
          <a:p>
            <a:pPr lvl="1"/>
            <a:r>
              <a:rPr lang="en-US" dirty="0" smtClean="0"/>
              <a:t>Neural Networks</a:t>
            </a:r>
          </a:p>
          <a:p>
            <a:pPr lvl="1"/>
            <a:r>
              <a:rPr lang="en-US" dirty="0" smtClean="0"/>
              <a:t>aka Multilayer </a:t>
            </a:r>
            <a:r>
              <a:rPr lang="en-US" dirty="0" err="1" smtClean="0"/>
              <a:t>Perceptron</a:t>
            </a:r>
            <a:r>
              <a:rPr lang="en-US" dirty="0" smtClean="0"/>
              <a:t> Networks</a:t>
            </a:r>
          </a:p>
          <a:p>
            <a:pPr lvl="1"/>
            <a:r>
              <a:rPr lang="en-US" dirty="0" smtClean="0"/>
              <a:t>But more accurately: Multilayer Logistic Regression Networks</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8" name="Straight Connector 17"/>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8" name="Straight Connector 17"/>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p:txBody>
          <a:bodyPr/>
          <a:lstStyle/>
          <a:p>
            <a:fld id="{8D9DEDF4-E750-3840-A6EC-1EB5278A6F5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stall if         is ever 0 not at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4" name="Picture 1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667000" y="3022600"/>
            <a:ext cx="635000" cy="203200"/>
          </a:xfrm>
          <a:prstGeom prst="rect">
            <a:avLst/>
          </a:prstGeom>
        </p:spPr>
      </p:pic>
      <p:pic>
        <p:nvPicPr>
          <p:cNvPr id="15" name="Picture 1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9" name="Straight Connector 18"/>
          <p:cNvCxnSpPr/>
          <p:nvPr/>
        </p:nvCxnSpPr>
        <p:spPr>
          <a:xfrm>
            <a:off x="2108200" y="4686300"/>
            <a:ext cx="1244600" cy="1588"/>
          </a:xfrm>
          <a:prstGeom prst="line">
            <a:avLst/>
          </a:prstGeom>
        </p:spPr>
        <p:style>
          <a:lnRef idx="2">
            <a:schemeClr val="accent3"/>
          </a:lnRef>
          <a:fillRef idx="0">
            <a:schemeClr val="accent3"/>
          </a:fillRef>
          <a:effectRef idx="1">
            <a:schemeClr val="accent3"/>
          </a:effectRef>
          <a:fontRef idx="minor">
            <a:schemeClr val="tx1"/>
          </a:fontRef>
        </p:style>
      </p:cxnSp>
      <p:sp>
        <p:nvSpPr>
          <p:cNvPr id="20" name="Freeform 19"/>
          <p:cNvSpPr/>
          <p:nvPr/>
        </p:nvSpPr>
        <p:spPr>
          <a:xfrm>
            <a:off x="3352800" y="4381500"/>
            <a:ext cx="3302000" cy="1320006"/>
          </a:xfrm>
          <a:custGeom>
            <a:avLst/>
            <a:gdLst>
              <a:gd name="connsiteX0" fmla="*/ 0 w 3302000"/>
              <a:gd name="connsiteY0" fmla="*/ 317500 h 1341967"/>
              <a:gd name="connsiteX1" fmla="*/ 114300 w 3302000"/>
              <a:gd name="connsiteY1" fmla="*/ 317500 h 1341967"/>
              <a:gd name="connsiteX2" fmla="*/ 1016000 w 3302000"/>
              <a:gd name="connsiteY2" fmla="*/ 317500 h 1341967"/>
              <a:gd name="connsiteX3" fmla="*/ 1714500 w 3302000"/>
              <a:gd name="connsiteY3" fmla="*/ 1308100 h 1341967"/>
              <a:gd name="connsiteX4" fmla="*/ 2819400 w 3302000"/>
              <a:gd name="connsiteY4" fmla="*/ 520700 h 1341967"/>
              <a:gd name="connsiteX5" fmla="*/ 3302000 w 3302000"/>
              <a:gd name="connsiteY5" fmla="*/ 0 h 1341967"/>
              <a:gd name="connsiteX0" fmla="*/ 0 w 3302000"/>
              <a:gd name="connsiteY0" fmla="*/ 317500 h 1320006"/>
              <a:gd name="connsiteX1" fmla="*/ 114300 w 3302000"/>
              <a:gd name="connsiteY1" fmla="*/ 317500 h 1320006"/>
              <a:gd name="connsiteX2" fmla="*/ 1016000 w 3302000"/>
              <a:gd name="connsiteY2" fmla="*/ 592138 h 1320006"/>
              <a:gd name="connsiteX3" fmla="*/ 1714500 w 3302000"/>
              <a:gd name="connsiteY3" fmla="*/ 1308100 h 1320006"/>
              <a:gd name="connsiteX4" fmla="*/ 2819400 w 3302000"/>
              <a:gd name="connsiteY4" fmla="*/ 520700 h 1320006"/>
              <a:gd name="connsiteX5" fmla="*/ 3302000 w 3302000"/>
              <a:gd name="connsiteY5" fmla="*/ 0 h 13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0" h="1320006">
                <a:moveTo>
                  <a:pt x="0" y="317500"/>
                </a:moveTo>
                <a:lnTo>
                  <a:pt x="114300" y="317500"/>
                </a:lnTo>
                <a:cubicBezTo>
                  <a:pt x="283633" y="317500"/>
                  <a:pt x="749300" y="427038"/>
                  <a:pt x="1016000" y="592138"/>
                </a:cubicBezTo>
                <a:cubicBezTo>
                  <a:pt x="1282700" y="757238"/>
                  <a:pt x="1413933" y="1320006"/>
                  <a:pt x="1714500" y="1308100"/>
                </a:cubicBezTo>
                <a:cubicBezTo>
                  <a:pt x="2015067" y="1296194"/>
                  <a:pt x="2554817" y="738717"/>
                  <a:pt x="2819400" y="520700"/>
                </a:cubicBezTo>
                <a:cubicBezTo>
                  <a:pt x="3083983" y="302683"/>
                  <a:pt x="3302000" y="0"/>
                  <a:pt x="3302000" y="0"/>
                </a:cubicBezTo>
              </a:path>
            </a:pathLst>
          </a:custGeom>
          <a:noFill/>
          <a:ln w="254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Freeform 20"/>
          <p:cNvSpPr/>
          <p:nvPr/>
        </p:nvSpPr>
        <p:spPr>
          <a:xfrm>
            <a:off x="1397000" y="3949700"/>
            <a:ext cx="711200" cy="775758"/>
          </a:xfrm>
          <a:custGeom>
            <a:avLst/>
            <a:gdLst>
              <a:gd name="connsiteX0" fmla="*/ 711200 w 711200"/>
              <a:gd name="connsiteY0" fmla="*/ 723900 h 827617"/>
              <a:gd name="connsiteX1" fmla="*/ 203200 w 711200"/>
              <a:gd name="connsiteY1" fmla="*/ 736600 h 827617"/>
              <a:gd name="connsiteX2" fmla="*/ 63500 w 711200"/>
              <a:gd name="connsiteY2" fmla="*/ 177800 h 827617"/>
              <a:gd name="connsiteX3" fmla="*/ 0 w 711200"/>
              <a:gd name="connsiteY3" fmla="*/ 0 h 827617"/>
              <a:gd name="connsiteX0" fmla="*/ 711200 w 711200"/>
              <a:gd name="connsiteY0" fmla="*/ 723900 h 775758"/>
              <a:gd name="connsiteX1" fmla="*/ 203200 w 711200"/>
              <a:gd name="connsiteY1" fmla="*/ 495300 h 775758"/>
              <a:gd name="connsiteX2" fmla="*/ 63500 w 711200"/>
              <a:gd name="connsiteY2" fmla="*/ 177800 h 775758"/>
              <a:gd name="connsiteX3" fmla="*/ 0 w 711200"/>
              <a:gd name="connsiteY3" fmla="*/ 0 h 775758"/>
            </a:gdLst>
            <a:ahLst/>
            <a:cxnLst>
              <a:cxn ang="0">
                <a:pos x="connsiteX0" y="connsiteY0"/>
              </a:cxn>
              <a:cxn ang="0">
                <a:pos x="connsiteX1" y="connsiteY1"/>
              </a:cxn>
              <a:cxn ang="0">
                <a:pos x="connsiteX2" y="connsiteY2"/>
              </a:cxn>
              <a:cxn ang="0">
                <a:pos x="connsiteX3" y="connsiteY3"/>
              </a:cxn>
            </a:cxnLst>
            <a:rect l="l" t="t" r="r" b="b"/>
            <a:pathLst>
              <a:path w="711200" h="775758">
                <a:moveTo>
                  <a:pt x="711200" y="723900"/>
                </a:moveTo>
                <a:cubicBezTo>
                  <a:pt x="511175" y="775758"/>
                  <a:pt x="311150" y="586317"/>
                  <a:pt x="203200" y="495300"/>
                </a:cubicBezTo>
                <a:cubicBezTo>
                  <a:pt x="95250" y="404283"/>
                  <a:pt x="97367" y="260350"/>
                  <a:pt x="63500" y="177800"/>
                </a:cubicBezTo>
                <a:cubicBezTo>
                  <a:pt x="29633" y="95250"/>
                  <a:pt x="0" y="0"/>
                  <a:pt x="0" y="0"/>
                </a:cubicBezTo>
              </a:path>
            </a:pathLst>
          </a:custGeom>
          <a:solidFill>
            <a:srgbClr val="FFFFFF"/>
          </a:solidFill>
          <a:ln w="254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2" name="Picture 2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057400" y="4445000"/>
            <a:ext cx="1041400" cy="203200"/>
          </a:xfrm>
          <a:prstGeom prst="rect">
            <a:avLst/>
          </a:prstGeom>
        </p:spPr>
      </p:pic>
      <p:sp>
        <p:nvSpPr>
          <p:cNvPr id="23" name="Slide Number Placeholder 22"/>
          <p:cNvSpPr>
            <a:spLocks noGrp="1"/>
          </p:cNvSpPr>
          <p:nvPr>
            <p:ph type="sldNum" sz="quarter" idx="12"/>
          </p:nvPr>
        </p:nvSpPr>
        <p:spPr/>
        <p:txBody>
          <a:bodyPr/>
          <a:lstStyle/>
          <a:p>
            <a:fld id="{8D9DEDF4-E750-3840-A6EC-1EB5278A6F5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Neurons</a:t>
            </a:r>
            <a:endParaRPr lang="en-US" dirty="0"/>
          </a:p>
        </p:txBody>
      </p:sp>
      <p:sp>
        <p:nvSpPr>
          <p:cNvPr id="8" name="Oval 7"/>
          <p:cNvSpPr/>
          <p:nvPr/>
        </p:nvSpPr>
        <p:spPr>
          <a:xfrm>
            <a:off x="1997124" y="2182296"/>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866824" y="1801296"/>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866824" y="2410896"/>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866824" y="2476008"/>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2106277" y="1973949"/>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2584548" y="2476008"/>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4474" y="1725890"/>
            <a:ext cx="299343" cy="342106"/>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959457" y="2289453"/>
            <a:ext cx="310034" cy="342106"/>
          </a:xfrm>
          <a:prstGeom prst="rect">
            <a:avLst/>
          </a:prstGeom>
        </p:spPr>
      </p:pic>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205346" y="3070106"/>
            <a:ext cx="416942" cy="342106"/>
          </a:xfrm>
          <a:prstGeom prst="rect">
            <a:avLst/>
          </a:prstGeom>
        </p:spPr>
      </p:pic>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2403524" y="1725890"/>
            <a:ext cx="320724" cy="342106"/>
          </a:xfrm>
          <a:prstGeom prst="rect">
            <a:avLst/>
          </a:prstGeom>
        </p:spPr>
      </p:pic>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314624" y="1350446"/>
            <a:ext cx="127000" cy="266700"/>
          </a:xfrm>
          <a:prstGeom prst="rect">
            <a:avLst/>
          </a:prstGeom>
        </p:spPr>
      </p:pic>
      <p:pic>
        <p:nvPicPr>
          <p:cNvPr id="37" name="Picture 3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3400474" y="2376020"/>
            <a:ext cx="1054100" cy="393700"/>
          </a:xfrm>
          <a:prstGeom prst="rect">
            <a:avLst/>
          </a:prstGeom>
        </p:spPr>
      </p:pic>
      <p:cxnSp>
        <p:nvCxnSpPr>
          <p:cNvPr id="52" name="Straight Connector 51"/>
          <p:cNvCxnSpPr/>
          <p:nvPr/>
        </p:nvCxnSpPr>
        <p:spPr>
          <a:xfrm rot="5400000" flipH="1" flipV="1">
            <a:off x="2119783" y="2304955"/>
            <a:ext cx="342106" cy="342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531366" y="3709749"/>
            <a:ext cx="1518940" cy="369332"/>
          </a:xfrm>
          <a:prstGeom prst="rect">
            <a:avLst/>
          </a:prstGeom>
          <a:noFill/>
        </p:spPr>
        <p:txBody>
          <a:bodyPr wrap="none" rtlCol="0">
            <a:spAutoFit/>
          </a:bodyPr>
          <a:lstStyle/>
          <a:p>
            <a:r>
              <a:rPr lang="en-US" dirty="0" smtClean="0"/>
              <a:t>Linear Neuron</a:t>
            </a:r>
            <a:endParaRPr lang="en-US" dirty="0"/>
          </a:p>
        </p:txBody>
      </p:sp>
      <p:sp>
        <p:nvSpPr>
          <p:cNvPr id="20" name="Oval 19"/>
          <p:cNvSpPr/>
          <p:nvPr/>
        </p:nvSpPr>
        <p:spPr>
          <a:xfrm>
            <a:off x="5584874" y="377580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endCxn id="20" idx="2"/>
          </p:cNvCxnSpPr>
          <p:nvPr/>
        </p:nvCxnSpPr>
        <p:spPr>
          <a:xfrm>
            <a:off x="4454574" y="3394805"/>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20" idx="2"/>
          </p:cNvCxnSpPr>
          <p:nvPr/>
        </p:nvCxnSpPr>
        <p:spPr>
          <a:xfrm>
            <a:off x="4454574" y="4004405"/>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0" idx="2"/>
          </p:cNvCxnSpPr>
          <p:nvPr/>
        </p:nvCxnSpPr>
        <p:spPr>
          <a:xfrm flipV="1">
            <a:off x="4454574" y="4069517"/>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0" idx="0"/>
          </p:cNvCxnSpPr>
          <p:nvPr/>
        </p:nvCxnSpPr>
        <p:spPr>
          <a:xfrm rot="5400000">
            <a:off x="5694027" y="3567458"/>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6"/>
          </p:cNvCxnSpPr>
          <p:nvPr/>
        </p:nvCxnSpPr>
        <p:spPr>
          <a:xfrm>
            <a:off x="6172298" y="4069517"/>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702224" y="3319399"/>
            <a:ext cx="299343" cy="342106"/>
          </a:xfrm>
          <a:prstGeom prst="rect">
            <a:avLst/>
          </a:prstGeom>
        </p:spPr>
      </p:pic>
      <p:pic>
        <p:nvPicPr>
          <p:cNvPr id="31" name="Picture 3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47207" y="3882962"/>
            <a:ext cx="310034" cy="342106"/>
          </a:xfrm>
          <a:prstGeom prst="rect">
            <a:avLst/>
          </a:prstGeom>
        </p:spPr>
      </p:pic>
      <p:pic>
        <p:nvPicPr>
          <p:cNvPr id="32" name="Picture 3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4793096" y="4663615"/>
            <a:ext cx="416942" cy="342106"/>
          </a:xfrm>
          <a:prstGeom prst="rect">
            <a:avLst/>
          </a:prstGeom>
        </p:spPr>
      </p:pic>
      <p:pic>
        <p:nvPicPr>
          <p:cNvPr id="33" name="Picture 3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991274" y="3319399"/>
            <a:ext cx="320724" cy="342106"/>
          </a:xfrm>
          <a:prstGeom prst="rect">
            <a:avLst/>
          </a:prstGeom>
        </p:spPr>
      </p:pic>
      <p:pic>
        <p:nvPicPr>
          <p:cNvPr id="38" name="Picture 3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5902374" y="2943955"/>
            <a:ext cx="127000" cy="266700"/>
          </a:xfrm>
          <a:prstGeom prst="rect">
            <a:avLst/>
          </a:prstGeom>
        </p:spPr>
      </p:pic>
      <p:pic>
        <p:nvPicPr>
          <p:cNvPr id="39" name="Picture 3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6988224" y="3969529"/>
            <a:ext cx="1054100" cy="393700"/>
          </a:xfrm>
          <a:prstGeom prst="rect">
            <a:avLst/>
          </a:prstGeom>
        </p:spPr>
      </p:pic>
      <p:sp>
        <p:nvSpPr>
          <p:cNvPr id="40" name="TextBox 39"/>
          <p:cNvSpPr txBox="1"/>
          <p:nvPr/>
        </p:nvSpPr>
        <p:spPr>
          <a:xfrm>
            <a:off x="5119116" y="5303258"/>
            <a:ext cx="1636047" cy="369332"/>
          </a:xfrm>
          <a:prstGeom prst="rect">
            <a:avLst/>
          </a:prstGeom>
          <a:noFill/>
        </p:spPr>
        <p:txBody>
          <a:bodyPr wrap="none" rtlCol="0">
            <a:spAutoFit/>
          </a:bodyPr>
          <a:lstStyle/>
          <a:p>
            <a:r>
              <a:rPr lang="en-US" dirty="0" smtClean="0"/>
              <a:t>Logistic Neuron</a:t>
            </a:r>
            <a:endParaRPr lang="en-US" dirty="0"/>
          </a:p>
        </p:txBody>
      </p:sp>
      <p:cxnSp>
        <p:nvCxnSpPr>
          <p:cNvPr id="41" name="Curved Connector 40"/>
          <p:cNvCxnSpPr/>
          <p:nvPr/>
        </p:nvCxnSpPr>
        <p:spPr>
          <a:xfrm flipV="1">
            <a:off x="5673774" y="3928205"/>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Slide Number Placeholder 41"/>
          <p:cNvSpPr>
            <a:spLocks noGrp="1"/>
          </p:cNvSpPr>
          <p:nvPr>
            <p:ph type="sldNum" sz="quarter" idx="12"/>
          </p:nvPr>
        </p:nvSpPr>
        <p:spPr/>
        <p:txBody>
          <a:bodyPr/>
          <a:lstStyle/>
          <a:p>
            <a:fld id="{8D9DEDF4-E750-3840-A6EC-1EB5278A6F5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Classification squashing function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Strictly </a:t>
            </a:r>
            <a:r>
              <a:rPr lang="en-US" sz="3200" dirty="0"/>
              <a:t>c</a:t>
            </a:r>
            <a:r>
              <a:rPr lang="en-US" sz="3200" dirty="0" smtClean="0"/>
              <a:t>lassification error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err="1" smtClean="0"/>
              <a:t>Perceptron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p:txBody>
      </p:sp>
      <p:sp>
        <p:nvSpPr>
          <p:cNvPr id="20" name="Oval 19"/>
          <p:cNvSpPr/>
          <p:nvPr/>
        </p:nvSpPr>
        <p:spPr>
          <a:xfrm>
            <a:off x="3947467" y="356382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endCxn id="20" idx="2"/>
          </p:cNvCxnSpPr>
          <p:nvPr/>
        </p:nvCxnSpPr>
        <p:spPr>
          <a:xfrm>
            <a:off x="2817167" y="3182825"/>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20" idx="2"/>
          </p:cNvCxnSpPr>
          <p:nvPr/>
        </p:nvCxnSpPr>
        <p:spPr>
          <a:xfrm>
            <a:off x="2817167" y="3792425"/>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0" idx="2"/>
          </p:cNvCxnSpPr>
          <p:nvPr/>
        </p:nvCxnSpPr>
        <p:spPr>
          <a:xfrm flipV="1">
            <a:off x="2817167" y="3857537"/>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0" idx="0"/>
          </p:cNvCxnSpPr>
          <p:nvPr/>
        </p:nvCxnSpPr>
        <p:spPr>
          <a:xfrm rot="5400000">
            <a:off x="4056620" y="3355478"/>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6"/>
          </p:cNvCxnSpPr>
          <p:nvPr/>
        </p:nvCxnSpPr>
        <p:spPr>
          <a:xfrm>
            <a:off x="4534891" y="3857537"/>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64817" y="3107419"/>
            <a:ext cx="299343" cy="342106"/>
          </a:xfrm>
          <a:prstGeom prst="rect">
            <a:avLst/>
          </a:prstGeom>
        </p:spPr>
      </p:pic>
      <p:pic>
        <p:nvPicPr>
          <p:cNvPr id="31" name="Picture 3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909800" y="3670982"/>
            <a:ext cx="310034" cy="342106"/>
          </a:xfrm>
          <a:prstGeom prst="rect">
            <a:avLst/>
          </a:prstGeom>
        </p:spPr>
      </p:pic>
      <p:pic>
        <p:nvPicPr>
          <p:cNvPr id="32" name="Picture 3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3155689" y="4451635"/>
            <a:ext cx="416942" cy="342106"/>
          </a:xfrm>
          <a:prstGeom prst="rect">
            <a:avLst/>
          </a:prstGeom>
        </p:spPr>
      </p:pic>
      <p:pic>
        <p:nvPicPr>
          <p:cNvPr id="33" name="Picture 3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353867" y="3107419"/>
            <a:ext cx="320724" cy="342106"/>
          </a:xfrm>
          <a:prstGeom prst="rect">
            <a:avLst/>
          </a:prstGeom>
        </p:spPr>
      </p:pic>
      <p:pic>
        <p:nvPicPr>
          <p:cNvPr id="38" name="Picture 3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4264967" y="2731975"/>
            <a:ext cx="127000" cy="266700"/>
          </a:xfrm>
          <a:prstGeom prst="rect">
            <a:avLst/>
          </a:prstGeom>
        </p:spPr>
      </p:pic>
      <p:pic>
        <p:nvPicPr>
          <p:cNvPr id="39" name="Picture 3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5350817" y="3757549"/>
            <a:ext cx="1054100" cy="393700"/>
          </a:xfrm>
          <a:prstGeom prst="rect">
            <a:avLst/>
          </a:prstGeom>
        </p:spPr>
      </p:pic>
      <p:sp>
        <p:nvSpPr>
          <p:cNvPr id="40" name="TextBox 39"/>
          <p:cNvSpPr txBox="1"/>
          <p:nvPr/>
        </p:nvSpPr>
        <p:spPr>
          <a:xfrm>
            <a:off x="3481709" y="5091278"/>
            <a:ext cx="1221045" cy="369332"/>
          </a:xfrm>
          <a:prstGeom prst="rect">
            <a:avLst/>
          </a:prstGeom>
          <a:noFill/>
        </p:spPr>
        <p:txBody>
          <a:bodyPr wrap="none" rtlCol="0">
            <a:spAutoFit/>
          </a:bodyPr>
          <a:lstStyle/>
          <a:p>
            <a:r>
              <a:rPr lang="en-US" dirty="0" err="1" smtClean="0"/>
              <a:t>Perceptron</a:t>
            </a:r>
            <a:endParaRPr lang="en-US" dirty="0"/>
          </a:p>
        </p:txBody>
      </p:sp>
      <p:cxnSp>
        <p:nvCxnSpPr>
          <p:cNvPr id="36" name="Elbow Connector 35"/>
          <p:cNvCxnSpPr/>
          <p:nvPr/>
        </p:nvCxnSpPr>
        <p:spPr>
          <a:xfrm flipV="1">
            <a:off x="4066095" y="3728925"/>
            <a:ext cx="350168" cy="284163"/>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5"/>
          <a:stretch>
            <a:fillRect/>
          </a:stretch>
        </p:blipFill>
        <p:spPr>
          <a:xfrm>
            <a:off x="5026967" y="2357325"/>
            <a:ext cx="3213100" cy="1092200"/>
          </a:xfrm>
          <a:prstGeom prst="rect">
            <a:avLst/>
          </a:prstGeom>
        </p:spPr>
      </p:pic>
      <p:pic>
        <p:nvPicPr>
          <p:cNvPr id="45" name="Picture 44"/>
          <p:cNvPicPr>
            <a:picLocks noChangeAspect="1"/>
          </p:cNvPicPr>
          <p:nvPr/>
        </p:nvPicPr>
        <p:blipFill>
          <a:blip r:embed="rId16"/>
          <a:stretch>
            <a:fillRect/>
          </a:stretch>
        </p:blipFill>
        <p:spPr>
          <a:xfrm>
            <a:off x="5661967" y="4622689"/>
            <a:ext cx="1892300" cy="1358900"/>
          </a:xfrm>
          <a:prstGeom prst="rect">
            <a:avLst/>
          </a:prstGeom>
        </p:spPr>
      </p:pic>
      <p:sp>
        <p:nvSpPr>
          <p:cNvPr id="46" name="Slide Number Placeholder 45"/>
          <p:cNvSpPr>
            <a:spLocks noGrp="1"/>
          </p:cNvSpPr>
          <p:nvPr>
            <p:ph type="sldNum" sz="quarter" idx="12"/>
          </p:nvPr>
        </p:nvSpPr>
        <p:spPr/>
        <p:txBody>
          <a:bodyPr/>
          <a:lstStyle/>
          <a:p>
            <a:fld id="{8D9DEDF4-E750-3840-A6EC-1EB5278A6F5A}"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a:t>
            </a:r>
            <a:endParaRPr lang="en-US" dirty="0"/>
          </a:p>
        </p:txBody>
      </p:sp>
      <p:sp>
        <p:nvSpPr>
          <p:cNvPr id="3" name="Content Placeholder 2"/>
          <p:cNvSpPr>
            <a:spLocks noGrp="1"/>
          </p:cNvSpPr>
          <p:nvPr>
            <p:ph idx="1"/>
          </p:nvPr>
        </p:nvSpPr>
        <p:spPr/>
        <p:txBody>
          <a:bodyPr/>
          <a:lstStyle/>
          <a:p>
            <a:r>
              <a:rPr lang="en-US" dirty="0" smtClean="0"/>
              <a:t>Only count errors when a classification is incorrect.</a:t>
            </a:r>
            <a:endParaRPr lang="en-US" dirty="0"/>
          </a:p>
        </p:txBody>
      </p:sp>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flipV="1">
            <a:off x="1511300" y="3644900"/>
            <a:ext cx="5511800" cy="1676400"/>
          </a:xfrm>
          <a:prstGeom prst="curvedConnector3">
            <a:avLst>
              <a:gd name="adj1" fmla="val 50000"/>
            </a:avLst>
          </a:prstGeom>
          <a:ln w="381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122960" cy="1200329"/>
          </a:xfrm>
          <a:prstGeom prst="rect">
            <a:avLst/>
          </a:prstGeom>
          <a:noFill/>
          <a:ln>
            <a:solidFill>
              <a:schemeClr val="tx1"/>
            </a:solidFill>
          </a:ln>
        </p:spPr>
        <p:txBody>
          <a:bodyPr wrap="none" rtlCol="0">
            <a:spAutoFit/>
          </a:bodyPr>
          <a:lstStyle/>
          <a:p>
            <a:r>
              <a:rPr lang="en-US" dirty="0" smtClean="0"/>
              <a:t>Sigmoid leads to </a:t>
            </a:r>
          </a:p>
          <a:p>
            <a:r>
              <a:rPr lang="en-US" dirty="0" smtClean="0"/>
              <a:t>greater than </a:t>
            </a:r>
          </a:p>
          <a:p>
            <a:r>
              <a:rPr lang="en-US" dirty="0" smtClean="0"/>
              <a:t>zero error on correct </a:t>
            </a:r>
          </a:p>
          <a:p>
            <a:r>
              <a:rPr lang="en-US" dirty="0" smtClean="0"/>
              <a:t>classifications</a:t>
            </a:r>
            <a:endParaRPr lang="en-US" dirty="0"/>
          </a:p>
        </p:txBody>
      </p:sp>
      <p:cxnSp>
        <p:nvCxnSpPr>
          <p:cNvPr id="24" name="Straight Connector 23"/>
          <p:cNvCxnSpPr/>
          <p:nvPr/>
        </p:nvCxnSpPr>
        <p:spPr>
          <a:xfrm rot="5400000" flipH="1" flipV="1">
            <a:off x="3734594" y="5080000"/>
            <a:ext cx="457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3963988" y="4487773"/>
            <a:ext cx="2764952" cy="562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111500" y="2266950"/>
            <a:ext cx="3352800" cy="673100"/>
          </a:xfrm>
          <a:prstGeom prst="rect">
            <a:avLst/>
          </a:prstGeom>
        </p:spPr>
      </p:pic>
      <p:sp>
        <p:nvSpPr>
          <p:cNvPr id="30" name="Slide Number Placeholder 29"/>
          <p:cNvSpPr>
            <a:spLocks noGrp="1"/>
          </p:cNvSpPr>
          <p:nvPr>
            <p:ph type="sldNum" sz="quarter" idx="12"/>
          </p:nvPr>
        </p:nvSpPr>
        <p:spPr/>
        <p:txBody>
          <a:bodyPr/>
          <a:lstStyle/>
          <a:p>
            <a:fld id="{8D9DEDF4-E750-3840-A6EC-1EB5278A6F5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Fitting Polynomial Functions</a:t>
            </a:r>
            <a:endParaRPr lang="en-US" dirty="0"/>
          </a:p>
        </p:txBody>
      </p:sp>
      <p:sp>
        <p:nvSpPr>
          <p:cNvPr id="3" name="Content Placeholder 2"/>
          <p:cNvSpPr>
            <a:spLocks noGrp="1"/>
          </p:cNvSpPr>
          <p:nvPr>
            <p:ph idx="1"/>
          </p:nvPr>
        </p:nvSpPr>
        <p:spPr/>
        <p:txBody>
          <a:bodyPr/>
          <a:lstStyle/>
          <a:p>
            <a:r>
              <a:rPr lang="en-US" dirty="0" smtClean="0"/>
              <a:t>Fitting nonlinear 1-D functions</a:t>
            </a:r>
          </a:p>
          <a:p>
            <a:r>
              <a:rPr lang="en-US" dirty="0" smtClean="0"/>
              <a:t>Polynomial: </a:t>
            </a:r>
          </a:p>
          <a:p>
            <a:endParaRPr lang="en-US" dirty="0" smtClean="0"/>
          </a:p>
          <a:p>
            <a:r>
              <a:rPr lang="en-US" dirty="0" smtClean="0"/>
              <a:t>Risk:</a:t>
            </a:r>
            <a:endParaRPr lang="en-US" dirty="0"/>
          </a:p>
        </p:txBody>
      </p:sp>
      <p:pic>
        <p:nvPicPr>
          <p:cNvPr id="4" name="Picture 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133600" y="3550047"/>
            <a:ext cx="5143500" cy="2682478"/>
          </a:xfrm>
          <a:prstGeom prst="rect">
            <a:avLst/>
          </a:prstGeom>
        </p:spPr>
      </p:pic>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979738" y="2209145"/>
            <a:ext cx="2635250" cy="716125"/>
          </a:xfrm>
          <a:prstGeom prst="rect">
            <a:avLst/>
          </a:prstGeom>
        </p:spPr>
      </p:pic>
      <p:pic>
        <p:nvPicPr>
          <p:cNvPr id="6" name="Picture 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308725" y="2209145"/>
            <a:ext cx="2378075" cy="716125"/>
          </a:xfrm>
          <a:prstGeom prst="rect">
            <a:avLst/>
          </a:prstGeom>
        </p:spPr>
      </p:pic>
      <p:pic>
        <p:nvPicPr>
          <p:cNvPr id="7" name="Picture 6"/>
          <p:cNvPicPr>
            <a:picLocks noChangeAspect="1"/>
          </p:cNvPicPr>
          <p:nvPr/>
        </p:nvPicPr>
        <p:blipFill>
          <a:blip r:embed="rId9"/>
          <a:stretch>
            <a:fillRect/>
          </a:stretch>
        </p:blipFill>
        <p:spPr>
          <a:xfrm>
            <a:off x="317500" y="5111750"/>
            <a:ext cx="1816100" cy="1536700"/>
          </a:xfrm>
          <a:prstGeom prst="rect">
            <a:avLst/>
          </a:prstGeom>
        </p:spPr>
      </p:pic>
      <p:sp>
        <p:nvSpPr>
          <p:cNvPr id="8" name="Slide Number Placeholder 7"/>
          <p:cNvSpPr>
            <a:spLocks noGrp="1"/>
          </p:cNvSpPr>
          <p:nvPr>
            <p:ph type="sldNum" sz="quarter" idx="12"/>
          </p:nvPr>
        </p:nvSpPr>
        <p:spPr/>
        <p:txBody>
          <a:bodyPr/>
          <a:lstStyle/>
          <a:p>
            <a:fld id="{8D9DEDF4-E750-3840-A6EC-1EB5278A6F5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a:t>
            </a:r>
            <a:endParaRPr lang="en-US" dirty="0"/>
          </a:p>
        </p:txBody>
      </p:sp>
      <p:sp>
        <p:nvSpPr>
          <p:cNvPr id="3" name="Content Placeholder 2"/>
          <p:cNvSpPr>
            <a:spLocks noGrp="1"/>
          </p:cNvSpPr>
          <p:nvPr>
            <p:ph idx="1"/>
          </p:nvPr>
        </p:nvSpPr>
        <p:spPr/>
        <p:txBody>
          <a:bodyPr/>
          <a:lstStyle/>
          <a:p>
            <a:r>
              <a:rPr lang="en-US" dirty="0" smtClean="0"/>
              <a:t>Only count errors when a classification is incorrect.</a:t>
            </a:r>
            <a:endParaRPr lang="en-US" dirty="0"/>
          </a:p>
        </p:txBody>
      </p:sp>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581400" y="2381250"/>
            <a:ext cx="2870200" cy="673100"/>
          </a:xfrm>
          <a:prstGeom prst="rect">
            <a:avLst/>
          </a:prstGeom>
        </p:spPr>
      </p:pic>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060292" cy="923330"/>
          </a:xfrm>
          <a:prstGeom prst="rect">
            <a:avLst/>
          </a:prstGeom>
          <a:noFill/>
          <a:ln>
            <a:solidFill>
              <a:schemeClr val="tx1"/>
            </a:solidFill>
          </a:ln>
        </p:spPr>
        <p:txBody>
          <a:bodyPr wrap="none" rtlCol="0">
            <a:spAutoFit/>
          </a:bodyPr>
          <a:lstStyle/>
          <a:p>
            <a:r>
              <a:rPr lang="en-US" dirty="0" err="1" smtClean="0"/>
              <a:t>Perceptrons</a:t>
            </a:r>
            <a:r>
              <a:rPr lang="en-US" dirty="0" smtClean="0"/>
              <a:t> use</a:t>
            </a:r>
          </a:p>
          <a:p>
            <a:r>
              <a:rPr lang="en-US" dirty="0"/>
              <a:t>s</a:t>
            </a:r>
            <a:r>
              <a:rPr lang="en-US" dirty="0" smtClean="0"/>
              <a:t>trictly classification</a:t>
            </a:r>
          </a:p>
          <a:p>
            <a:r>
              <a:rPr lang="en-US" dirty="0" smtClean="0"/>
              <a:t>error</a:t>
            </a:r>
            <a:endParaRPr lang="en-US" dirty="0"/>
          </a:p>
        </p:txBody>
      </p:sp>
      <p:cxnSp>
        <p:nvCxnSpPr>
          <p:cNvPr id="25" name="Elbow Connector 24"/>
          <p:cNvCxnSpPr/>
          <p:nvPr/>
        </p:nvCxnSpPr>
        <p:spPr>
          <a:xfrm flipV="1">
            <a:off x="1511300" y="3644900"/>
            <a:ext cx="5511800" cy="1676400"/>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Slide Number Placeholder 25"/>
          <p:cNvSpPr>
            <a:spLocks noGrp="1"/>
          </p:cNvSpPr>
          <p:nvPr>
            <p:ph type="sldNum" sz="quarter" idx="12"/>
          </p:nvPr>
        </p:nvSpPr>
        <p:spPr/>
        <p:txBody>
          <a:bodyPr/>
          <a:lstStyle/>
          <a:p>
            <a:fld id="{8D9DEDF4-E750-3840-A6EC-1EB5278A6F5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Error</a:t>
            </a:r>
            <a:endParaRPr lang="en-US" dirty="0"/>
          </a:p>
        </p:txBody>
      </p:sp>
      <p:sp>
        <p:nvSpPr>
          <p:cNvPr id="3" name="Content Placeholder 2"/>
          <p:cNvSpPr>
            <a:spLocks noGrp="1"/>
          </p:cNvSpPr>
          <p:nvPr>
            <p:ph idx="1"/>
          </p:nvPr>
        </p:nvSpPr>
        <p:spPr/>
        <p:txBody>
          <a:bodyPr/>
          <a:lstStyle/>
          <a:p>
            <a:r>
              <a:rPr lang="en-US" dirty="0" smtClean="0"/>
              <a:t>Can’t do gradient descent on this.</a:t>
            </a:r>
            <a:endParaRPr lang="en-US" dirty="0"/>
          </a:p>
        </p:txBody>
      </p:sp>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581400" y="2381250"/>
            <a:ext cx="2870200" cy="673100"/>
          </a:xfrm>
          <a:prstGeom prst="rect">
            <a:avLst/>
          </a:prstGeom>
        </p:spPr>
      </p:pic>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060292" cy="923330"/>
          </a:xfrm>
          <a:prstGeom prst="rect">
            <a:avLst/>
          </a:prstGeom>
          <a:noFill/>
          <a:ln>
            <a:solidFill>
              <a:schemeClr val="tx1"/>
            </a:solidFill>
          </a:ln>
        </p:spPr>
        <p:txBody>
          <a:bodyPr wrap="none" rtlCol="0">
            <a:spAutoFit/>
          </a:bodyPr>
          <a:lstStyle/>
          <a:p>
            <a:r>
              <a:rPr lang="en-US" dirty="0" err="1" smtClean="0"/>
              <a:t>Perceptrons</a:t>
            </a:r>
            <a:r>
              <a:rPr lang="en-US" dirty="0" smtClean="0"/>
              <a:t> use</a:t>
            </a:r>
          </a:p>
          <a:p>
            <a:r>
              <a:rPr lang="en-US" dirty="0"/>
              <a:t>s</a:t>
            </a:r>
            <a:r>
              <a:rPr lang="en-US" dirty="0" smtClean="0"/>
              <a:t>trictly classification</a:t>
            </a:r>
          </a:p>
          <a:p>
            <a:r>
              <a:rPr lang="en-US" dirty="0" smtClean="0"/>
              <a:t>error</a:t>
            </a:r>
            <a:endParaRPr lang="en-US" dirty="0"/>
          </a:p>
        </p:txBody>
      </p:sp>
      <p:cxnSp>
        <p:nvCxnSpPr>
          <p:cNvPr id="25" name="Elbow Connector 24"/>
          <p:cNvCxnSpPr/>
          <p:nvPr/>
        </p:nvCxnSpPr>
        <p:spPr>
          <a:xfrm flipV="1">
            <a:off x="1511300" y="3644900"/>
            <a:ext cx="5511800" cy="1676400"/>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883400" y="1797050"/>
            <a:ext cx="1168400" cy="266700"/>
          </a:xfrm>
          <a:prstGeom prst="rect">
            <a:avLst/>
          </a:prstGeom>
        </p:spPr>
      </p:pic>
      <p:sp>
        <p:nvSpPr>
          <p:cNvPr id="24" name="Slide Number Placeholder 23"/>
          <p:cNvSpPr>
            <a:spLocks noGrp="1"/>
          </p:cNvSpPr>
          <p:nvPr>
            <p:ph type="sldNum" sz="quarter" idx="12"/>
          </p:nvPr>
        </p:nvSpPr>
        <p:spPr/>
        <p:txBody>
          <a:bodyPr/>
          <a:lstStyle/>
          <a:p>
            <a:fld id="{8D9DEDF4-E750-3840-A6EC-1EB5278A6F5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Loss</a:t>
            </a:r>
            <a:endParaRPr lang="en-US" dirty="0"/>
          </a:p>
        </p:txBody>
      </p:sp>
      <p:sp>
        <p:nvSpPr>
          <p:cNvPr id="3" name="Content Placeholder 2"/>
          <p:cNvSpPr>
            <a:spLocks noGrp="1"/>
          </p:cNvSpPr>
          <p:nvPr>
            <p:ph idx="1"/>
          </p:nvPr>
        </p:nvSpPr>
        <p:spPr/>
        <p:txBody>
          <a:bodyPr>
            <a:normAutofit fontScale="92500"/>
          </a:bodyPr>
          <a:lstStyle/>
          <a:p>
            <a:r>
              <a:rPr lang="en-US" dirty="0" smtClean="0"/>
              <a:t>With classification loss:</a:t>
            </a:r>
          </a:p>
          <a:p>
            <a:r>
              <a:rPr lang="en-US" dirty="0" smtClean="0"/>
              <a:t>Define </a:t>
            </a:r>
            <a:r>
              <a:rPr lang="en-US" dirty="0" err="1" smtClean="0"/>
              <a:t>Perceptron</a:t>
            </a:r>
            <a:r>
              <a:rPr lang="en-US" dirty="0" smtClean="0"/>
              <a:t> Loss.</a:t>
            </a:r>
          </a:p>
          <a:p>
            <a:pPr lvl="1"/>
            <a:r>
              <a:rPr lang="en-US" dirty="0" smtClean="0"/>
              <a:t> Loss calculated for each misclassified data point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Now piecewise linear risk rather than step function</a:t>
            </a:r>
            <a:endParaRPr lang="en-US" dirty="0"/>
          </a:p>
        </p:txBody>
      </p:sp>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122987" y="1371600"/>
            <a:ext cx="2870200" cy="673100"/>
          </a:xfrm>
          <a:prstGeom prst="rect">
            <a:avLst/>
          </a:prstGeom>
          <a:ln>
            <a:solidFill>
              <a:srgbClr val="FF0000"/>
            </a:solidFill>
          </a:ln>
        </p:spPr>
      </p:pic>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811713" y="1797050"/>
            <a:ext cx="1168400" cy="266700"/>
          </a:xfrm>
          <a:prstGeom prst="rect">
            <a:avLst/>
          </a:prstGeom>
        </p:spPr>
      </p:pic>
      <p:pic>
        <p:nvPicPr>
          <p:cNvPr id="24" name="Picture 2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609850" y="3390900"/>
            <a:ext cx="3594100" cy="787400"/>
          </a:xfrm>
          <a:prstGeom prst="rect">
            <a:avLst/>
          </a:prstGeom>
        </p:spPr>
      </p:pic>
      <p:pic>
        <p:nvPicPr>
          <p:cNvPr id="26" name="Picture 25"/>
          <p:cNvPicPr>
            <a:picLocks noChangeAspect="1"/>
          </p:cNvPicPr>
          <p:nvPr/>
        </p:nvPicPr>
        <p:blipFill>
          <a:blip r:embed="rId9"/>
          <a:stretch>
            <a:fillRect/>
          </a:stretch>
        </p:blipFill>
        <p:spPr>
          <a:xfrm>
            <a:off x="1886596" y="4178300"/>
            <a:ext cx="2057400" cy="1524000"/>
          </a:xfrm>
          <a:prstGeom prst="rect">
            <a:avLst/>
          </a:prstGeom>
        </p:spPr>
      </p:pic>
      <p:pic>
        <p:nvPicPr>
          <p:cNvPr id="27" name="Picture 26"/>
          <p:cNvPicPr>
            <a:picLocks noChangeAspect="1"/>
          </p:cNvPicPr>
          <p:nvPr/>
        </p:nvPicPr>
        <p:blipFill>
          <a:blip r:embed="rId10"/>
          <a:stretch>
            <a:fillRect/>
          </a:stretch>
        </p:blipFill>
        <p:spPr>
          <a:xfrm>
            <a:off x="5033963" y="4178300"/>
            <a:ext cx="1892300" cy="1358900"/>
          </a:xfrm>
          <a:prstGeom prst="rect">
            <a:avLst/>
          </a:prstGeom>
        </p:spPr>
      </p:pic>
      <p:sp>
        <p:nvSpPr>
          <p:cNvPr id="28" name="TextBox 27"/>
          <p:cNvSpPr txBox="1"/>
          <p:nvPr/>
        </p:nvSpPr>
        <p:spPr>
          <a:xfrm>
            <a:off x="4372804" y="4686300"/>
            <a:ext cx="378191" cy="369332"/>
          </a:xfrm>
          <a:prstGeom prst="rect">
            <a:avLst/>
          </a:prstGeom>
          <a:noFill/>
        </p:spPr>
        <p:txBody>
          <a:bodyPr wrap="none" rtlCol="0">
            <a:spAutoFit/>
          </a:bodyPr>
          <a:lstStyle/>
          <a:p>
            <a:r>
              <a:rPr lang="en-US" dirty="0" err="1" smtClean="0"/>
              <a:t>vs</a:t>
            </a:r>
            <a:endParaRPr lang="en-US" dirty="0"/>
          </a:p>
        </p:txBody>
      </p:sp>
      <p:sp>
        <p:nvSpPr>
          <p:cNvPr id="29" name="Slide Number Placeholder 28"/>
          <p:cNvSpPr>
            <a:spLocks noGrp="1"/>
          </p:cNvSpPr>
          <p:nvPr>
            <p:ph type="sldNum" sz="quarter" idx="12"/>
          </p:nvPr>
        </p:nvSpPr>
        <p:spPr/>
        <p:txBody>
          <a:bodyPr/>
          <a:lstStyle/>
          <a:p>
            <a:fld id="{8D9DEDF4-E750-3840-A6EC-1EB5278A6F5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Loss</a:t>
            </a:r>
            <a:endParaRPr lang="en-US" dirty="0"/>
          </a:p>
        </p:txBody>
      </p:sp>
      <p:sp>
        <p:nvSpPr>
          <p:cNvPr id="3" name="Content Placeholder 2"/>
          <p:cNvSpPr>
            <a:spLocks noGrp="1"/>
          </p:cNvSpPr>
          <p:nvPr>
            <p:ph idx="1"/>
          </p:nvPr>
        </p:nvSpPr>
        <p:spPr/>
        <p:txBody>
          <a:bodyPr>
            <a:normAutofit/>
          </a:bodyPr>
          <a:lstStyle/>
          <a:p>
            <a:r>
              <a:rPr lang="en-US" dirty="0" err="1" smtClean="0"/>
              <a:t>Perceptron</a:t>
            </a:r>
            <a:r>
              <a:rPr lang="en-US" dirty="0" smtClean="0"/>
              <a:t> Loss.</a:t>
            </a:r>
          </a:p>
          <a:p>
            <a:pPr lvl="1"/>
            <a:r>
              <a:rPr lang="en-US" dirty="0" smtClean="0"/>
              <a:t> Loss calculated for each misclassified data point</a:t>
            </a:r>
          </a:p>
          <a:p>
            <a:pPr lvl="1"/>
            <a:endParaRPr lang="en-US" dirty="0" smtClean="0"/>
          </a:p>
          <a:p>
            <a:pPr lvl="1"/>
            <a:endParaRPr lang="en-US" dirty="0" smtClean="0"/>
          </a:p>
          <a:p>
            <a:pPr lvl="1"/>
            <a:endParaRPr lang="en-US" dirty="0" smtClean="0"/>
          </a:p>
          <a:p>
            <a:pPr lvl="1"/>
            <a:endParaRPr lang="en-US" dirty="0" smtClean="0"/>
          </a:p>
          <a:p>
            <a:pPr lvl="1"/>
            <a:r>
              <a:rPr lang="en-US" dirty="0" smtClean="0"/>
              <a:t>Nice gradient descent</a:t>
            </a:r>
          </a:p>
          <a:p>
            <a:pPr lvl="1"/>
            <a:endParaRPr lang="en-US" dirty="0" smtClean="0"/>
          </a:p>
          <a:p>
            <a:pPr lvl="1"/>
            <a:endParaRPr lang="en-US" dirty="0" smtClean="0"/>
          </a:p>
        </p:txBody>
      </p:sp>
      <p:pic>
        <p:nvPicPr>
          <p:cNvPr id="24" name="Picture 2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943996" y="1417638"/>
            <a:ext cx="3594100" cy="787400"/>
          </a:xfrm>
          <a:prstGeom prst="rect">
            <a:avLst/>
          </a:prstGeom>
        </p:spPr>
      </p:pic>
      <p:pic>
        <p:nvPicPr>
          <p:cNvPr id="26" name="Picture 25"/>
          <p:cNvPicPr>
            <a:picLocks noChangeAspect="1"/>
          </p:cNvPicPr>
          <p:nvPr/>
        </p:nvPicPr>
        <p:blipFill>
          <a:blip r:embed="rId5"/>
          <a:stretch>
            <a:fillRect/>
          </a:stretch>
        </p:blipFill>
        <p:spPr>
          <a:xfrm>
            <a:off x="6268096" y="2857500"/>
            <a:ext cx="2057400" cy="1524000"/>
          </a:xfrm>
          <a:prstGeom prst="rect">
            <a:avLst/>
          </a:prstGeom>
        </p:spPr>
      </p:pic>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2209800" y="2857500"/>
            <a:ext cx="3403600" cy="787400"/>
          </a:xfrm>
          <a:prstGeom prst="rect">
            <a:avLst/>
          </a:prstGeom>
        </p:spPr>
      </p:pic>
      <p:pic>
        <p:nvPicPr>
          <p:cNvPr id="11" name="Picture 1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1600200" y="5118100"/>
            <a:ext cx="5689600" cy="787400"/>
          </a:xfrm>
          <a:prstGeom prst="rect">
            <a:avLst/>
          </a:prstGeom>
        </p:spPr>
      </p:pic>
      <p:sp>
        <p:nvSpPr>
          <p:cNvPr id="12" name="Slide Number Placeholder 11"/>
          <p:cNvSpPr>
            <a:spLocks noGrp="1"/>
          </p:cNvSpPr>
          <p:nvPr>
            <p:ph type="sldNum" sz="quarter" idx="12"/>
          </p:nvPr>
        </p:nvSpPr>
        <p:spPr/>
        <p:txBody>
          <a:bodyPr/>
          <a:lstStyle/>
          <a:p>
            <a:fld id="{8D9DEDF4-E750-3840-A6EC-1EB5278A6F5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vs. Logistic Regression</a:t>
            </a:r>
            <a:endParaRPr lang="en-US" dirty="0"/>
          </a:p>
        </p:txBody>
      </p:sp>
      <p:sp>
        <p:nvSpPr>
          <p:cNvPr id="3" name="Content Placeholder 2"/>
          <p:cNvSpPr>
            <a:spLocks noGrp="1"/>
          </p:cNvSpPr>
          <p:nvPr>
            <p:ph idx="1"/>
          </p:nvPr>
        </p:nvSpPr>
        <p:spPr>
          <a:xfrm>
            <a:off x="457200" y="1600200"/>
            <a:ext cx="5600700" cy="4525963"/>
          </a:xfrm>
        </p:spPr>
        <p:txBody>
          <a:bodyPr>
            <a:normAutofit lnSpcReduction="10000"/>
          </a:bodyPr>
          <a:lstStyle/>
          <a:p>
            <a:r>
              <a:rPr lang="en-US" dirty="0" smtClean="0"/>
              <a:t>Logistic Regression has a hard time eliminating all errors</a:t>
            </a:r>
          </a:p>
          <a:p>
            <a:pPr lvl="1"/>
            <a:r>
              <a:rPr lang="en-US" dirty="0" smtClean="0"/>
              <a:t>Errors: 2</a:t>
            </a:r>
          </a:p>
          <a:p>
            <a:pPr>
              <a:buNone/>
            </a:pPr>
            <a:endParaRPr lang="en-US" dirty="0" smtClean="0"/>
          </a:p>
          <a:p>
            <a:pPr>
              <a:buNone/>
            </a:pPr>
            <a:endParaRPr lang="en-US" dirty="0" smtClean="0"/>
          </a:p>
          <a:p>
            <a:r>
              <a:rPr lang="en-US" dirty="0" err="1" smtClean="0"/>
              <a:t>Perceptrons</a:t>
            </a:r>
            <a:r>
              <a:rPr lang="en-US" dirty="0" smtClean="0"/>
              <a:t> often do better. Increased importance of errors.</a:t>
            </a:r>
          </a:p>
          <a:p>
            <a:pPr lvl="1"/>
            <a:r>
              <a:rPr lang="en-US" dirty="0" smtClean="0"/>
              <a:t>Errors: 0</a:t>
            </a:r>
            <a:endParaRPr lang="en-US" dirty="0"/>
          </a:p>
        </p:txBody>
      </p:sp>
      <p:pic>
        <p:nvPicPr>
          <p:cNvPr id="4" name="Picture 3"/>
          <p:cNvPicPr>
            <a:picLocks noChangeAspect="1"/>
          </p:cNvPicPr>
          <p:nvPr/>
        </p:nvPicPr>
        <p:blipFill>
          <a:blip r:embed="rId2"/>
          <a:stretch>
            <a:fillRect/>
          </a:stretch>
        </p:blipFill>
        <p:spPr>
          <a:xfrm>
            <a:off x="5988050" y="4076700"/>
            <a:ext cx="2832100" cy="2565400"/>
          </a:xfrm>
          <a:prstGeom prst="rect">
            <a:avLst/>
          </a:prstGeom>
        </p:spPr>
      </p:pic>
      <p:pic>
        <p:nvPicPr>
          <p:cNvPr id="5" name="Picture 4"/>
          <p:cNvPicPr>
            <a:picLocks noChangeAspect="1"/>
          </p:cNvPicPr>
          <p:nvPr/>
        </p:nvPicPr>
        <p:blipFill>
          <a:blip r:embed="rId3"/>
          <a:stretch>
            <a:fillRect/>
          </a:stretch>
        </p:blipFill>
        <p:spPr>
          <a:xfrm>
            <a:off x="6000750" y="1417638"/>
            <a:ext cx="2819400" cy="2540000"/>
          </a:xfrm>
          <a:prstGeom prst="rect">
            <a:avLst/>
          </a:prstGeom>
        </p:spPr>
      </p:pic>
      <p:sp>
        <p:nvSpPr>
          <p:cNvPr id="6" name="Slide Number Placeholder 5"/>
          <p:cNvSpPr>
            <a:spLocks noGrp="1"/>
          </p:cNvSpPr>
          <p:nvPr>
            <p:ph type="sldNum" sz="quarter" idx="12"/>
          </p:nvPr>
        </p:nvSpPr>
        <p:spPr/>
        <p:txBody>
          <a:bodyPr/>
          <a:lstStyle/>
          <a:p>
            <a:fld id="{8D9DEDF4-E750-3840-A6EC-1EB5278A6F5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p:sp>
        <p:nvSpPr>
          <p:cNvPr id="3" name="Content Placeholder 2"/>
          <p:cNvSpPr>
            <a:spLocks noGrp="1"/>
          </p:cNvSpPr>
          <p:nvPr>
            <p:ph idx="1"/>
          </p:nvPr>
        </p:nvSpPr>
        <p:spPr/>
        <p:txBody>
          <a:bodyPr/>
          <a:lstStyle/>
          <a:p>
            <a:r>
              <a:rPr lang="en-US" dirty="0" smtClean="0"/>
              <a:t>Instead of calculating the gradient over all points, and then updating.</a:t>
            </a:r>
          </a:p>
          <a:p>
            <a:endParaRPr lang="en-US" dirty="0" smtClean="0"/>
          </a:p>
          <a:p>
            <a:endParaRPr lang="en-US" dirty="0" smtClean="0"/>
          </a:p>
          <a:p>
            <a:r>
              <a:rPr lang="en-US" dirty="0" smtClean="0"/>
              <a:t>Update the gradient for each misclassified point at training</a:t>
            </a:r>
          </a:p>
          <a:p>
            <a:endParaRPr lang="en-US" dirty="0"/>
          </a:p>
          <a:p>
            <a:r>
              <a:rPr lang="en-US" dirty="0" smtClean="0"/>
              <a:t>Update rule: </a:t>
            </a:r>
            <a:endParaRPr lang="en-US" dirty="0"/>
          </a:p>
        </p:txBody>
      </p:sp>
      <p:pic>
        <p:nvPicPr>
          <p:cNvPr id="4" name="Picture 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51000" y="2908300"/>
            <a:ext cx="3403600" cy="787400"/>
          </a:xfrm>
          <a:prstGeom prst="rect">
            <a:avLst/>
          </a:prstGeom>
        </p:spPr>
      </p:pic>
      <p:pic>
        <p:nvPicPr>
          <p:cNvPr id="7" name="Picture 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000500" y="4483100"/>
            <a:ext cx="2108200" cy="317500"/>
          </a:xfrm>
          <a:prstGeom prst="rect">
            <a:avLst/>
          </a:prstGeom>
        </p:spPr>
      </p:pic>
      <p:pic>
        <p:nvPicPr>
          <p:cNvPr id="8" name="Picture 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3213100" y="5467350"/>
            <a:ext cx="4394200" cy="317500"/>
          </a:xfrm>
          <a:prstGeom prst="rect">
            <a:avLst/>
          </a:prstGeom>
        </p:spPr>
      </p:pic>
      <p:pic>
        <p:nvPicPr>
          <p:cNvPr id="9" name="Picture 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3257550" y="6089650"/>
            <a:ext cx="4076700" cy="317500"/>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err="1" smtClean="0"/>
              <a:t>Perceptron</a:t>
            </a:r>
            <a:r>
              <a:rPr lang="en-US" dirty="0" smtClean="0"/>
              <a:t> Training</a:t>
            </a:r>
            <a:endParaRPr lang="en-US" dirty="0"/>
          </a:p>
        </p:txBody>
      </p:sp>
      <p:sp>
        <p:nvSpPr>
          <p:cNvPr id="3" name="Content Placeholder 2"/>
          <p:cNvSpPr>
            <a:spLocks noGrp="1"/>
          </p:cNvSpPr>
          <p:nvPr>
            <p:ph idx="1"/>
          </p:nvPr>
        </p:nvSpPr>
        <p:spPr/>
        <p:txBody>
          <a:bodyPr/>
          <a:lstStyle/>
          <a:p>
            <a:r>
              <a:rPr lang="en-US" dirty="0" smtClean="0"/>
              <a:t>Online Training </a:t>
            </a:r>
          </a:p>
          <a:p>
            <a:pPr lvl="1"/>
            <a:r>
              <a:rPr lang="en-US" dirty="0" smtClean="0"/>
              <a:t>Update weights for each data point.</a:t>
            </a:r>
          </a:p>
          <a:p>
            <a:r>
              <a:rPr lang="en-US" dirty="0" smtClean="0"/>
              <a:t>Iterate over points x</a:t>
            </a:r>
            <a:r>
              <a:rPr lang="en-US" baseline="-25000" dirty="0" smtClean="0"/>
              <a:t>i</a:t>
            </a:r>
            <a:r>
              <a:rPr lang="en-US" dirty="0" smtClean="0"/>
              <a:t> point, </a:t>
            </a:r>
          </a:p>
          <a:p>
            <a:pPr lvl="1"/>
            <a:r>
              <a:rPr lang="en-US" dirty="0" smtClean="0"/>
              <a:t>If x</a:t>
            </a:r>
            <a:r>
              <a:rPr lang="en-US" baseline="-25000" dirty="0" smtClean="0"/>
              <a:t>i</a:t>
            </a:r>
            <a:r>
              <a:rPr lang="en-US" dirty="0" smtClean="0"/>
              <a:t> is correctly classified</a:t>
            </a:r>
          </a:p>
          <a:p>
            <a:pPr lvl="1"/>
            <a:r>
              <a:rPr lang="en-US" dirty="0" smtClean="0"/>
              <a:t>Else</a:t>
            </a:r>
          </a:p>
          <a:p>
            <a:r>
              <a:rPr lang="en-US" dirty="0" smtClean="0"/>
              <a:t>Theorem: If x</a:t>
            </a:r>
            <a:r>
              <a:rPr lang="en-US" baseline="-25000" dirty="0" smtClean="0"/>
              <a:t>i</a:t>
            </a:r>
            <a:r>
              <a:rPr lang="en-US" dirty="0" smtClean="0"/>
              <a:t> in X are linearly separable, then this process will converge to a </a:t>
            </a:r>
            <a:r>
              <a:rPr lang="en-US" dirty="0" err="1" smtClean="0"/>
              <a:t>θ</a:t>
            </a:r>
            <a:r>
              <a:rPr lang="en-US" baseline="30000" dirty="0" smtClean="0"/>
              <a:t>*</a:t>
            </a:r>
            <a:r>
              <a:rPr lang="en-US" dirty="0" smtClean="0"/>
              <a:t> which leads to zero error in a finite number of steps.</a:t>
            </a:r>
            <a:endParaRPr lang="en-US" dirty="0"/>
          </a:p>
        </p:txBody>
      </p: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022850" y="4013200"/>
            <a:ext cx="2044700" cy="304800"/>
          </a:xfrm>
          <a:prstGeom prst="rect">
            <a:avLst/>
          </a:prstGeom>
        </p:spPr>
      </p:pic>
      <p:pic>
        <p:nvPicPr>
          <p:cNvPr id="11" name="Picture 1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022850" y="3454400"/>
            <a:ext cx="1181100" cy="304800"/>
          </a:xfrm>
          <a:prstGeom prst="rect">
            <a:avLst/>
          </a:prstGeom>
        </p:spPr>
      </p:pic>
      <p:sp>
        <p:nvSpPr>
          <p:cNvPr id="12" name="Slide Number Placeholder 11"/>
          <p:cNvSpPr>
            <a:spLocks noGrp="1"/>
          </p:cNvSpPr>
          <p:nvPr>
            <p:ph type="sldNum" sz="quarter" idx="12"/>
          </p:nvPr>
        </p:nvSpPr>
        <p:spPr/>
        <p:txBody>
          <a:bodyPr/>
          <a:lstStyle/>
          <a:p>
            <a:fld id="{8D9DEDF4-E750-3840-A6EC-1EB5278A6F5A}"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Linearly Separable</a:t>
            </a:r>
            <a:endParaRPr lang="en-US" dirty="0"/>
          </a:p>
        </p:txBody>
      </p:sp>
      <p:sp>
        <p:nvSpPr>
          <p:cNvPr id="3" name="Content Placeholder 2"/>
          <p:cNvSpPr>
            <a:spLocks noGrp="1"/>
          </p:cNvSpPr>
          <p:nvPr>
            <p:ph idx="1"/>
          </p:nvPr>
        </p:nvSpPr>
        <p:spPr/>
        <p:txBody>
          <a:bodyPr/>
          <a:lstStyle/>
          <a:p>
            <a:r>
              <a:rPr lang="en-US" dirty="0" smtClean="0"/>
              <a:t>Two classes of points are </a:t>
            </a:r>
            <a:r>
              <a:rPr lang="en-US" b="1" dirty="0" smtClean="0"/>
              <a:t>linearly separable</a:t>
            </a:r>
            <a:r>
              <a:rPr lang="en-US" dirty="0" smtClean="0"/>
              <a:t>, </a:t>
            </a:r>
            <a:r>
              <a:rPr lang="en-US" dirty="0" err="1" smtClean="0"/>
              <a:t>iff</a:t>
            </a:r>
            <a:r>
              <a:rPr lang="en-US" dirty="0" smtClean="0"/>
              <a:t> there exists a line such that all the points of one class fall on one side of the line, and all the points of the other class fall on the other side of the line</a:t>
            </a:r>
            <a:endParaRPr lang="en-US" dirty="0"/>
          </a:p>
        </p:txBody>
      </p:sp>
      <p:sp>
        <p:nvSpPr>
          <p:cNvPr id="4" name="Rectangle 3"/>
          <p:cNvSpPr/>
          <p:nvPr/>
        </p:nvSpPr>
        <p:spPr>
          <a:xfrm>
            <a:off x="965200" y="4292600"/>
            <a:ext cx="2667000" cy="2184400"/>
          </a:xfrm>
          <a:prstGeom prst="rect">
            <a:avLst/>
          </a:prstGeom>
          <a:solidFill>
            <a:srgbClr val="FFFFFF"/>
          </a:solidFill>
          <a:ln w="254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65700" y="4292600"/>
            <a:ext cx="2667000" cy="2184400"/>
          </a:xfrm>
          <a:prstGeom prst="rect">
            <a:avLst/>
          </a:prstGeom>
          <a:solidFill>
            <a:srgbClr val="FFFFFF"/>
          </a:solid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81100" y="49403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57350" y="52578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98600" y="58086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55800" y="47752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62300" y="50927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Oval 10"/>
          <p:cNvSpPr/>
          <p:nvPr/>
        </p:nvSpPr>
        <p:spPr>
          <a:xfrm>
            <a:off x="2590800" y="57959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3149600" y="58086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Connector 13"/>
          <p:cNvCxnSpPr/>
          <p:nvPr/>
        </p:nvCxnSpPr>
        <p:spPr>
          <a:xfrm rot="5400000" flipH="1" flipV="1">
            <a:off x="1390650" y="4718050"/>
            <a:ext cx="2184400" cy="133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023100" y="54229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5499100" y="47625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7010400" y="59483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Rectangle 17"/>
          <p:cNvSpPr/>
          <p:nvPr/>
        </p:nvSpPr>
        <p:spPr>
          <a:xfrm>
            <a:off x="6489700" y="46101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670550" y="563721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600" y="59483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5816600" y="5283200"/>
            <a:ext cx="2184400" cy="2032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3" name="Slide Number Placeholder 22"/>
          <p:cNvSpPr>
            <a:spLocks noGrp="1"/>
          </p:cNvSpPr>
          <p:nvPr>
            <p:ph type="sldNum" sz="quarter" idx="12"/>
          </p:nvPr>
        </p:nvSpPr>
        <p:spPr/>
        <p:txBody>
          <a:bodyPr/>
          <a:lstStyle/>
          <a:p>
            <a:fld id="{8D9DEDF4-E750-3840-A6EC-1EB5278A6F5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Linearly Separable</a:t>
            </a:r>
            <a:endParaRPr lang="en-US" dirty="0"/>
          </a:p>
        </p:txBody>
      </p:sp>
      <p:sp>
        <p:nvSpPr>
          <p:cNvPr id="3" name="Content Placeholder 2"/>
          <p:cNvSpPr>
            <a:spLocks noGrp="1"/>
          </p:cNvSpPr>
          <p:nvPr>
            <p:ph idx="1"/>
          </p:nvPr>
        </p:nvSpPr>
        <p:spPr/>
        <p:txBody>
          <a:bodyPr/>
          <a:lstStyle/>
          <a:p>
            <a:r>
              <a:rPr lang="en-US" dirty="0" smtClean="0"/>
              <a:t>Two classes of points are </a:t>
            </a:r>
            <a:r>
              <a:rPr lang="en-US" b="1" dirty="0" smtClean="0"/>
              <a:t>linearly separable</a:t>
            </a:r>
            <a:r>
              <a:rPr lang="en-US" dirty="0" smtClean="0"/>
              <a:t>, </a:t>
            </a:r>
            <a:r>
              <a:rPr lang="en-US" dirty="0" err="1" smtClean="0"/>
              <a:t>iff</a:t>
            </a:r>
            <a:r>
              <a:rPr lang="en-US" dirty="0" smtClean="0"/>
              <a:t> there exists a line such that all the points of one class fall on one side of the line, and all the points of the other class fall on the other side of the line</a:t>
            </a:r>
            <a:endParaRPr lang="en-US" dirty="0"/>
          </a:p>
        </p:txBody>
      </p:sp>
      <p:sp>
        <p:nvSpPr>
          <p:cNvPr id="4" name="Rectangle 3"/>
          <p:cNvSpPr/>
          <p:nvPr/>
        </p:nvSpPr>
        <p:spPr>
          <a:xfrm>
            <a:off x="965200" y="4292600"/>
            <a:ext cx="2667000" cy="2184400"/>
          </a:xfrm>
          <a:prstGeom prst="rect">
            <a:avLst/>
          </a:prstGeom>
          <a:solidFill>
            <a:srgbClr val="FFFFFF"/>
          </a:solidFill>
          <a:ln w="254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65700" y="4292600"/>
            <a:ext cx="2667000" cy="2184400"/>
          </a:xfrm>
          <a:prstGeom prst="rect">
            <a:avLst/>
          </a:prstGeom>
          <a:solidFill>
            <a:srgbClr val="FFFFFF"/>
          </a:solid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81100" y="49403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57350" y="52578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98600" y="58086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55800" y="47752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62300" y="50927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Oval 10"/>
          <p:cNvSpPr/>
          <p:nvPr/>
        </p:nvSpPr>
        <p:spPr>
          <a:xfrm>
            <a:off x="2590800" y="57959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3149600" y="58086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Connector 13"/>
          <p:cNvCxnSpPr/>
          <p:nvPr/>
        </p:nvCxnSpPr>
        <p:spPr>
          <a:xfrm rot="5400000" flipH="1" flipV="1">
            <a:off x="1390650" y="4718050"/>
            <a:ext cx="2184400" cy="133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023100" y="54229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5499100" y="47625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7010400" y="59483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Rectangle 17"/>
          <p:cNvSpPr/>
          <p:nvPr/>
        </p:nvSpPr>
        <p:spPr>
          <a:xfrm>
            <a:off x="6489700" y="46101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670550" y="563721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600" y="59483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flipV="1">
            <a:off x="4965702" y="4292600"/>
            <a:ext cx="1676399" cy="166211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4" name="Slide Number Placeholder 23"/>
          <p:cNvSpPr>
            <a:spLocks noGrp="1"/>
          </p:cNvSpPr>
          <p:nvPr>
            <p:ph type="sldNum" sz="quarter" idx="12"/>
          </p:nvPr>
        </p:nvSpPr>
        <p:spPr/>
        <p:txBody>
          <a:bodyPr/>
          <a:lstStyle/>
          <a:p>
            <a:fld id="{8D9DEDF4-E750-3840-A6EC-1EB5278A6F5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Multilayer Neural Networks</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Fitting Polynomial Functions</a:t>
            </a:r>
            <a:endParaRPr lang="en-US" dirty="0"/>
          </a:p>
        </p:txBody>
      </p:sp>
      <p:sp>
        <p:nvSpPr>
          <p:cNvPr id="3" name="Content Placeholder 2"/>
          <p:cNvSpPr>
            <a:spLocks noGrp="1"/>
          </p:cNvSpPr>
          <p:nvPr>
            <p:ph idx="1"/>
          </p:nvPr>
        </p:nvSpPr>
        <p:spPr/>
        <p:txBody>
          <a:bodyPr/>
          <a:lstStyle/>
          <a:p>
            <a:r>
              <a:rPr lang="en-US" dirty="0" smtClean="0"/>
              <a:t>Order-D polynomial regression for 1D variables is the same as D-dimensional linear regression</a:t>
            </a:r>
          </a:p>
          <a:p>
            <a:r>
              <a:rPr lang="en-US" dirty="0" smtClean="0"/>
              <a:t>Extend the feature vector from a scalar.</a:t>
            </a:r>
          </a:p>
          <a:p>
            <a:endParaRPr lang="en-US" dirty="0" smtClean="0"/>
          </a:p>
          <a:p>
            <a:r>
              <a:rPr lang="en-US" dirty="0" smtClean="0"/>
              <a:t>More generally</a:t>
            </a:r>
          </a:p>
        </p:txBody>
      </p:sp>
      <p:pic>
        <p:nvPicPr>
          <p:cNvPr id="4" name="Picture 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835150" y="3733800"/>
            <a:ext cx="5981700" cy="660400"/>
          </a:xfrm>
          <a:prstGeom prst="rect">
            <a:avLst/>
          </a:prstGeom>
        </p:spPr>
      </p:pic>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698500" y="5087104"/>
            <a:ext cx="7359650" cy="627895"/>
          </a:xfrm>
          <a:prstGeom prst="rect">
            <a:avLst/>
          </a:prstGeom>
        </p:spPr>
      </p:pic>
      <p:sp>
        <p:nvSpPr>
          <p:cNvPr id="6" name="Slide Number Placeholder 5"/>
          <p:cNvSpPr>
            <a:spLocks noGrp="1"/>
          </p:cNvSpPr>
          <p:nvPr>
            <p:ph type="sldNum" sz="quarter" idx="12"/>
          </p:nvPr>
        </p:nvSpPr>
        <p:spPr/>
        <p:txBody>
          <a:bodyPr/>
          <a:lstStyle/>
          <a:p>
            <a:fld id="{8D9DEDF4-E750-3840-A6EC-1EB5278A6F5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inspires Regression</a:t>
            </a:r>
            <a:endParaRPr lang="en-US" dirty="0"/>
          </a:p>
        </p:txBody>
      </p:sp>
      <p:sp>
        <p:nvSpPr>
          <p:cNvPr id="3" name="Content Placeholder 2"/>
          <p:cNvSpPr>
            <a:spLocks noGrp="1"/>
          </p:cNvSpPr>
          <p:nvPr>
            <p:ph idx="1"/>
          </p:nvPr>
        </p:nvSpPr>
        <p:spPr/>
        <p:txBody>
          <a:bodyPr/>
          <a:lstStyle/>
          <a:p>
            <a:r>
              <a:rPr lang="en-US" dirty="0" smtClean="0"/>
              <a:t>Graphical Representation of linear regression</a:t>
            </a:r>
          </a:p>
          <a:p>
            <a:pPr lvl="1"/>
            <a:r>
              <a:rPr lang="en-US" b="1" dirty="0" smtClean="0"/>
              <a:t>McCullough-Pitts</a:t>
            </a:r>
            <a:r>
              <a:rPr lang="en-US" dirty="0" smtClean="0"/>
              <a:t> Neuron</a:t>
            </a:r>
          </a:p>
          <a:p>
            <a:pPr lvl="1"/>
            <a:r>
              <a:rPr lang="en-US" dirty="0" smtClean="0"/>
              <a:t>Note: Not a graphical model</a:t>
            </a:r>
            <a:endParaRPr lang="en-US" dirty="0"/>
          </a:p>
        </p:txBody>
      </p:sp>
      <p:pic>
        <p:nvPicPr>
          <p:cNvPr id="4" name="Picture 3"/>
          <p:cNvPicPr>
            <a:picLocks noChangeAspect="1"/>
          </p:cNvPicPr>
          <p:nvPr/>
        </p:nvPicPr>
        <p:blipFill>
          <a:blip r:embed="rId2"/>
          <a:stretch>
            <a:fillRect/>
          </a:stretch>
        </p:blipFill>
        <p:spPr>
          <a:xfrm>
            <a:off x="209550" y="3469192"/>
            <a:ext cx="8477250" cy="2751713"/>
          </a:xfrm>
          <a:prstGeom prst="rect">
            <a:avLst/>
          </a:prstGeom>
        </p:spPr>
      </p:pic>
      <p:sp useBgFill="1">
        <p:nvSpPr>
          <p:cNvPr id="6" name="Rectangle 5"/>
          <p:cNvSpPr/>
          <p:nvPr/>
        </p:nvSpPr>
        <p:spPr>
          <a:xfrm>
            <a:off x="5753100" y="56768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7" name="Rectangle 6"/>
          <p:cNvSpPr/>
          <p:nvPr/>
        </p:nvSpPr>
        <p:spPr>
          <a:xfrm>
            <a:off x="4889500" y="58292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721350" y="5653252"/>
            <a:ext cx="196850" cy="169698"/>
          </a:xfrm>
          <a:prstGeom prst="rect">
            <a:avLst/>
          </a:prstGeom>
        </p:spPr>
      </p:pic>
      <p:pic>
        <p:nvPicPr>
          <p:cNvPr id="9" name="Picture 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826000" y="5865101"/>
            <a:ext cx="196850" cy="169698"/>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inspires Regression</a:t>
            </a:r>
            <a:endParaRPr lang="en-US" dirty="0"/>
          </a:p>
        </p:txBody>
      </p:sp>
      <p:sp>
        <p:nvSpPr>
          <p:cNvPr id="3" name="Content Placeholder 2"/>
          <p:cNvSpPr>
            <a:spLocks noGrp="1"/>
          </p:cNvSpPr>
          <p:nvPr>
            <p:ph idx="1"/>
          </p:nvPr>
        </p:nvSpPr>
        <p:spPr/>
        <p:txBody>
          <a:bodyPr>
            <a:normAutofit/>
          </a:bodyPr>
          <a:lstStyle/>
          <a:p>
            <a:r>
              <a:rPr lang="en-US" sz="2800" dirty="0" smtClean="0"/>
              <a:t>Edges multiply the signal (x</a:t>
            </a:r>
            <a:r>
              <a:rPr lang="en-US" sz="2800" baseline="-25000" dirty="0" smtClean="0"/>
              <a:t>i</a:t>
            </a:r>
            <a:r>
              <a:rPr lang="en-US" sz="2800" dirty="0" smtClean="0"/>
              <a:t>) by some weight (</a:t>
            </a:r>
            <a:r>
              <a:rPr lang="en-US" sz="2800" dirty="0" err="1" smtClean="0"/>
              <a:t>θ</a:t>
            </a:r>
            <a:r>
              <a:rPr lang="en-US" sz="2800" baseline="-25000" dirty="0" err="1" smtClean="0"/>
              <a:t>i</a:t>
            </a:r>
            <a:r>
              <a:rPr lang="en-US" sz="2800" dirty="0" smtClean="0"/>
              <a:t>).</a:t>
            </a:r>
          </a:p>
          <a:p>
            <a:r>
              <a:rPr lang="en-US" sz="2800" dirty="0" smtClean="0"/>
              <a:t>Nodes sum inputs</a:t>
            </a:r>
          </a:p>
          <a:p>
            <a:r>
              <a:rPr lang="en-US" sz="2800" dirty="0" smtClean="0"/>
              <a:t>Equivalent to Linear Regression</a:t>
            </a:r>
            <a:endParaRPr lang="en-US" sz="2800" dirty="0"/>
          </a:p>
        </p:txBody>
      </p:sp>
      <p:pic>
        <p:nvPicPr>
          <p:cNvPr id="4" name="Picture 3"/>
          <p:cNvPicPr>
            <a:picLocks noChangeAspect="1"/>
          </p:cNvPicPr>
          <p:nvPr/>
        </p:nvPicPr>
        <p:blipFill>
          <a:blip r:embed="rId2"/>
          <a:stretch>
            <a:fillRect/>
          </a:stretch>
        </p:blipFill>
        <p:spPr>
          <a:xfrm>
            <a:off x="209550" y="3469192"/>
            <a:ext cx="8477250" cy="2751713"/>
          </a:xfrm>
          <a:prstGeom prst="rect">
            <a:avLst/>
          </a:prstGeom>
        </p:spPr>
      </p:pic>
      <p:sp useBgFill="1">
        <p:nvSpPr>
          <p:cNvPr id="6" name="Rectangle 5"/>
          <p:cNvSpPr/>
          <p:nvPr/>
        </p:nvSpPr>
        <p:spPr>
          <a:xfrm>
            <a:off x="5753100" y="56768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7" name="Rectangle 6"/>
          <p:cNvSpPr/>
          <p:nvPr/>
        </p:nvSpPr>
        <p:spPr>
          <a:xfrm>
            <a:off x="4889500" y="58292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721350" y="5653252"/>
            <a:ext cx="196850" cy="169698"/>
          </a:xfrm>
          <a:prstGeom prst="rect">
            <a:avLst/>
          </a:prstGeom>
        </p:spPr>
      </p:pic>
      <p:pic>
        <p:nvPicPr>
          <p:cNvPr id="9" name="Picture 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826000" y="5865101"/>
            <a:ext cx="196850" cy="169698"/>
          </a:xfrm>
          <a:prstGeom prst="rect">
            <a:avLst/>
          </a:prstGeom>
        </p:spPr>
      </p:pic>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721350" y="2374244"/>
            <a:ext cx="2378075" cy="716125"/>
          </a:xfrm>
          <a:prstGeom prst="rect">
            <a:avLst/>
          </a:prstGeom>
        </p:spPr>
      </p:pic>
      <p:sp>
        <p:nvSpPr>
          <p:cNvPr id="11" name="Slide Number Placeholder 10"/>
          <p:cNvSpPr>
            <a:spLocks noGrp="1"/>
          </p:cNvSpPr>
          <p:nvPr>
            <p:ph type="sldNum" sz="quarter" idx="12"/>
          </p:nvPr>
        </p:nvSpPr>
        <p:spPr/>
        <p:txBody>
          <a:bodyPr/>
          <a:lstStyle/>
          <a:p>
            <a:fld id="{8D9DEDF4-E750-3840-A6EC-1EB5278A6F5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Basis functions</a:t>
            </a:r>
            <a:endParaRPr lang="en-US" dirty="0"/>
          </a:p>
        </p:txBody>
      </p:sp>
      <p:sp>
        <p:nvSpPr>
          <p:cNvPr id="3" name="Content Placeholder 2"/>
          <p:cNvSpPr>
            <a:spLocks noGrp="1"/>
          </p:cNvSpPr>
          <p:nvPr>
            <p:ph idx="1"/>
          </p:nvPr>
        </p:nvSpPr>
        <p:spPr/>
        <p:txBody>
          <a:bodyPr/>
          <a:lstStyle/>
          <a:p>
            <a:r>
              <a:rPr lang="en-US" dirty="0" smtClean="0"/>
              <a:t>Graphical representation of feature extraction</a:t>
            </a:r>
          </a:p>
          <a:p>
            <a:endParaRPr lang="en-US" dirty="0" smtClean="0"/>
          </a:p>
          <a:p>
            <a:endParaRPr lang="en-US" dirty="0" smtClean="0"/>
          </a:p>
          <a:p>
            <a:r>
              <a:rPr lang="en-US" dirty="0"/>
              <a:t>E</a:t>
            </a:r>
            <a:r>
              <a:rPr lang="en-US" dirty="0" smtClean="0"/>
              <a:t>dges multiply the signal by a weight.</a:t>
            </a:r>
          </a:p>
          <a:p>
            <a:r>
              <a:rPr lang="en-US" dirty="0" smtClean="0"/>
              <a:t>Nodes apply a function, </a:t>
            </a:r>
            <a:r>
              <a:rPr lang="en-US" dirty="0" err="1" smtClean="0">
                <a:latin typeface="Lucida Grande"/>
                <a:ea typeface="Lucida Grande"/>
                <a:cs typeface="Lucida Grande"/>
              </a:rPr>
              <a:t>ϕ</a:t>
            </a:r>
            <a:r>
              <a:rPr lang="en-US" baseline="-25000" dirty="0" err="1" smtClean="0"/>
              <a:t>d</a:t>
            </a:r>
            <a:r>
              <a:rPr lang="en-US" dirty="0" smtClean="0"/>
              <a:t>.</a:t>
            </a:r>
          </a:p>
        </p:txBody>
      </p:sp>
      <p:pic>
        <p:nvPicPr>
          <p:cNvPr id="4" name="Picture 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324100" y="2114266"/>
            <a:ext cx="3733800" cy="984534"/>
          </a:xfrm>
          <a:prstGeom prst="rect">
            <a:avLst/>
          </a:prstGeom>
        </p:spPr>
      </p:pic>
      <p:sp>
        <p:nvSpPr>
          <p:cNvPr id="5" name="Oval 4"/>
          <p:cNvSpPr/>
          <p:nvPr/>
        </p:nvSpPr>
        <p:spPr>
          <a:xfrm>
            <a:off x="4013200" y="46863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013200" y="52959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13200" y="612616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00700" y="52959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5" idx="6"/>
            <a:endCxn id="8" idx="2"/>
          </p:cNvCxnSpPr>
          <p:nvPr/>
        </p:nvCxnSpPr>
        <p:spPr>
          <a:xfrm>
            <a:off x="4470400" y="4914900"/>
            <a:ext cx="11303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6"/>
            <a:endCxn id="8" idx="2"/>
          </p:cNvCxnSpPr>
          <p:nvPr/>
        </p:nvCxnSpPr>
        <p:spPr>
          <a:xfrm>
            <a:off x="4470400" y="5524500"/>
            <a:ext cx="11303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6"/>
            <a:endCxn id="8" idx="2"/>
          </p:cNvCxnSpPr>
          <p:nvPr/>
        </p:nvCxnSpPr>
        <p:spPr>
          <a:xfrm flipV="1">
            <a:off x="4470400" y="5524500"/>
            <a:ext cx="1130300" cy="83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5638800" y="51054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6057900" y="5524500"/>
            <a:ext cx="4191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2"/>
          </p:cNvCxnSpPr>
          <p:nvPr/>
        </p:nvCxnSpPr>
        <p:spPr>
          <a:xfrm flipV="1">
            <a:off x="2692400" y="4914900"/>
            <a:ext cx="1320800" cy="381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6" idx="2"/>
          </p:cNvCxnSpPr>
          <p:nvPr/>
        </p:nvCxnSpPr>
        <p:spPr>
          <a:xfrm flipV="1">
            <a:off x="2692400" y="5524500"/>
            <a:ext cx="1320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7" idx="2"/>
          </p:cNvCxnSpPr>
          <p:nvPr/>
        </p:nvCxnSpPr>
        <p:spPr>
          <a:xfrm>
            <a:off x="2692400" y="5753100"/>
            <a:ext cx="1320800" cy="601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749800" y="4902994"/>
            <a:ext cx="299343" cy="342106"/>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4616450" y="5385594"/>
            <a:ext cx="310034" cy="342106"/>
          </a:xfrm>
          <a:prstGeom prst="rect">
            <a:avLst/>
          </a:prstGeom>
        </p:spPr>
      </p:pic>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705350" y="6020594"/>
            <a:ext cx="416942" cy="342106"/>
          </a:xfrm>
          <a:prstGeom prst="rect">
            <a:avLst/>
          </a:prstGeom>
        </p:spPr>
      </p:pic>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5867400" y="4915694"/>
            <a:ext cx="320724" cy="342106"/>
          </a:xfrm>
          <a:prstGeom prst="rect">
            <a:avLst/>
          </a:prstGeom>
        </p:spPr>
      </p:pic>
      <p:pic>
        <p:nvPicPr>
          <p:cNvPr id="30" name="Picture 2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2330450" y="5391150"/>
            <a:ext cx="241300" cy="215900"/>
          </a:xfrm>
          <a:prstGeom prst="rect">
            <a:avLst/>
          </a:prstGeom>
        </p:spPr>
      </p:pic>
      <p:pic>
        <p:nvPicPr>
          <p:cNvPr id="31" name="Picture 3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4114800" y="4724400"/>
            <a:ext cx="355600" cy="355600"/>
          </a:xfrm>
          <a:prstGeom prst="rect">
            <a:avLst/>
          </a:prstGeom>
        </p:spPr>
      </p:pic>
      <p:pic>
        <p:nvPicPr>
          <p:cNvPr id="32" name="Picture 3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4076700" y="5334000"/>
            <a:ext cx="355600" cy="355600"/>
          </a:xfrm>
          <a:prstGeom prst="rect">
            <a:avLst/>
          </a:prstGeom>
        </p:spPr>
      </p:pic>
      <p:pic>
        <p:nvPicPr>
          <p:cNvPr id="33" name="Picture 3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9"/>
              <a:stretch>
                <a:fillRect/>
              </a:stretch>
            </p:blipFill>
          </mc:Choice>
          <mc:Fallback>
            <p:blipFill>
              <a:blip r:embed="rId20"/>
              <a:stretch>
                <a:fillRect/>
              </a:stretch>
            </p:blipFill>
          </mc:Fallback>
        </mc:AlternateContent>
        <p:spPr>
          <a:xfrm>
            <a:off x="4089400" y="6172200"/>
            <a:ext cx="457200" cy="355600"/>
          </a:xfrm>
          <a:prstGeom prst="rect">
            <a:avLst/>
          </a:prstGeom>
        </p:spPr>
      </p:pic>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1"/>
              <a:stretch>
                <a:fillRect/>
              </a:stretch>
            </p:blipFill>
          </mc:Choice>
          <mc:Fallback>
            <p:blipFill>
              <a:blip r:embed="rId22"/>
              <a:stretch>
                <a:fillRect/>
              </a:stretch>
            </p:blipFill>
          </mc:Fallback>
        </mc:AlternateContent>
        <p:spPr>
          <a:xfrm>
            <a:off x="5778500" y="4540250"/>
            <a:ext cx="127000" cy="266700"/>
          </a:xfrm>
          <a:prstGeom prst="rect">
            <a:avLst/>
          </a:prstGeom>
        </p:spPr>
      </p:pic>
      <p:pic>
        <p:nvPicPr>
          <p:cNvPr id="35" name="Picture 3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3"/>
              <a:stretch>
                <a:fillRect/>
              </a:stretch>
            </p:blipFill>
          </mc:Choice>
          <mc:Fallback>
            <p:blipFill>
              <a:blip r:embed="rId24"/>
              <a:stretch>
                <a:fillRect/>
              </a:stretch>
            </p:blipFill>
          </mc:Fallback>
        </mc:AlternateContent>
        <p:spPr>
          <a:xfrm>
            <a:off x="6572250" y="5327650"/>
            <a:ext cx="1054100" cy="393700"/>
          </a:xfrm>
          <a:prstGeom prst="rect">
            <a:avLst/>
          </a:prstGeom>
        </p:spPr>
      </p:pic>
      <p:sp>
        <p:nvSpPr>
          <p:cNvPr id="36" name="Slide Number Placeholder 35"/>
          <p:cNvSpPr>
            <a:spLocks noGrp="1"/>
          </p:cNvSpPr>
          <p:nvPr>
            <p:ph type="sldNum" sz="quarter" idx="12"/>
          </p:nvPr>
        </p:nvSpPr>
        <p:spPr/>
        <p:txBody>
          <a:bodyPr/>
          <a:lstStyle/>
          <a:p>
            <a:fld id="{8D9DEDF4-E750-3840-A6EC-1EB5278A6F5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more features</a:t>
            </a:r>
            <a:endParaRPr lang="en-US" dirty="0"/>
          </a:p>
        </p:txBody>
      </p:sp>
      <p:sp>
        <p:nvSpPr>
          <p:cNvPr id="3" name="Content Placeholder 2"/>
          <p:cNvSpPr>
            <a:spLocks noGrp="1"/>
          </p:cNvSpPr>
          <p:nvPr>
            <p:ph idx="1"/>
          </p:nvPr>
        </p:nvSpPr>
        <p:spPr/>
        <p:txBody>
          <a:bodyPr/>
          <a:lstStyle/>
          <a:p>
            <a:r>
              <a:rPr lang="en-US" dirty="0" smtClean="0"/>
              <a:t>Graphical representation of feature extraction</a:t>
            </a:r>
          </a:p>
          <a:p>
            <a:endParaRPr lang="en-US" dirty="0" smtClean="0"/>
          </a:p>
          <a:p>
            <a:endParaRPr lang="en-US" dirty="0" smtClean="0"/>
          </a:p>
        </p:txBody>
      </p:sp>
      <p:sp>
        <p:nvSpPr>
          <p:cNvPr id="5" name="Oval 4"/>
          <p:cNvSpPr/>
          <p:nvPr/>
        </p:nvSpPr>
        <p:spPr>
          <a:xfrm>
            <a:off x="3962400" y="34940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62400" y="41036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62400" y="493395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549900" y="41036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5" idx="6"/>
            <a:endCxn id="8" idx="2"/>
          </p:cNvCxnSpPr>
          <p:nvPr/>
        </p:nvCxnSpPr>
        <p:spPr>
          <a:xfrm>
            <a:off x="4419600" y="3722687"/>
            <a:ext cx="11303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6"/>
            <a:endCxn id="8" idx="2"/>
          </p:cNvCxnSpPr>
          <p:nvPr/>
        </p:nvCxnSpPr>
        <p:spPr>
          <a:xfrm>
            <a:off x="4419600" y="4332287"/>
            <a:ext cx="11303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6"/>
            <a:endCxn id="8" idx="2"/>
          </p:cNvCxnSpPr>
          <p:nvPr/>
        </p:nvCxnSpPr>
        <p:spPr>
          <a:xfrm flipV="1">
            <a:off x="4419600" y="4332287"/>
            <a:ext cx="1130300" cy="83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5588000" y="3913187"/>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6007100" y="4332287"/>
            <a:ext cx="4191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51100" y="3722687"/>
            <a:ext cx="1511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8" idx="3"/>
            <a:endCxn id="6" idx="2"/>
          </p:cNvCxnSpPr>
          <p:nvPr/>
        </p:nvCxnSpPr>
        <p:spPr>
          <a:xfrm>
            <a:off x="2451100" y="3962400"/>
            <a:ext cx="1511300" cy="369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8" idx="3"/>
          </p:cNvCxnSpPr>
          <p:nvPr/>
        </p:nvCxnSpPr>
        <p:spPr>
          <a:xfrm>
            <a:off x="2451100" y="3962400"/>
            <a:ext cx="1511300" cy="1200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699000" y="3710781"/>
            <a:ext cx="299343" cy="342106"/>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65650" y="4193381"/>
            <a:ext cx="310034" cy="342106"/>
          </a:xfrm>
          <a:prstGeom prst="rect">
            <a:avLst/>
          </a:prstGeom>
        </p:spPr>
      </p:pic>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4654550" y="4828381"/>
            <a:ext cx="416942" cy="342106"/>
          </a:xfrm>
          <a:prstGeom prst="rect">
            <a:avLst/>
          </a:prstGeom>
        </p:spPr>
      </p:pic>
      <p:pic>
        <p:nvPicPr>
          <p:cNvPr id="29" name="Picture 2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816600" y="3723481"/>
            <a:ext cx="320724" cy="342106"/>
          </a:xfrm>
          <a:prstGeom prst="rect">
            <a:avLst/>
          </a:prstGeom>
        </p:spPr>
      </p:pic>
      <p:pic>
        <p:nvPicPr>
          <p:cNvPr id="31" name="Picture 3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4064000" y="3532187"/>
            <a:ext cx="355600" cy="355600"/>
          </a:xfrm>
          <a:prstGeom prst="rect">
            <a:avLst/>
          </a:prstGeom>
        </p:spPr>
      </p:pic>
      <p:pic>
        <p:nvPicPr>
          <p:cNvPr id="32" name="Picture 3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4025900" y="4141787"/>
            <a:ext cx="355600" cy="355600"/>
          </a:xfrm>
          <a:prstGeom prst="rect">
            <a:avLst/>
          </a:prstGeom>
        </p:spPr>
      </p:pic>
      <p:pic>
        <p:nvPicPr>
          <p:cNvPr id="33" name="Picture 3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4038600" y="4979987"/>
            <a:ext cx="457200" cy="355600"/>
          </a:xfrm>
          <a:prstGeom prst="rect">
            <a:avLst/>
          </a:prstGeom>
        </p:spPr>
      </p:pic>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5727700" y="3348037"/>
            <a:ext cx="127000" cy="266700"/>
          </a:xfrm>
          <a:prstGeom prst="rect">
            <a:avLst/>
          </a:prstGeom>
        </p:spPr>
      </p:pic>
      <p:pic>
        <p:nvPicPr>
          <p:cNvPr id="36" name="Picture 3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9"/>
              <a:stretch>
                <a:fillRect/>
              </a:stretch>
            </p:blipFill>
          </mc:Choice>
          <mc:Fallback>
            <p:blipFill>
              <a:blip r:embed="rId20"/>
              <a:stretch>
                <a:fillRect/>
              </a:stretch>
            </p:blipFill>
          </mc:Fallback>
        </mc:AlternateContent>
        <p:spPr>
          <a:xfrm>
            <a:off x="2279650" y="2120900"/>
            <a:ext cx="5194300" cy="1117600"/>
          </a:xfrm>
          <a:prstGeom prst="rect">
            <a:avLst/>
          </a:prstGeom>
        </p:spPr>
      </p:pic>
      <p:pic>
        <p:nvPicPr>
          <p:cNvPr id="37" name="Picture 3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1"/>
              <a:stretch>
                <a:fillRect/>
              </a:stretch>
            </p:blipFill>
          </mc:Choice>
          <mc:Fallback>
            <p:blipFill>
              <a:blip r:embed="rId22"/>
              <a:stretch>
                <a:fillRect/>
              </a:stretch>
            </p:blipFill>
          </mc:Fallback>
        </mc:AlternateContent>
        <p:spPr>
          <a:xfrm>
            <a:off x="6496050" y="4159250"/>
            <a:ext cx="1054100" cy="393700"/>
          </a:xfrm>
          <a:prstGeom prst="rect">
            <a:avLst/>
          </a:prstGeom>
        </p:spPr>
      </p:pic>
      <p:pic>
        <p:nvPicPr>
          <p:cNvPr id="38" name="Picture 3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3"/>
              <a:stretch>
                <a:fillRect/>
              </a:stretch>
            </p:blipFill>
          </mc:Choice>
          <mc:Fallback>
            <p:blipFill>
              <a:blip r:embed="rId24"/>
              <a:stretch>
                <a:fillRect/>
              </a:stretch>
            </p:blipFill>
          </mc:Fallback>
        </mc:AlternateContent>
        <p:spPr>
          <a:xfrm>
            <a:off x="2095500" y="3841750"/>
            <a:ext cx="355600" cy="241300"/>
          </a:xfrm>
          <a:prstGeom prst="rect">
            <a:avLst/>
          </a:prstGeom>
        </p:spPr>
      </p:pic>
      <p:pic>
        <p:nvPicPr>
          <p:cNvPr id="39" name="Picture 3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5"/>
              <a:stretch>
                <a:fillRect/>
              </a:stretch>
            </p:blipFill>
          </mc:Choice>
          <mc:Fallback>
            <p:blipFill>
              <a:blip r:embed="rId26"/>
              <a:stretch>
                <a:fillRect/>
              </a:stretch>
            </p:blipFill>
          </mc:Fallback>
        </mc:AlternateContent>
        <p:spPr>
          <a:xfrm>
            <a:off x="2076450" y="4349750"/>
            <a:ext cx="342900" cy="241300"/>
          </a:xfrm>
          <a:prstGeom prst="rect">
            <a:avLst/>
          </a:prstGeom>
        </p:spPr>
      </p:pic>
      <p:pic>
        <p:nvPicPr>
          <p:cNvPr id="40" name="Picture 3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7"/>
              <a:stretch>
                <a:fillRect/>
              </a:stretch>
            </p:blipFill>
          </mc:Choice>
          <mc:Fallback>
            <p:blipFill>
              <a:blip r:embed="rId28"/>
              <a:stretch>
                <a:fillRect/>
              </a:stretch>
            </p:blipFill>
          </mc:Fallback>
        </mc:AlternateContent>
        <p:spPr>
          <a:xfrm>
            <a:off x="2063750" y="4781550"/>
            <a:ext cx="355600" cy="241300"/>
          </a:xfrm>
          <a:prstGeom prst="rect">
            <a:avLst/>
          </a:prstGeom>
        </p:spPr>
      </p:pic>
      <p:cxnSp>
        <p:nvCxnSpPr>
          <p:cNvPr id="44" name="Straight Arrow Connector 43"/>
          <p:cNvCxnSpPr>
            <a:endCxn id="5" idx="2"/>
          </p:cNvCxnSpPr>
          <p:nvPr/>
        </p:nvCxnSpPr>
        <p:spPr>
          <a:xfrm flipV="1">
            <a:off x="2419350" y="3722687"/>
            <a:ext cx="1543050" cy="801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6" idx="2"/>
          </p:cNvCxnSpPr>
          <p:nvPr/>
        </p:nvCxnSpPr>
        <p:spPr>
          <a:xfrm flipV="1">
            <a:off x="2419350" y="4332287"/>
            <a:ext cx="1543050" cy="20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7" idx="2"/>
          </p:cNvCxnSpPr>
          <p:nvPr/>
        </p:nvCxnSpPr>
        <p:spPr>
          <a:xfrm>
            <a:off x="2419350" y="4535487"/>
            <a:ext cx="1543050" cy="627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5" idx="2"/>
          </p:cNvCxnSpPr>
          <p:nvPr/>
        </p:nvCxnSpPr>
        <p:spPr>
          <a:xfrm flipV="1">
            <a:off x="2482850" y="3722687"/>
            <a:ext cx="1479550" cy="122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6" idx="2"/>
          </p:cNvCxnSpPr>
          <p:nvPr/>
        </p:nvCxnSpPr>
        <p:spPr>
          <a:xfrm flipV="1">
            <a:off x="2482850" y="4332287"/>
            <a:ext cx="1479550" cy="622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7" idx="2"/>
          </p:cNvCxnSpPr>
          <p:nvPr/>
        </p:nvCxnSpPr>
        <p:spPr>
          <a:xfrm>
            <a:off x="2482850" y="4954587"/>
            <a:ext cx="1479550" cy="207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Slide Number Placeholder 59"/>
          <p:cNvSpPr>
            <a:spLocks noGrp="1"/>
          </p:cNvSpPr>
          <p:nvPr>
            <p:ph type="sldNum" sz="quarter" idx="12"/>
          </p:nvPr>
        </p:nvSpPr>
        <p:spPr/>
        <p:txBody>
          <a:bodyPr/>
          <a:lstStyle/>
          <a:p>
            <a:fld id="{8D9DEDF4-E750-3840-A6EC-1EB5278A6F5A}"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2021</Words>
  <Application>Microsoft Office PowerPoint</Application>
  <PresentationFormat>On-screen Show (4:3)</PresentationFormat>
  <Paragraphs>339</Paragraphs>
  <Slides>49</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Lucida Grande</vt:lpstr>
      <vt:lpstr>Office Theme</vt:lpstr>
      <vt:lpstr>Perceptrons</vt:lpstr>
      <vt:lpstr>Last Time</vt:lpstr>
      <vt:lpstr>Today</vt:lpstr>
      <vt:lpstr>Review: Fitting Polynomial Functions</vt:lpstr>
      <vt:lpstr>Review: Fitting Polynomial Functions</vt:lpstr>
      <vt:lpstr>Neuron inspires Regression</vt:lpstr>
      <vt:lpstr>Neuron inspires Regression</vt:lpstr>
      <vt:lpstr>Introducing Basis functions</vt:lpstr>
      <vt:lpstr>Extension to more features</vt:lpstr>
      <vt:lpstr>Combining function</vt:lpstr>
      <vt:lpstr>Combining function</vt:lpstr>
      <vt:lpstr>Logistic Neuron optimization</vt:lpstr>
      <vt:lpstr>Aside: Convex Regions</vt:lpstr>
      <vt:lpstr>Aside: Convex Functions</vt:lpstr>
      <vt:lpstr>Aside: Convex Functions</vt:lpstr>
      <vt:lpstr>Aside: Convex Functions</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Back to Neurons</vt:lpstr>
      <vt:lpstr>Perceptron</vt:lpstr>
      <vt:lpstr>Classification Error</vt:lpstr>
      <vt:lpstr>Classification Error</vt:lpstr>
      <vt:lpstr>Perceptron Error</vt:lpstr>
      <vt:lpstr>Perceptron Loss</vt:lpstr>
      <vt:lpstr>Perceptron Loss</vt:lpstr>
      <vt:lpstr>Perceptron vs. Logistic Regression</vt:lpstr>
      <vt:lpstr>Stochastic Gradient Descent</vt:lpstr>
      <vt:lpstr>Online Perceptron Training</vt:lpstr>
      <vt:lpstr>Linearly Separable</vt:lpstr>
      <vt:lpstr>Linearly Separable</vt:lpstr>
      <vt:lpstr>Next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 Perceptrons and Neural Networks</dc:title>
  <dc:creator>Andrew Rosenberg</dc:creator>
  <cp:lastModifiedBy>8p</cp:lastModifiedBy>
  <cp:revision>8</cp:revision>
  <dcterms:created xsi:type="dcterms:W3CDTF">2010-03-18T13:13:17Z</dcterms:created>
  <dcterms:modified xsi:type="dcterms:W3CDTF">2017-04-16T05:16:14Z</dcterms:modified>
</cp:coreProperties>
</file>