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492B6-A46E-4303-A56C-D534D9D22A18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F191F-07CF-46E3-AE47-51A9AA584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44B7-75D2-4C2A-8869-95A7F474F107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9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E8F05-6DC5-4739-85FD-BB896EE90F5A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8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91F8-9881-4C42-B835-93E31421C896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E825-24C4-42F7-853F-BF53AF2D10F0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8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408-ACBA-4D8D-A76D-1E72B61B204E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0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8887-6278-4EFC-9428-4EE36CF58C1B}" type="datetime1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9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3952-EF49-4FEF-98EA-35B244E7E781}" type="datetime1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1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542F-8455-4D0C-9330-A9D4BF1D72C5}" type="datetime1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EA69-88B0-491A-9D1D-268C423B4259}" type="datetime1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4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857C-B3C8-4EFC-BBF1-720D86CF750E}" type="datetime1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4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79622-3706-4FC0-8F05-4717AA95565F}" type="datetime1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1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F7C3-6163-4A6B-87D9-6D5CA9C720B6}" type="datetime1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D58BD-EF5A-49BF-8AE8-F71092A38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4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aa480027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Service-Oriented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 123 – Software architecture</a:t>
            </a:r>
          </a:p>
          <a:p>
            <a:r>
              <a:rPr lang="en-US" dirty="0" smtClean="0"/>
              <a:t>tdebeauv@uci.edu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app!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47800"/>
            <a:ext cx="5867400" cy="486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5762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protocols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D58BD-EF5A-49BF-8AE8-F71092A381F8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958434"/>
              </p:ext>
            </p:extLst>
          </p:nvPr>
        </p:nvGraphicFramePr>
        <p:xfrm>
          <a:off x="304800" y="1663700"/>
          <a:ext cx="8610600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Visio" r:id="rId3" imgW="7298570" imgH="3820694" progId="Visio.Drawing.6">
                  <p:embed/>
                </p:oleObj>
              </mc:Choice>
              <mc:Fallback>
                <p:oleObj name="Visio" r:id="rId3" imgW="7298570" imgH="3820694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63700"/>
                        <a:ext cx="8610600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6150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buzzwords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CORBA, BPEL, </a:t>
            </a:r>
            <a:r>
              <a:rPr lang="en-US" b="1" dirty="0" smtClean="0"/>
              <a:t>REST</a:t>
            </a:r>
          </a:p>
          <a:p>
            <a:r>
              <a:rPr lang="en-US" dirty="0" smtClean="0"/>
              <a:t>OASIS group, Open Group, W3C, OMG, …</a:t>
            </a:r>
          </a:p>
          <a:p>
            <a:r>
              <a:rPr lang="en-US" dirty="0" err="1" smtClean="0"/>
              <a:t>Mashups</a:t>
            </a:r>
            <a:r>
              <a:rPr lang="en-US" dirty="0" smtClean="0"/>
              <a:t>, web 2.0, grid, SaaS, cloud, 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218" name="Picture 2" descr="https://c1.staticflickr.com/3/2299/2217422218_dac8acaa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429000"/>
            <a:ext cx="275783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1428661128_7b85fb55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4194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309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you’re interested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msdn.microsoft.com/en-us/library/aa480027.aspx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Three-tier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85996" y="3316163"/>
            <a:ext cx="102909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</a:p>
          <a:p>
            <a:r>
              <a:rPr lang="en-US" dirty="0" smtClean="0"/>
              <a:t>(Browser)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77438" y="3448115"/>
            <a:ext cx="1304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6936975" y="3249890"/>
            <a:ext cx="725214" cy="78827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50582" y="4033577"/>
            <a:ext cx="1056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Presentation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5764" y="4033577"/>
            <a:ext cx="740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Business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48161" y="4033577"/>
            <a:ext cx="539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Data</a:t>
            </a:r>
            <a:endParaRPr lang="en-US" sz="1400" dirty="0"/>
          </a:p>
        </p:txBody>
      </p:sp>
      <p:cxnSp>
        <p:nvCxnSpPr>
          <p:cNvPr id="13" name="Straight Connector 12"/>
          <p:cNvCxnSpPr>
            <a:stCxn id="5" idx="0"/>
          </p:cNvCxnSpPr>
          <p:nvPr/>
        </p:nvCxnSpPr>
        <p:spPr>
          <a:xfrm rot="5400000" flipH="1" flipV="1">
            <a:off x="3156996" y="2639128"/>
            <a:ext cx="420584" cy="9334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0"/>
          </p:cNvCxnSpPr>
          <p:nvPr/>
        </p:nvCxnSpPr>
        <p:spPr>
          <a:xfrm>
            <a:off x="3834030" y="2895579"/>
            <a:ext cx="1195574" cy="5525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23087" y="2015437"/>
            <a:ext cx="19415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Client invokes </a:t>
            </a:r>
          </a:p>
          <a:p>
            <a:pPr marL="342900" indent="-342900"/>
            <a:r>
              <a:rPr lang="en-US" dirty="0" smtClean="0">
                <a:solidFill>
                  <a:schemeClr val="accent2"/>
                </a:solidFill>
              </a:rPr>
              <a:t>an HTTP operation,</a:t>
            </a:r>
          </a:p>
          <a:p>
            <a:pPr marL="342900" indent="-342900"/>
            <a:r>
              <a:rPr lang="en-US" dirty="0" smtClean="0">
                <a:solidFill>
                  <a:schemeClr val="accent2"/>
                </a:solidFill>
              </a:rPr>
              <a:t>may send data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6" name="Straight Connector 15"/>
          <p:cNvCxnSpPr>
            <a:stCxn id="6" idx="2"/>
          </p:cNvCxnSpPr>
          <p:nvPr/>
        </p:nvCxnSpPr>
        <p:spPr>
          <a:xfrm rot="5400000">
            <a:off x="4179438" y="3595747"/>
            <a:ext cx="628466" cy="1071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2"/>
          </p:cNvCxnSpPr>
          <p:nvPr/>
        </p:nvCxnSpPr>
        <p:spPr>
          <a:xfrm rot="10800000">
            <a:off x="2900545" y="3962494"/>
            <a:ext cx="1057192" cy="4834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79895" y="4554879"/>
            <a:ext cx="2092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4. Server sends back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status and data</a:t>
            </a:r>
          </a:p>
        </p:txBody>
      </p:sp>
      <p:cxnSp>
        <p:nvCxnSpPr>
          <p:cNvPr id="19" name="Straight Connector 18"/>
          <p:cNvCxnSpPr>
            <a:stCxn id="6" idx="0"/>
          </p:cNvCxnSpPr>
          <p:nvPr/>
        </p:nvCxnSpPr>
        <p:spPr>
          <a:xfrm rot="5400000" flipH="1" flipV="1">
            <a:off x="5388486" y="2643893"/>
            <a:ext cx="445340" cy="1163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1"/>
          </p:cNvCxnSpPr>
          <p:nvPr/>
        </p:nvCxnSpPr>
        <p:spPr>
          <a:xfrm>
            <a:off x="6192708" y="3002775"/>
            <a:ext cx="1106874" cy="2471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0"/>
          </p:cNvCxnSpPr>
          <p:nvPr/>
        </p:nvCxnSpPr>
        <p:spPr>
          <a:xfrm rot="16200000" flipH="1" flipV="1">
            <a:off x="6549236" y="3677048"/>
            <a:ext cx="412337" cy="1125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6" idx="2"/>
          </p:cNvCxnSpPr>
          <p:nvPr/>
        </p:nvCxnSpPr>
        <p:spPr>
          <a:xfrm rot="10800000">
            <a:off x="5029605" y="3817448"/>
            <a:ext cx="1163103" cy="628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09833" y="2293567"/>
            <a:ext cx="1862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2. Server accesses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persistent data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5958" y="4583574"/>
            <a:ext cx="206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3. Response from DB</a:t>
            </a:r>
            <a:endParaRPr lang="en-US" u="sng" dirty="0">
              <a:solidFill>
                <a:schemeClr val="accent2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682" y="2895579"/>
            <a:ext cx="8509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5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Service-oriented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099051" y="3233118"/>
            <a:ext cx="102909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</a:p>
          <a:p>
            <a:r>
              <a:rPr lang="en-US" dirty="0" smtClean="0"/>
              <a:t>(Browser)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90493" y="3365070"/>
            <a:ext cx="1304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3"/>
            <a:endCxn id="27" idx="1"/>
          </p:cNvCxnSpPr>
          <p:nvPr/>
        </p:nvCxnSpPr>
        <p:spPr>
          <a:xfrm flipV="1">
            <a:off x="3128149" y="3549736"/>
            <a:ext cx="962344" cy="65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7" idx="3"/>
          </p:cNvCxnSpPr>
          <p:nvPr/>
        </p:nvCxnSpPr>
        <p:spPr>
          <a:xfrm>
            <a:off x="5394824" y="3549736"/>
            <a:ext cx="1255206" cy="1124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63637" y="3950532"/>
            <a:ext cx="10563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Presentation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05485" y="3775058"/>
            <a:ext cx="859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Business,</a:t>
            </a:r>
          </a:p>
          <a:p>
            <a:r>
              <a:rPr lang="en-US" sz="1400" dirty="0" err="1" smtClean="0"/>
              <a:t>Mashups</a:t>
            </a:r>
            <a:endParaRPr lang="en-US" sz="14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737" y="2812534"/>
            <a:ext cx="850900" cy="18034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650030" y="2443202"/>
            <a:ext cx="1304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50030" y="3365070"/>
            <a:ext cx="13043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650030" y="4431268"/>
            <a:ext cx="13173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394824" y="2812534"/>
            <a:ext cx="1255206" cy="5525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394824" y="3734402"/>
            <a:ext cx="1255206" cy="6968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68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services on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3" descr="WebService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546" y="1371600"/>
            <a:ext cx="6630988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38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553200" cy="543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7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Picture 1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50" y="1295400"/>
            <a:ext cx="3336473" cy="5328335"/>
          </a:xfrm>
          <a:prstGeom prst="rect">
            <a:avLst/>
          </a:prstGeom>
        </p:spPr>
      </p:pic>
      <p:pic>
        <p:nvPicPr>
          <p:cNvPr id="6" name="Picture 5" descr="Picture 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206734"/>
            <a:ext cx="4216400" cy="3289066"/>
          </a:xfrm>
          <a:prstGeom prst="rect">
            <a:avLst/>
          </a:prstGeom>
        </p:spPr>
      </p:pic>
      <p:pic>
        <p:nvPicPr>
          <p:cNvPr id="7" name="Picture 6" descr="Picture 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667000"/>
            <a:ext cx="2163879" cy="4150958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stCxn id="23" idx="0"/>
            <a:endCxn id="6" idx="1"/>
          </p:cNvCxnSpPr>
          <p:nvPr/>
        </p:nvCxnSpPr>
        <p:spPr>
          <a:xfrm flipV="1">
            <a:off x="2657856" y="2851267"/>
            <a:ext cx="1152144" cy="23906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3" idx="3"/>
            <a:endCxn id="7" idx="1"/>
          </p:cNvCxnSpPr>
          <p:nvPr/>
        </p:nvCxnSpPr>
        <p:spPr>
          <a:xfrm flipV="1">
            <a:off x="3267456" y="4742479"/>
            <a:ext cx="1304544" cy="6517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048256" y="5241867"/>
            <a:ext cx="1219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87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concerns of SOA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describe the services?</a:t>
            </a:r>
          </a:p>
          <a:p>
            <a:pPr lvl="1"/>
            <a:r>
              <a:rPr lang="en-US" dirty="0" smtClean="0"/>
              <a:t>Components </a:t>
            </a:r>
          </a:p>
          <a:p>
            <a:r>
              <a:rPr lang="en-US" dirty="0" smtClean="0"/>
              <a:t>How do the services communicate?</a:t>
            </a:r>
          </a:p>
          <a:p>
            <a:pPr lvl="1"/>
            <a:r>
              <a:rPr lang="en-US" dirty="0" smtClean="0"/>
              <a:t>Connectors</a:t>
            </a:r>
          </a:p>
          <a:p>
            <a:r>
              <a:rPr lang="en-US" dirty="0" smtClean="0"/>
              <a:t>How do I combine the services to achieve the business goals?</a:t>
            </a:r>
          </a:p>
          <a:p>
            <a:pPr lvl="1"/>
            <a:r>
              <a:rPr lang="en-US" dirty="0" smtClean="0"/>
              <a:t>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4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description: WSDL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191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&lt;?xml version="1.0" encoding="UTF-8"?&gt;</a:t>
            </a:r>
          </a:p>
          <a:p>
            <a:pPr marL="0" indent="0">
              <a:buNone/>
            </a:pPr>
            <a:r>
              <a:rPr lang="en-US" sz="1200" dirty="0"/>
              <a:t>&lt;description </a:t>
            </a:r>
            <a:r>
              <a:rPr lang="en-US" sz="1200" dirty="0" err="1"/>
              <a:t>xmlns</a:t>
            </a:r>
            <a:r>
              <a:rPr lang="en-US" sz="1200" dirty="0"/>
              <a:t>="http://www.w3.org/ns/wsdl" </a:t>
            </a:r>
          </a:p>
          <a:p>
            <a:pPr marL="0" indent="0">
              <a:buNone/>
            </a:pPr>
            <a:r>
              <a:rPr lang="en-US" sz="1200" dirty="0"/>
              <a:t>             </a:t>
            </a:r>
            <a:r>
              <a:rPr lang="en-US" sz="1200" dirty="0" err="1"/>
              <a:t>xmlns:tns</a:t>
            </a:r>
            <a:r>
              <a:rPr lang="en-US" sz="1200" dirty="0"/>
              <a:t>="http://www.tmsws.com/wsdl20sample" </a:t>
            </a:r>
          </a:p>
          <a:p>
            <a:pPr marL="0" indent="0">
              <a:buNone/>
            </a:pPr>
            <a:r>
              <a:rPr lang="en-US" sz="1200" dirty="0" smtClean="0"/>
              <a:t>            </a:t>
            </a:r>
            <a:r>
              <a:rPr lang="en-US" sz="1200" dirty="0" err="1"/>
              <a:t>xmlns:whttp</a:t>
            </a:r>
            <a:r>
              <a:rPr lang="en-US" sz="1200" dirty="0"/>
              <a:t>="http://schemas.xmlsoap.org/</a:t>
            </a:r>
            <a:r>
              <a:rPr lang="en-US" sz="1200" dirty="0" err="1"/>
              <a:t>wsdl</a:t>
            </a:r>
            <a:r>
              <a:rPr lang="en-US" sz="1200" dirty="0"/>
              <a:t>/http/"</a:t>
            </a:r>
          </a:p>
          <a:p>
            <a:pPr marL="0" indent="0">
              <a:buNone/>
            </a:pPr>
            <a:r>
              <a:rPr lang="en-US" sz="1200" dirty="0"/>
              <a:t>          </a:t>
            </a:r>
            <a:r>
              <a:rPr lang="en-US" sz="1200" dirty="0" err="1" smtClean="0"/>
              <a:t>xmlns:wsoap</a:t>
            </a:r>
            <a:r>
              <a:rPr lang="en-US" sz="1200" dirty="0"/>
              <a:t>="http://schemas.xmlsoap.org/</a:t>
            </a:r>
            <a:r>
              <a:rPr lang="en-US" sz="1200" dirty="0" err="1"/>
              <a:t>wsdl</a:t>
            </a:r>
            <a:r>
              <a:rPr lang="en-US" sz="1200" dirty="0"/>
              <a:t>/soap/"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err="1" smtClean="0"/>
              <a:t>targetNamespace</a:t>
            </a:r>
            <a:r>
              <a:rPr lang="en-US" sz="1200" dirty="0"/>
              <a:t>="http://www.tmsws.com/wsdl20sample"&gt;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types</a:t>
            </a:r>
            <a:r>
              <a:rPr lang="en-US" sz="1200" dirty="0" smtClean="0"/>
              <a:t>&gt; </a:t>
            </a:r>
            <a:r>
              <a:rPr lang="en-US" sz="1200" dirty="0"/>
              <a:t> </a:t>
            </a:r>
            <a:r>
              <a:rPr lang="en-US" sz="1200" b="1" dirty="0"/>
              <a:t>&lt;!-- Abstract type --&gt;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 err="1" smtClean="0"/>
              <a:t>xs:schema</a:t>
            </a:r>
            <a:r>
              <a:rPr lang="en-US" sz="1200" dirty="0" smtClean="0"/>
              <a:t> </a:t>
            </a:r>
            <a:r>
              <a:rPr lang="en-US" sz="1200" dirty="0" err="1" smtClean="0"/>
              <a:t>xmlns:xs</a:t>
            </a:r>
            <a:r>
              <a:rPr lang="en-US" sz="1200" dirty="0"/>
              <a:t>="http://www.w3.org/2001/XMLSchema"</a:t>
            </a:r>
          </a:p>
          <a:p>
            <a:pPr marL="0" indent="0">
              <a:buNone/>
            </a:pPr>
            <a:r>
              <a:rPr lang="en-US" sz="1200" dirty="0"/>
              <a:t>                </a:t>
            </a:r>
            <a:r>
              <a:rPr lang="en-US" sz="1200" dirty="0" err="1"/>
              <a:t>xmlns</a:t>
            </a:r>
            <a:r>
              <a:rPr lang="en-US" sz="1200" dirty="0"/>
              <a:t>="http://www.tmsws.com/wsdl20sample"</a:t>
            </a:r>
          </a:p>
          <a:p>
            <a:pPr marL="0" indent="0">
              <a:buNone/>
            </a:pPr>
            <a:r>
              <a:rPr lang="en-US" sz="1200" dirty="0" err="1" smtClean="0"/>
              <a:t>targetNamespace</a:t>
            </a:r>
            <a:r>
              <a:rPr lang="en-US" sz="1200" dirty="0"/>
              <a:t>="http://www.example.com/wsdl20sample"&gt;</a:t>
            </a:r>
          </a:p>
          <a:p>
            <a:pPr marL="0" indent="0">
              <a:buNone/>
            </a:pPr>
            <a:r>
              <a:rPr lang="en-US" sz="1200" dirty="0" smtClean="0"/>
              <a:t>         </a:t>
            </a:r>
            <a:r>
              <a:rPr lang="en-US" sz="1200" dirty="0"/>
              <a:t>&lt;</a:t>
            </a:r>
            <a:r>
              <a:rPr lang="en-US" sz="1200" dirty="0" err="1"/>
              <a:t>xs:element</a:t>
            </a:r>
            <a:r>
              <a:rPr lang="en-US" sz="1200" dirty="0"/>
              <a:t> name="request"&gt; ... &lt;/</a:t>
            </a:r>
            <a:r>
              <a:rPr lang="en-US" sz="1200" dirty="0" err="1"/>
              <a:t>xs:element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/>
              <a:t>         &lt;</a:t>
            </a:r>
            <a:r>
              <a:rPr lang="en-US" sz="1200" dirty="0" err="1"/>
              <a:t>xs:element</a:t>
            </a:r>
            <a:r>
              <a:rPr lang="en-US" sz="1200" dirty="0"/>
              <a:t> name="response"&gt; ... &lt;/</a:t>
            </a:r>
            <a:r>
              <a:rPr lang="en-US" sz="1200" dirty="0" err="1"/>
              <a:t>xs:element</a:t>
            </a:r>
            <a:r>
              <a:rPr lang="en-US" sz="1200" dirty="0"/>
              <a:t>&gt;</a:t>
            </a:r>
          </a:p>
          <a:p>
            <a:pPr marL="0" indent="0">
              <a:buNone/>
            </a:pPr>
            <a:r>
              <a:rPr lang="en-US" sz="1200" dirty="0"/>
              <a:t>      &lt;/</a:t>
            </a:r>
            <a:r>
              <a:rPr lang="en-US" sz="1200" dirty="0" err="1"/>
              <a:t>xs:schema</a:t>
            </a:r>
            <a:r>
              <a:rPr lang="en-US" sz="1200" dirty="0" smtClean="0"/>
              <a:t>&gt;   </a:t>
            </a:r>
            <a:r>
              <a:rPr lang="en-US" sz="1200" dirty="0"/>
              <a:t>&lt;/types&gt;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interface name="Interface1</a:t>
            </a:r>
            <a:r>
              <a:rPr lang="en-US" sz="1200" dirty="0" smtClean="0"/>
              <a:t>"&gt;</a:t>
            </a:r>
            <a:r>
              <a:rPr lang="en-US" sz="1200" b="1" dirty="0"/>
              <a:t>&lt;!-- Abstract interfaces --&gt;</a:t>
            </a:r>
          </a:p>
          <a:p>
            <a:pPr marL="0" indent="0">
              <a:buNone/>
            </a:pPr>
            <a:r>
              <a:rPr lang="en-US" sz="1200" dirty="0" smtClean="0"/>
              <a:t>      </a:t>
            </a:r>
            <a:r>
              <a:rPr lang="en-US" sz="1200" dirty="0"/>
              <a:t>&lt;fault name="Error1" element="</a:t>
            </a:r>
            <a:r>
              <a:rPr lang="en-US" sz="1200" dirty="0" err="1"/>
              <a:t>tns:response</a:t>
            </a:r>
            <a:r>
              <a:rPr lang="en-US" sz="1200" dirty="0" smtClean="0"/>
              <a:t>"/&gt;</a:t>
            </a:r>
          </a:p>
          <a:p>
            <a:pPr marL="0" indent="0">
              <a:buNone/>
            </a:pPr>
            <a:r>
              <a:rPr lang="en-US" sz="1200" dirty="0" smtClean="0"/>
              <a:t>&lt;</a:t>
            </a:r>
            <a:r>
              <a:rPr lang="en-US" sz="1200" dirty="0"/>
              <a:t>operation name="Opp1" pattern="http://www.w3.org/ns/wsdl/in-out"&gt;</a:t>
            </a:r>
          </a:p>
          <a:p>
            <a:pPr marL="0" indent="0">
              <a:buNone/>
            </a:pPr>
            <a:r>
              <a:rPr lang="en-US" sz="1200" dirty="0"/>
              <a:t>         &lt;input </a:t>
            </a:r>
            <a:r>
              <a:rPr lang="en-US" sz="1200" dirty="0" err="1"/>
              <a:t>messageLabel</a:t>
            </a:r>
            <a:r>
              <a:rPr lang="en-US" sz="1200" dirty="0"/>
              <a:t>="In" element="</a:t>
            </a:r>
            <a:r>
              <a:rPr lang="en-US" sz="1200" dirty="0" err="1"/>
              <a:t>tns:request</a:t>
            </a:r>
            <a:r>
              <a:rPr lang="en-US" sz="1200" dirty="0"/>
              <a:t>"/&gt;</a:t>
            </a:r>
          </a:p>
          <a:p>
            <a:pPr marL="0" indent="0">
              <a:buNone/>
            </a:pPr>
            <a:r>
              <a:rPr lang="en-US" sz="1200" dirty="0"/>
              <a:t>         &lt;output </a:t>
            </a:r>
            <a:r>
              <a:rPr lang="en-US" sz="1200" dirty="0" err="1"/>
              <a:t>messageLabel</a:t>
            </a:r>
            <a:r>
              <a:rPr lang="en-US" sz="1200" dirty="0"/>
              <a:t>="Out" element="</a:t>
            </a:r>
            <a:r>
              <a:rPr lang="en-US" sz="1200" dirty="0" err="1"/>
              <a:t>tns:response</a:t>
            </a:r>
            <a:r>
              <a:rPr lang="en-US" sz="1200" dirty="0"/>
              <a:t>"/&gt;</a:t>
            </a:r>
          </a:p>
          <a:p>
            <a:pPr marL="0" indent="0">
              <a:buNone/>
            </a:pPr>
            <a:r>
              <a:rPr lang="en-US" sz="1200" dirty="0"/>
              <a:t>      &lt;/operation&gt;</a:t>
            </a:r>
          </a:p>
          <a:p>
            <a:pPr marL="0" indent="0">
              <a:buNone/>
            </a:pPr>
            <a:r>
              <a:rPr lang="en-US" sz="1200" dirty="0"/>
              <a:t>   &lt;/interface&gt;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572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smtClean="0"/>
              <a:t>&lt;!-- </a:t>
            </a:r>
            <a:r>
              <a:rPr lang="en-US" sz="1200" b="1" dirty="0"/>
              <a:t>Concrete Binding Over HTTP --&gt;</a:t>
            </a:r>
          </a:p>
          <a:p>
            <a:pPr marL="0" indent="0">
              <a:buNone/>
            </a:pPr>
            <a:r>
              <a:rPr lang="en-US" sz="1200" dirty="0"/>
              <a:t>   &lt;binding name="</a:t>
            </a:r>
            <a:r>
              <a:rPr lang="en-US" sz="1200" dirty="0" err="1"/>
              <a:t>HttpBinding</a:t>
            </a:r>
            <a:r>
              <a:rPr lang="en-US" sz="1200" dirty="0"/>
              <a:t>" interface="tns:Interface1" </a:t>
            </a:r>
          </a:p>
          <a:p>
            <a:pPr marL="0" indent="0">
              <a:buNone/>
            </a:pPr>
            <a:r>
              <a:rPr lang="en-US" sz="1200" dirty="0"/>
              <a:t>            type="http://www.w3.org/ns/wsdl/http"&gt;</a:t>
            </a:r>
          </a:p>
          <a:p>
            <a:pPr marL="0" indent="0">
              <a:buNone/>
            </a:pPr>
            <a:r>
              <a:rPr lang="en-US" sz="1200" dirty="0"/>
              <a:t>      &lt;operation ref="</a:t>
            </a:r>
            <a:r>
              <a:rPr lang="en-US" sz="1200" dirty="0" err="1"/>
              <a:t>tns:Get</a:t>
            </a:r>
            <a:r>
              <a:rPr lang="en-US" sz="1200" dirty="0"/>
              <a:t>" </a:t>
            </a:r>
            <a:r>
              <a:rPr lang="en-US" sz="1200" dirty="0" err="1"/>
              <a:t>whttp:method</a:t>
            </a:r>
            <a:r>
              <a:rPr lang="en-US" sz="1200" dirty="0"/>
              <a:t>="GET</a:t>
            </a:r>
            <a:r>
              <a:rPr lang="en-US" sz="1200" dirty="0" smtClean="0"/>
              <a:t>"/&gt;   </a:t>
            </a:r>
            <a:r>
              <a:rPr lang="en-US" sz="1200" dirty="0"/>
              <a:t>&lt;/binding&gt;</a:t>
            </a:r>
          </a:p>
          <a:p>
            <a:pPr marL="0" indent="0">
              <a:buNone/>
            </a:pPr>
            <a:r>
              <a:rPr lang="en-US" sz="1200" b="1" dirty="0" smtClean="0"/>
              <a:t>&lt;!-- </a:t>
            </a:r>
            <a:r>
              <a:rPr lang="en-US" sz="1200" b="1" dirty="0"/>
              <a:t>Concrete Binding with SOAP--&gt;</a:t>
            </a:r>
          </a:p>
          <a:p>
            <a:pPr marL="0" indent="0">
              <a:buNone/>
            </a:pPr>
            <a:r>
              <a:rPr lang="en-US" sz="1200" dirty="0"/>
              <a:t>   &lt;binding name="</a:t>
            </a:r>
            <a:r>
              <a:rPr lang="en-US" sz="1200" dirty="0" err="1"/>
              <a:t>SoapBinding</a:t>
            </a:r>
            <a:r>
              <a:rPr lang="en-US" sz="1200" dirty="0"/>
              <a:t>" interface="tns:Interface1" </a:t>
            </a:r>
          </a:p>
          <a:p>
            <a:pPr marL="0" indent="0">
              <a:buNone/>
            </a:pPr>
            <a:r>
              <a:rPr lang="en-US" sz="1200" dirty="0"/>
              <a:t>            type="http://www.w3.org/ns/wsdl/soap</a:t>
            </a:r>
            <a:r>
              <a:rPr lang="en-US" sz="1200" dirty="0" smtClean="0"/>
              <a:t>"    </a:t>
            </a:r>
            <a:r>
              <a:rPr lang="en-US" sz="1200" dirty="0" err="1" smtClean="0"/>
              <a:t>wsoap:protocol</a:t>
            </a:r>
            <a:r>
              <a:rPr lang="en-US" sz="1200" dirty="0" smtClean="0"/>
              <a:t>="http</a:t>
            </a:r>
            <a:r>
              <a:rPr lang="en-US" sz="1200" dirty="0"/>
              <a:t>://</a:t>
            </a:r>
            <a:r>
              <a:rPr lang="en-US" sz="1200" dirty="0" smtClean="0"/>
              <a:t>www.w3.org/2003/soap/bindings/HTTP/"</a:t>
            </a:r>
          </a:p>
          <a:p>
            <a:pPr marL="0" indent="0">
              <a:buNone/>
            </a:pPr>
            <a:r>
              <a:rPr lang="en-US" sz="1200" dirty="0" err="1" smtClean="0"/>
              <a:t>wsoap:mepDefault</a:t>
            </a:r>
            <a:r>
              <a:rPr lang="en-US" sz="1200" dirty="0"/>
              <a:t>="http://</a:t>
            </a:r>
            <a:r>
              <a:rPr lang="en-US" sz="1200" dirty="0" smtClean="0"/>
              <a:t>www.w3.org/2003/soap/mep/request-response</a:t>
            </a:r>
            <a:r>
              <a:rPr lang="en-US" sz="1200" dirty="0"/>
              <a:t>"&gt;</a:t>
            </a:r>
          </a:p>
          <a:p>
            <a:pPr marL="0" indent="0">
              <a:buNone/>
            </a:pPr>
            <a:r>
              <a:rPr lang="en-US" sz="1200" dirty="0"/>
              <a:t>      &lt;operation ref="</a:t>
            </a:r>
            <a:r>
              <a:rPr lang="en-US" sz="1200" dirty="0" err="1"/>
              <a:t>tns:Get</a:t>
            </a:r>
            <a:r>
              <a:rPr lang="en-US" sz="1200" dirty="0"/>
              <a:t>" </a:t>
            </a:r>
            <a:r>
              <a:rPr lang="en-US" sz="1200" dirty="0" smtClean="0"/>
              <a:t>/&gt;  </a:t>
            </a:r>
            <a:r>
              <a:rPr lang="en-US" sz="1200" dirty="0"/>
              <a:t>&lt;/binding&gt;</a:t>
            </a:r>
          </a:p>
          <a:p>
            <a:pPr marL="0" indent="0">
              <a:buNone/>
            </a:pPr>
            <a:r>
              <a:rPr lang="en-US" sz="1200" b="1" dirty="0" smtClean="0"/>
              <a:t>&lt;!-- </a:t>
            </a:r>
            <a:r>
              <a:rPr lang="en-US" sz="1200" b="1" dirty="0"/>
              <a:t>Web Service offering endpoints for both bindings--&gt;</a:t>
            </a:r>
          </a:p>
          <a:p>
            <a:pPr marL="0" indent="0">
              <a:buNone/>
            </a:pPr>
            <a:r>
              <a:rPr lang="en-US" sz="1200" dirty="0"/>
              <a:t>   &lt;service name="Service1" interface="tns:Interface1"&gt;</a:t>
            </a:r>
          </a:p>
          <a:p>
            <a:pPr marL="0" indent="0">
              <a:buNone/>
            </a:pPr>
            <a:r>
              <a:rPr lang="en-US" sz="1200" dirty="0"/>
              <a:t>      &lt;endpoint name="</a:t>
            </a:r>
            <a:r>
              <a:rPr lang="en-US" sz="1200" dirty="0" err="1"/>
              <a:t>HttpEndpoint</a:t>
            </a:r>
            <a:r>
              <a:rPr lang="en-US" sz="1200" dirty="0"/>
              <a:t>" </a:t>
            </a:r>
          </a:p>
          <a:p>
            <a:pPr marL="0" indent="0">
              <a:buNone/>
            </a:pPr>
            <a:r>
              <a:rPr lang="en-US" sz="1200" dirty="0"/>
              <a:t>                binding="</a:t>
            </a:r>
            <a:r>
              <a:rPr lang="en-US" sz="1200" dirty="0" err="1"/>
              <a:t>tns:HttpBinding</a:t>
            </a:r>
            <a:r>
              <a:rPr lang="en-US" sz="1200" dirty="0"/>
              <a:t>" </a:t>
            </a:r>
          </a:p>
          <a:p>
            <a:pPr marL="0" indent="0">
              <a:buNone/>
            </a:pPr>
            <a:r>
              <a:rPr lang="en-US" sz="1200" dirty="0"/>
              <a:t>                address="http://www.example.com/rest/"/&gt;</a:t>
            </a:r>
          </a:p>
          <a:p>
            <a:pPr marL="0" indent="0">
              <a:buNone/>
            </a:pPr>
            <a:r>
              <a:rPr lang="en-US" sz="1200" dirty="0"/>
              <a:t>      &lt;endpoint name="</a:t>
            </a:r>
            <a:r>
              <a:rPr lang="en-US" sz="1200" dirty="0" err="1"/>
              <a:t>SoapEndpoint</a:t>
            </a:r>
            <a:r>
              <a:rPr lang="en-US" sz="1200" dirty="0"/>
              <a:t>" </a:t>
            </a:r>
          </a:p>
          <a:p>
            <a:pPr marL="0" indent="0">
              <a:buNone/>
            </a:pPr>
            <a:r>
              <a:rPr lang="en-US" sz="1200" dirty="0"/>
              <a:t>                binding="</a:t>
            </a:r>
            <a:r>
              <a:rPr lang="en-US" sz="1200" dirty="0" err="1"/>
              <a:t>tns:SoapBinding</a:t>
            </a:r>
            <a:r>
              <a:rPr lang="en-US" sz="1200" dirty="0"/>
              <a:t>" </a:t>
            </a:r>
          </a:p>
          <a:p>
            <a:pPr marL="0" indent="0">
              <a:buNone/>
            </a:pPr>
            <a:r>
              <a:rPr lang="en-US" sz="1200" dirty="0"/>
              <a:t>                address="http://www.example.com/soap/"/&gt;</a:t>
            </a:r>
          </a:p>
          <a:p>
            <a:pPr marL="0" indent="0">
              <a:buNone/>
            </a:pPr>
            <a:r>
              <a:rPr lang="en-US" sz="1200" dirty="0"/>
              <a:t>   &lt;/service&gt;</a:t>
            </a:r>
          </a:p>
          <a:p>
            <a:pPr marL="0" indent="0">
              <a:buNone/>
            </a:pPr>
            <a:r>
              <a:rPr lang="en-US" sz="1200" dirty="0"/>
              <a:t>&lt;/description&gt;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1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communication: SOAP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POST</a:t>
            </a:r>
            <a:r>
              <a:rPr lang="en-US" dirty="0"/>
              <a:t> /</a:t>
            </a:r>
            <a:r>
              <a:rPr lang="en-US" dirty="0" err="1"/>
              <a:t>InStock</a:t>
            </a:r>
            <a:r>
              <a:rPr lang="en-US" dirty="0"/>
              <a:t> HTTP/1.1</a:t>
            </a:r>
          </a:p>
          <a:p>
            <a:pPr marL="0" indent="0">
              <a:buNone/>
            </a:pPr>
            <a:r>
              <a:rPr lang="en-US" dirty="0"/>
              <a:t>Host: www.example.org</a:t>
            </a:r>
          </a:p>
          <a:p>
            <a:pPr marL="0" indent="0">
              <a:buNone/>
            </a:pPr>
            <a:r>
              <a:rPr lang="en-US" dirty="0"/>
              <a:t>Content-Type: application/</a:t>
            </a:r>
            <a:r>
              <a:rPr lang="en-US" dirty="0" err="1"/>
              <a:t>soap+xml</a:t>
            </a:r>
            <a:r>
              <a:rPr lang="en-US" dirty="0"/>
              <a:t>; charset=utf-8</a:t>
            </a:r>
          </a:p>
          <a:p>
            <a:pPr marL="0" indent="0">
              <a:buNone/>
            </a:pPr>
            <a:r>
              <a:rPr lang="en-US" dirty="0"/>
              <a:t>Content-Length: 299</a:t>
            </a:r>
          </a:p>
          <a:p>
            <a:pPr marL="0" indent="0">
              <a:buNone/>
            </a:pPr>
            <a:r>
              <a:rPr lang="en-US" dirty="0" err="1"/>
              <a:t>SOAPAction</a:t>
            </a:r>
            <a:r>
              <a:rPr lang="en-US" dirty="0"/>
              <a:t>: "http://www.w3.org/2003/05/soap-envelope"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&lt;?</a:t>
            </a:r>
            <a:r>
              <a:rPr lang="en-US" dirty="0"/>
              <a:t>xml version="1.0"?&gt;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soap:Envelope</a:t>
            </a:r>
            <a:r>
              <a:rPr lang="en-US" dirty="0"/>
              <a:t> </a:t>
            </a:r>
            <a:r>
              <a:rPr lang="en-US" dirty="0" err="1"/>
              <a:t>xmlns:soap</a:t>
            </a:r>
            <a:r>
              <a:rPr lang="en-US" dirty="0"/>
              <a:t>="http://www.w3.org/2003/05/soap-envelope"&gt;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soap:Header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&lt;/</a:t>
            </a:r>
            <a:r>
              <a:rPr lang="en-US" dirty="0" err="1"/>
              <a:t>soap:Header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&lt;</a:t>
            </a:r>
            <a:r>
              <a:rPr lang="en-US" dirty="0" err="1"/>
              <a:t>soap:Body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</a:t>
            </a:r>
            <a:r>
              <a:rPr lang="en-US" dirty="0" err="1"/>
              <a:t>m:GetStockPrice</a:t>
            </a:r>
            <a:r>
              <a:rPr lang="en-US" dirty="0"/>
              <a:t> </a:t>
            </a:r>
            <a:r>
              <a:rPr lang="en-US" dirty="0" err="1"/>
              <a:t>xmlns:m</a:t>
            </a:r>
            <a:r>
              <a:rPr lang="en-US" dirty="0"/>
              <a:t>="http://www.example.org/stock"&gt;</a:t>
            </a:r>
          </a:p>
          <a:p>
            <a:pPr marL="0" indent="0">
              <a:buNone/>
            </a:pPr>
            <a:r>
              <a:rPr lang="en-US" dirty="0"/>
              <a:t>      &lt;</a:t>
            </a:r>
            <a:r>
              <a:rPr lang="en-US" dirty="0" err="1"/>
              <a:t>m:StockName</a:t>
            </a:r>
            <a:r>
              <a:rPr lang="en-US" dirty="0"/>
              <a:t>&gt;IBM&lt;/</a:t>
            </a:r>
            <a:r>
              <a:rPr lang="en-US" dirty="0" err="1"/>
              <a:t>m:StockName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&lt;/</a:t>
            </a:r>
            <a:r>
              <a:rPr lang="en-US" dirty="0" err="1"/>
              <a:t>m:GetStockPrice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&lt;/</a:t>
            </a:r>
            <a:r>
              <a:rPr lang="en-US" dirty="0" err="1"/>
              <a:t>soap:Body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&lt;/</a:t>
            </a:r>
            <a:r>
              <a:rPr lang="en-US" dirty="0" err="1"/>
              <a:t>soap:Envelope</a:t>
            </a:r>
            <a:r>
              <a:rPr lang="en-US" dirty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56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559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Visio</vt:lpstr>
      <vt:lpstr>Service-Oriented Architecture</vt:lpstr>
      <vt:lpstr>Three-tier architecture</vt:lpstr>
      <vt:lpstr>Service-oriented architecture</vt:lpstr>
      <vt:lpstr>Web services on the Internet</vt:lpstr>
      <vt:lpstr>iGoogle</vt:lpstr>
      <vt:lpstr>Expedia</vt:lpstr>
      <vt:lpstr>Main concerns of SOA</vt:lpstr>
      <vt:lpstr>Service description: WSDL</vt:lpstr>
      <vt:lpstr>Service communication: SOAP</vt:lpstr>
      <vt:lpstr>Service combination</vt:lpstr>
      <vt:lpstr>Layered protocols</vt:lpstr>
      <vt:lpstr>More buzzwords</vt:lpstr>
      <vt:lpstr>If you’re interested 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Service-Oriented Architecture</dc:title>
  <dc:creator>Tho Deb</dc:creator>
  <cp:lastModifiedBy>Tho Deb</cp:lastModifiedBy>
  <cp:revision>4</cp:revision>
  <dcterms:created xsi:type="dcterms:W3CDTF">2014-04-27T22:58:12Z</dcterms:created>
  <dcterms:modified xsi:type="dcterms:W3CDTF">2014-05-08T20:30:49Z</dcterms:modified>
</cp:coreProperties>
</file>