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61" r:id="rId4"/>
    <p:sldId id="356" r:id="rId5"/>
    <p:sldId id="258" r:id="rId6"/>
    <p:sldId id="259" r:id="rId7"/>
    <p:sldId id="273" r:id="rId8"/>
    <p:sldId id="268" r:id="rId9"/>
    <p:sldId id="345" r:id="rId10"/>
    <p:sldId id="346" r:id="rId11"/>
    <p:sldId id="347" r:id="rId12"/>
    <p:sldId id="293" r:id="rId13"/>
    <p:sldId id="275" r:id="rId14"/>
    <p:sldId id="278" r:id="rId15"/>
    <p:sldId id="285" r:id="rId16"/>
    <p:sldId id="279" r:id="rId17"/>
    <p:sldId id="291" r:id="rId18"/>
    <p:sldId id="296" r:id="rId19"/>
    <p:sldId id="290" r:id="rId20"/>
    <p:sldId id="348" r:id="rId21"/>
    <p:sldId id="349" r:id="rId22"/>
    <p:sldId id="297" r:id="rId23"/>
    <p:sldId id="277" r:id="rId24"/>
    <p:sldId id="281" r:id="rId25"/>
    <p:sldId id="299" r:id="rId26"/>
    <p:sldId id="325" r:id="rId27"/>
    <p:sldId id="300" r:id="rId28"/>
    <p:sldId id="301" r:id="rId29"/>
    <p:sldId id="302" r:id="rId30"/>
    <p:sldId id="303" r:id="rId31"/>
    <p:sldId id="304" r:id="rId32"/>
    <p:sldId id="355" r:id="rId33"/>
    <p:sldId id="305" r:id="rId34"/>
    <p:sldId id="306" r:id="rId35"/>
    <p:sldId id="307" r:id="rId36"/>
    <p:sldId id="308" r:id="rId37"/>
    <p:sldId id="309" r:id="rId38"/>
    <p:sldId id="265" r:id="rId39"/>
    <p:sldId id="316" r:id="rId40"/>
    <p:sldId id="317" r:id="rId41"/>
    <p:sldId id="318" r:id="rId42"/>
    <p:sldId id="320" r:id="rId43"/>
    <p:sldId id="319" r:id="rId44"/>
    <p:sldId id="321" r:id="rId45"/>
    <p:sldId id="358" r:id="rId46"/>
    <p:sldId id="267" r:id="rId47"/>
    <p:sldId id="315" r:id="rId48"/>
    <p:sldId id="324" r:id="rId49"/>
    <p:sldId id="322" r:id="rId50"/>
    <p:sldId id="323" r:id="rId51"/>
    <p:sldId id="269" r:id="rId52"/>
    <p:sldId id="327" r:id="rId53"/>
    <p:sldId id="329" r:id="rId54"/>
    <p:sldId id="334" r:id="rId55"/>
    <p:sldId id="330" r:id="rId56"/>
    <p:sldId id="328" r:id="rId57"/>
    <p:sldId id="331" r:id="rId58"/>
    <p:sldId id="333" r:id="rId59"/>
    <p:sldId id="332" r:id="rId60"/>
    <p:sldId id="335" r:id="rId61"/>
    <p:sldId id="270" r:id="rId62"/>
    <p:sldId id="337" r:id="rId63"/>
    <p:sldId id="339" r:id="rId64"/>
    <p:sldId id="340" r:id="rId65"/>
    <p:sldId id="341" r:id="rId66"/>
    <p:sldId id="344" r:id="rId67"/>
    <p:sldId id="342" r:id="rId68"/>
    <p:sldId id="310" r:id="rId69"/>
    <p:sldId id="311" r:id="rId70"/>
    <p:sldId id="312" r:id="rId71"/>
    <p:sldId id="359" r:id="rId72"/>
    <p:sldId id="272" r:id="rId73"/>
    <p:sldId id="350" r:id="rId74"/>
    <p:sldId id="351" r:id="rId75"/>
    <p:sldId id="352" r:id="rId76"/>
    <p:sldId id="354" r:id="rId77"/>
    <p:sldId id="338" r:id="rId78"/>
    <p:sldId id="353" r:id="rId79"/>
    <p:sldId id="357" r:id="rId8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6271686-9054-4298-9934-CB6003C0EAD2}">
          <p14:sldIdLst>
            <p14:sldId id="256"/>
            <p14:sldId id="257"/>
            <p14:sldId id="261"/>
            <p14:sldId id="356"/>
            <p14:sldId id="258"/>
          </p14:sldIdLst>
        </p14:section>
        <p14:section name="SOA concepts" id="{47A1EF48-3970-4798-A0E6-DC03C270F5DD}">
          <p14:sldIdLst>
            <p14:sldId id="259"/>
            <p14:sldId id="273"/>
            <p14:sldId id="268"/>
            <p14:sldId id="345"/>
            <p14:sldId id="346"/>
            <p14:sldId id="347"/>
            <p14:sldId id="293"/>
            <p14:sldId id="275"/>
            <p14:sldId id="278"/>
            <p14:sldId id="285"/>
            <p14:sldId id="279"/>
            <p14:sldId id="291"/>
            <p14:sldId id="296"/>
            <p14:sldId id="290"/>
            <p14:sldId id="348"/>
            <p14:sldId id="349"/>
            <p14:sldId id="297"/>
            <p14:sldId id="277"/>
            <p14:sldId id="281"/>
            <p14:sldId id="299"/>
            <p14:sldId id="325"/>
          </p14:sldIdLst>
        </p14:section>
        <p14:section name="SOA in practice" id="{A8445BC4-4658-4591-8466-F15A89B2EE94}">
          <p14:sldIdLst>
            <p14:sldId id="300"/>
            <p14:sldId id="301"/>
            <p14:sldId id="302"/>
            <p14:sldId id="303"/>
            <p14:sldId id="304"/>
            <p14:sldId id="355"/>
            <p14:sldId id="305"/>
            <p14:sldId id="306"/>
            <p14:sldId id="307"/>
            <p14:sldId id="308"/>
            <p14:sldId id="309"/>
            <p14:sldId id="265"/>
            <p14:sldId id="316"/>
            <p14:sldId id="317"/>
            <p14:sldId id="318"/>
            <p14:sldId id="320"/>
            <p14:sldId id="319"/>
            <p14:sldId id="321"/>
            <p14:sldId id="358"/>
            <p14:sldId id="267"/>
            <p14:sldId id="315"/>
            <p14:sldId id="324"/>
            <p14:sldId id="322"/>
            <p14:sldId id="323"/>
            <p14:sldId id="269"/>
            <p14:sldId id="327"/>
            <p14:sldId id="329"/>
            <p14:sldId id="334"/>
            <p14:sldId id="330"/>
            <p14:sldId id="328"/>
            <p14:sldId id="331"/>
            <p14:sldId id="333"/>
            <p14:sldId id="332"/>
            <p14:sldId id="335"/>
            <p14:sldId id="270"/>
            <p14:sldId id="337"/>
            <p14:sldId id="339"/>
            <p14:sldId id="340"/>
            <p14:sldId id="341"/>
            <p14:sldId id="344"/>
            <p14:sldId id="342"/>
            <p14:sldId id="310"/>
            <p14:sldId id="311"/>
            <p14:sldId id="312"/>
            <p14:sldId id="359"/>
          </p14:sldIdLst>
        </p14:section>
        <p14:section name="Round up" id="{72D11C52-B257-4FED-A720-FFA7C5DDB73E}">
          <p14:sldIdLst>
            <p14:sldId id="272"/>
            <p14:sldId id="350"/>
            <p14:sldId id="351"/>
            <p14:sldId id="352"/>
            <p14:sldId id="354"/>
            <p14:sldId id="338"/>
            <p14:sldId id="353"/>
          </p14:sldIdLst>
        </p14:section>
        <p14:section name="Links" id="{5C248A06-17CF-410B-A718-F9F847FE5C04}">
          <p14:sldIdLst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9403" autoAdjust="0"/>
  </p:normalViewPr>
  <p:slideViewPr>
    <p:cSldViewPr>
      <p:cViewPr>
        <p:scale>
          <a:sx n="47" d="100"/>
          <a:sy n="47" d="100"/>
        </p:scale>
        <p:origin x="204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4FEF0-6606-4EFA-B0AD-AF3196786B83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07CBA2D4-A5C7-431B-9783-87E189C3264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ADMINISTRATION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D36AB98-B087-4FB4-AFA6-89E247C6137B}" type="parTrans" cxnId="{5588A776-6550-4945-9EE6-63D92ACD02AE}">
      <dgm:prSet/>
      <dgm:spPr/>
      <dgm:t>
        <a:bodyPr/>
        <a:lstStyle/>
        <a:p>
          <a:endParaRPr lang="da-DK"/>
        </a:p>
      </dgm:t>
    </dgm:pt>
    <dgm:pt modelId="{9A85DF58-B790-4EDD-930E-0B2A96877E36}" type="sibTrans" cxnId="{5588A776-6550-4945-9EE6-63D92ACD02AE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300A821C-4699-4BF4-9815-14C5E3251F5F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SALES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98193B1-196B-43CC-AB4F-B678E8F0D20D}" type="parTrans" cxnId="{6BD08CBC-71F8-400E-879C-CAA47B9D0CED}">
      <dgm:prSet/>
      <dgm:spPr/>
      <dgm:t>
        <a:bodyPr/>
        <a:lstStyle/>
        <a:p>
          <a:endParaRPr lang="da-DK"/>
        </a:p>
      </dgm:t>
    </dgm:pt>
    <dgm:pt modelId="{8C0E3D5B-6853-4C7A-8CBF-28AD8B417C27}" type="sibTrans" cxnId="{6BD08CBC-71F8-400E-879C-CAA47B9D0CED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437A9AB1-4991-462E-A69C-62733F598C68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ACCOUNTING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84FA955-56E0-41D9-8F3A-0785D18AEC0F}" type="parTrans" cxnId="{171EFFAD-4999-47FC-B3E4-469ED7491C88}">
      <dgm:prSet/>
      <dgm:spPr/>
      <dgm:t>
        <a:bodyPr/>
        <a:lstStyle/>
        <a:p>
          <a:endParaRPr lang="da-DK"/>
        </a:p>
      </dgm:t>
    </dgm:pt>
    <dgm:pt modelId="{6B473DBA-015A-42AC-B3F8-FC0264B3B17B}" type="sibTrans" cxnId="{171EFFAD-4999-47FC-B3E4-469ED7491C88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01F415B3-7137-48CD-94D7-0488BE79A2DB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ARCHIVE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D65DAE5-A4D1-468D-9E92-55AFBDBB5AC8}" type="parTrans" cxnId="{18326A6A-4A0C-445A-8E13-4AA16456A8FC}">
      <dgm:prSet/>
      <dgm:spPr/>
      <dgm:t>
        <a:bodyPr/>
        <a:lstStyle/>
        <a:p>
          <a:endParaRPr lang="da-DK"/>
        </a:p>
      </dgm:t>
    </dgm:pt>
    <dgm:pt modelId="{B7649726-766B-4103-A684-BCFD6C947093}" type="sibTrans" cxnId="{18326A6A-4A0C-445A-8E13-4AA16456A8FC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749379C0-0502-45D3-84B7-699611FBC7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RECEPTION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E7EE48B-2119-496B-8A9E-9C8A9752438E}" type="parTrans" cxnId="{49DDB25B-E85D-4AED-A2A3-9D620E376451}">
      <dgm:prSet/>
      <dgm:spPr/>
      <dgm:t>
        <a:bodyPr/>
        <a:lstStyle/>
        <a:p>
          <a:endParaRPr lang="da-DK"/>
        </a:p>
      </dgm:t>
    </dgm:pt>
    <dgm:pt modelId="{A071B667-E0AB-43EF-B0D1-6CF79985B473}" type="sibTrans" cxnId="{49DDB25B-E85D-4AED-A2A3-9D620E376451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8BE7C679-E791-4754-A4D9-C5C7AF0C0853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FINANCE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A21060A-D017-43EF-A593-D3DA595F6E03}" type="parTrans" cxnId="{995121B9-7B63-493D-809D-4D342C9C6FFF}">
      <dgm:prSet/>
      <dgm:spPr/>
      <dgm:t>
        <a:bodyPr/>
        <a:lstStyle/>
        <a:p>
          <a:endParaRPr lang="da-DK"/>
        </a:p>
      </dgm:t>
    </dgm:pt>
    <dgm:pt modelId="{18EA99EE-927E-4B88-83E5-C3E2517D4E7B}" type="sibTrans" cxnId="{995121B9-7B63-493D-809D-4D342C9C6FFF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E45F5C29-CF7C-48C8-8368-B40FB9AA73E6}" type="pres">
      <dgm:prSet presAssocID="{3B64FEF0-6606-4EFA-B0AD-AF3196786B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0E2CB1E-3182-4647-8D48-2E6EFCC8A6A4}" type="pres">
      <dgm:prSet presAssocID="{07CBA2D4-A5C7-431B-9783-87E189C326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3C0278C-C198-4DAD-A27F-4B33D3E590D3}" type="pres">
      <dgm:prSet presAssocID="{07CBA2D4-A5C7-431B-9783-87E189C3264C}" presName="spNode" presStyleCnt="0"/>
      <dgm:spPr/>
    </dgm:pt>
    <dgm:pt modelId="{5FCECD6E-DEE9-4600-933D-3E847B2097EC}" type="pres">
      <dgm:prSet presAssocID="{9A85DF58-B790-4EDD-930E-0B2A96877E36}" presName="sibTrans" presStyleLbl="sibTrans1D1" presStyleIdx="0" presStyleCnt="6"/>
      <dgm:spPr/>
      <dgm:t>
        <a:bodyPr/>
        <a:lstStyle/>
        <a:p>
          <a:endParaRPr lang="da-DK"/>
        </a:p>
      </dgm:t>
    </dgm:pt>
    <dgm:pt modelId="{1627F6F7-BC57-4F38-A333-0D11A1786571}" type="pres">
      <dgm:prSet presAssocID="{300A821C-4699-4BF4-9815-14C5E3251F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ADBBB87-CA0B-4C8E-8857-E77ADB195CFF}" type="pres">
      <dgm:prSet presAssocID="{300A821C-4699-4BF4-9815-14C5E3251F5F}" presName="spNode" presStyleCnt="0"/>
      <dgm:spPr/>
    </dgm:pt>
    <dgm:pt modelId="{1AAE6268-01CE-43A0-8DBA-FD871875DBD8}" type="pres">
      <dgm:prSet presAssocID="{8C0E3D5B-6853-4C7A-8CBF-28AD8B417C27}" presName="sibTrans" presStyleLbl="sibTrans1D1" presStyleIdx="1" presStyleCnt="6"/>
      <dgm:spPr/>
      <dgm:t>
        <a:bodyPr/>
        <a:lstStyle/>
        <a:p>
          <a:endParaRPr lang="da-DK"/>
        </a:p>
      </dgm:t>
    </dgm:pt>
    <dgm:pt modelId="{D0C13E04-46D1-40BD-8337-5CB827A964B9}" type="pres">
      <dgm:prSet presAssocID="{437A9AB1-4991-462E-A69C-62733F598C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A675F1-8E67-40E5-9C53-484727307CE8}" type="pres">
      <dgm:prSet presAssocID="{437A9AB1-4991-462E-A69C-62733F598C68}" presName="spNode" presStyleCnt="0"/>
      <dgm:spPr/>
    </dgm:pt>
    <dgm:pt modelId="{0F19471F-2760-41C0-A973-02B50725770E}" type="pres">
      <dgm:prSet presAssocID="{6B473DBA-015A-42AC-B3F8-FC0264B3B17B}" presName="sibTrans" presStyleLbl="sibTrans1D1" presStyleIdx="2" presStyleCnt="6"/>
      <dgm:spPr/>
      <dgm:t>
        <a:bodyPr/>
        <a:lstStyle/>
        <a:p>
          <a:endParaRPr lang="da-DK"/>
        </a:p>
      </dgm:t>
    </dgm:pt>
    <dgm:pt modelId="{B3763B55-9753-4263-A8C8-8908CACAAA31}" type="pres">
      <dgm:prSet presAssocID="{01F415B3-7137-48CD-94D7-0488BE79A2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503F4E-E4D1-4574-B25C-C3F10BAA7991}" type="pres">
      <dgm:prSet presAssocID="{01F415B3-7137-48CD-94D7-0488BE79A2DB}" presName="spNode" presStyleCnt="0"/>
      <dgm:spPr/>
    </dgm:pt>
    <dgm:pt modelId="{D8110C9E-9201-4E91-A2DF-A76621275571}" type="pres">
      <dgm:prSet presAssocID="{B7649726-766B-4103-A684-BCFD6C947093}" presName="sibTrans" presStyleLbl="sibTrans1D1" presStyleIdx="3" presStyleCnt="6"/>
      <dgm:spPr/>
      <dgm:t>
        <a:bodyPr/>
        <a:lstStyle/>
        <a:p>
          <a:endParaRPr lang="da-DK"/>
        </a:p>
      </dgm:t>
    </dgm:pt>
    <dgm:pt modelId="{B5ECF067-0989-4D87-AC51-BBA2274F8089}" type="pres">
      <dgm:prSet presAssocID="{8BE7C679-E791-4754-A4D9-C5C7AF0C085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98489A-8A60-4CB5-BE0E-D3573629B666}" type="pres">
      <dgm:prSet presAssocID="{8BE7C679-E791-4754-A4D9-C5C7AF0C0853}" presName="spNode" presStyleCnt="0"/>
      <dgm:spPr/>
    </dgm:pt>
    <dgm:pt modelId="{BF04F28F-A367-445A-A33D-3D5C5B39AF46}" type="pres">
      <dgm:prSet presAssocID="{18EA99EE-927E-4B88-83E5-C3E2517D4E7B}" presName="sibTrans" presStyleLbl="sibTrans1D1" presStyleIdx="4" presStyleCnt="6"/>
      <dgm:spPr/>
      <dgm:t>
        <a:bodyPr/>
        <a:lstStyle/>
        <a:p>
          <a:endParaRPr lang="da-DK"/>
        </a:p>
      </dgm:t>
    </dgm:pt>
    <dgm:pt modelId="{FE609994-760B-433F-8927-3809336022EE}" type="pres">
      <dgm:prSet presAssocID="{749379C0-0502-45D3-84B7-699611FBC7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B88021-8650-422D-9FFE-3AC4B59A7B61}" type="pres">
      <dgm:prSet presAssocID="{749379C0-0502-45D3-84B7-699611FBC754}" presName="spNode" presStyleCnt="0"/>
      <dgm:spPr/>
    </dgm:pt>
    <dgm:pt modelId="{99D65FEF-6CDB-42D7-A47A-96DBE4FB3E12}" type="pres">
      <dgm:prSet presAssocID="{A071B667-E0AB-43EF-B0D1-6CF79985B473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3A477EB3-636B-450F-A0AC-D407AE2A8CDC}" type="presOf" srcId="{6B473DBA-015A-42AC-B3F8-FC0264B3B17B}" destId="{0F19471F-2760-41C0-A973-02B50725770E}" srcOrd="0" destOrd="0" presId="urn:microsoft.com/office/officeart/2005/8/layout/cycle6"/>
    <dgm:cxn modelId="{CAEAF63E-9382-4D7A-B3A6-4227B3DFB90D}" type="presOf" srcId="{300A821C-4699-4BF4-9815-14C5E3251F5F}" destId="{1627F6F7-BC57-4F38-A333-0D11A1786571}" srcOrd="0" destOrd="0" presId="urn:microsoft.com/office/officeart/2005/8/layout/cycle6"/>
    <dgm:cxn modelId="{0C921627-BB32-4EDA-ADBD-09097638600B}" type="presOf" srcId="{9A85DF58-B790-4EDD-930E-0B2A96877E36}" destId="{5FCECD6E-DEE9-4600-933D-3E847B2097EC}" srcOrd="0" destOrd="0" presId="urn:microsoft.com/office/officeart/2005/8/layout/cycle6"/>
    <dgm:cxn modelId="{7026FBE2-6340-41EC-AE85-DF8544B65FA3}" type="presOf" srcId="{18EA99EE-927E-4B88-83E5-C3E2517D4E7B}" destId="{BF04F28F-A367-445A-A33D-3D5C5B39AF46}" srcOrd="0" destOrd="0" presId="urn:microsoft.com/office/officeart/2005/8/layout/cycle6"/>
    <dgm:cxn modelId="{A6BC9E58-6899-4D0D-89B5-6CC9A0129B75}" type="presOf" srcId="{749379C0-0502-45D3-84B7-699611FBC754}" destId="{FE609994-760B-433F-8927-3809336022EE}" srcOrd="0" destOrd="0" presId="urn:microsoft.com/office/officeart/2005/8/layout/cycle6"/>
    <dgm:cxn modelId="{6BD08CBC-71F8-400E-879C-CAA47B9D0CED}" srcId="{3B64FEF0-6606-4EFA-B0AD-AF3196786B83}" destId="{300A821C-4699-4BF4-9815-14C5E3251F5F}" srcOrd="1" destOrd="0" parTransId="{498193B1-196B-43CC-AB4F-B678E8F0D20D}" sibTransId="{8C0E3D5B-6853-4C7A-8CBF-28AD8B417C27}"/>
    <dgm:cxn modelId="{E5EF69F1-89B8-4E5F-9CB1-581220095056}" type="presOf" srcId="{07CBA2D4-A5C7-431B-9783-87E189C3264C}" destId="{10E2CB1E-3182-4647-8D48-2E6EFCC8A6A4}" srcOrd="0" destOrd="0" presId="urn:microsoft.com/office/officeart/2005/8/layout/cycle6"/>
    <dgm:cxn modelId="{67D04A45-BCF1-4F23-861B-6B9CF1944DA4}" type="presOf" srcId="{8C0E3D5B-6853-4C7A-8CBF-28AD8B417C27}" destId="{1AAE6268-01CE-43A0-8DBA-FD871875DBD8}" srcOrd="0" destOrd="0" presId="urn:microsoft.com/office/officeart/2005/8/layout/cycle6"/>
    <dgm:cxn modelId="{3223C3C3-70DB-4228-B203-21E55A8AE780}" type="presOf" srcId="{437A9AB1-4991-462E-A69C-62733F598C68}" destId="{D0C13E04-46D1-40BD-8337-5CB827A964B9}" srcOrd="0" destOrd="0" presId="urn:microsoft.com/office/officeart/2005/8/layout/cycle6"/>
    <dgm:cxn modelId="{016AAA77-C775-4D64-A7F7-41F354D9AA11}" type="presOf" srcId="{3B64FEF0-6606-4EFA-B0AD-AF3196786B83}" destId="{E45F5C29-CF7C-48C8-8368-B40FB9AA73E6}" srcOrd="0" destOrd="0" presId="urn:microsoft.com/office/officeart/2005/8/layout/cycle6"/>
    <dgm:cxn modelId="{171EFFAD-4999-47FC-B3E4-469ED7491C88}" srcId="{3B64FEF0-6606-4EFA-B0AD-AF3196786B83}" destId="{437A9AB1-4991-462E-A69C-62733F598C68}" srcOrd="2" destOrd="0" parTransId="{884FA955-56E0-41D9-8F3A-0785D18AEC0F}" sibTransId="{6B473DBA-015A-42AC-B3F8-FC0264B3B17B}"/>
    <dgm:cxn modelId="{18326A6A-4A0C-445A-8E13-4AA16456A8FC}" srcId="{3B64FEF0-6606-4EFA-B0AD-AF3196786B83}" destId="{01F415B3-7137-48CD-94D7-0488BE79A2DB}" srcOrd="3" destOrd="0" parTransId="{9D65DAE5-A4D1-468D-9E92-55AFBDBB5AC8}" sibTransId="{B7649726-766B-4103-A684-BCFD6C947093}"/>
    <dgm:cxn modelId="{D2E8E450-49A8-474D-96F0-23649F74104E}" type="presOf" srcId="{A071B667-E0AB-43EF-B0D1-6CF79985B473}" destId="{99D65FEF-6CDB-42D7-A47A-96DBE4FB3E12}" srcOrd="0" destOrd="0" presId="urn:microsoft.com/office/officeart/2005/8/layout/cycle6"/>
    <dgm:cxn modelId="{5588A776-6550-4945-9EE6-63D92ACD02AE}" srcId="{3B64FEF0-6606-4EFA-B0AD-AF3196786B83}" destId="{07CBA2D4-A5C7-431B-9783-87E189C3264C}" srcOrd="0" destOrd="0" parTransId="{3D36AB98-B087-4FB4-AFA6-89E247C6137B}" sibTransId="{9A85DF58-B790-4EDD-930E-0B2A96877E36}"/>
    <dgm:cxn modelId="{49DDB25B-E85D-4AED-A2A3-9D620E376451}" srcId="{3B64FEF0-6606-4EFA-B0AD-AF3196786B83}" destId="{749379C0-0502-45D3-84B7-699611FBC754}" srcOrd="5" destOrd="0" parTransId="{FE7EE48B-2119-496B-8A9E-9C8A9752438E}" sibTransId="{A071B667-E0AB-43EF-B0D1-6CF79985B473}"/>
    <dgm:cxn modelId="{995121B9-7B63-493D-809D-4D342C9C6FFF}" srcId="{3B64FEF0-6606-4EFA-B0AD-AF3196786B83}" destId="{8BE7C679-E791-4754-A4D9-C5C7AF0C0853}" srcOrd="4" destOrd="0" parTransId="{0A21060A-D017-43EF-A593-D3DA595F6E03}" sibTransId="{18EA99EE-927E-4B88-83E5-C3E2517D4E7B}"/>
    <dgm:cxn modelId="{7C1B5FFB-DE73-4961-9BF0-A9640F6D64E2}" type="presOf" srcId="{B7649726-766B-4103-A684-BCFD6C947093}" destId="{D8110C9E-9201-4E91-A2DF-A76621275571}" srcOrd="0" destOrd="0" presId="urn:microsoft.com/office/officeart/2005/8/layout/cycle6"/>
    <dgm:cxn modelId="{ABC35698-0854-47C2-921C-4331B62E27A5}" type="presOf" srcId="{01F415B3-7137-48CD-94D7-0488BE79A2DB}" destId="{B3763B55-9753-4263-A8C8-8908CACAAA31}" srcOrd="0" destOrd="0" presId="urn:microsoft.com/office/officeart/2005/8/layout/cycle6"/>
    <dgm:cxn modelId="{A49994AE-6C2A-42F1-8D53-67A3D0FE1551}" type="presOf" srcId="{8BE7C679-E791-4754-A4D9-C5C7AF0C0853}" destId="{B5ECF067-0989-4D87-AC51-BBA2274F8089}" srcOrd="0" destOrd="0" presId="urn:microsoft.com/office/officeart/2005/8/layout/cycle6"/>
    <dgm:cxn modelId="{FFDD9B21-DBBC-447A-A2F4-1617C1ABC470}" type="presParOf" srcId="{E45F5C29-CF7C-48C8-8368-B40FB9AA73E6}" destId="{10E2CB1E-3182-4647-8D48-2E6EFCC8A6A4}" srcOrd="0" destOrd="0" presId="urn:microsoft.com/office/officeart/2005/8/layout/cycle6"/>
    <dgm:cxn modelId="{DDDC3DBA-8C96-4DC9-BBB2-67BFB02C5D32}" type="presParOf" srcId="{E45F5C29-CF7C-48C8-8368-B40FB9AA73E6}" destId="{D3C0278C-C198-4DAD-A27F-4B33D3E590D3}" srcOrd="1" destOrd="0" presId="urn:microsoft.com/office/officeart/2005/8/layout/cycle6"/>
    <dgm:cxn modelId="{56AE5530-9CDE-4FF3-A191-FDB686E0D066}" type="presParOf" srcId="{E45F5C29-CF7C-48C8-8368-B40FB9AA73E6}" destId="{5FCECD6E-DEE9-4600-933D-3E847B2097EC}" srcOrd="2" destOrd="0" presId="urn:microsoft.com/office/officeart/2005/8/layout/cycle6"/>
    <dgm:cxn modelId="{203C1054-96D5-4D34-84F9-1928EBD3B299}" type="presParOf" srcId="{E45F5C29-CF7C-48C8-8368-B40FB9AA73E6}" destId="{1627F6F7-BC57-4F38-A333-0D11A1786571}" srcOrd="3" destOrd="0" presId="urn:microsoft.com/office/officeart/2005/8/layout/cycle6"/>
    <dgm:cxn modelId="{AC4790A9-5B0D-4B05-B48C-C9B4FBEE4107}" type="presParOf" srcId="{E45F5C29-CF7C-48C8-8368-B40FB9AA73E6}" destId="{7ADBBB87-CA0B-4C8E-8857-E77ADB195CFF}" srcOrd="4" destOrd="0" presId="urn:microsoft.com/office/officeart/2005/8/layout/cycle6"/>
    <dgm:cxn modelId="{A8C7B0C6-027D-4225-94A2-FC08AC18012B}" type="presParOf" srcId="{E45F5C29-CF7C-48C8-8368-B40FB9AA73E6}" destId="{1AAE6268-01CE-43A0-8DBA-FD871875DBD8}" srcOrd="5" destOrd="0" presId="urn:microsoft.com/office/officeart/2005/8/layout/cycle6"/>
    <dgm:cxn modelId="{61465739-F518-4C8D-8643-4B111D800555}" type="presParOf" srcId="{E45F5C29-CF7C-48C8-8368-B40FB9AA73E6}" destId="{D0C13E04-46D1-40BD-8337-5CB827A964B9}" srcOrd="6" destOrd="0" presId="urn:microsoft.com/office/officeart/2005/8/layout/cycle6"/>
    <dgm:cxn modelId="{3C5A6109-9D17-4514-BED9-26E952C8B8D3}" type="presParOf" srcId="{E45F5C29-CF7C-48C8-8368-B40FB9AA73E6}" destId="{05A675F1-8E67-40E5-9C53-484727307CE8}" srcOrd="7" destOrd="0" presId="urn:microsoft.com/office/officeart/2005/8/layout/cycle6"/>
    <dgm:cxn modelId="{34AFFFD8-EF35-4FEC-B7E4-A16A0FEDC48B}" type="presParOf" srcId="{E45F5C29-CF7C-48C8-8368-B40FB9AA73E6}" destId="{0F19471F-2760-41C0-A973-02B50725770E}" srcOrd="8" destOrd="0" presId="urn:microsoft.com/office/officeart/2005/8/layout/cycle6"/>
    <dgm:cxn modelId="{342D4AA3-130B-4652-9EA2-A3D6832E78EF}" type="presParOf" srcId="{E45F5C29-CF7C-48C8-8368-B40FB9AA73E6}" destId="{B3763B55-9753-4263-A8C8-8908CACAAA31}" srcOrd="9" destOrd="0" presId="urn:microsoft.com/office/officeart/2005/8/layout/cycle6"/>
    <dgm:cxn modelId="{27605C35-5943-4731-ABBC-A0C9E69EF487}" type="presParOf" srcId="{E45F5C29-CF7C-48C8-8368-B40FB9AA73E6}" destId="{C3503F4E-E4D1-4574-B25C-C3F10BAA7991}" srcOrd="10" destOrd="0" presId="urn:microsoft.com/office/officeart/2005/8/layout/cycle6"/>
    <dgm:cxn modelId="{F303281E-8C31-4BDD-BF3D-FA29A42E13E5}" type="presParOf" srcId="{E45F5C29-CF7C-48C8-8368-B40FB9AA73E6}" destId="{D8110C9E-9201-4E91-A2DF-A76621275571}" srcOrd="11" destOrd="0" presId="urn:microsoft.com/office/officeart/2005/8/layout/cycle6"/>
    <dgm:cxn modelId="{140149BB-67BA-4026-A886-7D5D979CE084}" type="presParOf" srcId="{E45F5C29-CF7C-48C8-8368-B40FB9AA73E6}" destId="{B5ECF067-0989-4D87-AC51-BBA2274F8089}" srcOrd="12" destOrd="0" presId="urn:microsoft.com/office/officeart/2005/8/layout/cycle6"/>
    <dgm:cxn modelId="{FC1AE964-433A-45FF-A7C8-AF864BF3E841}" type="presParOf" srcId="{E45F5C29-CF7C-48C8-8368-B40FB9AA73E6}" destId="{5098489A-8A60-4CB5-BE0E-D3573629B666}" srcOrd="13" destOrd="0" presId="urn:microsoft.com/office/officeart/2005/8/layout/cycle6"/>
    <dgm:cxn modelId="{83FF6DEC-7AB7-4DDC-A321-7F9154C1DA90}" type="presParOf" srcId="{E45F5C29-CF7C-48C8-8368-B40FB9AA73E6}" destId="{BF04F28F-A367-445A-A33D-3D5C5B39AF46}" srcOrd="14" destOrd="0" presId="urn:microsoft.com/office/officeart/2005/8/layout/cycle6"/>
    <dgm:cxn modelId="{4868C873-EAB2-483D-9F63-BC7B33DBF982}" type="presParOf" srcId="{E45F5C29-CF7C-48C8-8368-B40FB9AA73E6}" destId="{FE609994-760B-433F-8927-3809336022EE}" srcOrd="15" destOrd="0" presId="urn:microsoft.com/office/officeart/2005/8/layout/cycle6"/>
    <dgm:cxn modelId="{6FAC9BA9-A47E-4020-928D-8D213E704B3A}" type="presParOf" srcId="{E45F5C29-CF7C-48C8-8368-B40FB9AA73E6}" destId="{BEB88021-8650-422D-9FFE-3AC4B59A7B61}" srcOrd="16" destOrd="0" presId="urn:microsoft.com/office/officeart/2005/8/layout/cycle6"/>
    <dgm:cxn modelId="{3B6C5EA2-CFAD-46AE-8018-B0B58324C17C}" type="presParOf" srcId="{E45F5C29-CF7C-48C8-8368-B40FB9AA73E6}" destId="{99D65FEF-6CDB-42D7-A47A-96DBE4FB3E1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4FEF0-6606-4EFA-B0AD-AF3196786B83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07CBA2D4-A5C7-431B-9783-87E189C3264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ADMINISTRATION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D36AB98-B087-4FB4-AFA6-89E247C6137B}" type="parTrans" cxnId="{5588A776-6550-4945-9EE6-63D92ACD02AE}">
      <dgm:prSet/>
      <dgm:spPr/>
      <dgm:t>
        <a:bodyPr/>
        <a:lstStyle/>
        <a:p>
          <a:endParaRPr lang="da-DK"/>
        </a:p>
      </dgm:t>
    </dgm:pt>
    <dgm:pt modelId="{9A85DF58-B790-4EDD-930E-0B2A96877E36}" type="sibTrans" cxnId="{5588A776-6550-4945-9EE6-63D92ACD02AE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300A821C-4699-4BF4-9815-14C5E3251F5F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SALES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98193B1-196B-43CC-AB4F-B678E8F0D20D}" type="parTrans" cxnId="{6BD08CBC-71F8-400E-879C-CAA47B9D0CED}">
      <dgm:prSet/>
      <dgm:spPr/>
      <dgm:t>
        <a:bodyPr/>
        <a:lstStyle/>
        <a:p>
          <a:endParaRPr lang="da-DK"/>
        </a:p>
      </dgm:t>
    </dgm:pt>
    <dgm:pt modelId="{8C0E3D5B-6853-4C7A-8CBF-28AD8B417C27}" type="sibTrans" cxnId="{6BD08CBC-71F8-400E-879C-CAA47B9D0CED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437A9AB1-4991-462E-A69C-62733F598C68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ACCOUNTING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84FA955-56E0-41D9-8F3A-0785D18AEC0F}" type="parTrans" cxnId="{171EFFAD-4999-47FC-B3E4-469ED7491C88}">
      <dgm:prSet/>
      <dgm:spPr/>
      <dgm:t>
        <a:bodyPr/>
        <a:lstStyle/>
        <a:p>
          <a:endParaRPr lang="da-DK"/>
        </a:p>
      </dgm:t>
    </dgm:pt>
    <dgm:pt modelId="{6B473DBA-015A-42AC-B3F8-FC0264B3B17B}" type="sibTrans" cxnId="{171EFFAD-4999-47FC-B3E4-469ED7491C88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01F415B3-7137-48CD-94D7-0488BE79A2DB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ARCHIVE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D65DAE5-A4D1-468D-9E92-55AFBDBB5AC8}" type="parTrans" cxnId="{18326A6A-4A0C-445A-8E13-4AA16456A8FC}">
      <dgm:prSet/>
      <dgm:spPr/>
      <dgm:t>
        <a:bodyPr/>
        <a:lstStyle/>
        <a:p>
          <a:endParaRPr lang="da-DK"/>
        </a:p>
      </dgm:t>
    </dgm:pt>
    <dgm:pt modelId="{B7649726-766B-4103-A684-BCFD6C947093}" type="sibTrans" cxnId="{18326A6A-4A0C-445A-8E13-4AA16456A8FC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749379C0-0502-45D3-84B7-699611FBC7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RECEPTION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E7EE48B-2119-496B-8A9E-9C8A9752438E}" type="parTrans" cxnId="{49DDB25B-E85D-4AED-A2A3-9D620E376451}">
      <dgm:prSet/>
      <dgm:spPr/>
      <dgm:t>
        <a:bodyPr/>
        <a:lstStyle/>
        <a:p>
          <a:endParaRPr lang="da-DK"/>
        </a:p>
      </dgm:t>
    </dgm:pt>
    <dgm:pt modelId="{A071B667-E0AB-43EF-B0D1-6CF79985B473}" type="sibTrans" cxnId="{49DDB25B-E85D-4AED-A2A3-9D620E376451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8BE7C679-E791-4754-A4D9-C5C7AF0C0853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FINANCE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A21060A-D017-43EF-A593-D3DA595F6E03}" type="parTrans" cxnId="{995121B9-7B63-493D-809D-4D342C9C6FFF}">
      <dgm:prSet/>
      <dgm:spPr/>
      <dgm:t>
        <a:bodyPr/>
        <a:lstStyle/>
        <a:p>
          <a:endParaRPr lang="da-DK"/>
        </a:p>
      </dgm:t>
    </dgm:pt>
    <dgm:pt modelId="{18EA99EE-927E-4B88-83E5-C3E2517D4E7B}" type="sibTrans" cxnId="{995121B9-7B63-493D-809D-4D342C9C6FFF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E45F5C29-CF7C-48C8-8368-B40FB9AA73E6}" type="pres">
      <dgm:prSet presAssocID="{3B64FEF0-6606-4EFA-B0AD-AF3196786B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0E2CB1E-3182-4647-8D48-2E6EFCC8A6A4}" type="pres">
      <dgm:prSet presAssocID="{07CBA2D4-A5C7-431B-9783-87E189C326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3C0278C-C198-4DAD-A27F-4B33D3E590D3}" type="pres">
      <dgm:prSet presAssocID="{07CBA2D4-A5C7-431B-9783-87E189C3264C}" presName="spNode" presStyleCnt="0"/>
      <dgm:spPr/>
    </dgm:pt>
    <dgm:pt modelId="{5FCECD6E-DEE9-4600-933D-3E847B2097EC}" type="pres">
      <dgm:prSet presAssocID="{9A85DF58-B790-4EDD-930E-0B2A96877E36}" presName="sibTrans" presStyleLbl="sibTrans1D1" presStyleIdx="0" presStyleCnt="6"/>
      <dgm:spPr/>
      <dgm:t>
        <a:bodyPr/>
        <a:lstStyle/>
        <a:p>
          <a:endParaRPr lang="da-DK"/>
        </a:p>
      </dgm:t>
    </dgm:pt>
    <dgm:pt modelId="{1627F6F7-BC57-4F38-A333-0D11A1786571}" type="pres">
      <dgm:prSet presAssocID="{300A821C-4699-4BF4-9815-14C5E3251F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ADBBB87-CA0B-4C8E-8857-E77ADB195CFF}" type="pres">
      <dgm:prSet presAssocID="{300A821C-4699-4BF4-9815-14C5E3251F5F}" presName="spNode" presStyleCnt="0"/>
      <dgm:spPr/>
    </dgm:pt>
    <dgm:pt modelId="{1AAE6268-01CE-43A0-8DBA-FD871875DBD8}" type="pres">
      <dgm:prSet presAssocID="{8C0E3D5B-6853-4C7A-8CBF-28AD8B417C27}" presName="sibTrans" presStyleLbl="sibTrans1D1" presStyleIdx="1" presStyleCnt="6"/>
      <dgm:spPr/>
      <dgm:t>
        <a:bodyPr/>
        <a:lstStyle/>
        <a:p>
          <a:endParaRPr lang="da-DK"/>
        </a:p>
      </dgm:t>
    </dgm:pt>
    <dgm:pt modelId="{D0C13E04-46D1-40BD-8337-5CB827A964B9}" type="pres">
      <dgm:prSet presAssocID="{437A9AB1-4991-462E-A69C-62733F598C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A675F1-8E67-40E5-9C53-484727307CE8}" type="pres">
      <dgm:prSet presAssocID="{437A9AB1-4991-462E-A69C-62733F598C68}" presName="spNode" presStyleCnt="0"/>
      <dgm:spPr/>
    </dgm:pt>
    <dgm:pt modelId="{0F19471F-2760-41C0-A973-02B50725770E}" type="pres">
      <dgm:prSet presAssocID="{6B473DBA-015A-42AC-B3F8-FC0264B3B17B}" presName="sibTrans" presStyleLbl="sibTrans1D1" presStyleIdx="2" presStyleCnt="6"/>
      <dgm:spPr/>
      <dgm:t>
        <a:bodyPr/>
        <a:lstStyle/>
        <a:p>
          <a:endParaRPr lang="da-DK"/>
        </a:p>
      </dgm:t>
    </dgm:pt>
    <dgm:pt modelId="{B3763B55-9753-4263-A8C8-8908CACAAA31}" type="pres">
      <dgm:prSet presAssocID="{01F415B3-7137-48CD-94D7-0488BE79A2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503F4E-E4D1-4574-B25C-C3F10BAA7991}" type="pres">
      <dgm:prSet presAssocID="{01F415B3-7137-48CD-94D7-0488BE79A2DB}" presName="spNode" presStyleCnt="0"/>
      <dgm:spPr/>
    </dgm:pt>
    <dgm:pt modelId="{D8110C9E-9201-4E91-A2DF-A76621275571}" type="pres">
      <dgm:prSet presAssocID="{B7649726-766B-4103-A684-BCFD6C947093}" presName="sibTrans" presStyleLbl="sibTrans1D1" presStyleIdx="3" presStyleCnt="6"/>
      <dgm:spPr/>
      <dgm:t>
        <a:bodyPr/>
        <a:lstStyle/>
        <a:p>
          <a:endParaRPr lang="da-DK"/>
        </a:p>
      </dgm:t>
    </dgm:pt>
    <dgm:pt modelId="{B5ECF067-0989-4D87-AC51-BBA2274F8089}" type="pres">
      <dgm:prSet presAssocID="{8BE7C679-E791-4754-A4D9-C5C7AF0C085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98489A-8A60-4CB5-BE0E-D3573629B666}" type="pres">
      <dgm:prSet presAssocID="{8BE7C679-E791-4754-A4D9-C5C7AF0C0853}" presName="spNode" presStyleCnt="0"/>
      <dgm:spPr/>
    </dgm:pt>
    <dgm:pt modelId="{BF04F28F-A367-445A-A33D-3D5C5B39AF46}" type="pres">
      <dgm:prSet presAssocID="{18EA99EE-927E-4B88-83E5-C3E2517D4E7B}" presName="sibTrans" presStyleLbl="sibTrans1D1" presStyleIdx="4" presStyleCnt="6"/>
      <dgm:spPr/>
      <dgm:t>
        <a:bodyPr/>
        <a:lstStyle/>
        <a:p>
          <a:endParaRPr lang="da-DK"/>
        </a:p>
      </dgm:t>
    </dgm:pt>
    <dgm:pt modelId="{FE609994-760B-433F-8927-3809336022EE}" type="pres">
      <dgm:prSet presAssocID="{749379C0-0502-45D3-84B7-699611FBC7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B88021-8650-422D-9FFE-3AC4B59A7B61}" type="pres">
      <dgm:prSet presAssocID="{749379C0-0502-45D3-84B7-699611FBC754}" presName="spNode" presStyleCnt="0"/>
      <dgm:spPr/>
    </dgm:pt>
    <dgm:pt modelId="{99D65FEF-6CDB-42D7-A47A-96DBE4FB3E12}" type="pres">
      <dgm:prSet presAssocID="{A071B667-E0AB-43EF-B0D1-6CF79985B473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87BC4225-E150-42BD-A027-CD3BB20A217D}" type="presOf" srcId="{9A85DF58-B790-4EDD-930E-0B2A96877E36}" destId="{5FCECD6E-DEE9-4600-933D-3E847B2097EC}" srcOrd="0" destOrd="0" presId="urn:microsoft.com/office/officeart/2005/8/layout/cycle6"/>
    <dgm:cxn modelId="{F2A51E35-ECE2-4F74-B31B-A92C98C2095F}" type="presOf" srcId="{8BE7C679-E791-4754-A4D9-C5C7AF0C0853}" destId="{B5ECF067-0989-4D87-AC51-BBA2274F8089}" srcOrd="0" destOrd="0" presId="urn:microsoft.com/office/officeart/2005/8/layout/cycle6"/>
    <dgm:cxn modelId="{8927710E-A7FB-4C13-B256-2B458B83848A}" type="presOf" srcId="{749379C0-0502-45D3-84B7-699611FBC754}" destId="{FE609994-760B-433F-8927-3809336022EE}" srcOrd="0" destOrd="0" presId="urn:microsoft.com/office/officeart/2005/8/layout/cycle6"/>
    <dgm:cxn modelId="{1C40A180-8D09-4A84-937B-A4B56DC91AAF}" type="presOf" srcId="{A071B667-E0AB-43EF-B0D1-6CF79985B473}" destId="{99D65FEF-6CDB-42D7-A47A-96DBE4FB3E12}" srcOrd="0" destOrd="0" presId="urn:microsoft.com/office/officeart/2005/8/layout/cycle6"/>
    <dgm:cxn modelId="{240192F2-230D-4262-AD20-93A38184C874}" type="presOf" srcId="{6B473DBA-015A-42AC-B3F8-FC0264B3B17B}" destId="{0F19471F-2760-41C0-A973-02B50725770E}" srcOrd="0" destOrd="0" presId="urn:microsoft.com/office/officeart/2005/8/layout/cycle6"/>
    <dgm:cxn modelId="{251971AE-AEBB-4961-8692-93CFCE66F669}" type="presOf" srcId="{3B64FEF0-6606-4EFA-B0AD-AF3196786B83}" destId="{E45F5C29-CF7C-48C8-8368-B40FB9AA73E6}" srcOrd="0" destOrd="0" presId="urn:microsoft.com/office/officeart/2005/8/layout/cycle6"/>
    <dgm:cxn modelId="{6BD08CBC-71F8-400E-879C-CAA47B9D0CED}" srcId="{3B64FEF0-6606-4EFA-B0AD-AF3196786B83}" destId="{300A821C-4699-4BF4-9815-14C5E3251F5F}" srcOrd="1" destOrd="0" parTransId="{498193B1-196B-43CC-AB4F-B678E8F0D20D}" sibTransId="{8C0E3D5B-6853-4C7A-8CBF-28AD8B417C27}"/>
    <dgm:cxn modelId="{786D429C-4CCF-4EB1-9FA5-FC37C5CADFAD}" type="presOf" srcId="{01F415B3-7137-48CD-94D7-0488BE79A2DB}" destId="{B3763B55-9753-4263-A8C8-8908CACAAA31}" srcOrd="0" destOrd="0" presId="urn:microsoft.com/office/officeart/2005/8/layout/cycle6"/>
    <dgm:cxn modelId="{512ECCC9-5E32-4AB8-AA2E-CEBD9153908D}" type="presOf" srcId="{437A9AB1-4991-462E-A69C-62733F598C68}" destId="{D0C13E04-46D1-40BD-8337-5CB827A964B9}" srcOrd="0" destOrd="0" presId="urn:microsoft.com/office/officeart/2005/8/layout/cycle6"/>
    <dgm:cxn modelId="{ED70152F-AF8B-42BE-9B51-666CCAA7C099}" type="presOf" srcId="{8C0E3D5B-6853-4C7A-8CBF-28AD8B417C27}" destId="{1AAE6268-01CE-43A0-8DBA-FD871875DBD8}" srcOrd="0" destOrd="0" presId="urn:microsoft.com/office/officeart/2005/8/layout/cycle6"/>
    <dgm:cxn modelId="{F355DC80-8028-462E-B288-036C2DD41D80}" type="presOf" srcId="{B7649726-766B-4103-A684-BCFD6C947093}" destId="{D8110C9E-9201-4E91-A2DF-A76621275571}" srcOrd="0" destOrd="0" presId="urn:microsoft.com/office/officeart/2005/8/layout/cycle6"/>
    <dgm:cxn modelId="{2527EB4F-A319-47CC-9895-4B9EA51A0EA2}" type="presOf" srcId="{07CBA2D4-A5C7-431B-9783-87E189C3264C}" destId="{10E2CB1E-3182-4647-8D48-2E6EFCC8A6A4}" srcOrd="0" destOrd="0" presId="urn:microsoft.com/office/officeart/2005/8/layout/cycle6"/>
    <dgm:cxn modelId="{171EFFAD-4999-47FC-B3E4-469ED7491C88}" srcId="{3B64FEF0-6606-4EFA-B0AD-AF3196786B83}" destId="{437A9AB1-4991-462E-A69C-62733F598C68}" srcOrd="2" destOrd="0" parTransId="{884FA955-56E0-41D9-8F3A-0785D18AEC0F}" sibTransId="{6B473DBA-015A-42AC-B3F8-FC0264B3B17B}"/>
    <dgm:cxn modelId="{18326A6A-4A0C-445A-8E13-4AA16456A8FC}" srcId="{3B64FEF0-6606-4EFA-B0AD-AF3196786B83}" destId="{01F415B3-7137-48CD-94D7-0488BE79A2DB}" srcOrd="3" destOrd="0" parTransId="{9D65DAE5-A4D1-468D-9E92-55AFBDBB5AC8}" sibTransId="{B7649726-766B-4103-A684-BCFD6C947093}"/>
    <dgm:cxn modelId="{5588A776-6550-4945-9EE6-63D92ACD02AE}" srcId="{3B64FEF0-6606-4EFA-B0AD-AF3196786B83}" destId="{07CBA2D4-A5C7-431B-9783-87E189C3264C}" srcOrd="0" destOrd="0" parTransId="{3D36AB98-B087-4FB4-AFA6-89E247C6137B}" sibTransId="{9A85DF58-B790-4EDD-930E-0B2A96877E36}"/>
    <dgm:cxn modelId="{49DDB25B-E85D-4AED-A2A3-9D620E376451}" srcId="{3B64FEF0-6606-4EFA-B0AD-AF3196786B83}" destId="{749379C0-0502-45D3-84B7-699611FBC754}" srcOrd="5" destOrd="0" parTransId="{FE7EE48B-2119-496B-8A9E-9C8A9752438E}" sibTransId="{A071B667-E0AB-43EF-B0D1-6CF79985B473}"/>
    <dgm:cxn modelId="{995121B9-7B63-493D-809D-4D342C9C6FFF}" srcId="{3B64FEF0-6606-4EFA-B0AD-AF3196786B83}" destId="{8BE7C679-E791-4754-A4D9-C5C7AF0C0853}" srcOrd="4" destOrd="0" parTransId="{0A21060A-D017-43EF-A593-D3DA595F6E03}" sibTransId="{18EA99EE-927E-4B88-83E5-C3E2517D4E7B}"/>
    <dgm:cxn modelId="{48C90C87-1651-4B6F-B42E-21E4FCE0BF4C}" type="presOf" srcId="{300A821C-4699-4BF4-9815-14C5E3251F5F}" destId="{1627F6F7-BC57-4F38-A333-0D11A1786571}" srcOrd="0" destOrd="0" presId="urn:microsoft.com/office/officeart/2005/8/layout/cycle6"/>
    <dgm:cxn modelId="{EFE8119D-762F-41E6-8700-20EEE60E406A}" type="presOf" srcId="{18EA99EE-927E-4B88-83E5-C3E2517D4E7B}" destId="{BF04F28F-A367-445A-A33D-3D5C5B39AF46}" srcOrd="0" destOrd="0" presId="urn:microsoft.com/office/officeart/2005/8/layout/cycle6"/>
    <dgm:cxn modelId="{C4F505B8-A472-4B06-A77D-6A6590EAEB6F}" type="presParOf" srcId="{E45F5C29-CF7C-48C8-8368-B40FB9AA73E6}" destId="{10E2CB1E-3182-4647-8D48-2E6EFCC8A6A4}" srcOrd="0" destOrd="0" presId="urn:microsoft.com/office/officeart/2005/8/layout/cycle6"/>
    <dgm:cxn modelId="{DB04FA55-4B72-4450-8915-3FB1487B55D8}" type="presParOf" srcId="{E45F5C29-CF7C-48C8-8368-B40FB9AA73E6}" destId="{D3C0278C-C198-4DAD-A27F-4B33D3E590D3}" srcOrd="1" destOrd="0" presId="urn:microsoft.com/office/officeart/2005/8/layout/cycle6"/>
    <dgm:cxn modelId="{E439979C-3574-4406-A8F4-4613FE7F6DC2}" type="presParOf" srcId="{E45F5C29-CF7C-48C8-8368-B40FB9AA73E6}" destId="{5FCECD6E-DEE9-4600-933D-3E847B2097EC}" srcOrd="2" destOrd="0" presId="urn:microsoft.com/office/officeart/2005/8/layout/cycle6"/>
    <dgm:cxn modelId="{D5C905D3-9E78-4F8A-83A0-FE5DBC8257A5}" type="presParOf" srcId="{E45F5C29-CF7C-48C8-8368-B40FB9AA73E6}" destId="{1627F6F7-BC57-4F38-A333-0D11A1786571}" srcOrd="3" destOrd="0" presId="urn:microsoft.com/office/officeart/2005/8/layout/cycle6"/>
    <dgm:cxn modelId="{28E99EDE-39FE-4B83-B60A-A2B9C7F5F5C4}" type="presParOf" srcId="{E45F5C29-CF7C-48C8-8368-B40FB9AA73E6}" destId="{7ADBBB87-CA0B-4C8E-8857-E77ADB195CFF}" srcOrd="4" destOrd="0" presId="urn:microsoft.com/office/officeart/2005/8/layout/cycle6"/>
    <dgm:cxn modelId="{8ED981F6-E309-4C63-8FB9-BFF34C0F8838}" type="presParOf" srcId="{E45F5C29-CF7C-48C8-8368-B40FB9AA73E6}" destId="{1AAE6268-01CE-43A0-8DBA-FD871875DBD8}" srcOrd="5" destOrd="0" presId="urn:microsoft.com/office/officeart/2005/8/layout/cycle6"/>
    <dgm:cxn modelId="{B470BBC9-D463-4531-AA44-215219EA0812}" type="presParOf" srcId="{E45F5C29-CF7C-48C8-8368-B40FB9AA73E6}" destId="{D0C13E04-46D1-40BD-8337-5CB827A964B9}" srcOrd="6" destOrd="0" presId="urn:microsoft.com/office/officeart/2005/8/layout/cycle6"/>
    <dgm:cxn modelId="{1EB49D4F-6CCC-4CB5-A149-43EA74D43EE5}" type="presParOf" srcId="{E45F5C29-CF7C-48C8-8368-B40FB9AA73E6}" destId="{05A675F1-8E67-40E5-9C53-484727307CE8}" srcOrd="7" destOrd="0" presId="urn:microsoft.com/office/officeart/2005/8/layout/cycle6"/>
    <dgm:cxn modelId="{5236C5F7-E12C-4A6A-8116-B557ED48BF18}" type="presParOf" srcId="{E45F5C29-CF7C-48C8-8368-B40FB9AA73E6}" destId="{0F19471F-2760-41C0-A973-02B50725770E}" srcOrd="8" destOrd="0" presId="urn:microsoft.com/office/officeart/2005/8/layout/cycle6"/>
    <dgm:cxn modelId="{F9CC3C8C-710C-4B0C-B0B5-94F08AE1F5F5}" type="presParOf" srcId="{E45F5C29-CF7C-48C8-8368-B40FB9AA73E6}" destId="{B3763B55-9753-4263-A8C8-8908CACAAA31}" srcOrd="9" destOrd="0" presId="urn:microsoft.com/office/officeart/2005/8/layout/cycle6"/>
    <dgm:cxn modelId="{E15CE8BE-4904-4DD2-A5D6-BAD575474185}" type="presParOf" srcId="{E45F5C29-CF7C-48C8-8368-B40FB9AA73E6}" destId="{C3503F4E-E4D1-4574-B25C-C3F10BAA7991}" srcOrd="10" destOrd="0" presId="urn:microsoft.com/office/officeart/2005/8/layout/cycle6"/>
    <dgm:cxn modelId="{6E185E08-D0AD-4C24-B371-C008484F6829}" type="presParOf" srcId="{E45F5C29-CF7C-48C8-8368-B40FB9AA73E6}" destId="{D8110C9E-9201-4E91-A2DF-A76621275571}" srcOrd="11" destOrd="0" presId="urn:microsoft.com/office/officeart/2005/8/layout/cycle6"/>
    <dgm:cxn modelId="{3A7327F2-92E1-4959-9E73-6CB2A4BB2FF9}" type="presParOf" srcId="{E45F5C29-CF7C-48C8-8368-B40FB9AA73E6}" destId="{B5ECF067-0989-4D87-AC51-BBA2274F8089}" srcOrd="12" destOrd="0" presId="urn:microsoft.com/office/officeart/2005/8/layout/cycle6"/>
    <dgm:cxn modelId="{BEE378C4-5638-4523-AB50-1F234B8F6595}" type="presParOf" srcId="{E45F5C29-CF7C-48C8-8368-B40FB9AA73E6}" destId="{5098489A-8A60-4CB5-BE0E-D3573629B666}" srcOrd="13" destOrd="0" presId="urn:microsoft.com/office/officeart/2005/8/layout/cycle6"/>
    <dgm:cxn modelId="{50FAE757-2AEA-4264-819E-B5DDF0C47CE3}" type="presParOf" srcId="{E45F5C29-CF7C-48C8-8368-B40FB9AA73E6}" destId="{BF04F28F-A367-445A-A33D-3D5C5B39AF46}" srcOrd="14" destOrd="0" presId="urn:microsoft.com/office/officeart/2005/8/layout/cycle6"/>
    <dgm:cxn modelId="{346195F4-AB09-4014-B754-DFF0F9A48025}" type="presParOf" srcId="{E45F5C29-CF7C-48C8-8368-B40FB9AA73E6}" destId="{FE609994-760B-433F-8927-3809336022EE}" srcOrd="15" destOrd="0" presId="urn:microsoft.com/office/officeart/2005/8/layout/cycle6"/>
    <dgm:cxn modelId="{0CFAB038-3D92-4B0F-A6A5-ACC7C0327AEB}" type="presParOf" srcId="{E45F5C29-CF7C-48C8-8368-B40FB9AA73E6}" destId="{BEB88021-8650-422D-9FFE-3AC4B59A7B61}" srcOrd="16" destOrd="0" presId="urn:microsoft.com/office/officeart/2005/8/layout/cycle6"/>
    <dgm:cxn modelId="{B7E78F26-08B0-43E8-B358-8FC8145402B7}" type="presParOf" srcId="{E45F5C29-CF7C-48C8-8368-B40FB9AA73E6}" destId="{99D65FEF-6CDB-42D7-A47A-96DBE4FB3E1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4FEF0-6606-4EFA-B0AD-AF3196786B83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07CBA2D4-A5C7-431B-9783-87E189C3264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ADMINISTRATION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D36AB98-B087-4FB4-AFA6-89E247C6137B}" type="parTrans" cxnId="{5588A776-6550-4945-9EE6-63D92ACD02AE}">
      <dgm:prSet/>
      <dgm:spPr/>
      <dgm:t>
        <a:bodyPr/>
        <a:lstStyle/>
        <a:p>
          <a:endParaRPr lang="da-DK"/>
        </a:p>
      </dgm:t>
    </dgm:pt>
    <dgm:pt modelId="{9A85DF58-B790-4EDD-930E-0B2A96877E36}" type="sibTrans" cxnId="{5588A776-6550-4945-9EE6-63D92ACD02AE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300A821C-4699-4BF4-9815-14C5E3251F5F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SALES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98193B1-196B-43CC-AB4F-B678E8F0D20D}" type="parTrans" cxnId="{6BD08CBC-71F8-400E-879C-CAA47B9D0CED}">
      <dgm:prSet/>
      <dgm:spPr/>
      <dgm:t>
        <a:bodyPr/>
        <a:lstStyle/>
        <a:p>
          <a:endParaRPr lang="da-DK"/>
        </a:p>
      </dgm:t>
    </dgm:pt>
    <dgm:pt modelId="{8C0E3D5B-6853-4C7A-8CBF-28AD8B417C27}" type="sibTrans" cxnId="{6BD08CBC-71F8-400E-879C-CAA47B9D0CED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437A9AB1-4991-462E-A69C-62733F598C68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ACCOUNTING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84FA955-56E0-41D9-8F3A-0785D18AEC0F}" type="parTrans" cxnId="{171EFFAD-4999-47FC-B3E4-469ED7491C88}">
      <dgm:prSet/>
      <dgm:spPr/>
      <dgm:t>
        <a:bodyPr/>
        <a:lstStyle/>
        <a:p>
          <a:endParaRPr lang="da-DK"/>
        </a:p>
      </dgm:t>
    </dgm:pt>
    <dgm:pt modelId="{6B473DBA-015A-42AC-B3F8-FC0264B3B17B}" type="sibTrans" cxnId="{171EFFAD-4999-47FC-B3E4-469ED7491C88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01F415B3-7137-48CD-94D7-0488BE79A2DB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ARCHIVE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D65DAE5-A4D1-468D-9E92-55AFBDBB5AC8}" type="parTrans" cxnId="{18326A6A-4A0C-445A-8E13-4AA16456A8FC}">
      <dgm:prSet/>
      <dgm:spPr/>
      <dgm:t>
        <a:bodyPr/>
        <a:lstStyle/>
        <a:p>
          <a:endParaRPr lang="da-DK"/>
        </a:p>
      </dgm:t>
    </dgm:pt>
    <dgm:pt modelId="{B7649726-766B-4103-A684-BCFD6C947093}" type="sibTrans" cxnId="{18326A6A-4A0C-445A-8E13-4AA16456A8FC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749379C0-0502-45D3-84B7-699611FBC7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RECEPTION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E7EE48B-2119-496B-8A9E-9C8A9752438E}" type="parTrans" cxnId="{49DDB25B-E85D-4AED-A2A3-9D620E376451}">
      <dgm:prSet/>
      <dgm:spPr/>
      <dgm:t>
        <a:bodyPr/>
        <a:lstStyle/>
        <a:p>
          <a:endParaRPr lang="da-DK"/>
        </a:p>
      </dgm:t>
    </dgm:pt>
    <dgm:pt modelId="{A071B667-E0AB-43EF-B0D1-6CF79985B473}" type="sibTrans" cxnId="{49DDB25B-E85D-4AED-A2A3-9D620E376451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8BE7C679-E791-4754-A4D9-C5C7AF0C0853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FINANCE</a:t>
          </a:r>
          <a:endParaRPr lang="da-DK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A21060A-D017-43EF-A593-D3DA595F6E03}" type="parTrans" cxnId="{995121B9-7B63-493D-809D-4D342C9C6FFF}">
      <dgm:prSet/>
      <dgm:spPr/>
      <dgm:t>
        <a:bodyPr/>
        <a:lstStyle/>
        <a:p>
          <a:endParaRPr lang="da-DK"/>
        </a:p>
      </dgm:t>
    </dgm:pt>
    <dgm:pt modelId="{18EA99EE-927E-4B88-83E5-C3E2517D4E7B}" type="sibTrans" cxnId="{995121B9-7B63-493D-809D-4D342C9C6FFF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E45F5C29-CF7C-48C8-8368-B40FB9AA73E6}" type="pres">
      <dgm:prSet presAssocID="{3B64FEF0-6606-4EFA-B0AD-AF3196786B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0E2CB1E-3182-4647-8D48-2E6EFCC8A6A4}" type="pres">
      <dgm:prSet presAssocID="{07CBA2D4-A5C7-431B-9783-87E189C326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3C0278C-C198-4DAD-A27F-4B33D3E590D3}" type="pres">
      <dgm:prSet presAssocID="{07CBA2D4-A5C7-431B-9783-87E189C3264C}" presName="spNode" presStyleCnt="0"/>
      <dgm:spPr/>
    </dgm:pt>
    <dgm:pt modelId="{5FCECD6E-DEE9-4600-933D-3E847B2097EC}" type="pres">
      <dgm:prSet presAssocID="{9A85DF58-B790-4EDD-930E-0B2A96877E36}" presName="sibTrans" presStyleLbl="sibTrans1D1" presStyleIdx="0" presStyleCnt="6"/>
      <dgm:spPr/>
      <dgm:t>
        <a:bodyPr/>
        <a:lstStyle/>
        <a:p>
          <a:endParaRPr lang="da-DK"/>
        </a:p>
      </dgm:t>
    </dgm:pt>
    <dgm:pt modelId="{1627F6F7-BC57-4F38-A333-0D11A1786571}" type="pres">
      <dgm:prSet presAssocID="{300A821C-4699-4BF4-9815-14C5E3251F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ADBBB87-CA0B-4C8E-8857-E77ADB195CFF}" type="pres">
      <dgm:prSet presAssocID="{300A821C-4699-4BF4-9815-14C5E3251F5F}" presName="spNode" presStyleCnt="0"/>
      <dgm:spPr/>
    </dgm:pt>
    <dgm:pt modelId="{1AAE6268-01CE-43A0-8DBA-FD871875DBD8}" type="pres">
      <dgm:prSet presAssocID="{8C0E3D5B-6853-4C7A-8CBF-28AD8B417C27}" presName="sibTrans" presStyleLbl="sibTrans1D1" presStyleIdx="1" presStyleCnt="6"/>
      <dgm:spPr/>
      <dgm:t>
        <a:bodyPr/>
        <a:lstStyle/>
        <a:p>
          <a:endParaRPr lang="da-DK"/>
        </a:p>
      </dgm:t>
    </dgm:pt>
    <dgm:pt modelId="{D0C13E04-46D1-40BD-8337-5CB827A964B9}" type="pres">
      <dgm:prSet presAssocID="{437A9AB1-4991-462E-A69C-62733F598C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A675F1-8E67-40E5-9C53-484727307CE8}" type="pres">
      <dgm:prSet presAssocID="{437A9AB1-4991-462E-A69C-62733F598C68}" presName="spNode" presStyleCnt="0"/>
      <dgm:spPr/>
    </dgm:pt>
    <dgm:pt modelId="{0F19471F-2760-41C0-A973-02B50725770E}" type="pres">
      <dgm:prSet presAssocID="{6B473DBA-015A-42AC-B3F8-FC0264B3B17B}" presName="sibTrans" presStyleLbl="sibTrans1D1" presStyleIdx="2" presStyleCnt="6"/>
      <dgm:spPr/>
      <dgm:t>
        <a:bodyPr/>
        <a:lstStyle/>
        <a:p>
          <a:endParaRPr lang="da-DK"/>
        </a:p>
      </dgm:t>
    </dgm:pt>
    <dgm:pt modelId="{B3763B55-9753-4263-A8C8-8908CACAAA31}" type="pres">
      <dgm:prSet presAssocID="{01F415B3-7137-48CD-94D7-0488BE79A2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503F4E-E4D1-4574-B25C-C3F10BAA7991}" type="pres">
      <dgm:prSet presAssocID="{01F415B3-7137-48CD-94D7-0488BE79A2DB}" presName="spNode" presStyleCnt="0"/>
      <dgm:spPr/>
    </dgm:pt>
    <dgm:pt modelId="{D8110C9E-9201-4E91-A2DF-A76621275571}" type="pres">
      <dgm:prSet presAssocID="{B7649726-766B-4103-A684-BCFD6C947093}" presName="sibTrans" presStyleLbl="sibTrans1D1" presStyleIdx="3" presStyleCnt="6"/>
      <dgm:spPr/>
      <dgm:t>
        <a:bodyPr/>
        <a:lstStyle/>
        <a:p>
          <a:endParaRPr lang="da-DK"/>
        </a:p>
      </dgm:t>
    </dgm:pt>
    <dgm:pt modelId="{B5ECF067-0989-4D87-AC51-BBA2274F8089}" type="pres">
      <dgm:prSet presAssocID="{8BE7C679-E791-4754-A4D9-C5C7AF0C085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98489A-8A60-4CB5-BE0E-D3573629B666}" type="pres">
      <dgm:prSet presAssocID="{8BE7C679-E791-4754-A4D9-C5C7AF0C0853}" presName="spNode" presStyleCnt="0"/>
      <dgm:spPr/>
    </dgm:pt>
    <dgm:pt modelId="{BF04F28F-A367-445A-A33D-3D5C5B39AF46}" type="pres">
      <dgm:prSet presAssocID="{18EA99EE-927E-4B88-83E5-C3E2517D4E7B}" presName="sibTrans" presStyleLbl="sibTrans1D1" presStyleIdx="4" presStyleCnt="6"/>
      <dgm:spPr/>
      <dgm:t>
        <a:bodyPr/>
        <a:lstStyle/>
        <a:p>
          <a:endParaRPr lang="da-DK"/>
        </a:p>
      </dgm:t>
    </dgm:pt>
    <dgm:pt modelId="{FE609994-760B-433F-8927-3809336022EE}" type="pres">
      <dgm:prSet presAssocID="{749379C0-0502-45D3-84B7-699611FBC7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B88021-8650-422D-9FFE-3AC4B59A7B61}" type="pres">
      <dgm:prSet presAssocID="{749379C0-0502-45D3-84B7-699611FBC754}" presName="spNode" presStyleCnt="0"/>
      <dgm:spPr/>
    </dgm:pt>
    <dgm:pt modelId="{99D65FEF-6CDB-42D7-A47A-96DBE4FB3E12}" type="pres">
      <dgm:prSet presAssocID="{A071B667-E0AB-43EF-B0D1-6CF79985B473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740FD88C-F523-441E-9974-4E0DCBD1AB11}" type="presOf" srcId="{01F415B3-7137-48CD-94D7-0488BE79A2DB}" destId="{B3763B55-9753-4263-A8C8-8908CACAAA31}" srcOrd="0" destOrd="0" presId="urn:microsoft.com/office/officeart/2005/8/layout/cycle6"/>
    <dgm:cxn modelId="{FA2AADF6-E07E-4967-B814-6C1C22305D6B}" type="presOf" srcId="{9A85DF58-B790-4EDD-930E-0B2A96877E36}" destId="{5FCECD6E-DEE9-4600-933D-3E847B2097EC}" srcOrd="0" destOrd="0" presId="urn:microsoft.com/office/officeart/2005/8/layout/cycle6"/>
    <dgm:cxn modelId="{507BB079-02B7-475F-901B-33395F4A098D}" type="presOf" srcId="{3B64FEF0-6606-4EFA-B0AD-AF3196786B83}" destId="{E45F5C29-CF7C-48C8-8368-B40FB9AA73E6}" srcOrd="0" destOrd="0" presId="urn:microsoft.com/office/officeart/2005/8/layout/cycle6"/>
    <dgm:cxn modelId="{3B3B2413-1E10-4C30-9F92-D729E69B6AE2}" type="presOf" srcId="{B7649726-766B-4103-A684-BCFD6C947093}" destId="{D8110C9E-9201-4E91-A2DF-A76621275571}" srcOrd="0" destOrd="0" presId="urn:microsoft.com/office/officeart/2005/8/layout/cycle6"/>
    <dgm:cxn modelId="{6BD08CBC-71F8-400E-879C-CAA47B9D0CED}" srcId="{3B64FEF0-6606-4EFA-B0AD-AF3196786B83}" destId="{300A821C-4699-4BF4-9815-14C5E3251F5F}" srcOrd="1" destOrd="0" parTransId="{498193B1-196B-43CC-AB4F-B678E8F0D20D}" sibTransId="{8C0E3D5B-6853-4C7A-8CBF-28AD8B417C27}"/>
    <dgm:cxn modelId="{A53EE3F9-89C6-45CF-BBB0-8092BCA52A66}" type="presOf" srcId="{8BE7C679-E791-4754-A4D9-C5C7AF0C0853}" destId="{B5ECF067-0989-4D87-AC51-BBA2274F8089}" srcOrd="0" destOrd="0" presId="urn:microsoft.com/office/officeart/2005/8/layout/cycle6"/>
    <dgm:cxn modelId="{032F518F-C88D-4317-BF36-34488EB52489}" type="presOf" srcId="{437A9AB1-4991-462E-A69C-62733F598C68}" destId="{D0C13E04-46D1-40BD-8337-5CB827A964B9}" srcOrd="0" destOrd="0" presId="urn:microsoft.com/office/officeart/2005/8/layout/cycle6"/>
    <dgm:cxn modelId="{1BEC30F8-98E7-4761-B81A-95FD3A3359EB}" type="presOf" srcId="{749379C0-0502-45D3-84B7-699611FBC754}" destId="{FE609994-760B-433F-8927-3809336022EE}" srcOrd="0" destOrd="0" presId="urn:microsoft.com/office/officeart/2005/8/layout/cycle6"/>
    <dgm:cxn modelId="{171EFFAD-4999-47FC-B3E4-469ED7491C88}" srcId="{3B64FEF0-6606-4EFA-B0AD-AF3196786B83}" destId="{437A9AB1-4991-462E-A69C-62733F598C68}" srcOrd="2" destOrd="0" parTransId="{884FA955-56E0-41D9-8F3A-0785D18AEC0F}" sibTransId="{6B473DBA-015A-42AC-B3F8-FC0264B3B17B}"/>
    <dgm:cxn modelId="{18326A6A-4A0C-445A-8E13-4AA16456A8FC}" srcId="{3B64FEF0-6606-4EFA-B0AD-AF3196786B83}" destId="{01F415B3-7137-48CD-94D7-0488BE79A2DB}" srcOrd="3" destOrd="0" parTransId="{9D65DAE5-A4D1-468D-9E92-55AFBDBB5AC8}" sibTransId="{B7649726-766B-4103-A684-BCFD6C947093}"/>
    <dgm:cxn modelId="{828A53FF-D1E3-4100-9271-1C344D23EB21}" type="presOf" srcId="{18EA99EE-927E-4B88-83E5-C3E2517D4E7B}" destId="{BF04F28F-A367-445A-A33D-3D5C5B39AF46}" srcOrd="0" destOrd="0" presId="urn:microsoft.com/office/officeart/2005/8/layout/cycle6"/>
    <dgm:cxn modelId="{7452C1F4-FDC8-4DE6-BCB9-0C27F2393D6C}" type="presOf" srcId="{300A821C-4699-4BF4-9815-14C5E3251F5F}" destId="{1627F6F7-BC57-4F38-A333-0D11A1786571}" srcOrd="0" destOrd="0" presId="urn:microsoft.com/office/officeart/2005/8/layout/cycle6"/>
    <dgm:cxn modelId="{0F9C5730-B3C3-4941-8848-54EC05947891}" type="presOf" srcId="{07CBA2D4-A5C7-431B-9783-87E189C3264C}" destId="{10E2CB1E-3182-4647-8D48-2E6EFCC8A6A4}" srcOrd="0" destOrd="0" presId="urn:microsoft.com/office/officeart/2005/8/layout/cycle6"/>
    <dgm:cxn modelId="{5588A776-6550-4945-9EE6-63D92ACD02AE}" srcId="{3B64FEF0-6606-4EFA-B0AD-AF3196786B83}" destId="{07CBA2D4-A5C7-431B-9783-87E189C3264C}" srcOrd="0" destOrd="0" parTransId="{3D36AB98-B087-4FB4-AFA6-89E247C6137B}" sibTransId="{9A85DF58-B790-4EDD-930E-0B2A96877E36}"/>
    <dgm:cxn modelId="{49DDB25B-E85D-4AED-A2A3-9D620E376451}" srcId="{3B64FEF0-6606-4EFA-B0AD-AF3196786B83}" destId="{749379C0-0502-45D3-84B7-699611FBC754}" srcOrd="5" destOrd="0" parTransId="{FE7EE48B-2119-496B-8A9E-9C8A9752438E}" sibTransId="{A071B667-E0AB-43EF-B0D1-6CF79985B473}"/>
    <dgm:cxn modelId="{995121B9-7B63-493D-809D-4D342C9C6FFF}" srcId="{3B64FEF0-6606-4EFA-B0AD-AF3196786B83}" destId="{8BE7C679-E791-4754-A4D9-C5C7AF0C0853}" srcOrd="4" destOrd="0" parTransId="{0A21060A-D017-43EF-A593-D3DA595F6E03}" sibTransId="{18EA99EE-927E-4B88-83E5-C3E2517D4E7B}"/>
    <dgm:cxn modelId="{C2BB4FB9-8E03-48B9-A82D-06D4A8E1A122}" type="presOf" srcId="{8C0E3D5B-6853-4C7A-8CBF-28AD8B417C27}" destId="{1AAE6268-01CE-43A0-8DBA-FD871875DBD8}" srcOrd="0" destOrd="0" presId="urn:microsoft.com/office/officeart/2005/8/layout/cycle6"/>
    <dgm:cxn modelId="{15997AB9-1643-488B-BB86-C83278548B63}" type="presOf" srcId="{6B473DBA-015A-42AC-B3F8-FC0264B3B17B}" destId="{0F19471F-2760-41C0-A973-02B50725770E}" srcOrd="0" destOrd="0" presId="urn:microsoft.com/office/officeart/2005/8/layout/cycle6"/>
    <dgm:cxn modelId="{1B1DF446-487A-48F3-9993-D1FF9D36C731}" type="presOf" srcId="{A071B667-E0AB-43EF-B0D1-6CF79985B473}" destId="{99D65FEF-6CDB-42D7-A47A-96DBE4FB3E12}" srcOrd="0" destOrd="0" presId="urn:microsoft.com/office/officeart/2005/8/layout/cycle6"/>
    <dgm:cxn modelId="{5EE3E24C-E49D-4789-ACBE-06F582B22CC5}" type="presParOf" srcId="{E45F5C29-CF7C-48C8-8368-B40FB9AA73E6}" destId="{10E2CB1E-3182-4647-8D48-2E6EFCC8A6A4}" srcOrd="0" destOrd="0" presId="urn:microsoft.com/office/officeart/2005/8/layout/cycle6"/>
    <dgm:cxn modelId="{670B8E06-ED71-44F3-9625-B3BC751762C2}" type="presParOf" srcId="{E45F5C29-CF7C-48C8-8368-B40FB9AA73E6}" destId="{D3C0278C-C198-4DAD-A27F-4B33D3E590D3}" srcOrd="1" destOrd="0" presId="urn:microsoft.com/office/officeart/2005/8/layout/cycle6"/>
    <dgm:cxn modelId="{6C1B2D0B-FD09-4C55-B7A2-9FFFDEE43921}" type="presParOf" srcId="{E45F5C29-CF7C-48C8-8368-B40FB9AA73E6}" destId="{5FCECD6E-DEE9-4600-933D-3E847B2097EC}" srcOrd="2" destOrd="0" presId="urn:microsoft.com/office/officeart/2005/8/layout/cycle6"/>
    <dgm:cxn modelId="{D5B56DE6-22FE-4DB3-AA30-64A39F53A76C}" type="presParOf" srcId="{E45F5C29-CF7C-48C8-8368-B40FB9AA73E6}" destId="{1627F6F7-BC57-4F38-A333-0D11A1786571}" srcOrd="3" destOrd="0" presId="urn:microsoft.com/office/officeart/2005/8/layout/cycle6"/>
    <dgm:cxn modelId="{1FBD0C65-FEF8-42FC-AE8D-79783AEEFBEA}" type="presParOf" srcId="{E45F5C29-CF7C-48C8-8368-B40FB9AA73E6}" destId="{7ADBBB87-CA0B-4C8E-8857-E77ADB195CFF}" srcOrd="4" destOrd="0" presId="urn:microsoft.com/office/officeart/2005/8/layout/cycle6"/>
    <dgm:cxn modelId="{066B3648-B3A4-4D0B-89A1-E6E99692F4AA}" type="presParOf" srcId="{E45F5C29-CF7C-48C8-8368-B40FB9AA73E6}" destId="{1AAE6268-01CE-43A0-8DBA-FD871875DBD8}" srcOrd="5" destOrd="0" presId="urn:microsoft.com/office/officeart/2005/8/layout/cycle6"/>
    <dgm:cxn modelId="{00B071ED-7225-4030-84E5-05BB291D46A8}" type="presParOf" srcId="{E45F5C29-CF7C-48C8-8368-B40FB9AA73E6}" destId="{D0C13E04-46D1-40BD-8337-5CB827A964B9}" srcOrd="6" destOrd="0" presId="urn:microsoft.com/office/officeart/2005/8/layout/cycle6"/>
    <dgm:cxn modelId="{AE2A6E4B-B6E2-4F62-B929-4F020430576E}" type="presParOf" srcId="{E45F5C29-CF7C-48C8-8368-B40FB9AA73E6}" destId="{05A675F1-8E67-40E5-9C53-484727307CE8}" srcOrd="7" destOrd="0" presId="urn:microsoft.com/office/officeart/2005/8/layout/cycle6"/>
    <dgm:cxn modelId="{B024137B-638C-44A7-B444-1A90A62583CA}" type="presParOf" srcId="{E45F5C29-CF7C-48C8-8368-B40FB9AA73E6}" destId="{0F19471F-2760-41C0-A973-02B50725770E}" srcOrd="8" destOrd="0" presId="urn:microsoft.com/office/officeart/2005/8/layout/cycle6"/>
    <dgm:cxn modelId="{9B74C3FC-DCD3-4662-949A-5378F663E403}" type="presParOf" srcId="{E45F5C29-CF7C-48C8-8368-B40FB9AA73E6}" destId="{B3763B55-9753-4263-A8C8-8908CACAAA31}" srcOrd="9" destOrd="0" presId="urn:microsoft.com/office/officeart/2005/8/layout/cycle6"/>
    <dgm:cxn modelId="{5E9785B8-D907-450C-B04F-FB787CD40D4A}" type="presParOf" srcId="{E45F5C29-CF7C-48C8-8368-B40FB9AA73E6}" destId="{C3503F4E-E4D1-4574-B25C-C3F10BAA7991}" srcOrd="10" destOrd="0" presId="urn:microsoft.com/office/officeart/2005/8/layout/cycle6"/>
    <dgm:cxn modelId="{EAD92B9D-2C3E-4611-8865-68439E79FF04}" type="presParOf" srcId="{E45F5C29-CF7C-48C8-8368-B40FB9AA73E6}" destId="{D8110C9E-9201-4E91-A2DF-A76621275571}" srcOrd="11" destOrd="0" presId="urn:microsoft.com/office/officeart/2005/8/layout/cycle6"/>
    <dgm:cxn modelId="{F2CF25D6-1253-472A-B6D4-81FFCADAECC0}" type="presParOf" srcId="{E45F5C29-CF7C-48C8-8368-B40FB9AA73E6}" destId="{B5ECF067-0989-4D87-AC51-BBA2274F8089}" srcOrd="12" destOrd="0" presId="urn:microsoft.com/office/officeart/2005/8/layout/cycle6"/>
    <dgm:cxn modelId="{7FDC9B80-2934-4679-B8DD-3B80EF72A4BD}" type="presParOf" srcId="{E45F5C29-CF7C-48C8-8368-B40FB9AA73E6}" destId="{5098489A-8A60-4CB5-BE0E-D3573629B666}" srcOrd="13" destOrd="0" presId="urn:microsoft.com/office/officeart/2005/8/layout/cycle6"/>
    <dgm:cxn modelId="{22F473E8-6FC7-43A7-9C49-A878752F0B11}" type="presParOf" srcId="{E45F5C29-CF7C-48C8-8368-B40FB9AA73E6}" destId="{BF04F28F-A367-445A-A33D-3D5C5B39AF46}" srcOrd="14" destOrd="0" presId="urn:microsoft.com/office/officeart/2005/8/layout/cycle6"/>
    <dgm:cxn modelId="{B222D892-81C0-434A-A53B-E0EAB878F42D}" type="presParOf" srcId="{E45F5C29-CF7C-48C8-8368-B40FB9AA73E6}" destId="{FE609994-760B-433F-8927-3809336022EE}" srcOrd="15" destOrd="0" presId="urn:microsoft.com/office/officeart/2005/8/layout/cycle6"/>
    <dgm:cxn modelId="{63E7D59E-0667-4B9F-8093-09365A2ABF50}" type="presParOf" srcId="{E45F5C29-CF7C-48C8-8368-B40FB9AA73E6}" destId="{BEB88021-8650-422D-9FFE-3AC4B59A7B61}" srcOrd="16" destOrd="0" presId="urn:microsoft.com/office/officeart/2005/8/layout/cycle6"/>
    <dgm:cxn modelId="{43C4FB59-FE21-43F4-9C79-8646E02CB1AD}" type="presParOf" srcId="{E45F5C29-CF7C-48C8-8368-B40FB9AA73E6}" destId="{99D65FEF-6CDB-42D7-A47A-96DBE4FB3E1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9F4D4-A32D-48A4-8C4D-155ADCE54162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BAD6A616-C63B-4E77-BA4A-A6C39CA5BB24}">
      <dgm:prSet phldrT="[Text]" custT="1"/>
      <dgm:spPr/>
      <dgm:t>
        <a:bodyPr/>
        <a:lstStyle/>
        <a:p>
          <a:r>
            <a:rPr lang="da-DK" sz="1200" dirty="0" smtClean="0">
              <a:latin typeface="Arial" pitchFamily="34" charset="0"/>
              <a:cs typeface="Arial" pitchFamily="34" charset="0"/>
            </a:rPr>
            <a:t>Ad hoc integration</a:t>
          </a:r>
          <a:endParaRPr lang="da-DK" sz="1200" dirty="0">
            <a:latin typeface="Arial" pitchFamily="34" charset="0"/>
            <a:cs typeface="Arial" pitchFamily="34" charset="0"/>
          </a:endParaRPr>
        </a:p>
      </dgm:t>
    </dgm:pt>
    <dgm:pt modelId="{FC2144F3-D03B-401A-BAD8-7C878B6EB420}" type="parTrans" cxnId="{479C4CB8-6C17-416F-BDD9-4C0618E0FEF5}">
      <dgm:prSet/>
      <dgm:spPr/>
      <dgm:t>
        <a:bodyPr/>
        <a:lstStyle/>
        <a:p>
          <a:endParaRPr lang="da-DK" sz="1200">
            <a:latin typeface="Arial" pitchFamily="34" charset="0"/>
            <a:cs typeface="Arial" pitchFamily="34" charset="0"/>
          </a:endParaRPr>
        </a:p>
      </dgm:t>
    </dgm:pt>
    <dgm:pt modelId="{F01E7D93-DDD7-475E-8A6E-FABBCE943871}" type="sibTrans" cxnId="{479C4CB8-6C17-416F-BDD9-4C0618E0FEF5}">
      <dgm:prSet/>
      <dgm:spPr/>
      <dgm:t>
        <a:bodyPr/>
        <a:lstStyle/>
        <a:p>
          <a:endParaRPr lang="da-DK" sz="1200">
            <a:latin typeface="Arial" pitchFamily="34" charset="0"/>
            <a:cs typeface="Arial" pitchFamily="34" charset="0"/>
          </a:endParaRPr>
        </a:p>
      </dgm:t>
    </dgm:pt>
    <dgm:pt modelId="{60C3A7E0-666D-437A-A4A1-FD3F10C01F90}">
      <dgm:prSet phldrT="[Text]" custT="1"/>
      <dgm:spPr/>
      <dgm:t>
        <a:bodyPr/>
        <a:lstStyle/>
        <a:p>
          <a:r>
            <a:rPr lang="da-DK" sz="1200" dirty="0" smtClean="0">
              <a:latin typeface="Arial" pitchFamily="34" charset="0"/>
              <a:cs typeface="Arial" pitchFamily="34" charset="0"/>
            </a:rPr>
            <a:t>EAI</a:t>
          </a:r>
          <a:endParaRPr lang="da-DK" sz="1200" dirty="0">
            <a:latin typeface="Arial" pitchFamily="34" charset="0"/>
            <a:cs typeface="Arial" pitchFamily="34" charset="0"/>
          </a:endParaRPr>
        </a:p>
      </dgm:t>
    </dgm:pt>
    <dgm:pt modelId="{8A199D49-91D8-4AD3-BCD4-AF08D6BEED57}" type="parTrans" cxnId="{0D1A1BF0-27A8-40FD-8F50-B1D041042E3C}">
      <dgm:prSet/>
      <dgm:spPr/>
      <dgm:t>
        <a:bodyPr/>
        <a:lstStyle/>
        <a:p>
          <a:endParaRPr lang="da-DK" sz="1200">
            <a:latin typeface="Arial" pitchFamily="34" charset="0"/>
            <a:cs typeface="Arial" pitchFamily="34" charset="0"/>
          </a:endParaRPr>
        </a:p>
      </dgm:t>
    </dgm:pt>
    <dgm:pt modelId="{7BF9C973-D5F4-44D0-B71B-84F6D0200234}" type="sibTrans" cxnId="{0D1A1BF0-27A8-40FD-8F50-B1D041042E3C}">
      <dgm:prSet/>
      <dgm:spPr/>
      <dgm:t>
        <a:bodyPr/>
        <a:lstStyle/>
        <a:p>
          <a:endParaRPr lang="da-DK" sz="1200">
            <a:latin typeface="Arial" pitchFamily="34" charset="0"/>
            <a:cs typeface="Arial" pitchFamily="34" charset="0"/>
          </a:endParaRPr>
        </a:p>
      </dgm:t>
    </dgm:pt>
    <dgm:pt modelId="{04A3512A-296A-4F39-A777-261C3F37ABDA}">
      <dgm:prSet phldrT="[Text]" custT="1"/>
      <dgm:spPr/>
      <dgm:t>
        <a:bodyPr/>
        <a:lstStyle/>
        <a:p>
          <a:r>
            <a:rPr lang="da-DK" sz="1200" dirty="0" smtClean="0">
              <a:latin typeface="Arial" pitchFamily="34" charset="0"/>
              <a:cs typeface="Arial" pitchFamily="34" charset="0"/>
            </a:rPr>
            <a:t>SOA</a:t>
          </a:r>
          <a:endParaRPr lang="da-DK" sz="1200" dirty="0">
            <a:latin typeface="Arial" pitchFamily="34" charset="0"/>
            <a:cs typeface="Arial" pitchFamily="34" charset="0"/>
          </a:endParaRPr>
        </a:p>
      </dgm:t>
    </dgm:pt>
    <dgm:pt modelId="{79826D21-47BD-4C47-B29F-6C3A56E23134}" type="parTrans" cxnId="{4F8715A6-2888-4364-B3B2-F5BA95C431E3}">
      <dgm:prSet/>
      <dgm:spPr/>
      <dgm:t>
        <a:bodyPr/>
        <a:lstStyle/>
        <a:p>
          <a:endParaRPr lang="da-DK" sz="1200">
            <a:latin typeface="Arial" pitchFamily="34" charset="0"/>
            <a:cs typeface="Arial" pitchFamily="34" charset="0"/>
          </a:endParaRPr>
        </a:p>
      </dgm:t>
    </dgm:pt>
    <dgm:pt modelId="{35C3597E-B96D-4CAF-A2EB-75D41A41E548}" type="sibTrans" cxnId="{4F8715A6-2888-4364-B3B2-F5BA95C431E3}">
      <dgm:prSet/>
      <dgm:spPr/>
      <dgm:t>
        <a:bodyPr/>
        <a:lstStyle/>
        <a:p>
          <a:endParaRPr lang="da-DK" sz="1200">
            <a:latin typeface="Arial" pitchFamily="34" charset="0"/>
            <a:cs typeface="Arial" pitchFamily="34" charset="0"/>
          </a:endParaRPr>
        </a:p>
      </dgm:t>
    </dgm:pt>
    <dgm:pt modelId="{3A8910FD-D9F8-4463-BE98-0A1C7A5315AA}" type="pres">
      <dgm:prSet presAssocID="{DBE9F4D4-A32D-48A4-8C4D-155ADCE54162}" presName="Name0" presStyleCnt="0">
        <dgm:presLayoutVars>
          <dgm:dir/>
          <dgm:resizeHandles val="exact"/>
        </dgm:presLayoutVars>
      </dgm:prSet>
      <dgm:spPr/>
    </dgm:pt>
    <dgm:pt modelId="{FDB8350B-39EA-418A-BDEE-9B7B744D5E52}" type="pres">
      <dgm:prSet presAssocID="{BAD6A616-C63B-4E77-BA4A-A6C39CA5BB2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EB95F7C-85BD-4AD0-A450-6DC3CB91B353}" type="pres">
      <dgm:prSet presAssocID="{F01E7D93-DDD7-475E-8A6E-FABBCE943871}" presName="parSpace" presStyleCnt="0"/>
      <dgm:spPr/>
    </dgm:pt>
    <dgm:pt modelId="{3AAB004B-022F-423F-BE48-7BCF83CDC4DE}" type="pres">
      <dgm:prSet presAssocID="{60C3A7E0-666D-437A-A4A1-FD3F10C01F9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F7AB5F-5E5A-4B28-B034-8AE00D91E58A}" type="pres">
      <dgm:prSet presAssocID="{7BF9C973-D5F4-44D0-B71B-84F6D0200234}" presName="parSpace" presStyleCnt="0"/>
      <dgm:spPr/>
    </dgm:pt>
    <dgm:pt modelId="{F1B6BD6A-D834-4594-91D7-725B6CCD30AF}" type="pres">
      <dgm:prSet presAssocID="{04A3512A-296A-4F39-A777-261C3F37ABD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D1A1BF0-27A8-40FD-8F50-B1D041042E3C}" srcId="{DBE9F4D4-A32D-48A4-8C4D-155ADCE54162}" destId="{60C3A7E0-666D-437A-A4A1-FD3F10C01F90}" srcOrd="1" destOrd="0" parTransId="{8A199D49-91D8-4AD3-BCD4-AF08D6BEED57}" sibTransId="{7BF9C973-D5F4-44D0-B71B-84F6D0200234}"/>
    <dgm:cxn modelId="{C0991D97-0E62-474F-B0E5-C9D401F3CA13}" type="presOf" srcId="{60C3A7E0-666D-437A-A4A1-FD3F10C01F90}" destId="{3AAB004B-022F-423F-BE48-7BCF83CDC4DE}" srcOrd="0" destOrd="0" presId="urn:microsoft.com/office/officeart/2005/8/layout/hChevron3"/>
    <dgm:cxn modelId="{330C1D75-75AF-4B2C-BA41-D678474256F8}" type="presOf" srcId="{BAD6A616-C63B-4E77-BA4A-A6C39CA5BB24}" destId="{FDB8350B-39EA-418A-BDEE-9B7B744D5E52}" srcOrd="0" destOrd="0" presId="urn:microsoft.com/office/officeart/2005/8/layout/hChevron3"/>
    <dgm:cxn modelId="{2F7EFEB9-9CDC-45FE-A395-6F8204582EA4}" type="presOf" srcId="{DBE9F4D4-A32D-48A4-8C4D-155ADCE54162}" destId="{3A8910FD-D9F8-4463-BE98-0A1C7A5315AA}" srcOrd="0" destOrd="0" presId="urn:microsoft.com/office/officeart/2005/8/layout/hChevron3"/>
    <dgm:cxn modelId="{479C4CB8-6C17-416F-BDD9-4C0618E0FEF5}" srcId="{DBE9F4D4-A32D-48A4-8C4D-155ADCE54162}" destId="{BAD6A616-C63B-4E77-BA4A-A6C39CA5BB24}" srcOrd="0" destOrd="0" parTransId="{FC2144F3-D03B-401A-BAD8-7C878B6EB420}" sibTransId="{F01E7D93-DDD7-475E-8A6E-FABBCE943871}"/>
    <dgm:cxn modelId="{D68235B6-B0FB-4510-92FC-59FA10280F05}" type="presOf" srcId="{04A3512A-296A-4F39-A777-261C3F37ABDA}" destId="{F1B6BD6A-D834-4594-91D7-725B6CCD30AF}" srcOrd="0" destOrd="0" presId="urn:microsoft.com/office/officeart/2005/8/layout/hChevron3"/>
    <dgm:cxn modelId="{4F8715A6-2888-4364-B3B2-F5BA95C431E3}" srcId="{DBE9F4D4-A32D-48A4-8C4D-155ADCE54162}" destId="{04A3512A-296A-4F39-A777-261C3F37ABDA}" srcOrd="2" destOrd="0" parTransId="{79826D21-47BD-4C47-B29F-6C3A56E23134}" sibTransId="{35C3597E-B96D-4CAF-A2EB-75D41A41E548}"/>
    <dgm:cxn modelId="{2FA8E0E9-E452-4F66-8921-94304DAACE09}" type="presParOf" srcId="{3A8910FD-D9F8-4463-BE98-0A1C7A5315AA}" destId="{FDB8350B-39EA-418A-BDEE-9B7B744D5E52}" srcOrd="0" destOrd="0" presId="urn:microsoft.com/office/officeart/2005/8/layout/hChevron3"/>
    <dgm:cxn modelId="{5C7E3F46-76EB-4B63-A8C9-EE4FEB1DC199}" type="presParOf" srcId="{3A8910FD-D9F8-4463-BE98-0A1C7A5315AA}" destId="{6EB95F7C-85BD-4AD0-A450-6DC3CB91B353}" srcOrd="1" destOrd="0" presId="urn:microsoft.com/office/officeart/2005/8/layout/hChevron3"/>
    <dgm:cxn modelId="{4E78EBD8-9262-4A7A-9B80-C57D64C971E1}" type="presParOf" srcId="{3A8910FD-D9F8-4463-BE98-0A1C7A5315AA}" destId="{3AAB004B-022F-423F-BE48-7BCF83CDC4DE}" srcOrd="2" destOrd="0" presId="urn:microsoft.com/office/officeart/2005/8/layout/hChevron3"/>
    <dgm:cxn modelId="{D21AD8FC-8BAA-45D1-AB4F-FCABB40FEBE9}" type="presParOf" srcId="{3A8910FD-D9F8-4463-BE98-0A1C7A5315AA}" destId="{21F7AB5F-5E5A-4B28-B034-8AE00D91E58A}" srcOrd="3" destOrd="0" presId="urn:microsoft.com/office/officeart/2005/8/layout/hChevron3"/>
    <dgm:cxn modelId="{5B240D57-A301-4672-9FE0-1F529D2996B9}" type="presParOf" srcId="{3A8910FD-D9F8-4463-BE98-0A1C7A5315AA}" destId="{F1B6BD6A-D834-4594-91D7-725B6CCD30A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8547C9-D4C4-41BA-9C7D-AFAE540D43DD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C60D1A39-46D0-4781-A290-4CADA8190AC5}">
      <dgm:prSet phldrT="[Text]" custT="1"/>
      <dgm:spPr/>
      <dgm:t>
        <a:bodyPr/>
        <a:lstStyle/>
        <a:p>
          <a:r>
            <a:rPr lang="da-DK" sz="1200" dirty="0" smtClean="0"/>
            <a:t>2011-</a:t>
          </a:r>
        </a:p>
        <a:p>
          <a:r>
            <a:rPr lang="da-DK" sz="1200" dirty="0" smtClean="0"/>
            <a:t>Common </a:t>
          </a:r>
          <a:r>
            <a:rPr lang="da-DK" sz="1200" dirty="0" err="1" smtClean="0"/>
            <a:t>practice</a:t>
          </a:r>
          <a:r>
            <a:rPr lang="da-DK" sz="1200" dirty="0" smtClean="0"/>
            <a:t>!</a:t>
          </a:r>
          <a:endParaRPr lang="en-US" sz="1200" dirty="0"/>
        </a:p>
      </dgm:t>
    </dgm:pt>
    <dgm:pt modelId="{4F45F0E6-E7D0-4964-B057-4D3911FB5144}" type="parTrans" cxnId="{D69B53BF-A019-4C82-A04E-8C7496475400}">
      <dgm:prSet/>
      <dgm:spPr/>
      <dgm:t>
        <a:bodyPr/>
        <a:lstStyle/>
        <a:p>
          <a:endParaRPr lang="en-US"/>
        </a:p>
      </dgm:t>
    </dgm:pt>
    <dgm:pt modelId="{BAB80138-F1A1-4252-892B-CD2FF06400B8}" type="sibTrans" cxnId="{D69B53BF-A019-4C82-A04E-8C7496475400}">
      <dgm:prSet/>
      <dgm:spPr/>
      <dgm:t>
        <a:bodyPr/>
        <a:lstStyle/>
        <a:p>
          <a:endParaRPr lang="en-US"/>
        </a:p>
      </dgm:t>
    </dgm:pt>
    <dgm:pt modelId="{A0E4AC6C-A564-4C0D-A36F-269820AD5767}" type="pres">
      <dgm:prSet presAssocID="{A78547C9-D4C4-41BA-9C7D-AFAE540D43DD}" presName="arrowDiagram" presStyleCnt="0">
        <dgm:presLayoutVars>
          <dgm:chMax val="5"/>
          <dgm:dir/>
          <dgm:resizeHandles val="exact"/>
        </dgm:presLayoutVars>
      </dgm:prSet>
      <dgm:spPr/>
    </dgm:pt>
    <dgm:pt modelId="{1AD6BDB0-514C-4B13-87AF-925F17227421}" type="pres">
      <dgm:prSet presAssocID="{A78547C9-D4C4-41BA-9C7D-AFAE540D43DD}" presName="arrow" presStyleLbl="bgShp" presStyleIdx="0" presStyleCnt="1"/>
      <dgm:spPr/>
    </dgm:pt>
    <dgm:pt modelId="{1DFBE781-CB16-4F6C-8ED4-9811862C4A0A}" type="pres">
      <dgm:prSet presAssocID="{A78547C9-D4C4-41BA-9C7D-AFAE540D43DD}" presName="arrowDiagram1" presStyleCnt="0">
        <dgm:presLayoutVars>
          <dgm:bulletEnabled val="1"/>
        </dgm:presLayoutVars>
      </dgm:prSet>
      <dgm:spPr/>
    </dgm:pt>
    <dgm:pt modelId="{8BF0C664-C565-4528-B931-2E6657BDCF59}" type="pres">
      <dgm:prSet presAssocID="{C60D1A39-46D0-4781-A290-4CADA8190AC5}" presName="bullet1" presStyleLbl="node1" presStyleIdx="0" presStyleCnt="1"/>
      <dgm:spPr/>
    </dgm:pt>
    <dgm:pt modelId="{2A23AB52-29EF-4284-8CAB-D8430A2F869A}" type="pres">
      <dgm:prSet presAssocID="{C60D1A39-46D0-4781-A290-4CADA8190AC5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EE4C7-9CA5-433E-9B2A-5942F913DB83}" type="presOf" srcId="{A78547C9-D4C4-41BA-9C7D-AFAE540D43DD}" destId="{A0E4AC6C-A564-4C0D-A36F-269820AD5767}" srcOrd="0" destOrd="0" presId="urn:microsoft.com/office/officeart/2005/8/layout/arrow2"/>
    <dgm:cxn modelId="{D69B53BF-A019-4C82-A04E-8C7496475400}" srcId="{A78547C9-D4C4-41BA-9C7D-AFAE540D43DD}" destId="{C60D1A39-46D0-4781-A290-4CADA8190AC5}" srcOrd="0" destOrd="0" parTransId="{4F45F0E6-E7D0-4964-B057-4D3911FB5144}" sibTransId="{BAB80138-F1A1-4252-892B-CD2FF06400B8}"/>
    <dgm:cxn modelId="{3792CE4A-73EC-4C54-848E-4EE261A02E71}" type="presOf" srcId="{C60D1A39-46D0-4781-A290-4CADA8190AC5}" destId="{2A23AB52-29EF-4284-8CAB-D8430A2F869A}" srcOrd="0" destOrd="0" presId="urn:microsoft.com/office/officeart/2005/8/layout/arrow2"/>
    <dgm:cxn modelId="{EEE1B81D-744B-4CC5-BE75-60BC0FB8C92A}" type="presParOf" srcId="{A0E4AC6C-A564-4C0D-A36F-269820AD5767}" destId="{1AD6BDB0-514C-4B13-87AF-925F17227421}" srcOrd="0" destOrd="0" presId="urn:microsoft.com/office/officeart/2005/8/layout/arrow2"/>
    <dgm:cxn modelId="{D3C16AB3-4C9A-4016-BCE8-01195CC245C8}" type="presParOf" srcId="{A0E4AC6C-A564-4C0D-A36F-269820AD5767}" destId="{1DFBE781-CB16-4F6C-8ED4-9811862C4A0A}" srcOrd="1" destOrd="0" presId="urn:microsoft.com/office/officeart/2005/8/layout/arrow2"/>
    <dgm:cxn modelId="{CBCD5FFB-1194-4D01-A28E-E452CDAE0255}" type="presParOf" srcId="{1DFBE781-CB16-4F6C-8ED4-9811862C4A0A}" destId="{8BF0C664-C565-4528-B931-2E6657BDCF59}" srcOrd="0" destOrd="0" presId="urn:microsoft.com/office/officeart/2005/8/layout/arrow2"/>
    <dgm:cxn modelId="{BDDBE8B4-D921-44B1-A668-969288A1FEDA}" type="presParOf" srcId="{1DFBE781-CB16-4F6C-8ED4-9811862C4A0A}" destId="{2A23AB52-29EF-4284-8CAB-D8430A2F869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CB1E-3182-4647-8D48-2E6EFCC8A6A4}">
      <dsp:nvSpPr>
        <dsp:cNvPr id="0" name=""/>
        <dsp:cNvSpPr/>
      </dsp:nvSpPr>
      <dsp:spPr>
        <a:xfrm>
          <a:off x="2783464" y="2125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ADMINISTRATION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2349" y="41010"/>
        <a:ext cx="1147717" cy="718796"/>
      </dsp:txXfrm>
    </dsp:sp>
    <dsp:sp modelId="{5FCECD6E-DEE9-4600-933D-3E847B2097EC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2496295" y="105627"/>
              </a:moveTo>
              <a:arcTo wR="1875730" hR="1875730" stAng="17359183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7F6F7-BC57-4F38-A333-0D11A1786571}">
      <dsp:nvSpPr>
        <dsp:cNvPr id="0" name=""/>
        <dsp:cNvSpPr/>
      </dsp:nvSpPr>
      <dsp:spPr>
        <a:xfrm>
          <a:off x="4407894" y="939991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SALES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46779" y="978876"/>
        <a:ext cx="1147717" cy="718796"/>
      </dsp:txXfrm>
    </dsp:sp>
    <dsp:sp modelId="{1AAE6268-01CE-43A0-8DBA-FD871875DBD8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3675251" y="1346493"/>
              </a:moveTo>
              <a:arcTo wR="1875730" hR="1875730" stAng="20616686" swAng="1966629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13E04-46D1-40BD-8337-5CB827A964B9}">
      <dsp:nvSpPr>
        <dsp:cNvPr id="0" name=""/>
        <dsp:cNvSpPr/>
      </dsp:nvSpPr>
      <dsp:spPr>
        <a:xfrm>
          <a:off x="4407894" y="2815722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ACCOUNTING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46779" y="2854607"/>
        <a:ext cx="1147717" cy="718796"/>
      </dsp:txXfrm>
    </dsp:sp>
    <dsp:sp modelId="{0F19471F-2760-41C0-A973-02B50725770E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3186280" y="3217679"/>
              </a:moveTo>
              <a:arcTo wR="1875730" hR="1875730" stAng="2740692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63B55-9753-4263-A8C8-8908CACAAA31}">
      <dsp:nvSpPr>
        <dsp:cNvPr id="0" name=""/>
        <dsp:cNvSpPr/>
      </dsp:nvSpPr>
      <dsp:spPr>
        <a:xfrm>
          <a:off x="2783464" y="3753587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ARCHIVE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2349" y="3792472"/>
        <a:ext cx="1147717" cy="718796"/>
      </dsp:txXfrm>
    </dsp:sp>
    <dsp:sp modelId="{D8110C9E-9201-4E91-A2DF-A76621275571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1255165" y="3645833"/>
              </a:moveTo>
              <a:arcTo wR="1875730" hR="1875730" stAng="6559183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CF067-0989-4D87-AC51-BBA2274F8089}">
      <dsp:nvSpPr>
        <dsp:cNvPr id="0" name=""/>
        <dsp:cNvSpPr/>
      </dsp:nvSpPr>
      <dsp:spPr>
        <a:xfrm>
          <a:off x="1159033" y="2815722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FINANCE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7918" y="2854607"/>
        <a:ext cx="1147717" cy="718796"/>
      </dsp:txXfrm>
    </dsp:sp>
    <dsp:sp modelId="{BF04F28F-A367-445A-A33D-3D5C5B39AF46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76210" y="2404968"/>
              </a:moveTo>
              <a:arcTo wR="1875730" hR="1875730" stAng="9816686" swAng="1966629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9994-760B-433F-8927-3809336022EE}">
      <dsp:nvSpPr>
        <dsp:cNvPr id="0" name=""/>
        <dsp:cNvSpPr/>
      </dsp:nvSpPr>
      <dsp:spPr>
        <a:xfrm>
          <a:off x="1159033" y="939991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RECEPTION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7918" y="978876"/>
        <a:ext cx="1147717" cy="718796"/>
      </dsp:txXfrm>
    </dsp:sp>
    <dsp:sp modelId="{99D65FEF-6CDB-42D7-A47A-96DBE4FB3E12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565180" y="533782"/>
              </a:moveTo>
              <a:arcTo wR="1875730" hR="1875730" stAng="13540692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CB1E-3182-4647-8D48-2E6EFCC8A6A4}">
      <dsp:nvSpPr>
        <dsp:cNvPr id="0" name=""/>
        <dsp:cNvSpPr/>
      </dsp:nvSpPr>
      <dsp:spPr>
        <a:xfrm>
          <a:off x="2783464" y="2125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ADMINISTRATION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2349" y="41010"/>
        <a:ext cx="1147717" cy="718796"/>
      </dsp:txXfrm>
    </dsp:sp>
    <dsp:sp modelId="{5FCECD6E-DEE9-4600-933D-3E847B2097EC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2496295" y="105627"/>
              </a:moveTo>
              <a:arcTo wR="1875730" hR="1875730" stAng="17359183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7F6F7-BC57-4F38-A333-0D11A1786571}">
      <dsp:nvSpPr>
        <dsp:cNvPr id="0" name=""/>
        <dsp:cNvSpPr/>
      </dsp:nvSpPr>
      <dsp:spPr>
        <a:xfrm>
          <a:off x="4407894" y="939991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SALES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46779" y="978876"/>
        <a:ext cx="1147717" cy="718796"/>
      </dsp:txXfrm>
    </dsp:sp>
    <dsp:sp modelId="{1AAE6268-01CE-43A0-8DBA-FD871875DBD8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3675251" y="1346493"/>
              </a:moveTo>
              <a:arcTo wR="1875730" hR="1875730" stAng="20616686" swAng="1966629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13E04-46D1-40BD-8337-5CB827A964B9}">
      <dsp:nvSpPr>
        <dsp:cNvPr id="0" name=""/>
        <dsp:cNvSpPr/>
      </dsp:nvSpPr>
      <dsp:spPr>
        <a:xfrm>
          <a:off x="4407894" y="2815722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ACCOUNTING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46779" y="2854607"/>
        <a:ext cx="1147717" cy="718796"/>
      </dsp:txXfrm>
    </dsp:sp>
    <dsp:sp modelId="{0F19471F-2760-41C0-A973-02B50725770E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3186280" y="3217679"/>
              </a:moveTo>
              <a:arcTo wR="1875730" hR="1875730" stAng="2740692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63B55-9753-4263-A8C8-8908CACAAA31}">
      <dsp:nvSpPr>
        <dsp:cNvPr id="0" name=""/>
        <dsp:cNvSpPr/>
      </dsp:nvSpPr>
      <dsp:spPr>
        <a:xfrm>
          <a:off x="2783464" y="3753587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ARCHIVE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2349" y="3792472"/>
        <a:ext cx="1147717" cy="718796"/>
      </dsp:txXfrm>
    </dsp:sp>
    <dsp:sp modelId="{D8110C9E-9201-4E91-A2DF-A76621275571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1255165" y="3645833"/>
              </a:moveTo>
              <a:arcTo wR="1875730" hR="1875730" stAng="6559183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CF067-0989-4D87-AC51-BBA2274F8089}">
      <dsp:nvSpPr>
        <dsp:cNvPr id="0" name=""/>
        <dsp:cNvSpPr/>
      </dsp:nvSpPr>
      <dsp:spPr>
        <a:xfrm>
          <a:off x="1159033" y="2815722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FINANCE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7918" y="2854607"/>
        <a:ext cx="1147717" cy="718796"/>
      </dsp:txXfrm>
    </dsp:sp>
    <dsp:sp modelId="{BF04F28F-A367-445A-A33D-3D5C5B39AF46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76210" y="2404968"/>
              </a:moveTo>
              <a:arcTo wR="1875730" hR="1875730" stAng="9816686" swAng="1966629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9994-760B-433F-8927-3809336022EE}">
      <dsp:nvSpPr>
        <dsp:cNvPr id="0" name=""/>
        <dsp:cNvSpPr/>
      </dsp:nvSpPr>
      <dsp:spPr>
        <a:xfrm>
          <a:off x="1159033" y="939991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RECEPTION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7918" y="978876"/>
        <a:ext cx="1147717" cy="718796"/>
      </dsp:txXfrm>
    </dsp:sp>
    <dsp:sp modelId="{99D65FEF-6CDB-42D7-A47A-96DBE4FB3E12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565180" y="533782"/>
              </a:moveTo>
              <a:arcTo wR="1875730" hR="1875730" stAng="13540692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CB1E-3182-4647-8D48-2E6EFCC8A6A4}">
      <dsp:nvSpPr>
        <dsp:cNvPr id="0" name=""/>
        <dsp:cNvSpPr/>
      </dsp:nvSpPr>
      <dsp:spPr>
        <a:xfrm>
          <a:off x="2783464" y="2125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ADMINISTRATION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2349" y="41010"/>
        <a:ext cx="1147717" cy="718796"/>
      </dsp:txXfrm>
    </dsp:sp>
    <dsp:sp modelId="{5FCECD6E-DEE9-4600-933D-3E847B2097EC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2496295" y="105627"/>
              </a:moveTo>
              <a:arcTo wR="1875730" hR="1875730" stAng="17359183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7F6F7-BC57-4F38-A333-0D11A1786571}">
      <dsp:nvSpPr>
        <dsp:cNvPr id="0" name=""/>
        <dsp:cNvSpPr/>
      </dsp:nvSpPr>
      <dsp:spPr>
        <a:xfrm>
          <a:off x="4407894" y="939991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SALES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46779" y="978876"/>
        <a:ext cx="1147717" cy="718796"/>
      </dsp:txXfrm>
    </dsp:sp>
    <dsp:sp modelId="{1AAE6268-01CE-43A0-8DBA-FD871875DBD8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3675251" y="1346493"/>
              </a:moveTo>
              <a:arcTo wR="1875730" hR="1875730" stAng="20616686" swAng="1966629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13E04-46D1-40BD-8337-5CB827A964B9}">
      <dsp:nvSpPr>
        <dsp:cNvPr id="0" name=""/>
        <dsp:cNvSpPr/>
      </dsp:nvSpPr>
      <dsp:spPr>
        <a:xfrm>
          <a:off x="4407894" y="2815722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ACCOUNTING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46779" y="2854607"/>
        <a:ext cx="1147717" cy="718796"/>
      </dsp:txXfrm>
    </dsp:sp>
    <dsp:sp modelId="{0F19471F-2760-41C0-A973-02B50725770E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3186280" y="3217679"/>
              </a:moveTo>
              <a:arcTo wR="1875730" hR="1875730" stAng="2740692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63B55-9753-4263-A8C8-8908CACAAA31}">
      <dsp:nvSpPr>
        <dsp:cNvPr id="0" name=""/>
        <dsp:cNvSpPr/>
      </dsp:nvSpPr>
      <dsp:spPr>
        <a:xfrm>
          <a:off x="2783464" y="3753587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ARCHIVE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2349" y="3792472"/>
        <a:ext cx="1147717" cy="718796"/>
      </dsp:txXfrm>
    </dsp:sp>
    <dsp:sp modelId="{D8110C9E-9201-4E91-A2DF-A76621275571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1255165" y="3645833"/>
              </a:moveTo>
              <a:arcTo wR="1875730" hR="1875730" stAng="6559183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CF067-0989-4D87-AC51-BBA2274F8089}">
      <dsp:nvSpPr>
        <dsp:cNvPr id="0" name=""/>
        <dsp:cNvSpPr/>
      </dsp:nvSpPr>
      <dsp:spPr>
        <a:xfrm>
          <a:off x="1159033" y="2815722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FINANCE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7918" y="2854607"/>
        <a:ext cx="1147717" cy="718796"/>
      </dsp:txXfrm>
    </dsp:sp>
    <dsp:sp modelId="{BF04F28F-A367-445A-A33D-3D5C5B39AF46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76210" y="2404968"/>
              </a:moveTo>
              <a:arcTo wR="1875730" hR="1875730" stAng="9816686" swAng="1966629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9994-760B-433F-8927-3809336022EE}">
      <dsp:nvSpPr>
        <dsp:cNvPr id="0" name=""/>
        <dsp:cNvSpPr/>
      </dsp:nvSpPr>
      <dsp:spPr>
        <a:xfrm>
          <a:off x="1159033" y="939991"/>
          <a:ext cx="1225487" cy="796566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RECEPTION</a:t>
          </a:r>
          <a:endParaRPr lang="da-DK" sz="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7918" y="978876"/>
        <a:ext cx="1147717" cy="718796"/>
      </dsp:txXfrm>
    </dsp:sp>
    <dsp:sp modelId="{99D65FEF-6CDB-42D7-A47A-96DBE4FB3E12}">
      <dsp:nvSpPr>
        <dsp:cNvPr id="0" name=""/>
        <dsp:cNvSpPr/>
      </dsp:nvSpPr>
      <dsp:spPr>
        <a:xfrm>
          <a:off x="1520477" y="400409"/>
          <a:ext cx="3751461" cy="3751461"/>
        </a:xfrm>
        <a:custGeom>
          <a:avLst/>
          <a:gdLst/>
          <a:ahLst/>
          <a:cxnLst/>
          <a:rect l="0" t="0" r="0" b="0"/>
          <a:pathLst>
            <a:path>
              <a:moveTo>
                <a:pt x="565180" y="533782"/>
              </a:moveTo>
              <a:arcTo wR="1875730" hR="1875730" stAng="13540692" swAng="1500125"/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350B-39EA-418A-BDEE-9B7B744D5E52}">
      <dsp:nvSpPr>
        <dsp:cNvPr id="0" name=""/>
        <dsp:cNvSpPr/>
      </dsp:nvSpPr>
      <dsp:spPr>
        <a:xfrm>
          <a:off x="3691" y="0"/>
          <a:ext cx="3228028" cy="7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rial" pitchFamily="34" charset="0"/>
              <a:cs typeface="Arial" pitchFamily="34" charset="0"/>
            </a:rPr>
            <a:t>Ad hoc integration</a:t>
          </a:r>
          <a:endParaRPr lang="da-DK" sz="1200" kern="1200" dirty="0">
            <a:latin typeface="Arial" pitchFamily="34" charset="0"/>
            <a:cs typeface="Arial" pitchFamily="34" charset="0"/>
          </a:endParaRPr>
        </a:p>
      </dsp:txBody>
      <dsp:txXfrm>
        <a:off x="3691" y="0"/>
        <a:ext cx="3030006" cy="792089"/>
      </dsp:txXfrm>
    </dsp:sp>
    <dsp:sp modelId="{3AAB004B-022F-423F-BE48-7BCF83CDC4DE}">
      <dsp:nvSpPr>
        <dsp:cNvPr id="0" name=""/>
        <dsp:cNvSpPr/>
      </dsp:nvSpPr>
      <dsp:spPr>
        <a:xfrm>
          <a:off x="2586113" y="0"/>
          <a:ext cx="3228028" cy="7920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rial" pitchFamily="34" charset="0"/>
              <a:cs typeface="Arial" pitchFamily="34" charset="0"/>
            </a:rPr>
            <a:t>EAI</a:t>
          </a:r>
          <a:endParaRPr lang="da-DK" sz="1200" kern="1200" dirty="0">
            <a:latin typeface="Arial" pitchFamily="34" charset="0"/>
            <a:cs typeface="Arial" pitchFamily="34" charset="0"/>
          </a:endParaRPr>
        </a:p>
      </dsp:txBody>
      <dsp:txXfrm>
        <a:off x="2982158" y="0"/>
        <a:ext cx="2435939" cy="792089"/>
      </dsp:txXfrm>
    </dsp:sp>
    <dsp:sp modelId="{F1B6BD6A-D834-4594-91D7-725B6CCD30AF}">
      <dsp:nvSpPr>
        <dsp:cNvPr id="0" name=""/>
        <dsp:cNvSpPr/>
      </dsp:nvSpPr>
      <dsp:spPr>
        <a:xfrm>
          <a:off x="5168536" y="0"/>
          <a:ext cx="3228028" cy="7920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latin typeface="Arial" pitchFamily="34" charset="0"/>
              <a:cs typeface="Arial" pitchFamily="34" charset="0"/>
            </a:rPr>
            <a:t>SOA</a:t>
          </a:r>
          <a:endParaRPr lang="da-DK" sz="1200" kern="1200" dirty="0">
            <a:latin typeface="Arial" pitchFamily="34" charset="0"/>
            <a:cs typeface="Arial" pitchFamily="34" charset="0"/>
          </a:endParaRPr>
        </a:p>
      </dsp:txBody>
      <dsp:txXfrm>
        <a:off x="5564581" y="0"/>
        <a:ext cx="2435939" cy="792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7DC2-25C9-4B07-9CC0-0C5ACD104ACA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E965-852A-4762-983D-B51799C9C6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0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 to the guest </a:t>
            </a:r>
            <a:r>
              <a:rPr lang="da-DK" dirty="0" err="1"/>
              <a:t>lecture</a:t>
            </a:r>
            <a:r>
              <a:rPr lang="da-DK" dirty="0"/>
              <a:t> in Web Services and Service </a:t>
            </a:r>
            <a:r>
              <a:rPr lang="da-DK" dirty="0" err="1"/>
              <a:t>Oriented</a:t>
            </a:r>
            <a:r>
              <a:rPr lang="da-DK"/>
              <a:t> Architecture by Netcompany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66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What</a:t>
            </a:r>
            <a:r>
              <a:rPr lang="da-DK" dirty="0" smtClean="0"/>
              <a:t> is Gartner Group? Gartner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publishes</a:t>
            </a:r>
            <a:r>
              <a:rPr lang="da-DK" baseline="0" dirty="0" smtClean="0"/>
              <a:t> the </a:t>
            </a:r>
            <a:r>
              <a:rPr lang="da-DK" dirty="0" err="1" smtClean="0"/>
              <a:t>Hype</a:t>
            </a:r>
            <a:r>
              <a:rPr lang="da-DK" dirty="0" smtClean="0"/>
              <a:t> </a:t>
            </a:r>
            <a:r>
              <a:rPr lang="da-DK" dirty="0" err="1" smtClean="0"/>
              <a:t>Cycle</a:t>
            </a:r>
            <a:r>
              <a:rPr lang="da-DK" dirty="0" smtClean="0"/>
              <a:t> for </a:t>
            </a:r>
            <a:r>
              <a:rPr lang="da-DK" dirty="0" err="1" smtClean="0"/>
              <a:t>emerging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technologies</a:t>
            </a:r>
            <a:endParaRPr lang="da-DK" baseline="0" dirty="0" smtClean="0"/>
          </a:p>
          <a:p>
            <a:endParaRPr lang="da-D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What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hype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cycle</a:t>
            </a:r>
            <a:r>
              <a:rPr lang="da-DK" baseline="0" dirty="0" smtClean="0"/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err="1" smtClean="0"/>
              <a:t>Peak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expections</a:t>
            </a:r>
            <a:r>
              <a:rPr lang="da-DK" baseline="0" dirty="0" smtClean="0"/>
              <a:t> P (</a:t>
            </a:r>
            <a:r>
              <a:rPr lang="da-DK" baseline="0" dirty="0" err="1" smtClean="0"/>
              <a:t>everybody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wants</a:t>
            </a:r>
            <a:r>
              <a:rPr lang="da-DK" baseline="0" dirty="0" smtClean="0"/>
              <a:t> it – </a:t>
            </a:r>
            <a:r>
              <a:rPr lang="da-DK" baseline="0" dirty="0" err="1" smtClean="0"/>
              <a:t>interest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peak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everybody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tries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implement</a:t>
            </a:r>
            <a:r>
              <a:rPr lang="da-DK" baseline="0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smtClean="0"/>
              <a:t>Through og </a:t>
            </a:r>
            <a:r>
              <a:rPr lang="da-DK" baseline="0" dirty="0" err="1" smtClean="0"/>
              <a:t>disillusionment</a:t>
            </a:r>
            <a:r>
              <a:rPr lang="da-DK" baseline="0" dirty="0" smtClean="0"/>
              <a:t> T (most </a:t>
            </a:r>
            <a:r>
              <a:rPr lang="da-DK" baseline="0" dirty="0" err="1" smtClean="0"/>
              <a:t>attempts</a:t>
            </a:r>
            <a:r>
              <a:rPr lang="da-DK" baseline="0" dirty="0" smtClean="0"/>
              <a:t> by </a:t>
            </a:r>
            <a:r>
              <a:rPr lang="da-DK" baseline="0" dirty="0" err="1" smtClean="0"/>
              <a:t>early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movers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fail</a:t>
            </a:r>
            <a:r>
              <a:rPr lang="da-DK" baseline="0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err="1" smtClean="0"/>
              <a:t>Slope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enligthenment</a:t>
            </a:r>
            <a:r>
              <a:rPr lang="da-DK" baseline="0" dirty="0" smtClean="0"/>
              <a:t> S (</a:t>
            </a:r>
            <a:r>
              <a:rPr lang="da-DK" baseline="0" dirty="0" err="1" smtClean="0"/>
              <a:t>implementations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previous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experience</a:t>
            </a:r>
            <a:r>
              <a:rPr lang="da-DK" baseline="0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aseline="0" dirty="0" smtClean="0"/>
              <a:t>Plateau of </a:t>
            </a:r>
            <a:r>
              <a:rPr lang="da-DK" baseline="0" dirty="0" err="1" smtClean="0"/>
              <a:t>productivity</a:t>
            </a:r>
            <a:r>
              <a:rPr lang="da-DK" baseline="0" dirty="0" smtClean="0"/>
              <a:t> P (”</a:t>
            </a:r>
            <a:r>
              <a:rPr lang="da-DK" baseline="0" dirty="0" err="1" smtClean="0"/>
              <a:t>off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shelf</a:t>
            </a:r>
            <a:r>
              <a:rPr lang="da-DK" baseline="0" dirty="0" smtClean="0"/>
              <a:t>” </a:t>
            </a:r>
            <a:r>
              <a:rPr lang="da-DK" baseline="0" dirty="0" err="1" smtClean="0"/>
              <a:t>technology</a:t>
            </a:r>
            <a:r>
              <a:rPr lang="da-DK" baseline="0" dirty="0" smtClean="0"/>
              <a:t>)</a:t>
            </a:r>
          </a:p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28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/>
              <a:t>Around</a:t>
            </a:r>
            <a:r>
              <a:rPr lang="da-DK"/>
              <a:t> </a:t>
            </a:r>
            <a:r>
              <a:rPr lang="da-DK" smtClean="0"/>
              <a:t>2005</a:t>
            </a:r>
            <a:r>
              <a:rPr lang="da-DK" baseline="0" smtClean="0"/>
              <a:t>, </a:t>
            </a:r>
            <a:r>
              <a:rPr lang="da-DK" baseline="0" dirty="0" err="1"/>
              <a:t>after</a:t>
            </a:r>
            <a:r>
              <a:rPr lang="da-DK" baseline="0" dirty="0"/>
              <a:t> a </a:t>
            </a:r>
            <a:r>
              <a:rPr lang="da-DK" baseline="0" dirty="0" err="1"/>
              <a:t>hype</a:t>
            </a:r>
            <a:r>
              <a:rPr lang="da-DK" baseline="0" dirty="0"/>
              <a:t> </a:t>
            </a:r>
            <a:r>
              <a:rPr lang="da-DK" baseline="0" dirty="0" err="1"/>
              <a:t>crash</a:t>
            </a:r>
            <a:r>
              <a:rPr lang="da-DK" baseline="0"/>
              <a:t>, </a:t>
            </a:r>
            <a:r>
              <a:rPr lang="da-DK" baseline="0" smtClean="0"/>
              <a:t>around, </a:t>
            </a:r>
            <a:r>
              <a:rPr lang="da-DK" baseline="0" dirty="0"/>
              <a:t>SOA </a:t>
            </a:r>
            <a:r>
              <a:rPr lang="da-DK" baseline="0" dirty="0" err="1"/>
              <a:t>was</a:t>
            </a:r>
            <a:r>
              <a:rPr lang="da-DK" baseline="0" dirty="0"/>
              <a:t> on the </a:t>
            </a:r>
            <a:r>
              <a:rPr lang="da-DK" baseline="0" dirty="0" err="1"/>
              <a:t>slope</a:t>
            </a:r>
            <a:r>
              <a:rPr lang="da-DK" baseline="0" dirty="0"/>
              <a:t> of </a:t>
            </a:r>
            <a:r>
              <a:rPr lang="da-DK" baseline="0" dirty="0" err="1"/>
              <a:t>enlightenment</a:t>
            </a:r>
            <a:r>
              <a:rPr lang="da-DK" baseline="0" dirty="0"/>
              <a:t> </a:t>
            </a:r>
            <a:r>
              <a:rPr lang="da-DK" baseline="0" dirty="0" err="1"/>
              <a:t>heading</a:t>
            </a:r>
            <a:r>
              <a:rPr lang="da-DK" baseline="0" dirty="0"/>
              <a:t> for the plateau.</a:t>
            </a:r>
          </a:p>
          <a:p>
            <a:endParaRPr lang="da-DK" dirty="0"/>
          </a:p>
          <a:p>
            <a:r>
              <a:rPr lang="da-DK" baseline="0"/>
              <a:t>Example</a:t>
            </a:r>
            <a:r>
              <a:rPr lang="da-DK" baseline="0" dirty="0"/>
              <a:t>: SOA </a:t>
            </a:r>
            <a:r>
              <a:rPr lang="da-DK" baseline="0" dirty="0" err="1"/>
              <a:t>projects</a:t>
            </a:r>
            <a:r>
              <a:rPr lang="da-DK" baseline="0" dirty="0"/>
              <a:t> </a:t>
            </a:r>
            <a:r>
              <a:rPr lang="da-DK" baseline="0" dirty="0" err="1"/>
              <a:t>around</a:t>
            </a:r>
            <a:r>
              <a:rPr lang="da-DK" baseline="0" dirty="0"/>
              <a:t> 2003 </a:t>
            </a:r>
            <a:r>
              <a:rPr lang="da-DK" baseline="0" dirty="0" err="1"/>
              <a:t>was</a:t>
            </a:r>
            <a:r>
              <a:rPr lang="da-DK" baseline="0" dirty="0"/>
              <a:t> </a:t>
            </a:r>
            <a:r>
              <a:rPr lang="da-DK" baseline="0"/>
              <a:t>more </a:t>
            </a:r>
            <a:r>
              <a:rPr lang="da-DK" dirty="0" err="1"/>
              <a:t>focused</a:t>
            </a:r>
            <a:r>
              <a:rPr lang="da-DK"/>
              <a:t> on </a:t>
            </a:r>
            <a:r>
              <a:rPr lang="da-DK" baseline="0" smtClean="0"/>
              <a:t>the </a:t>
            </a:r>
            <a:r>
              <a:rPr lang="da-DK" baseline="0" dirty="0" err="1"/>
              <a:t>technology</a:t>
            </a:r>
            <a:r>
              <a:rPr lang="da-DK" baseline="0" dirty="0"/>
              <a:t>, and </a:t>
            </a:r>
            <a:r>
              <a:rPr lang="da-DK" baseline="0" dirty="0" err="1"/>
              <a:t>many</a:t>
            </a:r>
            <a:r>
              <a:rPr lang="da-DK" baseline="0" dirty="0"/>
              <a:t> </a:t>
            </a:r>
            <a:r>
              <a:rPr lang="da-DK" baseline="0" dirty="0" err="1"/>
              <a:t>failed</a:t>
            </a:r>
            <a:r>
              <a:rPr lang="da-DK" baseline="0" dirty="0"/>
              <a:t> </a:t>
            </a:r>
            <a:r>
              <a:rPr lang="da-DK" baseline="0" dirty="0" err="1"/>
              <a:t>miserably</a:t>
            </a:r>
            <a:r>
              <a:rPr lang="da-DK" baseline="0" dirty="0"/>
              <a:t>.</a:t>
            </a:r>
          </a:p>
          <a:p>
            <a:endParaRPr lang="da-DK" baseline="0" dirty="0"/>
          </a:p>
          <a:p>
            <a:r>
              <a:rPr lang="da-DK" baseline="0" dirty="0" err="1"/>
              <a:t>After</a:t>
            </a:r>
            <a:r>
              <a:rPr lang="da-DK" baseline="0" dirty="0"/>
              <a:t> 2009, </a:t>
            </a:r>
            <a:r>
              <a:rPr lang="da-DK" baseline="0"/>
              <a:t>SOA </a:t>
            </a:r>
            <a:r>
              <a:rPr lang="da-DK" err="1"/>
              <a:t>disappear</a:t>
            </a:r>
            <a:r>
              <a:rPr lang="da-DK"/>
              <a:t> </a:t>
            </a:r>
            <a:r>
              <a:rPr lang="da-DK" baseline="0" smtClean="0"/>
              <a:t>from </a:t>
            </a:r>
            <a:r>
              <a:rPr lang="da-DK" baseline="0" dirty="0"/>
              <a:t>Gartners </a:t>
            </a:r>
            <a:r>
              <a:rPr lang="da-DK" baseline="0" err="1"/>
              <a:t>hype</a:t>
            </a:r>
            <a:r>
              <a:rPr lang="da-DK" baseline="0"/>
              <a:t> cycle</a:t>
            </a:r>
            <a:r>
              <a:rPr lang="da-DK"/>
              <a:t>: </a:t>
            </a:r>
            <a:r>
              <a:rPr lang="da-DK" baseline="0" smtClean="0"/>
              <a:t>SOA </a:t>
            </a:r>
            <a:r>
              <a:rPr lang="da-DK" dirty="0"/>
              <a:t>has</a:t>
            </a:r>
            <a:r>
              <a:rPr lang="da-DK"/>
              <a:t> </a:t>
            </a:r>
            <a:r>
              <a:rPr lang="da-DK" baseline="0"/>
              <a:t>reached </a:t>
            </a:r>
            <a:r>
              <a:rPr lang="da-DK" baseline="0" dirty="0"/>
              <a:t>the plateau</a:t>
            </a:r>
            <a:r>
              <a:rPr lang="da-DK" baseline="0"/>
              <a:t>. </a:t>
            </a:r>
            <a:r>
              <a:rPr lang="da-DK" dirty="0" err="1"/>
              <a:t>Today</a:t>
            </a:r>
            <a:r>
              <a:rPr lang="da-DK"/>
              <a:t> many </a:t>
            </a:r>
            <a:r>
              <a:rPr lang="da-DK" baseline="0" smtClean="0"/>
              <a:t>SOA </a:t>
            </a:r>
            <a:r>
              <a:rPr lang="da-DK" baseline="0"/>
              <a:t>principles </a:t>
            </a:r>
            <a:r>
              <a:rPr lang="da-DK" baseline="0" smtClean="0"/>
              <a:t>influence </a:t>
            </a:r>
            <a:r>
              <a:rPr lang="da-DK" baseline="0" dirty="0"/>
              <a:t>(</a:t>
            </a:r>
            <a:r>
              <a:rPr lang="da-DK" baseline="0" dirty="0" err="1"/>
              <a:t>enterprise</a:t>
            </a:r>
            <a:r>
              <a:rPr lang="da-DK" baseline="0"/>
              <a:t>) </a:t>
            </a:r>
            <a:r>
              <a:rPr lang="da-DK"/>
              <a:t>systems </a:t>
            </a:r>
            <a:r>
              <a:rPr lang="da-DK" baseline="0" smtClean="0"/>
              <a:t>architecture</a:t>
            </a:r>
            <a:r>
              <a:rPr lang="da-DK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95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Comment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TECHNOLOGY from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cycle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previous</a:t>
            </a:r>
            <a:r>
              <a:rPr lang="da-DK" baseline="0" dirty="0" smtClean="0"/>
              <a:t> slides</a:t>
            </a:r>
            <a:r>
              <a:rPr lang="da-DK" dirty="0" smtClean="0"/>
              <a:t>.</a:t>
            </a:r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technology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perspective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lacks</a:t>
            </a:r>
            <a:r>
              <a:rPr lang="da-DK" baseline="0" dirty="0" smtClean="0"/>
              <a:t> the most </a:t>
            </a:r>
            <a:r>
              <a:rPr lang="da-DK" baseline="0" dirty="0" err="1" smtClean="0"/>
              <a:t>important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reasons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apply</a:t>
            </a:r>
            <a:r>
              <a:rPr lang="da-DK" baseline="0" dirty="0" smtClean="0"/>
              <a:t> SOA.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117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Comment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HYPE from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cycle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previous</a:t>
            </a:r>
            <a:r>
              <a:rPr lang="da-DK" baseline="0" dirty="0" smtClean="0"/>
              <a:t> slides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The principles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revolves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around</a:t>
            </a:r>
            <a:r>
              <a:rPr lang="da-DK" baseline="0" dirty="0" smtClean="0"/>
              <a:t> BUSINESS and </a:t>
            </a:r>
            <a:r>
              <a:rPr lang="da-DK" baseline="0" dirty="0" err="1" smtClean="0"/>
              <a:t>less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technology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99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Lets</a:t>
            </a:r>
            <a:r>
              <a:rPr lang="da-DK" dirty="0" smtClean="0"/>
              <a:t> </a:t>
            </a:r>
            <a:r>
              <a:rPr lang="da-DK" dirty="0" err="1" smtClean="0"/>
              <a:t>try</a:t>
            </a:r>
            <a:r>
              <a:rPr lang="da-DK" dirty="0" smtClean="0"/>
              <a:t> to </a:t>
            </a:r>
            <a:r>
              <a:rPr lang="da-DK" dirty="0" err="1" smtClean="0"/>
              <a:t>think</a:t>
            </a:r>
            <a:r>
              <a:rPr lang="da-DK" dirty="0" smtClean="0"/>
              <a:t> of an </a:t>
            </a:r>
            <a:r>
              <a:rPr lang="da-DK" dirty="0" err="1" smtClean="0"/>
              <a:t>analogy</a:t>
            </a:r>
            <a:r>
              <a:rPr lang="da-DK" dirty="0" smtClean="0"/>
              <a:t> </a:t>
            </a:r>
            <a:r>
              <a:rPr lang="da-DK" dirty="0" err="1" smtClean="0"/>
              <a:t>related</a:t>
            </a:r>
            <a:r>
              <a:rPr lang="da-DK" baseline="0" dirty="0" smtClean="0"/>
              <a:t> to BUSINESS</a:t>
            </a:r>
            <a:r>
              <a:rPr lang="da-DK" dirty="0" smtClean="0"/>
              <a:t>:</a:t>
            </a:r>
            <a:r>
              <a:rPr lang="da-DK" baseline="0" dirty="0" smtClean="0"/>
              <a:t> A</a:t>
            </a:r>
            <a:r>
              <a:rPr lang="da-DK" dirty="0" smtClean="0"/>
              <a:t> large </a:t>
            </a:r>
            <a:r>
              <a:rPr lang="da-DK" dirty="0" err="1" smtClean="0"/>
              <a:t>corporation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How </a:t>
            </a:r>
            <a:r>
              <a:rPr lang="da-DK" baseline="0" dirty="0" smtClean="0"/>
              <a:t>most (if not all) </a:t>
            </a:r>
            <a:r>
              <a:rPr lang="da-DK" baseline="0" dirty="0" err="1" smtClean="0"/>
              <a:t>corporations</a:t>
            </a:r>
            <a:r>
              <a:rPr lang="da-DK" baseline="0" dirty="0" smtClean="0"/>
              <a:t> </a:t>
            </a:r>
            <a:r>
              <a:rPr lang="da-DK" dirty="0" smtClean="0"/>
              <a:t>has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structured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decades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09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err="1" smtClean="0"/>
              <a:t>Principle</a:t>
            </a:r>
            <a:r>
              <a:rPr lang="da-DK" baseline="0" dirty="0" smtClean="0"/>
              <a:t>: DIVIDE AND CONQUEOR</a:t>
            </a:r>
          </a:p>
          <a:p>
            <a:endParaRPr lang="da-DK" baseline="0" dirty="0" smtClean="0"/>
          </a:p>
          <a:p>
            <a:r>
              <a:rPr lang="da-DK" baseline="0" dirty="0" smtClean="0"/>
              <a:t>As </a:t>
            </a:r>
            <a:r>
              <a:rPr lang="da-DK" baseline="0" dirty="0" err="1" smtClean="0"/>
              <a:t>corporations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grow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individual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departments</a:t>
            </a:r>
            <a:r>
              <a:rPr lang="da-DK" baseline="0" dirty="0" smtClean="0"/>
              <a:t> </a:t>
            </a:r>
            <a:r>
              <a:rPr lang="da-DK" dirty="0" smtClean="0"/>
              <a:t>(business units)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dirty="0" err="1" smtClean="0"/>
              <a:t>created</a:t>
            </a:r>
            <a:r>
              <a:rPr lang="da-DK" dirty="0" smtClean="0"/>
              <a:t> </a:t>
            </a:r>
            <a:r>
              <a:rPr lang="da-DK" baseline="0" dirty="0" smtClean="0"/>
              <a:t>to provide business services.</a:t>
            </a:r>
          </a:p>
          <a:p>
            <a:endParaRPr lang="da-DK" baseline="0" dirty="0" smtClean="0"/>
          </a:p>
          <a:p>
            <a:r>
              <a:rPr lang="da-DK" dirty="0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coupling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C</a:t>
            </a:r>
            <a:r>
              <a:rPr lang="da-DK" dirty="0" err="1" smtClean="0"/>
              <a:t>ontract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</a:t>
            </a:r>
            <a:r>
              <a:rPr lang="da-DK" dirty="0" err="1" smtClean="0"/>
              <a:t>cooporation</a:t>
            </a:r>
            <a:r>
              <a:rPr lang="da-DK" dirty="0" smtClean="0"/>
              <a:t>,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Autonomy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cornerstones</a:t>
            </a:r>
            <a:r>
              <a:rPr lang="da-DK" baseline="0" dirty="0" smtClean="0"/>
              <a:t> of an </a:t>
            </a:r>
            <a:r>
              <a:rPr lang="da-DK" baseline="0" dirty="0" err="1" smtClean="0"/>
              <a:t>effective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corporation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17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Removing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building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left</a:t>
            </a:r>
            <a:r>
              <a:rPr lang="da-DK" baseline="0" dirty="0" smtClean="0"/>
              <a:t> with the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of BUSINESS SERVICES (units).</a:t>
            </a:r>
          </a:p>
          <a:p>
            <a:endParaRPr lang="da-DK" baseline="0" dirty="0" smtClean="0"/>
          </a:p>
          <a:p>
            <a:r>
              <a:rPr lang="da-DK" baseline="0" dirty="0" smtClean="0"/>
              <a:t>A business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divided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service </a:t>
            </a:r>
            <a:r>
              <a:rPr lang="da-DK" baseline="0" dirty="0" err="1" smtClean="0"/>
              <a:t>areas</a:t>
            </a:r>
            <a:r>
              <a:rPr lang="da-DK" baseline="0" dirty="0" smtClean="0"/>
              <a:t> or units </a:t>
            </a:r>
            <a:r>
              <a:rPr lang="da-DK" baseline="0" dirty="0" err="1" smtClean="0"/>
              <a:t>that</a:t>
            </a:r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err="1" smtClean="0"/>
              <a:t>Solves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well-defined</a:t>
            </a:r>
            <a:r>
              <a:rPr lang="da-DK" baseline="0" dirty="0" smtClean="0"/>
              <a:t> business </a:t>
            </a:r>
            <a:r>
              <a:rPr lang="da-DK" baseline="0" dirty="0" err="1" smtClean="0"/>
              <a:t>tasks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area</a:t>
            </a:r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Has </a:t>
            </a:r>
            <a:r>
              <a:rPr lang="da-DK" baseline="0" dirty="0" err="1" smtClean="0"/>
              <a:t>well-defined</a:t>
            </a:r>
            <a:r>
              <a:rPr lang="da-DK" baseline="0" dirty="0" smtClean="0"/>
              <a:t> processes for </a:t>
            </a:r>
            <a:r>
              <a:rPr lang="da-DK" baseline="0" dirty="0" err="1" smtClean="0"/>
              <a:t>providing</a:t>
            </a:r>
            <a:r>
              <a:rPr lang="da-DK" baseline="0" dirty="0" smtClean="0"/>
              <a:t> business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728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reality,</a:t>
            </a:r>
            <a:r>
              <a:rPr lang="da-DK" baseline="0" dirty="0" smtClean="0"/>
              <a:t> the information flows and processes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always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well-defined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isolated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within</a:t>
            </a:r>
            <a:r>
              <a:rPr lang="da-DK" baseline="0" dirty="0" smtClean="0"/>
              <a:t> a business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76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</a:t>
            </a:r>
            <a:r>
              <a:rPr lang="da-DK" baseline="0" dirty="0" smtClean="0"/>
              <a:t> unit </a:t>
            </a:r>
            <a:r>
              <a:rPr lang="da-DK" baseline="0" dirty="0" err="1" smtClean="0"/>
              <a:t>providing</a:t>
            </a:r>
            <a:r>
              <a:rPr lang="da-DK" baseline="0" dirty="0" smtClean="0"/>
              <a:t> business services </a:t>
            </a:r>
            <a:r>
              <a:rPr lang="da-DK" baseline="0" dirty="0" err="1" smtClean="0"/>
              <a:t>often</a:t>
            </a:r>
            <a:r>
              <a:rPr lang="da-DK" baseline="0" dirty="0" smtClean="0"/>
              <a:t> has </a:t>
            </a:r>
            <a:r>
              <a:rPr lang="da-DK" baseline="0" dirty="0" err="1" smtClean="0"/>
              <a:t>dependencies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715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dependency</a:t>
            </a:r>
            <a:r>
              <a:rPr lang="da-DK" dirty="0"/>
              <a:t> </a:t>
            </a:r>
            <a:r>
              <a:rPr lang="da-DK" dirty="0" err="1"/>
              <a:t>explosion</a:t>
            </a:r>
            <a:r>
              <a:rPr lang="da-DK" dirty="0"/>
              <a:t> </a:t>
            </a:r>
            <a:r>
              <a:rPr lang="da-DK" dirty="0" err="1"/>
              <a:t>becomes</a:t>
            </a:r>
            <a:r>
              <a:rPr lang="da-DK" dirty="0"/>
              <a:t> </a:t>
            </a:r>
            <a:r>
              <a:rPr lang="da-DK" dirty="0" smtClean="0"/>
              <a:t>evident </a:t>
            </a:r>
            <a:r>
              <a:rPr lang="da-DK" dirty="0"/>
              <a:t>as the </a:t>
            </a:r>
            <a:r>
              <a:rPr lang="da-DK" dirty="0" err="1"/>
              <a:t>company</a:t>
            </a:r>
            <a:r>
              <a:rPr lang="da-DK" dirty="0"/>
              <a:t> </a:t>
            </a:r>
            <a:r>
              <a:rPr lang="da-DK" dirty="0" err="1"/>
              <a:t>grows</a:t>
            </a:r>
            <a:r>
              <a:rPr lang="da-DK" dirty="0"/>
              <a:t>.</a:t>
            </a:r>
          </a:p>
          <a:p>
            <a:endParaRPr lang="da-DK" dirty="0" smtClean="0"/>
          </a:p>
          <a:p>
            <a:r>
              <a:rPr lang="da-DK" dirty="0" err="1" smtClean="0"/>
              <a:t>Each</a:t>
            </a:r>
            <a:r>
              <a:rPr lang="da-DK" dirty="0" smtClean="0"/>
              <a:t> unit </a:t>
            </a:r>
            <a:r>
              <a:rPr lang="da-DK" dirty="0" err="1" smtClean="0"/>
              <a:t>define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own</a:t>
            </a:r>
            <a:r>
              <a:rPr lang="da-DK" dirty="0" smtClean="0"/>
              <a:t> interface </a:t>
            </a:r>
            <a:r>
              <a:rPr lang="da-DK" baseline="0" dirty="0" smtClean="0"/>
              <a:t>(</a:t>
            </a:r>
            <a:r>
              <a:rPr lang="da-DK" dirty="0" err="1" smtClean="0"/>
              <a:t>biased</a:t>
            </a:r>
            <a:r>
              <a:rPr lang="da-DK" dirty="0" smtClean="0"/>
              <a:t> </a:t>
            </a:r>
            <a:r>
              <a:rPr lang="da-DK" baseline="0" dirty="0" smtClean="0"/>
              <a:t>by </a:t>
            </a:r>
            <a:r>
              <a:rPr lang="da-DK" baseline="0" dirty="0" err="1" smtClean="0"/>
              <a:t>their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isolated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understanding</a:t>
            </a:r>
            <a:r>
              <a:rPr lang="da-DK" baseline="0" dirty="0" smtClean="0"/>
              <a:t>/</a:t>
            </a:r>
            <a:r>
              <a:rPr lang="da-DK" baseline="0" dirty="0" err="1" smtClean="0"/>
              <a:t>interest</a:t>
            </a:r>
            <a:r>
              <a:rPr lang="da-DK" baseline="0" dirty="0" smtClean="0"/>
              <a:t> of the business)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85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544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To re-</a:t>
            </a:r>
            <a:r>
              <a:rPr lang="da-DK" dirty="0" err="1" smtClean="0"/>
              <a:t>iterate</a:t>
            </a:r>
            <a:r>
              <a:rPr lang="da-DK" dirty="0" smtClean="0"/>
              <a:t>:</a:t>
            </a:r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think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baseline="0" dirty="0" smtClean="0"/>
              <a:t> it,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sound business principles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r>
              <a:rPr lang="da-DK" dirty="0" smtClean="0"/>
              <a:t>TODO: </a:t>
            </a:r>
            <a:r>
              <a:rPr lang="da-DK" dirty="0" err="1" smtClean="0"/>
              <a:t>consolidate</a:t>
            </a:r>
            <a:r>
              <a:rPr lang="da-DK" dirty="0" smtClean="0"/>
              <a:t> with </a:t>
            </a:r>
            <a:r>
              <a:rPr lang="da-DK" dirty="0" err="1" smtClean="0"/>
              <a:t>next</a:t>
            </a:r>
            <a:r>
              <a:rPr lang="da-DK" baseline="0" dirty="0" smtClean="0"/>
              <a:t> slide- animation </a:t>
            </a:r>
            <a:r>
              <a:rPr lang="da-DK" baseline="0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2207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…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succesfull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companies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incorporated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8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implementing</a:t>
            </a:r>
            <a:r>
              <a:rPr lang="da-DK" baseline="0" dirty="0" smtClean="0"/>
              <a:t> SOA, 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step is to </a:t>
            </a:r>
            <a:r>
              <a:rPr lang="da-DK" baseline="0" dirty="0" err="1" smtClean="0"/>
              <a:t>build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model of the business.</a:t>
            </a:r>
          </a:p>
          <a:p>
            <a:endParaRPr lang="da-DK" baseline="0" dirty="0" smtClean="0"/>
          </a:p>
          <a:p>
            <a:r>
              <a:rPr lang="da-DK" baseline="0" dirty="0" smtClean="0"/>
              <a:t>This is the </a:t>
            </a:r>
            <a:r>
              <a:rPr lang="da-DK" baseline="0" dirty="0" err="1" smtClean="0"/>
              <a:t>cornerstone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reach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understanding</a:t>
            </a:r>
            <a:r>
              <a:rPr lang="da-DK" baseline="0" dirty="0" smtClean="0"/>
              <a:t> of the business </a:t>
            </a:r>
            <a:r>
              <a:rPr lang="da-DK" baseline="0" dirty="0" err="1" smtClean="0"/>
              <a:t>throughout</a:t>
            </a:r>
            <a:r>
              <a:rPr lang="da-DK" baseline="0" dirty="0" smtClean="0"/>
              <a:t> the business.</a:t>
            </a:r>
          </a:p>
          <a:p>
            <a:endParaRPr lang="da-DK" baseline="0" dirty="0" smtClean="0"/>
          </a:p>
          <a:p>
            <a:r>
              <a:rPr lang="da-DK" baseline="0" dirty="0" smtClean="0"/>
              <a:t>Business service </a:t>
            </a:r>
            <a:r>
              <a:rPr lang="da-DK" baseline="0" dirty="0" err="1" smtClean="0"/>
              <a:t>contracts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defined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shared</a:t>
            </a:r>
            <a:r>
              <a:rPr lang="da-DK" baseline="0" dirty="0" smtClean="0"/>
              <a:t> model.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942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Dogma</a:t>
            </a:r>
            <a:r>
              <a:rPr lang="da-DK" dirty="0"/>
              <a:t>: Endegyldig sandhed,</a:t>
            </a:r>
            <a:r>
              <a:rPr lang="da-DK" baseline="0" dirty="0"/>
              <a:t> dvs. religiøst princip uden behov for bevis.</a:t>
            </a:r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221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During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hype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period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s</a:t>
            </a:r>
            <a:r>
              <a:rPr lang="da-DK" dirty="0" err="1" smtClean="0"/>
              <a:t>ome</a:t>
            </a:r>
            <a:r>
              <a:rPr lang="da-DK" dirty="0" smtClean="0"/>
              <a:t> </a:t>
            </a:r>
            <a:r>
              <a:rPr lang="da-DK" dirty="0" err="1" smtClean="0"/>
              <a:t>organizations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thought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SOA </a:t>
            </a:r>
            <a:r>
              <a:rPr lang="da-DK" baseline="0" dirty="0" err="1" smtClean="0"/>
              <a:t>prescribed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silver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bullet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Example</a:t>
            </a:r>
            <a:r>
              <a:rPr lang="da-DK" baseline="0" dirty="0" smtClean="0"/>
              <a:t>:</a:t>
            </a:r>
            <a:endParaRPr lang="da-DK" dirty="0" smtClean="0"/>
          </a:p>
          <a:p>
            <a:r>
              <a:rPr lang="da-DK" dirty="0" smtClean="0"/>
              <a:t>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decides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order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move</a:t>
            </a:r>
            <a:r>
              <a:rPr lang="da-DK" baseline="0" dirty="0" smtClean="0"/>
              <a:t> forward, a </a:t>
            </a:r>
            <a:r>
              <a:rPr lang="da-DK" baseline="0" dirty="0" err="1" smtClean="0"/>
              <a:t>full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unified</a:t>
            </a:r>
            <a:r>
              <a:rPr lang="da-DK" baseline="0" dirty="0" smtClean="0"/>
              <a:t> model of the </a:t>
            </a:r>
            <a:r>
              <a:rPr lang="da-DK" baseline="0" dirty="0" err="1" smtClean="0"/>
              <a:t>busniess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required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implement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their</a:t>
            </a:r>
            <a:r>
              <a:rPr lang="da-DK" baseline="0" dirty="0" smtClean="0"/>
              <a:t> SOA </a:t>
            </a:r>
            <a:r>
              <a:rPr lang="da-DK" baseline="0" dirty="0" err="1" smtClean="0"/>
              <a:t>strategy</a:t>
            </a:r>
            <a:r>
              <a:rPr lang="da-DK" baseline="0" dirty="0" smtClean="0"/>
              <a:t>.</a:t>
            </a:r>
          </a:p>
          <a:p>
            <a:endParaRPr lang="da-DK" dirty="0" smtClean="0"/>
          </a:p>
          <a:p>
            <a:r>
              <a:rPr lang="da-DK" baseline="0" dirty="0" err="1" smtClean="0"/>
              <a:t>Four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later</a:t>
            </a:r>
            <a:r>
              <a:rPr lang="da-DK" baseline="0" dirty="0" smtClean="0"/>
              <a:t>, the SOA </a:t>
            </a:r>
            <a:r>
              <a:rPr lang="da-DK" baseline="0" dirty="0" err="1" smtClean="0"/>
              <a:t>initiative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put in grave due to </a:t>
            </a:r>
            <a:r>
              <a:rPr lang="da-DK" baseline="0" dirty="0" err="1" smtClean="0"/>
              <a:t>lack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results</a:t>
            </a:r>
            <a:r>
              <a:rPr lang="da-DK" baseline="0" dirty="0" smtClean="0"/>
              <a:t>: A </a:t>
            </a:r>
            <a:r>
              <a:rPr lang="da-DK" baseline="0" dirty="0" err="1" smtClean="0"/>
              <a:t>unified</a:t>
            </a:r>
            <a:r>
              <a:rPr lang="da-DK" baseline="0" dirty="0" smtClean="0"/>
              <a:t> model </a:t>
            </a:r>
            <a:r>
              <a:rPr lang="da-DK" baseline="0" dirty="0" err="1" smtClean="0"/>
              <a:t>could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agreed</a:t>
            </a:r>
            <a:r>
              <a:rPr lang="da-DK" baseline="0" dirty="0" smtClean="0"/>
              <a:t> upon.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2404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u="sng" dirty="0" smtClean="0"/>
              <a:t>So </a:t>
            </a:r>
            <a:r>
              <a:rPr lang="da-DK" u="sng" dirty="0" err="1" smtClean="0"/>
              <a:t>what</a:t>
            </a:r>
            <a:r>
              <a:rPr lang="da-DK" u="sng" dirty="0" smtClean="0"/>
              <a:t> is SOA</a:t>
            </a:r>
            <a:r>
              <a:rPr lang="da-DK" dirty="0" smtClean="0"/>
              <a:t>: </a:t>
            </a:r>
            <a:r>
              <a:rPr lang="da-DK" dirty="0" err="1" smtClean="0"/>
              <a:t>could</a:t>
            </a:r>
            <a:r>
              <a:rPr lang="da-DK" baseline="0" dirty="0" smtClean="0"/>
              <a:t> </a:t>
            </a:r>
            <a:r>
              <a:rPr lang="da-DK" dirty="0" smtClean="0"/>
              <a:t>look at SOA </a:t>
            </a:r>
            <a:r>
              <a:rPr lang="da-DK" dirty="0" err="1" smtClean="0"/>
              <a:t>manifest’s</a:t>
            </a:r>
            <a:r>
              <a:rPr lang="da-DK" dirty="0" smtClean="0"/>
              <a:t> definition</a:t>
            </a:r>
            <a:r>
              <a:rPr lang="da-DK" baseline="0" dirty="0" smtClean="0"/>
              <a:t> of service </a:t>
            </a:r>
            <a:r>
              <a:rPr lang="da-DK" baseline="0" dirty="0" err="1" smtClean="0"/>
              <a:t>orientation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dirty="0" err="1" smtClean="0"/>
              <a:t>Paradigm</a:t>
            </a:r>
            <a:r>
              <a:rPr lang="da-DK" dirty="0" smtClean="0"/>
              <a:t> : a </a:t>
            </a:r>
            <a:r>
              <a:rPr lang="en-US" dirty="0" smtClean="0"/>
              <a:t>typical example or pattern of something; a pattern or model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192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Along</a:t>
            </a:r>
            <a:r>
              <a:rPr lang="da-DK" dirty="0" smtClean="0"/>
              <a:t> the SOA </a:t>
            </a:r>
            <a:r>
              <a:rPr lang="da-DK" dirty="0" err="1" smtClean="0"/>
              <a:t>manifesto</a:t>
            </a:r>
            <a:r>
              <a:rPr lang="da-DK" dirty="0" smtClean="0"/>
              <a:t> definition</a:t>
            </a:r>
            <a:r>
              <a:rPr lang="da-DK" baseline="0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provided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u="sng" dirty="0" err="1" smtClean="0"/>
              <a:t>priorities</a:t>
            </a:r>
            <a:r>
              <a:rPr lang="da-DK" dirty="0" smtClean="0"/>
              <a:t> and </a:t>
            </a:r>
            <a:r>
              <a:rPr lang="da-DK" u="sng" dirty="0" err="1" smtClean="0"/>
              <a:t>guiding</a:t>
            </a:r>
            <a:r>
              <a:rPr lang="da-DK" u="sng" dirty="0" smtClean="0"/>
              <a:t> principles</a:t>
            </a:r>
          </a:p>
          <a:p>
            <a:endParaRPr lang="da-DK" u="sng" dirty="0" smtClean="0"/>
          </a:p>
          <a:p>
            <a:r>
              <a:rPr lang="da-DK" dirty="0" smtClean="0"/>
              <a:t>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keep</a:t>
            </a:r>
            <a:r>
              <a:rPr lang="da-DK" baseline="0" dirty="0" smtClean="0"/>
              <a:t> in mind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designing</a:t>
            </a:r>
            <a:r>
              <a:rPr lang="da-DK" dirty="0" smtClean="0"/>
              <a:t> or </a:t>
            </a:r>
            <a:r>
              <a:rPr lang="da-DK" dirty="0" err="1" smtClean="0"/>
              <a:t>implementing</a:t>
            </a:r>
            <a:r>
              <a:rPr lang="da-DK" dirty="0" smtClean="0"/>
              <a:t> a Service </a:t>
            </a:r>
            <a:r>
              <a:rPr lang="da-DK" dirty="0" err="1" smtClean="0"/>
              <a:t>Oriented</a:t>
            </a:r>
            <a:r>
              <a:rPr lang="da-DK" dirty="0" smtClean="0"/>
              <a:t> Architecture.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262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TAN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372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baseline="0" dirty="0" smtClean="0"/>
              <a:t> is a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 in general</a:t>
            </a:r>
          </a:p>
          <a:p>
            <a:r>
              <a:rPr lang="da-DK" baseline="0" dirty="0" err="1" smtClean="0"/>
              <a:t>What</a:t>
            </a:r>
            <a:r>
              <a:rPr lang="da-DK" baseline="0" dirty="0" smtClean="0"/>
              <a:t> is design ny </a:t>
            </a:r>
            <a:r>
              <a:rPr lang="da-DK" baseline="0" dirty="0" err="1" smtClean="0"/>
              <a:t>contract</a:t>
            </a:r>
            <a:endParaRPr lang="da-DK" baseline="0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Realise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no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a </a:t>
            </a:r>
            <a:r>
              <a:rPr lang="da-DK" baseline="0" dirty="0" err="1" smtClean="0"/>
              <a:t>complete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190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language</a:t>
            </a:r>
            <a:r>
              <a:rPr lang="da-DK" dirty="0" smtClean="0"/>
              <a:t> 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 is an agreement. </a:t>
            </a:r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Between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or more parties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Offer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benifit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Obligation</a:t>
            </a:r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Acceptance</a:t>
            </a:r>
            <a:r>
              <a:rPr lang="da-DK" baseline="0" dirty="0" smtClean="0"/>
              <a:t> by parties</a:t>
            </a:r>
          </a:p>
          <a:p>
            <a:r>
              <a:rPr lang="da-DK" baseline="0" dirty="0" err="1" smtClean="0"/>
              <a:t>Sometimes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bigger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the parties </a:t>
            </a:r>
            <a:r>
              <a:rPr lang="da-DK" baseline="0" dirty="0" err="1" smtClean="0"/>
              <a:t>involved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outlives</a:t>
            </a:r>
            <a:r>
              <a:rPr lang="da-DK" baseline="0" dirty="0" smtClean="0"/>
              <a:t> participants.</a:t>
            </a:r>
          </a:p>
          <a:p>
            <a:endParaRPr lang="da-DK" baseline="0" dirty="0" smtClean="0"/>
          </a:p>
          <a:p>
            <a:r>
              <a:rPr lang="da-DK" baseline="0" dirty="0" smtClean="0"/>
              <a:t>In software the term is ”Design by </a:t>
            </a:r>
            <a:r>
              <a:rPr lang="da-DK" baseline="0" dirty="0" err="1" smtClean="0"/>
              <a:t>Contract</a:t>
            </a:r>
            <a:r>
              <a:rPr lang="da-DK" baseline="0" dirty="0" smtClean="0"/>
              <a:t>”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Acceptable and unacceptable input values or types, and their meanings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Return values or types, and their meanings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Error and exception condition values or types that can occur, and their meanings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Side effects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Preconditions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Postconditions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Invariants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(more rarely) Performance guarantees, e.g. for time or space used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63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Thomas:</a:t>
            </a:r>
            <a:r>
              <a:rPr lang="da-DK" baseline="0" dirty="0" smtClean="0"/>
              <a:t> </a:t>
            </a:r>
          </a:p>
          <a:p>
            <a:r>
              <a:rPr lang="da-DK" baseline="0" dirty="0" err="1" smtClean="0"/>
              <a:t>Since</a:t>
            </a:r>
            <a:r>
              <a:rPr lang="da-DK" baseline="0" dirty="0" smtClean="0"/>
              <a:t> 1998 I have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working</a:t>
            </a:r>
            <a:r>
              <a:rPr lang="da-DK" baseline="0" dirty="0" smtClean="0"/>
              <a:t> as a developer, </a:t>
            </a:r>
            <a:r>
              <a:rPr lang="da-DK" baseline="0" dirty="0" err="1" smtClean="0"/>
              <a:t>architect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 manager on </a:t>
            </a:r>
            <a:r>
              <a:rPr lang="da-DK" baseline="0" dirty="0" err="1" smtClean="0"/>
              <a:t>various</a:t>
            </a:r>
            <a:r>
              <a:rPr lang="da-DK" baseline="0" dirty="0" smtClean="0"/>
              <a:t> business </a:t>
            </a:r>
            <a:r>
              <a:rPr lang="da-DK" baseline="0" dirty="0" err="1" smtClean="0"/>
              <a:t>critical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applications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I startede out </a:t>
            </a:r>
            <a:r>
              <a:rPr lang="da-DK" baseline="0" dirty="0" err="1" smtClean="0"/>
              <a:t>developing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client</a:t>
            </a:r>
            <a:r>
              <a:rPr lang="da-DK" baseline="0" dirty="0" smtClean="0"/>
              <a:t>/server </a:t>
            </a:r>
            <a:r>
              <a:rPr lang="da-DK" baseline="0" dirty="0" err="1" smtClean="0"/>
              <a:t>applications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thick</a:t>
            </a:r>
            <a:r>
              <a:rPr lang="da-DK" baseline="0" dirty="0" smtClean="0"/>
              <a:t> Windows </a:t>
            </a:r>
            <a:r>
              <a:rPr lang="da-DK" baseline="0" dirty="0" err="1" smtClean="0"/>
              <a:t>clients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against</a:t>
            </a:r>
            <a:r>
              <a:rPr lang="da-DK" baseline="0" dirty="0" smtClean="0"/>
              <a:t> services on a </a:t>
            </a:r>
            <a:r>
              <a:rPr lang="da-DK" baseline="0" dirty="0" err="1" smtClean="0"/>
              <a:t>mainframe</a:t>
            </a:r>
            <a:r>
              <a:rPr lang="da-D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APM, BEC and HK</a:t>
            </a:r>
          </a:p>
          <a:p>
            <a:r>
              <a:rPr lang="da-DK" baseline="0" dirty="0" err="1" smtClean="0"/>
              <a:t>Later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moved</a:t>
            </a:r>
            <a:r>
              <a:rPr lang="da-DK" baseline="0" dirty="0" smtClean="0"/>
              <a:t> on to Java/JEE </a:t>
            </a:r>
            <a:r>
              <a:rPr lang="da-DK" baseline="0" dirty="0" err="1" smtClean="0"/>
              <a:t>development</a:t>
            </a:r>
            <a:r>
              <a:rPr lang="da-DK" baseline="0" dirty="0" smtClean="0"/>
              <a:t> on WebSphere and </a:t>
            </a:r>
            <a:r>
              <a:rPr lang="da-DK" baseline="0" dirty="0" err="1" smtClean="0"/>
              <a:t>WebLogic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as a developer and </a:t>
            </a:r>
            <a:r>
              <a:rPr lang="da-DK" baseline="0" dirty="0" err="1" smtClean="0"/>
              <a:t>later</a:t>
            </a:r>
            <a:r>
              <a:rPr lang="da-DK" baseline="0" dirty="0" smtClean="0"/>
              <a:t> as an </a:t>
            </a:r>
            <a:r>
              <a:rPr lang="da-DK" baseline="0" dirty="0" err="1" smtClean="0"/>
              <a:t>architect</a:t>
            </a:r>
            <a:r>
              <a:rPr lang="da-D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Fiskeridirektoratet, KMS, Telenor and Skat</a:t>
            </a:r>
          </a:p>
          <a:p>
            <a:pPr marL="0" indent="0">
              <a:buFontTx/>
              <a:buNone/>
            </a:pPr>
            <a:r>
              <a:rPr lang="da-DK" dirty="0" smtClean="0"/>
              <a:t>The last </a:t>
            </a:r>
            <a:r>
              <a:rPr lang="da-DK" dirty="0" err="1" smtClean="0"/>
              <a:t>four</a:t>
            </a:r>
            <a:r>
              <a:rPr lang="da-DK" dirty="0" smtClean="0"/>
              <a:t> </a:t>
            </a:r>
            <a:r>
              <a:rPr lang="da-DK" dirty="0" err="1" smtClean="0"/>
              <a:t>year</a:t>
            </a:r>
            <a:r>
              <a:rPr lang="da-DK" dirty="0" smtClean="0"/>
              <a:t> </a:t>
            </a:r>
            <a:r>
              <a:rPr lang="da-DK" dirty="0" err="1" smtClean="0"/>
              <a:t>my</a:t>
            </a:r>
            <a:r>
              <a:rPr lang="da-DK" dirty="0" smtClean="0"/>
              <a:t> </a:t>
            </a:r>
            <a:r>
              <a:rPr lang="da-DK" dirty="0" err="1" smtClean="0"/>
              <a:t>primary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 has </a:t>
            </a:r>
            <a:r>
              <a:rPr lang="da-DK" dirty="0" err="1" smtClean="0"/>
              <a:t>been</a:t>
            </a:r>
            <a:r>
              <a:rPr lang="da-DK" dirty="0" smtClean="0"/>
              <a:t> as a </a:t>
            </a:r>
            <a:r>
              <a:rPr lang="da-DK" dirty="0" err="1" smtClean="0"/>
              <a:t>project</a:t>
            </a:r>
            <a:r>
              <a:rPr lang="da-DK" dirty="0" smtClean="0"/>
              <a:t> manager on a </a:t>
            </a:r>
            <a:r>
              <a:rPr lang="da-DK" dirty="0" err="1" smtClean="0"/>
              <a:t>number</a:t>
            </a:r>
            <a:r>
              <a:rPr lang="da-DK" dirty="0" smtClean="0"/>
              <a:t> of</a:t>
            </a:r>
            <a:r>
              <a:rPr lang="da-DK" baseline="0" dirty="0" smtClean="0"/>
              <a:t> .NET web </a:t>
            </a:r>
            <a:r>
              <a:rPr lang="da-DK" baseline="0" dirty="0" err="1" smtClean="0"/>
              <a:t>projects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Bluegarden, MBBL and MST</a:t>
            </a:r>
          </a:p>
          <a:p>
            <a:pPr marL="171450" indent="-171450">
              <a:buFontTx/>
              <a:buChar char="-"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Klaus:</a:t>
            </a:r>
          </a:p>
          <a:p>
            <a:pPr marL="0" indent="0">
              <a:buFontTx/>
              <a:buNone/>
            </a:pP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978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purpose </a:t>
            </a:r>
            <a:r>
              <a:rPr lang="en-US" baseline="0" noProof="0" dirty="0" smtClean="0"/>
              <a:t>is to get from an input document to an output document following the described behavior. 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The contract is written in a way that makes the client able to use the service operation to get the information the clients requires.</a:t>
            </a:r>
          </a:p>
          <a:p>
            <a:r>
              <a:rPr lang="en-US" baseline="0" noProof="0" dirty="0" smtClean="0"/>
              <a:t>- How the service is implemented is not relevant for the client! BLACK BOX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The contract is not a complete specification for the developer! The contract defines the interface constrains which the developer has to adhere to.</a:t>
            </a:r>
          </a:p>
          <a:p>
            <a:r>
              <a:rPr lang="en-US" noProof="0" dirty="0" smtClean="0"/>
              <a:t>- This enable the client and service</a:t>
            </a:r>
            <a:r>
              <a:rPr lang="en-US" baseline="0" noProof="0" dirty="0" smtClean="0"/>
              <a:t> developer to work independently as long as they respect the contract.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49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To </a:t>
            </a:r>
            <a:r>
              <a:rPr lang="da-DK" baseline="0" dirty="0" err="1" smtClean="0"/>
              <a:t>simplify</a:t>
            </a:r>
            <a:r>
              <a:rPr lang="da-DK" baseline="0" dirty="0" smtClean="0"/>
              <a:t> service </a:t>
            </a:r>
            <a:r>
              <a:rPr lang="da-DK" baseline="0" dirty="0" err="1" smtClean="0"/>
              <a:t>contracts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information </a:t>
            </a:r>
            <a:r>
              <a:rPr lang="da-DK" baseline="0" dirty="0" err="1" smtClean="0"/>
              <a:t>my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generaliced</a:t>
            </a:r>
            <a:r>
              <a:rPr lang="da-DK" baseline="0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Make general definition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across</a:t>
            </a:r>
            <a:r>
              <a:rPr lang="da-DK" baseline="0" dirty="0" smtClean="0"/>
              <a:t> system services </a:t>
            </a:r>
            <a:r>
              <a:rPr lang="da-DK" baseline="0" dirty="0" err="1" smtClean="0"/>
              <a:t>like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How to handle </a:t>
            </a:r>
            <a:r>
              <a:rPr lang="da-DK" baseline="0" dirty="0" err="1" smtClean="0"/>
              <a:t>exceptions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client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might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need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cause</a:t>
            </a:r>
            <a:r>
              <a:rPr lang="da-DK" baseline="0" dirty="0" smtClean="0"/>
              <a:t>! And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might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want</a:t>
            </a:r>
            <a:r>
              <a:rPr lang="da-DK" baseline="0" dirty="0" smtClean="0"/>
              <a:t> to give it.</a:t>
            </a:r>
          </a:p>
          <a:p>
            <a:pPr marL="628650" lvl="1" indent="-171450">
              <a:buFontTx/>
              <a:buChar char="-"/>
            </a:pPr>
            <a:r>
              <a:rPr lang="da-DK" baseline="0" dirty="0" smtClean="0"/>
              <a:t>For </a:t>
            </a:r>
            <a:r>
              <a:rPr lang="da-DK" baseline="0" dirty="0" err="1" smtClean="0"/>
              <a:t>security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reasons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exceptions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might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generic</a:t>
            </a:r>
            <a:r>
              <a:rPr lang="da-D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General </a:t>
            </a:r>
            <a:r>
              <a:rPr lang="da-DK" baseline="0" dirty="0" err="1" smtClean="0"/>
              <a:t>rules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extreme</a:t>
            </a:r>
            <a:r>
              <a:rPr lang="da-DK" baseline="0" dirty="0" smtClean="0"/>
              <a:t> cases</a:t>
            </a:r>
          </a:p>
          <a:p>
            <a:pPr marL="628650" lvl="1" indent="-171450">
              <a:buFontTx/>
              <a:buChar char="-"/>
            </a:pPr>
            <a:r>
              <a:rPr lang="da-DK" baseline="0" dirty="0" smtClean="0"/>
              <a:t>Is ”No elements </a:t>
            </a:r>
            <a:r>
              <a:rPr lang="da-DK" baseline="0" dirty="0" err="1" smtClean="0"/>
              <a:t>found</a:t>
            </a:r>
            <a:r>
              <a:rPr lang="da-DK" baseline="0" dirty="0" smtClean="0"/>
              <a:t>” an </a:t>
            </a:r>
            <a:r>
              <a:rPr lang="da-DK" baseline="0" dirty="0" err="1" smtClean="0"/>
              <a:t>exception</a:t>
            </a:r>
            <a:r>
              <a:rPr lang="da-DK" baseline="0" dirty="0" smtClean="0"/>
              <a:t> or an </a:t>
            </a:r>
            <a:r>
              <a:rPr lang="da-DK" baseline="0" dirty="0" err="1" smtClean="0"/>
              <a:t>expected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result</a:t>
            </a:r>
            <a:r>
              <a:rPr lang="da-DK" baseline="0" dirty="0" smtClean="0"/>
              <a:t>?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171450" indent="-171450">
              <a:buFontTx/>
              <a:buChar char="-"/>
            </a:pP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435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When</a:t>
            </a:r>
            <a:r>
              <a:rPr lang="en-US" baseline="0" noProof="0" dirty="0" smtClean="0"/>
              <a:t> implementing a service as a service provider one has to be aware of that other might depend on the contract!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The service provider has to decide what comes first the “Contract” or the “Code”, both have strengths an weaknesses.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Choose the “Contract” if others outside the project are dependent of the service.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Choose the “Code” if the services are internal.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522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TAN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2304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designing</a:t>
            </a:r>
            <a:r>
              <a:rPr lang="da-DK" baseline="0" dirty="0" smtClean="0"/>
              <a:t> af service, </a:t>
            </a:r>
            <a:r>
              <a:rPr lang="da-DK" baseline="0" dirty="0" err="1" smtClean="0"/>
              <a:t>various</a:t>
            </a:r>
            <a:r>
              <a:rPr lang="da-DK" baseline="0" dirty="0" smtClean="0"/>
              <a:t> design elements has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taken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account</a:t>
            </a:r>
            <a:r>
              <a:rPr lang="da-D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How is the system </a:t>
            </a:r>
            <a:r>
              <a:rPr lang="da-DK" baseline="0" dirty="0" err="1" smtClean="0"/>
              <a:t>structured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How </a:t>
            </a:r>
            <a:r>
              <a:rPr lang="da-DK" baseline="0" dirty="0" err="1" smtClean="0"/>
              <a:t>does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parts of the domain </a:t>
            </a:r>
            <a:r>
              <a:rPr lang="da-DK" baseline="0" dirty="0" err="1" smtClean="0"/>
              <a:t>relate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another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Is the service part of a standard domain : </a:t>
            </a:r>
            <a:r>
              <a:rPr lang="da-DK" baseline="0" dirty="0" err="1" smtClean="0"/>
              <a:t>OiO</a:t>
            </a:r>
            <a:r>
              <a:rPr lang="da-DK" baseline="0" dirty="0" smtClean="0"/>
              <a:t>, GML (</a:t>
            </a:r>
            <a:r>
              <a:rPr lang="da-DK" baseline="0" dirty="0" err="1" smtClean="0"/>
              <a:t>Geographic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Markup</a:t>
            </a:r>
            <a:r>
              <a:rPr lang="da-DK" baseline="0" dirty="0" smtClean="0"/>
              <a:t> Language)? It </a:t>
            </a:r>
            <a:r>
              <a:rPr lang="da-DK" baseline="0" dirty="0" err="1" smtClean="0"/>
              <a:t>could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sector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govermental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Are </a:t>
            </a:r>
            <a:r>
              <a:rPr lang="da-DK" baseline="0" dirty="0" err="1" smtClean="0"/>
              <a:t>physical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documents</a:t>
            </a:r>
            <a:r>
              <a:rPr lang="da-DK" baseline="0" dirty="0" smtClean="0"/>
              <a:t> part of the solution </a:t>
            </a:r>
          </a:p>
          <a:p>
            <a:pPr marL="171450" indent="-171450">
              <a:buFontTx/>
              <a:buChar char="-"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err="1" smtClean="0"/>
              <a:t>Internal</a:t>
            </a:r>
            <a:r>
              <a:rPr lang="da-DK" baseline="0" dirty="0" smtClean="0"/>
              <a:t> service and </a:t>
            </a:r>
            <a:r>
              <a:rPr lang="da-DK" baseline="0" dirty="0" err="1" smtClean="0"/>
              <a:t>external</a:t>
            </a:r>
            <a:r>
              <a:rPr lang="da-DK" baseline="0" dirty="0" smtClean="0"/>
              <a:t> serviceses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Constraints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err="1" smtClean="0"/>
              <a:t>Contract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constraints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endParaRPr lang="da-DK" baseline="0" dirty="0" smtClean="0"/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190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of</a:t>
            </a:r>
            <a:r>
              <a:rPr lang="da-DK" baseline="0" dirty="0" smtClean="0"/>
              <a:t> the </a:t>
            </a:r>
            <a:r>
              <a:rPr lang="da-DK" dirty="0" err="1" smtClean="0"/>
              <a:t>rules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services and domain models.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63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No </a:t>
            </a:r>
            <a:r>
              <a:rPr lang="da-DK" dirty="0" err="1" smtClean="0"/>
              <a:t>shared</a:t>
            </a:r>
            <a:r>
              <a:rPr lang="da-DK" dirty="0" smtClean="0"/>
              <a:t> </a:t>
            </a:r>
            <a:r>
              <a:rPr lang="da-DK" dirty="0" err="1" smtClean="0"/>
              <a:t>transaction</a:t>
            </a:r>
            <a:r>
              <a:rPr lang="da-DK" dirty="0" smtClean="0"/>
              <a:t> -&gt;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inconsistent</a:t>
            </a:r>
            <a:r>
              <a:rPr lang="da-DK" baseline="0" dirty="0" smtClean="0"/>
              <a:t> data or </a:t>
            </a:r>
            <a:r>
              <a:rPr lang="da-DK" baseline="0" dirty="0" err="1" smtClean="0"/>
              <a:t>compensation</a:t>
            </a:r>
            <a:r>
              <a:rPr lang="da-DK" baseline="0" dirty="0" smtClean="0"/>
              <a:t> services to </a:t>
            </a:r>
            <a:r>
              <a:rPr lang="da-DK" baseline="0" dirty="0" err="1" smtClean="0"/>
              <a:t>clean</a:t>
            </a:r>
            <a:r>
              <a:rPr lang="da-DK" baseline="0" dirty="0" smtClean="0"/>
              <a:t> up.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0791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53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KUB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264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Consider</a:t>
            </a:r>
            <a:r>
              <a:rPr lang="da-DK" dirty="0" smtClean="0"/>
              <a:t> a pension </a:t>
            </a:r>
            <a:r>
              <a:rPr lang="da-DK" dirty="0" err="1" smtClean="0"/>
              <a:t>company</a:t>
            </a:r>
            <a:r>
              <a:rPr lang="da-DK" dirty="0" smtClean="0"/>
              <a:t> </a:t>
            </a:r>
            <a:r>
              <a:rPr lang="da-DK" dirty="0" err="1" smtClean="0"/>
              <a:t>whishing</a:t>
            </a:r>
            <a:r>
              <a:rPr lang="da-DK" dirty="0" smtClean="0"/>
              <a:t> to </a:t>
            </a:r>
            <a:r>
              <a:rPr lang="da-DK" dirty="0" err="1" smtClean="0"/>
              <a:t>improve</a:t>
            </a:r>
            <a:r>
              <a:rPr lang="da-DK" dirty="0" smtClean="0"/>
              <a:t> </a:t>
            </a:r>
            <a:r>
              <a:rPr lang="da-DK" dirty="0" err="1" smtClean="0"/>
              <a:t>its</a:t>
            </a:r>
            <a:r>
              <a:rPr lang="da-DK" dirty="0" smtClean="0"/>
              <a:t> </a:t>
            </a:r>
            <a:r>
              <a:rPr lang="da-DK" dirty="0" err="1" smtClean="0"/>
              <a:t>member</a:t>
            </a:r>
            <a:r>
              <a:rPr lang="da-DK" baseline="0" dirty="0" smtClean="0"/>
              <a:t> services </a:t>
            </a:r>
            <a:r>
              <a:rPr lang="da-DK" dirty="0" smtClean="0"/>
              <a:t>by </a:t>
            </a:r>
            <a:r>
              <a:rPr lang="da-DK" dirty="0" err="1" smtClean="0"/>
              <a:t>offering</a:t>
            </a:r>
            <a:r>
              <a:rPr lang="da-DK" dirty="0" smtClean="0"/>
              <a:t> </a:t>
            </a:r>
            <a:r>
              <a:rPr lang="da-DK" baseline="0" dirty="0" smtClean="0"/>
              <a:t>an online </a:t>
            </a:r>
            <a:r>
              <a:rPr lang="da-DK" baseline="0" dirty="0" err="1" smtClean="0"/>
              <a:t>Member</a:t>
            </a:r>
            <a:r>
              <a:rPr lang="da-DK" baseline="0" dirty="0" smtClean="0"/>
              <a:t> Portal </a:t>
            </a:r>
            <a:r>
              <a:rPr lang="da-DK" dirty="0" smtClean="0"/>
              <a:t>to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customers</a:t>
            </a:r>
            <a:r>
              <a:rPr lang="da-DK" dirty="0" smtClean="0"/>
              <a:t> 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8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82576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traditional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choice</a:t>
            </a:r>
            <a:r>
              <a:rPr lang="da-DK" baseline="0" dirty="0" smtClean="0"/>
              <a:t> in </a:t>
            </a:r>
            <a:r>
              <a:rPr lang="da-DK" dirty="0" err="1" smtClean="0"/>
              <a:t>security</a:t>
            </a:r>
            <a:r>
              <a:rPr lang="da-DK" dirty="0" smtClean="0"/>
              <a:t> </a:t>
            </a:r>
            <a:r>
              <a:rPr lang="da-DK" baseline="0" dirty="0" err="1" smtClean="0"/>
              <a:t>architecture</a:t>
            </a:r>
            <a:r>
              <a:rPr lang="da-DK" baseline="0" dirty="0" smtClean="0"/>
              <a:t> has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trusted</a:t>
            </a:r>
            <a:r>
              <a:rPr lang="da-DK" baseline="0" dirty="0" smtClean="0"/>
              <a:t> subsystem or </a:t>
            </a:r>
            <a:r>
              <a:rPr lang="da-DK" baseline="0" dirty="0" err="1" smtClean="0"/>
              <a:t>impersonation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identity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backend</a:t>
            </a:r>
            <a:r>
              <a:rPr lang="da-DK" baseline="0" dirty="0" smtClean="0"/>
              <a:t> service </a:t>
            </a:r>
            <a:r>
              <a:rPr lang="da-DK" baseline="0" dirty="0" err="1" smtClean="0"/>
              <a:t>sees</a:t>
            </a:r>
            <a:r>
              <a:rPr lang="da-DK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334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Both</a:t>
            </a:r>
            <a:r>
              <a:rPr lang="da-DK" dirty="0" smtClean="0"/>
              <a:t> </a:t>
            </a:r>
            <a:r>
              <a:rPr lang="da-DK" dirty="0" err="1" smtClean="0"/>
              <a:t>trusted</a:t>
            </a:r>
            <a:r>
              <a:rPr lang="da-DK" dirty="0" smtClean="0"/>
              <a:t> subsystem and </a:t>
            </a:r>
            <a:r>
              <a:rPr lang="da-DK" dirty="0" err="1" smtClean="0"/>
              <a:t>impersonation</a:t>
            </a:r>
            <a:r>
              <a:rPr lang="da-DK" dirty="0" smtClean="0"/>
              <a:t> models </a:t>
            </a:r>
            <a:r>
              <a:rPr lang="da-DK" dirty="0" err="1" smtClean="0"/>
              <a:t>leads</a:t>
            </a:r>
            <a:r>
              <a:rPr lang="da-DK" baseline="0" dirty="0" smtClean="0"/>
              <a:t> to </a:t>
            </a:r>
            <a:r>
              <a:rPr lang="da-DK" dirty="0" smtClean="0"/>
              <a:t>a </a:t>
            </a:r>
            <a:r>
              <a:rPr lang="da-DK" baseline="0" dirty="0" smtClean="0"/>
              <a:t>silo-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security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architecture</a:t>
            </a:r>
            <a:r>
              <a:rPr lang="da-DK" dirty="0" smtClean="0"/>
              <a:t>:</a:t>
            </a:r>
          </a:p>
          <a:p>
            <a:r>
              <a:rPr lang="da-DK" dirty="0" err="1" smtClean="0"/>
              <a:t>Every</a:t>
            </a:r>
            <a:r>
              <a:rPr lang="da-DK" baseline="0" dirty="0" smtClean="0"/>
              <a:t> system </a:t>
            </a:r>
            <a:r>
              <a:rPr lang="da-DK" dirty="0" err="1" smtClean="0"/>
              <a:t>defines</a:t>
            </a:r>
            <a:r>
              <a:rPr lang="da-DK" dirty="0" smtClean="0"/>
              <a:t> </a:t>
            </a:r>
            <a:r>
              <a:rPr lang="da-DK" dirty="0" err="1" smtClean="0"/>
              <a:t>its</a:t>
            </a:r>
            <a:r>
              <a:rPr lang="da-DK" dirty="0" smtClean="0"/>
              <a:t> </a:t>
            </a:r>
            <a:r>
              <a:rPr lang="da-DK" dirty="0" err="1" smtClean="0"/>
              <a:t>own</a:t>
            </a:r>
            <a:r>
              <a:rPr lang="da-DK" dirty="0" smtClean="0"/>
              <a:t> </a:t>
            </a:r>
            <a:r>
              <a:rPr lang="da-DK" dirty="0" err="1" smtClean="0"/>
              <a:t>security</a:t>
            </a:r>
            <a:r>
              <a:rPr lang="da-DK" dirty="0" smtClean="0"/>
              <a:t> model.</a:t>
            </a:r>
          </a:p>
          <a:p>
            <a:endParaRPr lang="da-DK" dirty="0" smtClean="0"/>
          </a:p>
          <a:p>
            <a:r>
              <a:rPr lang="da-DK" b="1" dirty="0" err="1" smtClean="0"/>
              <a:t>Example</a:t>
            </a:r>
            <a:r>
              <a:rPr lang="da-DK" dirty="0" smtClean="0"/>
              <a:t>:</a:t>
            </a:r>
          </a:p>
          <a:p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think</a:t>
            </a:r>
            <a:r>
              <a:rPr lang="da-DK" dirty="0" smtClean="0"/>
              <a:t> of </a:t>
            </a:r>
            <a:r>
              <a:rPr lang="da-DK" dirty="0" err="1" smtClean="0"/>
              <a:t>this</a:t>
            </a:r>
            <a:r>
              <a:rPr lang="da-DK" dirty="0" smtClean="0"/>
              <a:t> as if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department</a:t>
            </a:r>
            <a:r>
              <a:rPr lang="da-DK" dirty="0" smtClean="0"/>
              <a:t> in a business </a:t>
            </a:r>
            <a:r>
              <a:rPr lang="da-DK" dirty="0" err="1" smtClean="0"/>
              <a:t>applying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own</a:t>
            </a:r>
            <a:r>
              <a:rPr lang="da-DK" dirty="0" smtClean="0"/>
              <a:t> </a:t>
            </a:r>
            <a:r>
              <a:rPr lang="da-DK" dirty="0" err="1" smtClean="0"/>
              <a:t>locks</a:t>
            </a:r>
            <a:r>
              <a:rPr lang="da-DK" dirty="0" smtClean="0"/>
              <a:t> and </a:t>
            </a:r>
            <a:r>
              <a:rPr lang="da-DK" dirty="0" err="1" smtClean="0"/>
              <a:t>keys</a:t>
            </a:r>
            <a:r>
              <a:rPr lang="da-DK" dirty="0" smtClean="0"/>
              <a:t>. This </a:t>
            </a:r>
            <a:r>
              <a:rPr lang="da-DK" dirty="0" err="1" smtClean="0"/>
              <a:t>would</a:t>
            </a:r>
            <a:r>
              <a:rPr lang="da-DK" dirty="0" smtClean="0"/>
              <a:t> </a:t>
            </a:r>
            <a:r>
              <a:rPr lang="da-DK" dirty="0" err="1" smtClean="0"/>
              <a:t>make</a:t>
            </a:r>
            <a:r>
              <a:rPr lang="da-DK" dirty="0" smtClean="0"/>
              <a:t> it 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hard</a:t>
            </a:r>
            <a:r>
              <a:rPr lang="da-DK" dirty="0" smtClean="0"/>
              <a:t> to </a:t>
            </a:r>
            <a:r>
              <a:rPr lang="da-DK" dirty="0" err="1" smtClean="0"/>
              <a:t>navigate</a:t>
            </a:r>
            <a:r>
              <a:rPr lang="da-DK" dirty="0" smtClean="0"/>
              <a:t> and </a:t>
            </a:r>
            <a:r>
              <a:rPr lang="da-DK" dirty="0" err="1" smtClean="0"/>
              <a:t>solve</a:t>
            </a:r>
            <a:r>
              <a:rPr lang="da-DK" dirty="0" smtClean="0"/>
              <a:t> </a:t>
            </a:r>
            <a:r>
              <a:rPr lang="da-DK" dirty="0" err="1" smtClean="0"/>
              <a:t>tasks</a:t>
            </a:r>
            <a:r>
              <a:rPr lang="da-DK" dirty="0" smtClean="0"/>
              <a:t> dependent on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departments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428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096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Shifting</a:t>
            </a:r>
            <a:r>
              <a:rPr lang="da-DK" dirty="0" smtClean="0"/>
              <a:t> to a </a:t>
            </a:r>
            <a:r>
              <a:rPr lang="da-DK" dirty="0" err="1" smtClean="0"/>
              <a:t>claims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security</a:t>
            </a:r>
            <a:r>
              <a:rPr lang="da-DK" baseline="0" dirty="0" smtClean="0"/>
              <a:t> model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 </a:t>
            </a:r>
            <a:r>
              <a:rPr lang="da-DK" dirty="0" err="1" smtClean="0"/>
              <a:t>avoid</a:t>
            </a:r>
            <a:r>
              <a:rPr lang="da-DK" dirty="0" smtClean="0"/>
              <a:t> the silo </a:t>
            </a:r>
            <a:r>
              <a:rPr lang="da-DK" dirty="0" err="1" smtClean="0"/>
              <a:t>anti</a:t>
            </a:r>
            <a:r>
              <a:rPr lang="da-DK" dirty="0" smtClean="0"/>
              <a:t> pattern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In </a:t>
            </a:r>
            <a:r>
              <a:rPr lang="da-DK" dirty="0" smtClean="0"/>
              <a:t>a </a:t>
            </a:r>
            <a:r>
              <a:rPr lang="da-DK" dirty="0" err="1" smtClean="0"/>
              <a:t>claims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</a:t>
            </a:r>
            <a:r>
              <a:rPr lang="da-DK" dirty="0" err="1" smtClean="0"/>
              <a:t>security</a:t>
            </a:r>
            <a:r>
              <a:rPr lang="da-DK" dirty="0" smtClean="0"/>
              <a:t> approach, the </a:t>
            </a:r>
            <a:r>
              <a:rPr lang="da-DK" baseline="0" dirty="0" err="1" smtClean="0"/>
              <a:t>security</a:t>
            </a:r>
            <a:r>
              <a:rPr lang="da-DK" baseline="0" dirty="0" smtClean="0"/>
              <a:t> </a:t>
            </a:r>
            <a:r>
              <a:rPr lang="da-DK" dirty="0" smtClean="0"/>
              <a:t>model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shared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the services in </a:t>
            </a:r>
            <a:r>
              <a:rPr lang="da-DK" baseline="0" dirty="0" smtClean="0"/>
              <a:t>the </a:t>
            </a:r>
            <a:r>
              <a:rPr lang="da-DK" baseline="0" dirty="0" err="1" smtClean="0"/>
              <a:t>enterprise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6019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Both</a:t>
            </a:r>
            <a:r>
              <a:rPr lang="da-DK" dirty="0" smtClean="0"/>
              <a:t> the </a:t>
            </a:r>
            <a:r>
              <a:rPr lang="da-DK" baseline="0" dirty="0" err="1" smtClean="0"/>
              <a:t>security</a:t>
            </a:r>
            <a:r>
              <a:rPr lang="da-DK" baseline="0" dirty="0" smtClean="0"/>
              <a:t> </a:t>
            </a:r>
            <a:r>
              <a:rPr lang="da-DK" dirty="0" smtClean="0"/>
              <a:t>model and </a:t>
            </a:r>
            <a:r>
              <a:rPr lang="da-DK" dirty="0" err="1" smtClean="0"/>
              <a:t>its</a:t>
            </a:r>
            <a:r>
              <a:rPr lang="da-DK" baseline="0" dirty="0" smtClean="0"/>
              <a:t> </a:t>
            </a:r>
            <a:r>
              <a:rPr lang="da-DK" dirty="0" err="1" smtClean="0"/>
              <a:t>implementation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shared</a:t>
            </a:r>
            <a:r>
              <a:rPr lang="da-DK" dirty="0" smtClean="0"/>
              <a:t> via an Identity Provider</a:t>
            </a:r>
            <a:r>
              <a:rPr lang="da-DK" baseline="0" dirty="0" smtClean="0"/>
              <a:t>.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6719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FLIS – </a:t>
            </a:r>
            <a:r>
              <a:rPr lang="da-DK" baseline="0" dirty="0" err="1" smtClean="0"/>
              <a:t>fødereret</a:t>
            </a:r>
            <a:r>
              <a:rPr lang="da-DK" baseline="0" dirty="0" smtClean="0"/>
              <a:t> login for kommuner </a:t>
            </a:r>
          </a:p>
          <a:p>
            <a:endParaRPr lang="da-DK" baseline="0" dirty="0" smtClean="0"/>
          </a:p>
          <a:p>
            <a:r>
              <a:rPr lang="da-DK" baseline="0" dirty="0" smtClean="0"/>
              <a:t>STS (</a:t>
            </a:r>
            <a:r>
              <a:rPr lang="da-DK" baseline="0" dirty="0" err="1" smtClean="0"/>
              <a:t>security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token</a:t>
            </a:r>
            <a:r>
              <a:rPr lang="da-DK" baseline="0" dirty="0" smtClean="0"/>
              <a:t> service)</a:t>
            </a:r>
          </a:p>
          <a:p>
            <a:endParaRPr lang="da-DK" baseline="0" dirty="0" smtClean="0"/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ADFS 2.0 server: Denne kan modtage både SAML og WS-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Federation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validere deres indhold, kryptering og signering og tillige slå ekstra brugerinformation op fra forskellige kilder</a:t>
            </a: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Universal Access Gateway (UAG): Dette produkt placeres foran SharePoint portalen, og kan konfigureres til at al portal-adgang kræver succesfult login via ADFS serveren. Når en bruger har udført succesfuldt login kan UAG mappe dette login til en lokal AD skyggekonto og danne en kerberos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ticket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den så benytter som login til SharePoint. Herefter foregår al sikkerhed, rollestyring, dataadgang og logning på samme vis som for almindeligt login.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 set oprettes de lokale AD skyggekonti via den normale brugeradministration i FLIS Portalen, således at UAG allerede har en matchende lokal AD skyggekonto til rådighed når den modtager et ADFS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 kommunens ADFS Server. Skulle en kommunal bruger, der ikke er oprettet i FLIS, forsøge at logge ind vil vedkommende få en adgangsfejl.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9465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KUB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703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Dependencies</a:t>
            </a:r>
            <a:r>
              <a:rPr lang="da-DK" dirty="0" smtClean="0"/>
              <a:t>,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dependencies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411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Why</a:t>
            </a:r>
            <a:r>
              <a:rPr lang="da-DK" dirty="0" smtClean="0"/>
              <a:t> is </a:t>
            </a:r>
            <a:r>
              <a:rPr lang="da-DK" dirty="0" err="1" smtClean="0"/>
              <a:t>supporting</a:t>
            </a:r>
            <a:r>
              <a:rPr lang="da-DK" dirty="0" smtClean="0"/>
              <a:t> business </a:t>
            </a:r>
            <a:r>
              <a:rPr lang="da-DK" dirty="0" err="1" smtClean="0"/>
              <a:t>requirement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changes</a:t>
            </a:r>
            <a:r>
              <a:rPr lang="da-DK" baseline="0" dirty="0" smtClean="0"/>
              <a:t> </a:t>
            </a:r>
            <a:r>
              <a:rPr lang="da-DK" dirty="0" smtClean="0"/>
              <a:t>a </a:t>
            </a:r>
            <a:r>
              <a:rPr lang="da-DK" dirty="0" err="1" smtClean="0"/>
              <a:t>challenge</a:t>
            </a:r>
            <a:r>
              <a:rPr lang="da-DK" dirty="0" smtClean="0"/>
              <a:t>?</a:t>
            </a:r>
            <a:r>
              <a:rPr lang="da-DK" baseline="0" dirty="0" smtClean="0"/>
              <a:t> </a:t>
            </a:r>
            <a:r>
              <a:rPr lang="da-DK" dirty="0" smtClean="0"/>
              <a:t>How 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manage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imposed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changes</a:t>
            </a:r>
            <a:r>
              <a:rPr lang="da-DK" baseline="0" dirty="0" smtClean="0"/>
              <a:t> to services?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1311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02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Todays</a:t>
            </a:r>
            <a:r>
              <a:rPr lang="da-DK" baseline="0" dirty="0" smtClean="0"/>
              <a:t> agenda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88423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KUB</a:t>
            </a:r>
          </a:p>
          <a:p>
            <a:endParaRPr lang="da-DK" dirty="0" smtClean="0"/>
          </a:p>
          <a:p>
            <a:r>
              <a:rPr lang="da-DK" dirty="0" smtClean="0"/>
              <a:t>Der er indgået</a:t>
            </a:r>
            <a:r>
              <a:rPr lang="da-DK" baseline="0" dirty="0" smtClean="0"/>
              <a:t> en kontrakt mellem parterne, og parterne er derfor forpligtet til at gøre opmærksom på alle ændringer til kontrakter</a:t>
            </a:r>
          </a:p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89350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KUB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7698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3579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0699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12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Silo-specifik forståelse af domæner – der er ikke fuld </a:t>
            </a:r>
            <a:r>
              <a:rPr lang="da-DK" dirty="0" err="1" smtClean="0"/>
              <a:t>tranparens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86312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813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Enterprise data model binder siloerne sammen i en fælles forståelse af forretnings begreber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84968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er en fælles </a:t>
            </a:r>
            <a:r>
              <a:rPr lang="da-DK" dirty="0" err="1" smtClean="0"/>
              <a:t>repository</a:t>
            </a:r>
            <a:r>
              <a:rPr lang="da-DK" baseline="0" dirty="0" smtClean="0"/>
              <a:t> over services – overblik over services og centralt sted at håndhæve </a:t>
            </a:r>
            <a:r>
              <a:rPr lang="da-DK" baseline="0" dirty="0" err="1" smtClean="0"/>
              <a:t>governance</a:t>
            </a:r>
            <a:r>
              <a:rPr lang="da-DK" baseline="0" dirty="0" smtClean="0"/>
              <a:t> / kontrol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1672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Control</a:t>
            </a:r>
            <a:r>
              <a:rPr lang="da-DK"/>
              <a:t> is implemented via organization structure. In this example technology program organization, teams are divided in application and process orientation.</a:t>
            </a:r>
            <a:endParaRPr lang="da-DK" dirty="0"/>
          </a:p>
          <a:p>
            <a:endParaRPr lang="da-DK" dirty="0"/>
          </a:p>
          <a:p>
            <a:r>
              <a:rPr lang="da-DK"/>
              <a:t>Thereby establishing SOA as a program-wide </a:t>
            </a:r>
            <a:r>
              <a:rPr lang="da-DK" smtClean="0"/>
              <a:t>effort.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59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094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Questions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welcome</a:t>
            </a:r>
            <a:r>
              <a:rPr lang="da-DK" dirty="0" smtClean="0"/>
              <a:t> - feel </a:t>
            </a:r>
            <a:r>
              <a:rPr lang="da-DK" dirty="0" err="1" smtClean="0"/>
              <a:t>welcome</a:t>
            </a:r>
            <a:r>
              <a:rPr lang="da-DK" dirty="0" smtClean="0"/>
              <a:t> to ask </a:t>
            </a:r>
            <a:r>
              <a:rPr lang="da-DK" dirty="0" err="1" smtClean="0"/>
              <a:t>whenever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want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1296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business </a:t>
            </a:r>
            <a:r>
              <a:rPr lang="da-DK" dirty="0" err="1"/>
              <a:t>organization</a:t>
            </a:r>
            <a:r>
              <a:rPr lang="da-DK" dirty="0"/>
              <a:t> </a:t>
            </a:r>
            <a:r>
              <a:rPr lang="da-DK" dirty="0" smtClean="0"/>
              <a:t>is </a:t>
            </a:r>
            <a:r>
              <a:rPr lang="da-DK" dirty="0" err="1" smtClean="0"/>
              <a:t>often</a:t>
            </a:r>
            <a:r>
              <a:rPr lang="da-DK" dirty="0" smtClean="0"/>
              <a:t> </a:t>
            </a:r>
            <a:r>
              <a:rPr lang="da-DK" dirty="0"/>
              <a:t>changed </a:t>
            </a:r>
            <a:r>
              <a:rPr lang="da-DK" dirty="0" err="1"/>
              <a:t>according</a:t>
            </a:r>
            <a:r>
              <a:rPr lang="da-DK" dirty="0"/>
              <a:t> to </a:t>
            </a:r>
            <a:r>
              <a:rPr lang="da-DK" dirty="0" err="1"/>
              <a:t>needs</a:t>
            </a:r>
            <a:r>
              <a:rPr lang="da-DK" dirty="0"/>
              <a:t> and </a:t>
            </a:r>
            <a:r>
              <a:rPr lang="da-DK" dirty="0" err="1"/>
              <a:t>identified</a:t>
            </a:r>
            <a:r>
              <a:rPr lang="da-DK" dirty="0"/>
              <a:t> </a:t>
            </a:r>
            <a:r>
              <a:rPr lang="da-DK" dirty="0" err="1"/>
              <a:t>bottlenecks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/>
              <a:t>Step 1.</a:t>
            </a:r>
            <a:r>
              <a:rPr lang="da-DK" baseline="0" dirty="0"/>
              <a:t> </a:t>
            </a:r>
            <a:r>
              <a:rPr lang="da-DK" dirty="0"/>
              <a:t>Teams </a:t>
            </a:r>
            <a:r>
              <a:rPr lang="da-DK" baseline="0" dirty="0" smtClean="0"/>
              <a:t>arbejder </a:t>
            </a:r>
            <a:r>
              <a:rPr lang="da-DK" baseline="0" dirty="0"/>
              <a:t>autonomt med deres system integrationer. Over tid fører dette til uorden.</a:t>
            </a:r>
          </a:p>
          <a:p>
            <a:r>
              <a:rPr lang="da-DK" baseline="0" dirty="0"/>
              <a:t>Step 2. Integrationsopgaver håndteres af EAI team. Det skaber en flaskehals, idet integrationsteamet er udførende på tværs af projekter.</a:t>
            </a:r>
          </a:p>
          <a:p>
            <a:r>
              <a:rPr lang="da-DK" baseline="0" dirty="0"/>
              <a:t>Step 3. Integrationsopgaver håndteres af teams. </a:t>
            </a:r>
            <a:r>
              <a:rPr lang="da-DK" baseline="0" dirty="0" err="1"/>
              <a:t>Governance</a:t>
            </a:r>
            <a:r>
              <a:rPr lang="da-DK" baseline="0" dirty="0"/>
              <a:t> proces styres at </a:t>
            </a:r>
            <a:r>
              <a:rPr lang="da-DK" baseline="0" dirty="0" err="1"/>
              <a:t>review</a:t>
            </a:r>
            <a:r>
              <a:rPr lang="da-DK" baseline="0" dirty="0"/>
              <a:t> team. Mindre flaskehals end step 2.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1867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TAN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0563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ESB</a:t>
            </a:r>
            <a:r>
              <a:rPr lang="en-US" baseline="0" noProof="0" dirty="0" smtClean="0"/>
              <a:t> is the component which binds everything together.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1. The services are published on a ESB and all messages are routed through the ESB. 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The ESB knows where to send each message.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Repository of internal service endpoints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Transformation between different message formats</a:t>
            </a:r>
          </a:p>
          <a:p>
            <a:pPr marL="628650" lvl="1" indent="-171450">
              <a:buFontTx/>
              <a:buChar char="-"/>
            </a:pPr>
            <a:r>
              <a:rPr lang="en-US" baseline="0" noProof="0" dirty="0" smtClean="0"/>
              <a:t>Services often have a standard external format based on governmental defined types or business/organization specific format.</a:t>
            </a:r>
          </a:p>
          <a:p>
            <a:pPr marL="1085850" lvl="2" indent="-171450">
              <a:buFontTx/>
              <a:buChar char="-"/>
            </a:pPr>
            <a:r>
              <a:rPr lang="en-US" baseline="0" noProof="0" dirty="0" err="1" smtClean="0"/>
              <a:t>OiO</a:t>
            </a:r>
            <a:r>
              <a:rPr lang="en-US" baseline="0" noProof="0" dirty="0" smtClean="0"/>
              <a:t>, GML, etc.</a:t>
            </a:r>
          </a:p>
          <a:p>
            <a:pPr marL="171450" lvl="0" indent="-171450">
              <a:buFontTx/>
              <a:buChar char="-"/>
            </a:pPr>
            <a:endParaRPr lang="en-US" baseline="0" noProof="0" dirty="0" smtClean="0"/>
          </a:p>
          <a:p>
            <a:pPr marL="0" lvl="0" indent="0">
              <a:buFontTx/>
              <a:buNone/>
            </a:pPr>
            <a:r>
              <a:rPr lang="en-US" baseline="0" noProof="0" dirty="0" smtClean="0"/>
              <a:t>2. The ESB usually get some extra responsibilities, like:</a:t>
            </a:r>
          </a:p>
          <a:p>
            <a:pPr marL="171450" lvl="0" indent="-171450">
              <a:buFontTx/>
              <a:buChar char="-"/>
            </a:pPr>
            <a:r>
              <a:rPr lang="en-US" baseline="0" noProof="0" dirty="0" smtClean="0"/>
              <a:t>Activity monitoring, like who uses which services and how often</a:t>
            </a:r>
          </a:p>
          <a:p>
            <a:pPr marL="171450" lvl="0" indent="-171450">
              <a:buFontTx/>
              <a:buChar char="-"/>
            </a:pPr>
            <a:r>
              <a:rPr lang="en-US" baseline="0" noProof="0" dirty="0" smtClean="0"/>
              <a:t>Policy enforcement, security, service management, etc.</a:t>
            </a:r>
          </a:p>
          <a:p>
            <a:pPr marL="171450" lvl="0" indent="-171450">
              <a:buFontTx/>
              <a:buChar char="-"/>
            </a:pPr>
            <a:r>
              <a:rPr lang="en-US" baseline="0" noProof="0" dirty="0" smtClean="0"/>
              <a:t>Logging, service response time, what service is used by whom and how.</a:t>
            </a:r>
          </a:p>
          <a:p>
            <a:pPr marL="171450" lvl="0" indent="-171450">
              <a:buFontTx/>
              <a:buChar char="-"/>
            </a:pPr>
            <a:endParaRPr lang="en-US" baseline="0" noProof="0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34139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All services </a:t>
            </a:r>
            <a:r>
              <a:rPr lang="da-DK" dirty="0" err="1" smtClean="0"/>
              <a:t>published</a:t>
            </a:r>
            <a:r>
              <a:rPr lang="da-DK" dirty="0" smtClean="0"/>
              <a:t> on the</a:t>
            </a:r>
            <a:r>
              <a:rPr lang="da-DK" baseline="0" dirty="0" smtClean="0"/>
              <a:t> ESB</a:t>
            </a:r>
          </a:p>
          <a:p>
            <a:endParaRPr lang="da-DK" dirty="0" smtClean="0"/>
          </a:p>
          <a:p>
            <a:r>
              <a:rPr lang="da-DK" dirty="0" smtClean="0"/>
              <a:t>An ESB</a:t>
            </a:r>
            <a:r>
              <a:rPr lang="da-DK" baseline="0" dirty="0" smtClean="0"/>
              <a:t> is a single point of </a:t>
            </a:r>
            <a:r>
              <a:rPr lang="da-DK" baseline="0" dirty="0" err="1" smtClean="0"/>
              <a:t>contact</a:t>
            </a:r>
            <a:r>
              <a:rPr lang="da-DK" baseline="0" dirty="0" smtClean="0"/>
              <a:t> for service </a:t>
            </a:r>
            <a:r>
              <a:rPr lang="da-DK" baseline="0" dirty="0" err="1" smtClean="0"/>
              <a:t>consumers</a:t>
            </a:r>
            <a:r>
              <a:rPr lang="da-DK" baseline="0" dirty="0" smtClean="0"/>
              <a:t>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3490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ESB </a:t>
            </a:r>
            <a:r>
              <a:rPr lang="da-DK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split </a:t>
            </a:r>
            <a:r>
              <a:rPr lang="da-DK" baseline="0" dirty="0" err="1" smtClean="0"/>
              <a:t>across</a:t>
            </a:r>
            <a:r>
              <a:rPr lang="da-DK" baseline="0" dirty="0" smtClean="0"/>
              <a:t> domain.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B2B integrations </a:t>
            </a:r>
            <a:r>
              <a:rPr lang="da-DK" baseline="0" dirty="0" err="1" smtClean="0"/>
              <a:t>establish</a:t>
            </a:r>
            <a:r>
              <a:rPr lang="da-DK" baseline="0" dirty="0" smtClean="0"/>
              <a:t> trust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domian</a:t>
            </a:r>
            <a:r>
              <a:rPr lang="da-DK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Single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the domains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Trust is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ESB’s</a:t>
            </a:r>
            <a:r>
              <a:rPr lang="da-DK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Model to </a:t>
            </a:r>
            <a:r>
              <a:rPr lang="da-DK" baseline="0" dirty="0" err="1" smtClean="0"/>
              <a:t>minimze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possible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attacks</a:t>
            </a:r>
            <a:r>
              <a:rPr lang="da-DK" baseline="0" dirty="0" smtClean="0"/>
              <a:t> from </a:t>
            </a:r>
            <a:r>
              <a:rPr lang="da-DK" baseline="0" dirty="0" err="1" smtClean="0"/>
              <a:t>outside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SAML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federate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identity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across</a:t>
            </a:r>
            <a:r>
              <a:rPr lang="da-DK" baseline="0" dirty="0" smtClean="0"/>
              <a:t> the domains.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27707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Synchronous</a:t>
            </a:r>
            <a:endParaRPr lang="en-US" baseline="0" noProof="0" dirty="0" smtClean="0"/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close coupling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r>
              <a:rPr lang="en-US" baseline="0" noProof="0" dirty="0" smtClean="0"/>
              <a:t>Asynchronous</a:t>
            </a:r>
            <a:endParaRPr lang="en-US" noProof="0" dirty="0" smtClean="0"/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loose coupling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Response at some point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Flexibility for the client to do other stuff while waiting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pPr marL="0" indent="0">
              <a:buFontTx/>
              <a:buNone/>
            </a:pPr>
            <a:r>
              <a:rPr lang="en-US" baseline="0" noProof="0" dirty="0" smtClean="0"/>
              <a:t>Contract is to deliver in parts and at some point.</a:t>
            </a:r>
          </a:p>
          <a:p>
            <a:pPr marL="0" indent="0">
              <a:buFontTx/>
              <a:buNone/>
            </a:pPr>
            <a:endParaRPr lang="en-US" baseline="0" noProof="0" dirty="0" smtClean="0"/>
          </a:p>
          <a:p>
            <a:pPr marL="0" indent="0">
              <a:buFontTx/>
              <a:buNone/>
            </a:pPr>
            <a:r>
              <a:rPr lang="en-US" baseline="0" noProof="0" dirty="0" smtClean="0"/>
              <a:t>Easier to scale different parts individually.</a:t>
            </a:r>
          </a:p>
          <a:p>
            <a:pPr marL="0" indent="0">
              <a:buFontTx/>
              <a:buNone/>
            </a:pPr>
            <a:endParaRPr lang="en-US" baseline="0" noProof="0" dirty="0" smtClean="0"/>
          </a:p>
          <a:p>
            <a:pPr marL="0" indent="0">
              <a:buFontTx/>
              <a:buNone/>
            </a:pPr>
            <a:r>
              <a:rPr lang="en-US" baseline="0" noProof="0" dirty="0" smtClean="0"/>
              <a:t>2 ways: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Fire and forget; does something just have to be started? If it fails the user can’t help. Then why let him wait.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Spawn multiple requests and join at the end to parallel multiple tasks.</a:t>
            </a:r>
            <a:endParaRPr lang="en-US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6648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Poor scalability </a:t>
            </a:r>
          </a:p>
          <a:p>
            <a:r>
              <a:rPr lang="en-US" baseline="0" noProof="0" dirty="0" smtClean="0"/>
              <a:t>Client has to wait for Bus which has to wait for each service to finish the Service…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Contract is to deliver all or nothing!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In an asynchronous pattern each service could be called in parallel.</a:t>
            </a:r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6973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3373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TAN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4727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Business </a:t>
            </a:r>
            <a:r>
              <a:rPr lang="da-DK" dirty="0" err="1" smtClean="0"/>
              <a:t>process</a:t>
            </a:r>
            <a:r>
              <a:rPr lang="da-DK" dirty="0" smtClean="0"/>
              <a:t> </a:t>
            </a:r>
            <a:r>
              <a:rPr lang="da-DK" dirty="0" err="1" smtClean="0"/>
              <a:t>consists</a:t>
            </a:r>
            <a:r>
              <a:rPr lang="da-DK" baseline="0" dirty="0" smtClean="0"/>
              <a:t> of …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69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19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29112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Why? 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To enlighten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To measure</a:t>
            </a:r>
            <a:r>
              <a:rPr lang="en-US" baseline="0" noProof="0" dirty="0" smtClean="0"/>
              <a:t> and optimize? 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To harmonize how a specific work process is being executed. </a:t>
            </a:r>
          </a:p>
          <a:p>
            <a:pPr marL="628650" lvl="1" indent="-171450">
              <a:buFontTx/>
              <a:buChar char="-"/>
            </a:pPr>
            <a:r>
              <a:rPr lang="en-US" baseline="0" noProof="0" dirty="0" smtClean="0"/>
              <a:t>No workflow = people find their own way to solve </a:t>
            </a:r>
          </a:p>
          <a:p>
            <a:endParaRPr lang="en-US" baseline="0" noProof="0" dirty="0" smtClean="0"/>
          </a:p>
          <a:p>
            <a:r>
              <a:rPr lang="en-US" noProof="0" dirty="0" smtClean="0"/>
              <a:t>KPI’s (Key Performance Indicators)</a:t>
            </a:r>
            <a:r>
              <a:rPr lang="en-US" baseline="0" noProof="0" dirty="0" smtClean="0"/>
              <a:t> enable the business to get detailed information about the workflow.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Information to make decisions to optimize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A common question; why does it take so long for us to fill an order? To create a customer?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Input to business stakeholders </a:t>
            </a:r>
          </a:p>
          <a:p>
            <a:pPr marL="171450" indent="-171450">
              <a:buFontTx/>
              <a:buChar char="-"/>
            </a:pPr>
            <a:endParaRPr lang="en-US" noProof="0" dirty="0" smtClean="0"/>
          </a:p>
          <a:p>
            <a:r>
              <a:rPr lang="en-US" noProof="0" dirty="0" smtClean="0"/>
              <a:t>Remember that there usually</a:t>
            </a:r>
            <a:r>
              <a:rPr lang="en-US" baseline="0" noProof="0" dirty="0" smtClean="0"/>
              <a:t> are no transaction support across the workflow!</a:t>
            </a:r>
          </a:p>
          <a:p>
            <a:r>
              <a:rPr lang="en-US" baseline="0" noProof="0" dirty="0" smtClean="0"/>
              <a:t>- Compensation if something goes wrong : automatic or manually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2238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Customer creation</a:t>
            </a:r>
            <a:r>
              <a:rPr lang="en-US" baseline="0" noProof="0" dirty="0" smtClean="0"/>
              <a:t> takes to long?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Legislation 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Check for signing rights</a:t>
            </a:r>
          </a:p>
          <a:p>
            <a:pPr marL="628650" lvl="1" indent="-171450">
              <a:buFontTx/>
              <a:buChar char="-"/>
            </a:pPr>
            <a:r>
              <a:rPr lang="en-US" baseline="0" noProof="0" dirty="0" smtClean="0"/>
              <a:t>First manual, now partially automatic, manual when unable to make check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r>
              <a:rPr lang="en-US" baseline="0" noProof="0" dirty="0" smtClean="0"/>
              <a:t>Manual processes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Print and send letter to bank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3 days wait</a:t>
            </a:r>
          </a:p>
          <a:p>
            <a:pPr marL="171450" indent="-171450">
              <a:buFontTx/>
              <a:buChar char="-"/>
            </a:pPr>
            <a:endParaRPr lang="en-US" baseline="0" noProof="0" dirty="0" smtClean="0"/>
          </a:p>
          <a:p>
            <a:r>
              <a:rPr lang="en-US" baseline="0" noProof="0" dirty="0" smtClean="0"/>
              <a:t>Backend systems </a:t>
            </a:r>
          </a:p>
          <a:p>
            <a:r>
              <a:rPr lang="en-US" baseline="0" noProof="0" dirty="0" smtClean="0"/>
              <a:t>– batch creation over night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3423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KUB</a:t>
            </a:r>
            <a:r>
              <a:rPr lang="da-DK" baseline="0" dirty="0" smtClean="0"/>
              <a:t> / TAN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5128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70427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97512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8229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03336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4864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8424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79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152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KU</a:t>
            </a:r>
            <a:r>
              <a:rPr lang="da-DK" baseline="0" dirty="0" smtClean="0"/>
              <a:t>B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start with a </a:t>
            </a:r>
            <a:r>
              <a:rPr lang="da-DK" baseline="0" dirty="0" err="1" smtClean="0"/>
              <a:t>discussion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SOA </a:t>
            </a:r>
            <a:r>
              <a:rPr lang="da-DK" baseline="0" dirty="0" err="1" smtClean="0"/>
              <a:t>concepts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96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Describe</a:t>
            </a:r>
            <a:r>
              <a:rPr lang="da-DK" baseline="0" dirty="0"/>
              <a:t> the central </a:t>
            </a:r>
            <a:r>
              <a:rPr lang="da-DK" baseline="0" dirty="0" err="1"/>
              <a:t>concepts</a:t>
            </a:r>
            <a:r>
              <a:rPr lang="da-DK" baseline="0" dirty="0"/>
              <a:t> </a:t>
            </a:r>
            <a:r>
              <a:rPr lang="da-DK" baseline="0" dirty="0" err="1"/>
              <a:t>around</a:t>
            </a:r>
            <a:r>
              <a:rPr lang="da-DK" baseline="0" dirty="0"/>
              <a:t> SOA</a:t>
            </a:r>
          </a:p>
          <a:p>
            <a:endParaRPr lang="da-DK" baseline="0" dirty="0"/>
          </a:p>
          <a:p>
            <a:r>
              <a:rPr lang="da-DK" baseline="0" dirty="0"/>
              <a:t>IDEA: </a:t>
            </a:r>
            <a:r>
              <a:rPr lang="da-DK" baseline="0" dirty="0" err="1"/>
              <a:t>draw</a:t>
            </a:r>
            <a:r>
              <a:rPr lang="da-DK" baseline="0" dirty="0"/>
              <a:t> a model of systems, </a:t>
            </a:r>
            <a:r>
              <a:rPr lang="da-DK" baseline="0" dirty="0" err="1"/>
              <a:t>constracts</a:t>
            </a:r>
            <a:r>
              <a:rPr lang="da-DK" baseline="0" dirty="0"/>
              <a:t>, </a:t>
            </a:r>
            <a:r>
              <a:rPr lang="da-DK" baseline="0" dirty="0" err="1"/>
              <a:t>loose</a:t>
            </a:r>
            <a:r>
              <a:rPr lang="da-DK" baseline="0" dirty="0"/>
              <a:t> </a:t>
            </a:r>
            <a:r>
              <a:rPr lang="da-DK" baseline="0" dirty="0" err="1"/>
              <a:t>coupling</a:t>
            </a:r>
            <a:r>
              <a:rPr lang="da-DK" baseline="0" dirty="0"/>
              <a:t>, service </a:t>
            </a:r>
            <a:r>
              <a:rPr lang="da-DK" baseline="0" dirty="0" err="1"/>
              <a:t>repository</a:t>
            </a:r>
            <a:r>
              <a:rPr lang="da-DK" baseline="0" dirty="0"/>
              <a:t> on the </a:t>
            </a:r>
            <a:r>
              <a:rPr lang="da-DK" baseline="0" dirty="0" err="1"/>
              <a:t>whiteboard</a:t>
            </a:r>
            <a:r>
              <a:rPr lang="da-DK" baseline="0" dirty="0"/>
              <a:t> - </a:t>
            </a:r>
            <a:r>
              <a:rPr lang="da-DK" baseline="0" dirty="0" err="1"/>
              <a:t>engage</a:t>
            </a:r>
            <a:r>
              <a:rPr lang="da-DK" baseline="0" dirty="0"/>
              <a:t> the students</a:t>
            </a:r>
            <a:endParaRPr lang="da-DK" dirty="0"/>
          </a:p>
          <a:p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Contract</a:t>
            </a:r>
            <a:r>
              <a:rPr lang="da-DK" dirty="0"/>
              <a:t> </a:t>
            </a:r>
            <a:r>
              <a:rPr lang="da-DK" dirty="0" err="1"/>
              <a:t>based</a:t>
            </a:r>
            <a:r>
              <a:rPr lang="da-DK" dirty="0"/>
              <a:t> : </a:t>
            </a:r>
            <a:r>
              <a:rPr lang="da-DK" dirty="0" err="1"/>
              <a:t>provider</a:t>
            </a:r>
            <a:r>
              <a:rPr lang="da-DK" dirty="0"/>
              <a:t> and </a:t>
            </a:r>
            <a:r>
              <a:rPr lang="da-DK" dirty="0" err="1"/>
              <a:t>consumer</a:t>
            </a:r>
            <a:r>
              <a:rPr lang="da-DK" dirty="0"/>
              <a:t> </a:t>
            </a:r>
            <a:r>
              <a:rPr lang="da-DK" dirty="0" err="1"/>
              <a:t>agrees</a:t>
            </a:r>
            <a:r>
              <a:rPr lang="da-DK" dirty="0"/>
              <a:t> on an interface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err="1"/>
              <a:t>Abstraction</a:t>
            </a:r>
            <a:r>
              <a:rPr lang="da-DK" baseline="0" dirty="0"/>
              <a:t> : the </a:t>
            </a:r>
            <a:r>
              <a:rPr lang="da-DK" baseline="0" dirty="0" err="1"/>
              <a:t>contract</a:t>
            </a:r>
            <a:r>
              <a:rPr lang="da-DK" baseline="0" dirty="0"/>
              <a:t> is an </a:t>
            </a:r>
            <a:r>
              <a:rPr lang="da-DK" baseline="0" dirty="0" err="1"/>
              <a:t>abstraction</a:t>
            </a:r>
            <a:r>
              <a:rPr lang="da-DK" baseline="0" dirty="0"/>
              <a:t> of the </a:t>
            </a:r>
            <a:r>
              <a:rPr lang="da-DK" baseline="0" dirty="0" err="1"/>
              <a:t>internal</a:t>
            </a:r>
            <a:r>
              <a:rPr lang="da-DK" baseline="0" dirty="0"/>
              <a:t> </a:t>
            </a:r>
            <a:r>
              <a:rPr lang="da-DK" baseline="0" dirty="0" err="1"/>
              <a:t>working</a:t>
            </a:r>
            <a:r>
              <a:rPr lang="da-DK" baseline="0" dirty="0"/>
              <a:t>. No </a:t>
            </a:r>
            <a:r>
              <a:rPr lang="da-DK" baseline="0" dirty="0" err="1"/>
              <a:t>superfluous</a:t>
            </a:r>
            <a:r>
              <a:rPr lang="da-DK" baseline="0" dirty="0"/>
              <a:t> parameters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exposed</a:t>
            </a:r>
            <a:r>
              <a:rPr lang="da-DK" baseline="0" dirty="0"/>
              <a:t>.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Loose </a:t>
            </a:r>
            <a:r>
              <a:rPr lang="da-DK" dirty="0" err="1"/>
              <a:t>coupling</a:t>
            </a:r>
            <a:endParaRPr lang="da-DK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err="1"/>
              <a:t>Reusability</a:t>
            </a:r>
            <a:r>
              <a:rPr lang="da-DK" dirty="0"/>
              <a:t>: the service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reused</a:t>
            </a:r>
            <a:r>
              <a:rPr lang="da-DK" dirty="0"/>
              <a:t> by multiple </a:t>
            </a:r>
            <a:r>
              <a:rPr lang="da-DK" dirty="0" err="1"/>
              <a:t>consumers</a:t>
            </a:r>
            <a:endParaRPr lang="da-DK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dirty="0" err="1"/>
              <a:t>Autonomy</a:t>
            </a:r>
            <a:r>
              <a:rPr lang="da-DK" dirty="0"/>
              <a:t>:</a:t>
            </a:r>
            <a:r>
              <a:rPr lang="da-DK" baseline="0" dirty="0"/>
              <a:t> the service </a:t>
            </a:r>
            <a:r>
              <a:rPr lang="da-DK" baseline="0" dirty="0" err="1"/>
              <a:t>implementation</a:t>
            </a:r>
            <a:r>
              <a:rPr lang="da-DK" baseline="0" dirty="0"/>
              <a:t> is </a:t>
            </a:r>
            <a:r>
              <a:rPr lang="da-DK" baseline="0" dirty="0" err="1"/>
              <a:t>less</a:t>
            </a:r>
            <a:r>
              <a:rPr lang="da-DK" baseline="0" dirty="0"/>
              <a:t> dependent on the </a:t>
            </a:r>
            <a:r>
              <a:rPr lang="da-DK" baseline="0" dirty="0" err="1"/>
              <a:t>execution</a:t>
            </a:r>
            <a:r>
              <a:rPr lang="da-DK" baseline="0" dirty="0"/>
              <a:t> </a:t>
            </a:r>
            <a:r>
              <a:rPr lang="da-DK" baseline="0" dirty="0" err="1"/>
              <a:t>environment</a:t>
            </a:r>
            <a:endParaRPr lang="da-DK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dirty="0" err="1"/>
              <a:t>Discoverability</a:t>
            </a:r>
            <a:r>
              <a:rPr lang="da-DK" dirty="0"/>
              <a:t> : service </a:t>
            </a:r>
            <a:r>
              <a:rPr lang="da-DK" dirty="0" err="1"/>
              <a:t>repository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endParaRPr lang="da-DK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dirty="0" err="1"/>
              <a:t>Statelessness</a:t>
            </a:r>
            <a:r>
              <a:rPr lang="da-DK" dirty="0"/>
              <a:t> : the service is </a:t>
            </a:r>
            <a:r>
              <a:rPr lang="da-DK" dirty="0" err="1"/>
              <a:t>idempotent</a:t>
            </a:r>
            <a:r>
              <a:rPr lang="da-DK" baseline="0" dirty="0"/>
              <a:t> (</a:t>
            </a:r>
            <a:r>
              <a:rPr lang="da-DK" baseline="0" dirty="0" err="1"/>
              <a:t>no</a:t>
            </a:r>
            <a:r>
              <a:rPr lang="da-DK" baseline="0" dirty="0"/>
              <a:t> </a:t>
            </a:r>
            <a:r>
              <a:rPr lang="da-DK" baseline="0" dirty="0" err="1"/>
              <a:t>internal</a:t>
            </a:r>
            <a:r>
              <a:rPr lang="da-DK" baseline="0" dirty="0"/>
              <a:t> </a:t>
            </a:r>
            <a:r>
              <a:rPr lang="da-DK" baseline="0" dirty="0" err="1"/>
              <a:t>state</a:t>
            </a:r>
            <a:r>
              <a:rPr lang="da-DK" baseline="0" dirty="0"/>
              <a:t>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E965-852A-4762-983D-B51799C9C66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24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41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43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79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92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3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85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01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03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739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52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934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0CD3-A9F6-414A-B51B-03728D2BCD15}" type="datetimeFigureOut">
              <a:rPr lang="da-DK" smtClean="0"/>
              <a:t>24-11-2014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7FD7-10BD-4B30-A241-E7D5C39DC6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5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Visio_2003-2010_Drawing1.vsd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3.wdp"/><Relationship Id="rId9" Type="http://schemas.microsoft.com/office/2007/relationships/diagramDrawing" Target="../diagrams/drawing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rvice_autonomy_principle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ervice_abstrac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 SERVICES</a:t>
            </a:r>
            <a:b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b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SERVICE ORIENTED ARCHITECTURE</a:t>
            </a:r>
            <a:endParaRPr lang="da-DK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971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NETCOMPANY LECTURE SERIES</a:t>
            </a:r>
          </a:p>
          <a:p>
            <a:pPr algn="ctr"/>
            <a:endParaRPr lang="da-DK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a-DK" spc="3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da-DK" spc="3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fr\Pictures\gartnerhypeslop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2"/>
          <a:stretch/>
        </p:blipFill>
        <p:spPr bwMode="auto">
          <a:xfrm>
            <a:off x="1115616" y="550984"/>
            <a:ext cx="7314794" cy="55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7" y="672536"/>
            <a:ext cx="7279903" cy="54207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02655">
            <a:off x="5202612" y="2899489"/>
            <a:ext cx="576064" cy="2160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2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</a:t>
            </a:r>
          </a:p>
          <a:p>
            <a:pPr marL="0" indent="0">
              <a:buNone/>
            </a:pPr>
            <a:endParaRPr lang="en-US" sz="2400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SOA isn’t a technology.</a:t>
            </a:r>
            <a:endParaRPr lang="en-US" sz="2800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sz="4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</a:t>
            </a:r>
          </a:p>
          <a:p>
            <a:pPr marL="0" indent="0">
              <a:buNone/>
            </a:pPr>
            <a:endParaRPr lang="en-US" sz="2400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SOA isn’t new.</a:t>
            </a:r>
            <a:endParaRPr lang="en-US" sz="2800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SOA rests on centuries old principles.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…yes, centuries!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fr\Pictures\ArcadeBuild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2774"/>
          <a:stretch/>
        </p:blipFill>
        <p:spPr bwMode="auto">
          <a:xfrm>
            <a:off x="0" y="324853"/>
            <a:ext cx="9020175" cy="61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fr\Pictures\ArcadeBuild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2774"/>
          <a:stretch/>
        </p:blipFill>
        <p:spPr bwMode="auto">
          <a:xfrm>
            <a:off x="0" y="324853"/>
            <a:ext cx="9020175" cy="61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03647" y="2599402"/>
            <a:ext cx="4968553" cy="3205862"/>
            <a:chOff x="1835696" y="2636912"/>
            <a:chExt cx="5690483" cy="3277870"/>
          </a:xfrm>
          <a:effectLst/>
          <a:scene3d>
            <a:camera prst="isometricOffAxis1Right">
              <a:rot lat="1072477" lon="19418914" rev="21512691"/>
            </a:camera>
            <a:lightRig rig="threePt" dir="t"/>
          </a:scene3d>
        </p:grpSpPr>
        <p:sp>
          <p:nvSpPr>
            <p:cNvPr id="4" name="Rectangle 3"/>
            <p:cNvSpPr/>
            <p:nvPr/>
          </p:nvSpPr>
          <p:spPr>
            <a:xfrm>
              <a:off x="1835696" y="5157192"/>
              <a:ext cx="5688632" cy="757590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b="1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RECEPTION</a:t>
              </a:r>
              <a:endParaRPr lang="da-DK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37547" y="4509120"/>
              <a:ext cx="5688632" cy="57606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b="1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FINANCE</a:t>
              </a:r>
              <a:endParaRPr lang="da-DK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7547" y="3933056"/>
              <a:ext cx="2674391" cy="50405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b="1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ACCOUNTING</a:t>
              </a:r>
              <a:endParaRPr lang="da-DK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81863" y="3933056"/>
              <a:ext cx="2844316" cy="50405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b="1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ARCHIVE</a:t>
              </a:r>
              <a:endParaRPr lang="da-DK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35696" y="3284984"/>
              <a:ext cx="5688632" cy="57606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b="1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SALES</a:t>
              </a:r>
              <a:endParaRPr lang="da-DK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35696" y="2636912"/>
              <a:ext cx="5688632" cy="57606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b="1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ADMINISTRATION</a:t>
              </a:r>
              <a:endParaRPr lang="da-DK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3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600" dirty="0" smtClean="0">
                <a:latin typeface="Arial" pitchFamily="34" charset="0"/>
                <a:cs typeface="Arial" pitchFamily="34" charset="0"/>
              </a:rPr>
              <a:t>BUSINESS SERVICES</a:t>
            </a:r>
            <a:endParaRPr lang="da-DK" sz="2400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7" y="4581128"/>
            <a:ext cx="4822966" cy="75759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RECEPTION</a:t>
            </a:r>
            <a:endParaRPr lang="da-DK" sz="14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7306" y="3933056"/>
            <a:ext cx="4822966" cy="576064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FINANCE</a:t>
            </a:r>
            <a:endParaRPr lang="da-DK" sz="14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7305" y="3356992"/>
            <a:ext cx="2362971" cy="504056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ACCOUNTING</a:t>
            </a:r>
            <a:endParaRPr lang="da-DK" sz="14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8789" y="3356992"/>
            <a:ext cx="2411483" cy="504056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ARCHIVE</a:t>
            </a:r>
            <a:endParaRPr lang="da-DK" sz="14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7" y="2708920"/>
            <a:ext cx="4822966" cy="576064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SALES</a:t>
            </a:r>
            <a:endParaRPr lang="da-DK" sz="14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37" y="2060848"/>
            <a:ext cx="4822966" cy="576064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ADMINISTRATION</a:t>
            </a:r>
            <a:endParaRPr lang="da-DK" sz="1400" b="1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600" dirty="0" smtClean="0">
                <a:latin typeface="Arial" pitchFamily="34" charset="0"/>
                <a:cs typeface="Arial" pitchFamily="34" charset="0"/>
              </a:rPr>
              <a:t>BUSINESS SERVICES</a:t>
            </a:r>
            <a:endParaRPr lang="da-DK" sz="2400" spc="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2541420"/>
              </p:ext>
            </p:extLst>
          </p:nvPr>
        </p:nvGraphicFramePr>
        <p:xfrm>
          <a:off x="1187624" y="1412776"/>
          <a:ext cx="67924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16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pc="600" dirty="0" smtClean="0">
                <a:latin typeface="Arial" pitchFamily="34" charset="0"/>
                <a:cs typeface="Arial" pitchFamily="34" charset="0"/>
              </a:rPr>
              <a:t>DEPENDENCIES</a:t>
            </a:r>
            <a:endParaRPr lang="en-US" sz="2400" spc="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95736" y="2924944"/>
            <a:ext cx="1225487" cy="796566"/>
            <a:chOff x="1159033" y="2815722"/>
            <a:chExt cx="1225487" cy="796566"/>
          </a:xfrm>
        </p:grpSpPr>
        <p:sp>
          <p:nvSpPr>
            <p:cNvPr id="5" name="Rounded Rectangle 4"/>
            <p:cNvSpPr/>
            <p:nvPr/>
          </p:nvSpPr>
          <p:spPr>
            <a:xfrm>
              <a:off x="1159033" y="2815722"/>
              <a:ext cx="1225487" cy="79656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197918" y="2854607"/>
              <a:ext cx="1147717" cy="718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SALES</a:t>
              </a:r>
              <a:endParaRPr lang="en-US" sz="900" kern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8144" y="2924944"/>
            <a:ext cx="1225487" cy="796566"/>
            <a:chOff x="4407894" y="2815722"/>
            <a:chExt cx="1225487" cy="796566"/>
          </a:xfrm>
        </p:grpSpPr>
        <p:sp>
          <p:nvSpPr>
            <p:cNvPr id="8" name="Rounded Rectangle 7"/>
            <p:cNvSpPr/>
            <p:nvPr/>
          </p:nvSpPr>
          <p:spPr>
            <a:xfrm>
              <a:off x="4407894" y="2815722"/>
              <a:ext cx="1225487" cy="79656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446779" y="2854607"/>
              <a:ext cx="1147717" cy="718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ACCOUNTING</a:t>
              </a:r>
              <a:endParaRPr lang="en-US" sz="900" kern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630477" cy="89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>
            <a:off x="3421223" y="3323227"/>
            <a:ext cx="24469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4471" y="3388350"/>
            <a:ext cx="130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Arial" pitchFamily="34" charset="0"/>
                <a:cs typeface="Arial" pitchFamily="34" charset="0"/>
              </a:rPr>
              <a:t>Open Account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600" dirty="0" smtClean="0">
                <a:latin typeface="Arial" pitchFamily="34" charset="0"/>
                <a:cs typeface="Arial" pitchFamily="34" charset="0"/>
              </a:rPr>
              <a:t>DEPENDENCIES</a:t>
            </a:r>
            <a:endParaRPr lang="da-DK" sz="2400" spc="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792751"/>
              </p:ext>
            </p:extLst>
          </p:nvPr>
        </p:nvGraphicFramePr>
        <p:xfrm>
          <a:off x="1187624" y="1412776"/>
          <a:ext cx="67924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572000" y="2204864"/>
            <a:ext cx="0" cy="2952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27575" y="1772816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20072" y="1772816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63888" y="2204864"/>
            <a:ext cx="1008112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204864"/>
            <a:ext cx="1008112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563888" y="2780928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63888" y="2780928"/>
            <a:ext cx="2016224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72000" y="2780928"/>
            <a:ext cx="100811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28184" y="3140968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15816" y="3140968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915816" y="5013176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220072" y="5013176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63888" y="2780928"/>
            <a:ext cx="1008112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63888" y="2780928"/>
            <a:ext cx="2016224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63888" y="4653136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da-DK" sz="1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THOMAS ANDERSEN  </a:t>
            </a:r>
            <a:r>
              <a:rPr lang="da-DK" sz="1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da-DK" sz="18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KLAUS ULRIK BJERG</a:t>
            </a:r>
            <a:endParaRPr lang="da-DK" sz="18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fr\Pictures\NC_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2592288" cy="5263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2400" spc="600" dirty="0" smtClean="0">
                <a:latin typeface="Arial" pitchFamily="34" charset="0"/>
                <a:cs typeface="Arial" pitchFamily="34" charset="0"/>
              </a:rPr>
              <a:t>SERVICE DESIGN PRINCIPLES</a:t>
            </a:r>
            <a:r>
              <a:rPr lang="da-DK" sz="2400" strike="sngStrike" spc="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2400" strike="sngStrike" spc="600" dirty="0" smtClean="0">
                <a:latin typeface="Arial" pitchFamily="34" charset="0"/>
                <a:cs typeface="Arial" pitchFamily="34" charset="0"/>
              </a:rPr>
            </a:br>
            <a:r>
              <a:rPr lang="da-DK" sz="2400" spc="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2400" spc="600" dirty="0" smtClean="0">
                <a:latin typeface="Arial" pitchFamily="34" charset="0"/>
                <a:cs typeface="Arial" pitchFamily="34" charset="0"/>
              </a:rPr>
            </a:br>
            <a:endParaRPr lang="da-DK" sz="2400" spc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 t="27255" r="23387" b="23890"/>
          <a:stretch/>
        </p:blipFill>
        <p:spPr bwMode="auto">
          <a:xfrm>
            <a:off x="1691680" y="1947295"/>
            <a:ext cx="5925787" cy="40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2400" strike="sngStrike" spc="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SERVICE DESIGN PRINCIPLES</a:t>
            </a:r>
            <a:r>
              <a:rPr lang="da-DK" sz="2400" strike="sngStrike" spc="600" dirty="0">
                <a:latin typeface="Arial" pitchFamily="34" charset="0"/>
                <a:cs typeface="Arial" pitchFamily="34" charset="0"/>
              </a:rPr>
              <a:t/>
            </a:r>
            <a:br>
              <a:rPr lang="da-DK" sz="2400" strike="sngStrike" spc="600" dirty="0">
                <a:latin typeface="Arial" pitchFamily="34" charset="0"/>
                <a:cs typeface="Arial" pitchFamily="34" charset="0"/>
              </a:rPr>
            </a:br>
            <a:r>
              <a:rPr lang="da-DK" sz="2400" spc="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2400" spc="600" dirty="0" smtClean="0">
                <a:latin typeface="Arial" pitchFamily="34" charset="0"/>
                <a:cs typeface="Arial" pitchFamily="34" charset="0"/>
              </a:rPr>
            </a:br>
            <a:r>
              <a:rPr lang="da-DK" sz="2400" spc="600" dirty="0">
                <a:latin typeface="Arial" pitchFamily="34" charset="0"/>
                <a:cs typeface="Arial" pitchFamily="34" charset="0"/>
              </a:rPr>
              <a:t>SOUND BUSINESS PRINCIPLES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 t="27255" r="23387" b="23890"/>
          <a:stretch/>
        </p:blipFill>
        <p:spPr bwMode="auto">
          <a:xfrm>
            <a:off x="1691680" y="1947295"/>
            <a:ext cx="5925787" cy="40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600" dirty="0" smtClean="0">
                <a:latin typeface="Arial" pitchFamily="34" charset="0"/>
                <a:cs typeface="Arial" pitchFamily="34" charset="0"/>
              </a:rPr>
              <a:t>SOA</a:t>
            </a:r>
            <a:endParaRPr lang="da-DK" sz="2400" spc="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3164668"/>
              </p:ext>
            </p:extLst>
          </p:nvPr>
        </p:nvGraphicFramePr>
        <p:xfrm>
          <a:off x="1187624" y="1412776"/>
          <a:ext cx="67924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3967445" y="3068960"/>
            <a:ext cx="1296144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MODEL</a:t>
            </a:r>
            <a:endParaRPr lang="da-DK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endCxn id="4" idx="0"/>
          </p:cNvCxnSpPr>
          <p:nvPr/>
        </p:nvCxnSpPr>
        <p:spPr>
          <a:xfrm>
            <a:off x="4615517" y="2204864"/>
            <a:ext cx="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</p:cNvCxnSpPr>
          <p:nvPr/>
        </p:nvCxnSpPr>
        <p:spPr>
          <a:xfrm flipH="1" flipV="1">
            <a:off x="3563888" y="2780928"/>
            <a:ext cx="593373" cy="477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</p:cNvCxnSpPr>
          <p:nvPr/>
        </p:nvCxnSpPr>
        <p:spPr>
          <a:xfrm flipH="1">
            <a:off x="3563888" y="4175288"/>
            <a:ext cx="593373" cy="477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</p:cNvCxnSpPr>
          <p:nvPr/>
        </p:nvCxnSpPr>
        <p:spPr>
          <a:xfrm>
            <a:off x="4615517" y="4365104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5"/>
          </p:cNvCxnSpPr>
          <p:nvPr/>
        </p:nvCxnSpPr>
        <p:spPr>
          <a:xfrm>
            <a:off x="5073773" y="4175288"/>
            <a:ext cx="506339" cy="477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7"/>
          </p:cNvCxnSpPr>
          <p:nvPr/>
        </p:nvCxnSpPr>
        <p:spPr>
          <a:xfrm flipV="1">
            <a:off x="5073773" y="2780928"/>
            <a:ext cx="506339" cy="477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THIRD</a:t>
            </a:r>
          </a:p>
          <a:p>
            <a:pPr marL="0" indent="0" algn="r"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SOA isn’t a dogma</a:t>
            </a:r>
            <a:endParaRPr lang="en-US" sz="1600" dirty="0">
              <a:solidFill>
                <a:schemeClr val="bg1"/>
              </a:solidFill>
              <a:latin typeface="Post Huma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THIRD</a:t>
            </a:r>
          </a:p>
          <a:p>
            <a:pPr marL="0" indent="0" algn="r">
              <a:buNone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SOA </a:t>
            </a:r>
            <a:r>
              <a:rPr lang="en-US" strike="sngStrik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isn’t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dogma</a:t>
            </a:r>
            <a:endParaRPr lang="en-US" sz="1600" dirty="0">
              <a:solidFill>
                <a:schemeClr val="bg1"/>
              </a:solidFill>
              <a:latin typeface="Post Human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53664">
            <a:off x="3949432" y="2698085"/>
            <a:ext cx="129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ost Human" pitchFamily="2" charset="0"/>
                <a:cs typeface="Arial" pitchFamily="34" charset="0"/>
              </a:rPr>
              <a:t>shouldn’t be</a:t>
            </a:r>
            <a:endParaRPr lang="en-US" dirty="0">
              <a:solidFill>
                <a:schemeClr val="bg1"/>
              </a:solidFill>
              <a:latin typeface="Post Huma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925" y="2996952"/>
            <a:ext cx="49733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Service </a:t>
            </a:r>
            <a:r>
              <a:rPr lang="en-US" dirty="0">
                <a:latin typeface="Arial" pitchFamily="34" charset="0"/>
                <a:cs typeface="Arial" pitchFamily="34" charset="0"/>
              </a:rPr>
              <a:t>orientation is a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PARADIGM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frames what you do.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Service-oriented architecture (SOA) is a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TYPE OF ARCHITECTURE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results from applying service orientation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6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spc="600" dirty="0" smtClean="0">
                <a:latin typeface="Arial" pitchFamily="34" charset="0"/>
                <a:cs typeface="Arial" pitchFamily="34" charset="0"/>
              </a:rPr>
              <a:t>SOA MANIFESTO</a:t>
            </a:r>
            <a:endParaRPr lang="en-US" sz="2400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4221088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dirty="0" smtClean="0">
                <a:latin typeface="Arial" pitchFamily="34" charset="0"/>
                <a:cs typeface="Arial" pitchFamily="34" charset="0"/>
              </a:rPr>
              <a:t>”</a:t>
            </a:r>
            <a:endParaRPr lang="da-DK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1898606" y="2489121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 smtClean="0">
                <a:latin typeface="Arial" pitchFamily="34" charset="0"/>
                <a:cs typeface="Arial" pitchFamily="34" charset="0"/>
              </a:rPr>
              <a:t>”</a:t>
            </a:r>
            <a:endParaRPr lang="da-DK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5353471"/>
            <a:ext cx="2045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www.soa-manifesto.org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spc="600" dirty="0" smtClean="0">
                <a:latin typeface="Arial" pitchFamily="34" charset="0"/>
                <a:cs typeface="Arial" pitchFamily="34" charset="0"/>
              </a:rPr>
              <a:t>SOA MANIFESTO</a:t>
            </a:r>
            <a:endParaRPr lang="en-US" sz="2400" spc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8992" y="6289575"/>
            <a:ext cx="2045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www.soa-manifesto.org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pfr\Pictures\SoaManifes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1" y="2143949"/>
            <a:ext cx="42210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83968" y="2060848"/>
            <a:ext cx="0" cy="1991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2236763"/>
            <a:ext cx="47099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latin typeface="Arial" pitchFamily="34" charset="0"/>
                <a:cs typeface="Arial" pitchFamily="34" charset="0"/>
              </a:rPr>
              <a:t>PRIORITIES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value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over technical strategy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Strategic goals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over project-specific benefits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Intrinsic interoperability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over custom integration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Shared services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over specific-purpose implementations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Flexibility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over optimization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Evolutionary refinement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over pursuit of initial perfection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437112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 smtClean="0">
                <a:latin typeface="Arial" pitchFamily="34" charset="0"/>
                <a:cs typeface="Arial" pitchFamily="34" charset="0"/>
              </a:rPr>
              <a:t>GUIDING PRINCIPLES</a:t>
            </a:r>
          </a:p>
          <a:p>
            <a:endParaRPr lang="en-US" sz="800" dirty="0" smtClean="0"/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Respect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the social and power structure of the organization.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Recognize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that SOA ultimately demands change on many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levels. The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scope of SOA adoption can vary. Keep efforts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manageable and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within meaningful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boundaries. Products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standards alone will neither give you SOA nor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apply the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service orientation paradigm for you.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SOA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can be realized through a variety of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technologies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standards.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Establish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 uniform set of enterprise standards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policies …</a:t>
            </a:r>
            <a:endParaRPr lang="da-D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236763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latin typeface="Arial" pitchFamily="34" charset="0"/>
                <a:cs typeface="Arial" pitchFamily="34" charset="0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41814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describing A SERVICE</a:t>
            </a:r>
            <a:endParaRPr lang="en-US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by contract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2738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Definition of contract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“Fully spelled out contract”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Implicit references 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7544" y="2631730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67544" y="3000740"/>
            <a:ext cx="3008313" cy="128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 of contract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Incomplete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Resulting code</a:t>
            </a:r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42563" y="4095486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“Key points”</a:t>
            </a:r>
            <a:endParaRPr lang="en-US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42563" y="4464496"/>
            <a:ext cx="3008313" cy="128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Aim for adequate specification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Document decisions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 references explicit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25" y="990418"/>
            <a:ext cx="4379779" cy="215093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652325" y="3861437"/>
            <a:ext cx="43797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...a client who satisfies all the constraints listed is entitled to the benefits. This is the No Hidden Clause rule.</a:t>
            </a:r>
          </a:p>
          <a:p>
            <a:r>
              <a:rPr lang="en-US" dirty="0" smtClean="0"/>
              <a:t>The No Hidden Clauses principle does not prevent us from including references, implicit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explicit, to rules not physical part of the contract.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2325" y="6001543"/>
            <a:ext cx="4379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400" i="1" dirty="0" smtClean="0"/>
              <a:t>Computer</a:t>
            </a:r>
            <a:r>
              <a:rPr lang="da-DK" sz="1400" dirty="0"/>
              <a:t>, Vol. 25, No. 10. (1992), </a:t>
            </a:r>
            <a:r>
              <a:rPr lang="da-DK" sz="1400" dirty="0" err="1"/>
              <a:t>pp</a:t>
            </a:r>
            <a:r>
              <a:rPr lang="da-DK" sz="1400" dirty="0"/>
              <a:t>. 40-51.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493" y="993740"/>
            <a:ext cx="4200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contract is a common agreement with benefits for all participants.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5" y="1934494"/>
            <a:ext cx="2997404" cy="18749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1298" y="3798094"/>
            <a:ext cx="2079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/>
              <a:t>The Beatles’  first contract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5" y="4160214"/>
            <a:ext cx="3032279" cy="1985345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926615" y="6145559"/>
            <a:ext cx="1853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/>
              <a:t>A more recent contract</a:t>
            </a:r>
            <a:endParaRPr lang="en-US" sz="1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contract?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22252" r="15363" b="24761"/>
          <a:stretch/>
        </p:blipFill>
        <p:spPr bwMode="auto">
          <a:xfrm flipV="1">
            <a:off x="0" y="-25018"/>
            <a:ext cx="9144000" cy="68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740" y="-25018"/>
            <a:ext cx="9158740" cy="688301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Thomas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(Manager)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dirty="0" err="1" smtClean="0">
                <a:latin typeface="Arial" pitchFamily="34" charset="0"/>
                <a:cs typeface="Arial" pitchFamily="34" charset="0"/>
              </a:rPr>
              <a:t>applications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dirty="0">
                <a:latin typeface="Arial" pitchFamily="34" charset="0"/>
                <a:cs typeface="Arial" pitchFamily="34" charset="0"/>
              </a:rPr>
              <a:t>for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financial</a:t>
            </a:r>
            <a:r>
              <a:rPr lang="da-DK" dirty="0">
                <a:latin typeface="Arial" pitchFamily="34" charset="0"/>
                <a:cs typeface="Arial" pitchFamily="34" charset="0"/>
              </a:rPr>
              <a:t>, shipping, unions,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telecom</a:t>
            </a:r>
            <a:r>
              <a:rPr lang="da-DK" dirty="0">
                <a:latin typeface="Arial" pitchFamily="34" charset="0"/>
                <a:cs typeface="Arial" pitchFamily="34" charset="0"/>
              </a:rPr>
              <a:t>, central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government</a:t>
            </a:r>
            <a:r>
              <a:rPr lang="da-DK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da-DK" dirty="0" err="1">
                <a:latin typeface="Arial" pitchFamily="34" charset="0"/>
                <a:cs typeface="Arial" pitchFamily="34" charset="0"/>
              </a:rPr>
              <a:t>Mainframe</a:t>
            </a:r>
            <a:r>
              <a:rPr lang="da-DK" dirty="0">
                <a:latin typeface="Arial" pitchFamily="34" charset="0"/>
                <a:cs typeface="Arial" pitchFamily="34" charset="0"/>
              </a:rPr>
              <a:t>/CICS/DB2, WebSphere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Process</a:t>
            </a:r>
            <a:r>
              <a:rPr lang="da-DK" dirty="0">
                <a:latin typeface="Arial" pitchFamily="34" charset="0"/>
                <a:cs typeface="Arial" pitchFamily="34" charset="0"/>
              </a:rPr>
              <a:t> Server, Java, JEE and .NET.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Klaus (Managing Architect)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Business applications, enterprise integration, system architecture,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e-commerce</a:t>
            </a:r>
            <a:r>
              <a:rPr lang="en-US" dirty="0">
                <a:latin typeface="Arial" pitchFamily="34" charset="0"/>
                <a:cs typeface="Arial" pitchFamily="34" charset="0"/>
              </a:rPr>
              <a:t>, knowledge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portals,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datawarehouse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.NET, </a:t>
            </a:r>
            <a:r>
              <a:rPr lang="en-US" dirty="0">
                <a:latin typeface="Arial" pitchFamily="34" charset="0"/>
                <a:cs typeface="Arial" pitchFamily="34" charset="0"/>
              </a:rPr>
              <a:t>SQL Server, Microsoft Azure, SharePoint, BizTalk Server</a:t>
            </a: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WHO WE ARE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1" y="4365104"/>
            <a:ext cx="4338403" cy="21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A real world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3933056"/>
            <a:ext cx="4957381" cy="20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6990" y="5992236"/>
            <a:ext cx="4379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Domain model from customer</a:t>
            </a:r>
            <a:endParaRPr 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908720"/>
            <a:ext cx="5077594" cy="260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64221" y="3516836"/>
            <a:ext cx="4379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Service description from customer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8737" y="6481936"/>
            <a:ext cx="4379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XML type definition</a:t>
            </a:r>
            <a:endParaRPr lang="en-US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0" y="1238297"/>
            <a:ext cx="3787343" cy="19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425114" y="3187258"/>
            <a:ext cx="4379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Java service implementation stub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95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vs</a:t>
            </a:r>
            <a:r>
              <a:rPr lang="en-US" dirty="0" smtClean="0"/>
              <a:t> loose contract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43924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complete contract</a:t>
            </a:r>
          </a:p>
          <a:p>
            <a:r>
              <a:rPr lang="en-US" dirty="0" smtClean="0"/>
              <a:t>Parts of the contract differ in degree of detail/specificity. From more to less detail: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Security model, 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Input / output complex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Simpler xml types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Normal behavior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Restrictions between optional elements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Expected business exceptions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Extreme behavior (e.g. no elements found)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Runtime exceptions (e.g. time out, full disk)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Transactional integrity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Concurrency (even on www)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124744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 is not always a possibility</a:t>
            </a:r>
            <a:endParaRPr lang="en-US" sz="2800" dirty="0" smtClean="0"/>
          </a:p>
          <a:p>
            <a:r>
              <a:rPr lang="en-US" dirty="0" smtClean="0"/>
              <a:t>Therefore, take great care in documenting the decisions made during implementation: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Record changes, and the motivation for these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Beware of other usages of type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Detailed behavior in service description.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Restrictions between optional elements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Reuse exception types across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Agree on common pattern for services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Wrap in reusable exception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 of system architecture not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Concurrency (even on www)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124744"/>
            <a:ext cx="0" cy="4824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vs. Code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527" y="4192488"/>
            <a:ext cx="4038600" cy="2260848"/>
          </a:xfrm>
        </p:spPr>
        <p:txBody>
          <a:bodyPr>
            <a:normAutofit/>
          </a:bodyPr>
          <a:lstStyle/>
          <a:p>
            <a:r>
              <a:rPr lang="en-US" dirty="0" smtClean="0"/>
              <a:t>Higher detail level</a:t>
            </a:r>
          </a:p>
          <a:p>
            <a:r>
              <a:rPr lang="en-US" dirty="0" smtClean="0"/>
              <a:t>Code independent</a:t>
            </a:r>
          </a:p>
          <a:p>
            <a:r>
              <a:rPr lang="en-US" dirty="0" smtClean="0"/>
              <a:t>Greater Interoperability</a:t>
            </a:r>
          </a:p>
          <a:p>
            <a:r>
              <a:rPr lang="en-US" dirty="0" smtClean="0"/>
              <a:t>Built in governance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527" y="4192488"/>
            <a:ext cx="4038600" cy="2260848"/>
          </a:xfrm>
        </p:spPr>
        <p:txBody>
          <a:bodyPr>
            <a:normAutofit/>
          </a:bodyPr>
          <a:lstStyle/>
          <a:p>
            <a:r>
              <a:rPr lang="en-US" dirty="0" smtClean="0"/>
              <a:t>Less detailed</a:t>
            </a:r>
          </a:p>
          <a:p>
            <a:r>
              <a:rPr lang="en-US" dirty="0" smtClean="0"/>
              <a:t>Developer oriented</a:t>
            </a:r>
          </a:p>
          <a:p>
            <a:r>
              <a:rPr lang="en-US" dirty="0"/>
              <a:t>Easy to get started</a:t>
            </a:r>
          </a:p>
          <a:p>
            <a:r>
              <a:rPr lang="en-US" dirty="0" smtClean="0"/>
              <a:t>Easy </a:t>
            </a:r>
            <a:r>
              <a:rPr lang="en-US" dirty="0"/>
              <a:t>to break contract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55940" y="1482830"/>
            <a:ext cx="4691063" cy="2514600"/>
            <a:chOff x="2657475" y="3713018"/>
            <a:chExt cx="4691063" cy="2514600"/>
          </a:xfrm>
        </p:grpSpPr>
        <p:sp>
          <p:nvSpPr>
            <p:cNvPr id="8" name="Curved Down Arrow 7"/>
            <p:cNvSpPr/>
            <p:nvPr/>
          </p:nvSpPr>
          <p:spPr>
            <a:xfrm>
              <a:off x="3314700" y="3713018"/>
              <a:ext cx="2933700" cy="457200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olded Corner 8"/>
            <p:cNvSpPr/>
            <p:nvPr/>
          </p:nvSpPr>
          <p:spPr>
            <a:xfrm>
              <a:off x="2657475" y="4170218"/>
              <a:ext cx="1314450" cy="1600200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WSDL</a:t>
              </a:r>
              <a:endParaRPr lang="en-US" dirty="0"/>
            </a:p>
          </p:txBody>
        </p:sp>
        <p:sp>
          <p:nvSpPr>
            <p:cNvPr id="10" name="Curved Down Arrow 9"/>
            <p:cNvSpPr/>
            <p:nvPr/>
          </p:nvSpPr>
          <p:spPr>
            <a:xfrm rot="10800000">
              <a:off x="3280064" y="5770418"/>
              <a:ext cx="2968336" cy="457200"/>
            </a:xfrm>
            <a:prstGeom prst="curved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4862945"/>
              <a:ext cx="1709738" cy="9074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93531" y="4516581"/>
              <a:ext cx="1709738" cy="9074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2062" y="4197926"/>
              <a:ext cx="1709738" cy="9074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1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b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DESIGNING SERVICES</a:t>
            </a:r>
            <a:endParaRPr lang="en-US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deliverables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2738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Systems, Domains and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Global Logical Domain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Operations and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Physical Document Types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7544" y="2631730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67544" y="3000740"/>
            <a:ext cx="3008313" cy="128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Internal and external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Reuse and coupling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CRUD and Process services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42563" y="4095486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“Key points”</a:t>
            </a:r>
            <a:endParaRPr lang="en-US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42563" y="4464496"/>
            <a:ext cx="3008313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Decouple internal and external services on the physical level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Aim for reusable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Services are different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8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533" y="943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Domain models and services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308304" cy="354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4860032" y="4633305"/>
            <a:ext cx="3744987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 your data tables directly from communication formats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Don’t share physical types between internal and external services. Transformations in one system is easier than changing two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Loose coupling of systems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21905" y="4633305"/>
            <a:ext cx="3744987" cy="222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Provide a global logic domain model as part of the contract, but leave external physical communication types flexible.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 aware that reuse of types between services is strong coupling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Remember that services are used together. </a:t>
            </a:r>
            <a:r>
              <a:rPr lang="en-US" dirty="0"/>
              <a:t>O</a:t>
            </a:r>
            <a:r>
              <a:rPr lang="en-US" dirty="0" smtClean="0"/>
              <a:t>utput will be used as input by others.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55576" y="4273265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860032" y="4273265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Don'ts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and more complex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0510" y="1965033"/>
            <a:ext cx="453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975"/>
            <a:r>
              <a:rPr lang="en-US" sz="1400" dirty="0" smtClean="0"/>
              <a:t>Keeping results in memory is a problem with large result sets. Consider streaming services.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2575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4365104"/>
            <a:ext cx="3945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0975"/>
            <a:r>
              <a:rPr lang="en-US" sz="1400" dirty="0"/>
              <a:t>Two separate systems for vehicles and license plates and a proxy service for an external system with information about people. </a:t>
            </a:r>
          </a:p>
          <a:p>
            <a:pPr defTabSz="180975"/>
            <a:endParaRPr lang="en-US" sz="1400" dirty="0" smtClean="0">
              <a:latin typeface="Arial Narrow" pitchFamily="34" charset="0"/>
            </a:endParaRPr>
          </a:p>
          <a:p>
            <a:pPr defTabSz="180975"/>
            <a:r>
              <a:rPr lang="en-US" sz="1400" dirty="0"/>
              <a:t>Simple services for Create, Read, Update and Delete, but what about more </a:t>
            </a:r>
            <a:r>
              <a:rPr lang="en-US" sz="1400" dirty="0" smtClean="0"/>
              <a:t>complex services?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20510" y="764704"/>
            <a:ext cx="451598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FindVehiclesWithPlateMatching</a:t>
            </a:r>
            <a:r>
              <a:rPr lang="en-US" sz="1200" dirty="0"/>
              <a:t>(pattern) {</a:t>
            </a:r>
          </a:p>
          <a:p>
            <a:pPr defTabSz="180975"/>
            <a:r>
              <a:rPr lang="en-US" sz="1200" dirty="0"/>
              <a:t>	</a:t>
            </a:r>
            <a:r>
              <a:rPr lang="en-US" sz="1200" dirty="0" err="1"/>
              <a:t>FindPlates</a:t>
            </a:r>
            <a:r>
              <a:rPr lang="en-US" sz="1200" dirty="0"/>
              <a:t>(pattern)</a:t>
            </a:r>
          </a:p>
          <a:p>
            <a:pPr defTabSz="180975"/>
            <a:r>
              <a:rPr lang="en-US" sz="1200" dirty="0"/>
              <a:t>	For each plate </a:t>
            </a:r>
          </a:p>
          <a:p>
            <a:pPr defTabSz="180975"/>
            <a:r>
              <a:rPr lang="en-US" sz="1200" dirty="0"/>
              <a:t>		result +=</a:t>
            </a:r>
            <a:r>
              <a:rPr lang="en-US" sz="1200" dirty="0" err="1"/>
              <a:t>ReadVehicle</a:t>
            </a:r>
            <a:r>
              <a:rPr lang="en-US" sz="1200" dirty="0"/>
              <a:t>(VIN)</a:t>
            </a:r>
          </a:p>
          <a:p>
            <a:pPr defTabSz="180975"/>
            <a:r>
              <a:rPr lang="en-US" sz="1200" dirty="0"/>
              <a:t>	return result;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2103" y="2708920"/>
            <a:ext cx="4515985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180975"/>
            <a:r>
              <a:rPr lang="en-US" sz="1200" dirty="0" err="1">
                <a:latin typeface="Arial Narrow" pitchFamily="34" charset="0"/>
              </a:rPr>
              <a:t>RegisterVechicleToPersonAndAssignPlate</a:t>
            </a:r>
            <a:r>
              <a:rPr lang="en-US" sz="1200" dirty="0">
                <a:latin typeface="Arial Narrow" pitchFamily="34" charset="0"/>
              </a:rPr>
              <a:t>(VIN, person) {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	</a:t>
            </a:r>
            <a:r>
              <a:rPr lang="en-US" sz="1200" dirty="0" err="1">
                <a:latin typeface="Arial Narrow" pitchFamily="34" charset="0"/>
              </a:rPr>
              <a:t>UpdateVehicle</a:t>
            </a:r>
            <a:r>
              <a:rPr lang="en-US" sz="1200" dirty="0">
                <a:latin typeface="Arial Narrow" pitchFamily="34" charset="0"/>
              </a:rPr>
              <a:t> // ad owner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	</a:t>
            </a:r>
            <a:r>
              <a:rPr lang="en-US" sz="1200" dirty="0" err="1">
                <a:latin typeface="Arial Narrow" pitchFamily="34" charset="0"/>
              </a:rPr>
              <a:t>GetNextAvailablePlate</a:t>
            </a:r>
            <a:endParaRPr lang="en-US" sz="1200" dirty="0">
              <a:latin typeface="Arial Narrow" pitchFamily="34" charset="0"/>
            </a:endParaRPr>
          </a:p>
          <a:p>
            <a:pPr defTabSz="180975"/>
            <a:r>
              <a:rPr lang="en-US" sz="1200" dirty="0">
                <a:latin typeface="Arial Narrow" pitchFamily="34" charset="0"/>
              </a:rPr>
              <a:t>	</a:t>
            </a:r>
            <a:r>
              <a:rPr lang="en-US" sz="1200" dirty="0" err="1">
                <a:latin typeface="Arial Narrow" pitchFamily="34" charset="0"/>
              </a:rPr>
              <a:t>UpdatePlate</a:t>
            </a:r>
            <a:r>
              <a:rPr lang="en-US" sz="1200" dirty="0">
                <a:latin typeface="Arial Narrow" pitchFamily="34" charset="0"/>
              </a:rPr>
              <a:t> // add VIN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}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20509" y="4326618"/>
            <a:ext cx="4515985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180975"/>
            <a:r>
              <a:rPr lang="en-US" sz="1200" dirty="0" err="1">
                <a:latin typeface="Arial Narrow" pitchFamily="34" charset="0"/>
              </a:rPr>
              <a:t>NotifyPoliceAboutExpiredPlates</a:t>
            </a:r>
            <a:r>
              <a:rPr lang="en-US" sz="1200" dirty="0">
                <a:latin typeface="Arial Narrow" pitchFamily="34" charset="0"/>
              </a:rPr>
              <a:t>(</a:t>
            </a:r>
            <a:r>
              <a:rPr lang="en-US" sz="1200" dirty="0" err="1">
                <a:latin typeface="Arial Narrow" pitchFamily="34" charset="0"/>
              </a:rPr>
              <a:t>startDate</a:t>
            </a:r>
            <a:r>
              <a:rPr lang="en-US" sz="1200" dirty="0">
                <a:latin typeface="Arial Narrow" pitchFamily="34" charset="0"/>
              </a:rPr>
              <a:t>, </a:t>
            </a:r>
            <a:r>
              <a:rPr lang="en-US" sz="1200" dirty="0" err="1">
                <a:latin typeface="Arial Narrow" pitchFamily="34" charset="0"/>
              </a:rPr>
              <a:t>endDate</a:t>
            </a:r>
            <a:r>
              <a:rPr lang="en-US" sz="1200" dirty="0">
                <a:latin typeface="Arial Narrow" pitchFamily="34" charset="0"/>
              </a:rPr>
              <a:t>) {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	</a:t>
            </a:r>
            <a:r>
              <a:rPr lang="en-US" sz="1200" dirty="0" err="1">
                <a:latin typeface="Arial Narrow" pitchFamily="34" charset="0"/>
              </a:rPr>
              <a:t>GetAllExpiredPlates</a:t>
            </a:r>
            <a:r>
              <a:rPr lang="en-US" sz="1200" dirty="0">
                <a:latin typeface="Arial Narrow" pitchFamily="34" charset="0"/>
              </a:rPr>
              <a:t>(</a:t>
            </a:r>
            <a:r>
              <a:rPr lang="en-US" sz="1200" dirty="0" err="1">
                <a:latin typeface="Arial Narrow" pitchFamily="34" charset="0"/>
              </a:rPr>
              <a:t>startDate</a:t>
            </a:r>
            <a:r>
              <a:rPr lang="en-US" sz="1200" dirty="0">
                <a:latin typeface="Arial Narrow" pitchFamily="34" charset="0"/>
              </a:rPr>
              <a:t>, </a:t>
            </a:r>
            <a:r>
              <a:rPr lang="en-US" sz="1200" dirty="0" err="1">
                <a:latin typeface="Arial Narrow" pitchFamily="34" charset="0"/>
              </a:rPr>
              <a:t>endDate</a:t>
            </a:r>
            <a:r>
              <a:rPr lang="en-US" sz="1200" dirty="0">
                <a:latin typeface="Arial Narrow" pitchFamily="34" charset="0"/>
              </a:rPr>
              <a:t>);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	</a:t>
            </a:r>
            <a:r>
              <a:rPr lang="en-US" sz="1200" dirty="0" err="1">
                <a:latin typeface="Arial Narrow" pitchFamily="34" charset="0"/>
              </a:rPr>
              <a:t>Foreach</a:t>
            </a:r>
            <a:r>
              <a:rPr lang="en-US" sz="1200" dirty="0">
                <a:latin typeface="Arial Narrow" pitchFamily="34" charset="0"/>
              </a:rPr>
              <a:t> Plate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		</a:t>
            </a:r>
            <a:r>
              <a:rPr lang="en-US" sz="1200" dirty="0" err="1">
                <a:latin typeface="Arial Narrow" pitchFamily="34" charset="0"/>
              </a:rPr>
              <a:t>FindVehicle</a:t>
            </a:r>
            <a:r>
              <a:rPr lang="en-US" sz="1200" dirty="0">
                <a:latin typeface="Arial Narrow" pitchFamily="34" charset="0"/>
              </a:rPr>
              <a:t>(VIN)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		</a:t>
            </a:r>
            <a:r>
              <a:rPr lang="en-US" sz="1200" dirty="0" err="1">
                <a:latin typeface="Arial Narrow" pitchFamily="34" charset="0"/>
              </a:rPr>
              <a:t>FindPersion</a:t>
            </a:r>
            <a:r>
              <a:rPr lang="en-US" sz="1200" dirty="0">
                <a:latin typeface="Arial Narrow" pitchFamily="34" charset="0"/>
              </a:rPr>
              <a:t>(</a:t>
            </a:r>
            <a:r>
              <a:rPr lang="en-US" sz="1200" dirty="0" err="1">
                <a:latin typeface="Arial Narrow" pitchFamily="34" charset="0"/>
              </a:rPr>
              <a:t>PersonID</a:t>
            </a:r>
            <a:r>
              <a:rPr lang="en-US" sz="1200" dirty="0">
                <a:latin typeface="Arial Narrow" pitchFamily="34" charset="0"/>
              </a:rPr>
              <a:t>)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		result += (Vehicle, Plate, Person)</a:t>
            </a:r>
          </a:p>
          <a:p>
            <a:pPr defTabSz="180975"/>
            <a:r>
              <a:rPr lang="en-US" sz="1200" dirty="0">
                <a:latin typeface="Arial Narrow" pitchFamily="34" charset="0"/>
              </a:rPr>
              <a:t>}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20509" y="3717032"/>
            <a:ext cx="453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Issues with concurrency and transactional integrity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0510" y="5711613"/>
            <a:ext cx="453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“Batch job as service” with join over web service per element and non-domain information (address).</a:t>
            </a:r>
          </a:p>
        </p:txBody>
      </p:sp>
    </p:spTree>
    <p:extLst>
      <p:ext uri="{BB962C8B-B14F-4D97-AF65-F5344CB8AC3E}">
        <p14:creationId xmlns:p14="http://schemas.microsoft.com/office/powerpoint/2010/main" val="25375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 animBg="1"/>
      <p:bldP spid="8" grpId="0" animBg="1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CRUD, Find or Process service?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39552" y="4830940"/>
            <a:ext cx="3008313" cy="176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Filtering on fields and values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Avoid joining over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Behavior for not found and large result sets.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12355" y="1052736"/>
            <a:ext cx="3655589" cy="465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Not all services are born alike!</a:t>
            </a:r>
            <a:endParaRPr lang="en-US" sz="20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12354" y="4365104"/>
            <a:ext cx="3655589" cy="465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Searching for entities via services</a:t>
            </a:r>
            <a:endParaRPr lang="en-US" sz="200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66750" y="2238652"/>
            <a:ext cx="3008313" cy="21264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create, return assigned 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Optional/required might differ in create and read.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Update by sending changes or overwrite whole entity.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Versioning on update can provide optimistic locking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Keep old versions on update and delete operations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39552" y="1772816"/>
            <a:ext cx="3655589" cy="465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Create, Read, Update and Delete</a:t>
            </a:r>
            <a:endParaRPr lang="en-US" sz="2000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987229" y="2238652"/>
            <a:ext cx="3008313" cy="176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Sequences and available data (order of creation)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Avoid joining over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 asynchronous patterns e.g. message queues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Candidates for BPM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860031" y="1772816"/>
            <a:ext cx="3655589" cy="465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Processes in services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860030" y="4365104"/>
            <a:ext cx="3655589" cy="465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Bulk updates</a:t>
            </a:r>
            <a:endParaRPr lang="en-US" sz="2000" dirty="0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5183668" y="4830940"/>
            <a:ext cx="3008313" cy="176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Avoid joining over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 update services take a list of elements to update</a:t>
            </a:r>
          </a:p>
        </p:txBody>
      </p:sp>
    </p:spTree>
    <p:extLst>
      <p:ext uri="{BB962C8B-B14F-4D97-AF65-F5344CB8AC3E}">
        <p14:creationId xmlns:p14="http://schemas.microsoft.com/office/powerpoint/2010/main" val="37599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b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Security</a:t>
            </a:r>
            <a:endParaRPr lang="da-DK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CASE: A PENSION COMPANY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0399"/>
            <a:ext cx="8314489" cy="355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22252" r="15363" b="24761"/>
          <a:stretch/>
        </p:blipFill>
        <p:spPr bwMode="auto">
          <a:xfrm flipV="1">
            <a:off x="0" y="-25018"/>
            <a:ext cx="9144000" cy="68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740" y="-25018"/>
            <a:ext cx="9158740" cy="688301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Approx.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550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consultants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M.Sc. or Ph.D. typically from DTU, DIKU, ITU, ÅU,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AAU, SDU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Excel academically</a:t>
            </a:r>
          </a:p>
          <a:p>
            <a:pPr lvl="1"/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Offices in Copenhagen (HQ),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Aarhus, Aalborg and Warszawa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We deliver business-critical IT solutions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Systems integration and SOA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Portals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Business applications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Application and Facility Management</a:t>
            </a:r>
          </a:p>
          <a:p>
            <a:pPr lvl="1"/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Our customers include</a:t>
            </a:r>
          </a:p>
          <a:p>
            <a:pPr lvl="1"/>
            <a:r>
              <a:rPr lang="en-US" sz="1200" b="1" dirty="0">
                <a:latin typeface="Arial" pitchFamily="34" charset="0"/>
                <a:cs typeface="Arial" pitchFamily="34" charset="0"/>
              </a:rPr>
              <a:t>Financials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Nordea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Saxo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Bank,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Letpension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PFA pension, FORCA</a:t>
            </a:r>
          </a:p>
          <a:p>
            <a:pPr lvl="1"/>
            <a:r>
              <a:rPr lang="en-US" sz="1200" b="1" dirty="0">
                <a:latin typeface="Arial" pitchFamily="34" charset="0"/>
                <a:cs typeface="Arial" pitchFamily="34" charset="0"/>
              </a:rPr>
              <a:t>Government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SKAT,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Økonomistyrelsen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Undervisningsministeriet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200" b="1" dirty="0">
                <a:latin typeface="Arial" pitchFamily="34" charset="0"/>
                <a:cs typeface="Arial" pitchFamily="34" charset="0"/>
              </a:rPr>
              <a:t>Industry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Carlsberg, Dong Energy, Pandora</a:t>
            </a:r>
          </a:p>
          <a:p>
            <a:pPr lvl="1"/>
            <a:r>
              <a:rPr lang="en-US" sz="1200" b="1" dirty="0">
                <a:latin typeface="Arial" pitchFamily="34" charset="0"/>
                <a:cs typeface="Arial" pitchFamily="34" charset="0"/>
              </a:rPr>
              <a:t>Commerce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Novozymes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Danmarks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Apotekerforening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200" b="1" dirty="0">
                <a:latin typeface="Arial" pitchFamily="34" charset="0"/>
                <a:cs typeface="Arial" pitchFamily="34" charset="0"/>
              </a:rPr>
              <a:t>Media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JP/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Politikens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Hus,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Aller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200" b="1" dirty="0">
                <a:latin typeface="Arial" pitchFamily="34" charset="0"/>
                <a:cs typeface="Arial" pitchFamily="34" charset="0"/>
              </a:rPr>
              <a:t>Membership organizations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IDA,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HK, Dansk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Erhverv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200" b="1" dirty="0">
                <a:latin typeface="Arial" pitchFamily="34" charset="0"/>
                <a:cs typeface="Arial" pitchFamily="34" charset="0"/>
              </a:rPr>
              <a:t>Telco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Telenor, TDC,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Telmore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WHO IS NETCOMPANY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4042792" cy="1143000"/>
          </a:xfrm>
        </p:spPr>
        <p:txBody>
          <a:bodyPr>
            <a:normAutofit/>
          </a:bodyPr>
          <a:lstStyle/>
          <a:p>
            <a:r>
              <a:rPr lang="da-DK" sz="1400" b="1" spc="300" dirty="0" smtClean="0">
                <a:latin typeface="Arial" pitchFamily="34" charset="0"/>
                <a:cs typeface="Arial" pitchFamily="34" charset="0"/>
              </a:rPr>
              <a:t>TRUSTED SUBSYSTEM</a:t>
            </a:r>
            <a:endParaRPr lang="da-DK" sz="1400" b="1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2" y="1412776"/>
            <a:ext cx="5588403" cy="456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94312" y="281914"/>
            <a:ext cx="4042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b="1" spc="300" dirty="0" smtClean="0">
                <a:latin typeface="Arial" pitchFamily="34" charset="0"/>
                <a:cs typeface="Arial" pitchFamily="34" charset="0"/>
              </a:rPr>
              <a:t>IMPERSONATION</a:t>
            </a:r>
            <a:endParaRPr lang="da-DK" sz="14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40938" y="4531395"/>
            <a:ext cx="305457" cy="1584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ight Arrow 7"/>
          <p:cNvSpPr/>
          <p:nvPr/>
        </p:nvSpPr>
        <p:spPr>
          <a:xfrm>
            <a:off x="5230705" y="4534827"/>
            <a:ext cx="305457" cy="1584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4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974795" cy="222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sz="1400" b="1" spc="300" dirty="0" smtClean="0">
                <a:latin typeface="Arial" pitchFamily="34" charset="0"/>
                <a:cs typeface="Arial" pitchFamily="34" charset="0"/>
              </a:rPr>
              <a:t>SILO-BASED SECURITY</a:t>
            </a:r>
            <a:endParaRPr lang="da-DK" sz="1400" b="1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r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SILOS </a:t>
            </a: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A</a:t>
            </a:r>
          </a:p>
          <a:p>
            <a:pPr marL="0" indent="0" algn="ctr">
              <a:buNone/>
            </a:pPr>
            <a:endParaRPr lang="da-D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a-DK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SOA </a:t>
            </a:r>
            <a:r>
              <a:rPr lang="da-DK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 PATTERN</a:t>
            </a:r>
            <a:endParaRPr lang="da-DK" sz="4400" b="1" dirty="0">
              <a:solidFill>
                <a:schemeClr val="bg1"/>
              </a:solidFill>
              <a:latin typeface="Post Huma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9" y="2564904"/>
            <a:ext cx="8338854" cy="22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sz="1400" b="1" strike="sngStrike" spc="3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SILO</a:t>
            </a:r>
            <a:r>
              <a:rPr lang="da-DK" sz="1400" b="1" spc="300" dirty="0" smtClean="0">
                <a:latin typeface="Arial" pitchFamily="34" charset="0"/>
                <a:cs typeface="Arial" pitchFamily="34" charset="0"/>
              </a:rPr>
              <a:t>			</a:t>
            </a:r>
            <a:br>
              <a:rPr lang="da-DK" sz="1400" b="1" spc="300" dirty="0" smtClean="0">
                <a:latin typeface="Arial" pitchFamily="34" charset="0"/>
                <a:cs typeface="Arial" pitchFamily="34" charset="0"/>
              </a:rPr>
            </a:br>
            <a:r>
              <a:rPr lang="da-DK" sz="1400" b="1" spc="300" dirty="0" smtClean="0">
                <a:latin typeface="Arial" pitchFamily="34" charset="0"/>
                <a:cs typeface="Arial" pitchFamily="34" charset="0"/>
              </a:rPr>
              <a:t>CLAIMS-BASED SECURITY</a:t>
            </a:r>
            <a:endParaRPr lang="da-DK" sz="1400" b="1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sz="1400" b="1" spc="300" dirty="0" smtClean="0">
                <a:latin typeface="Arial" pitchFamily="34" charset="0"/>
                <a:cs typeface="Arial" pitchFamily="34" charset="0"/>
              </a:rPr>
              <a:t>CLAIMS-BASED SECURITY</a:t>
            </a:r>
            <a:endParaRPr lang="da-DK" sz="1400" b="1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208910" cy="48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sz="1400" b="1" spc="300" dirty="0" smtClean="0">
                <a:latin typeface="Arial" pitchFamily="34" charset="0"/>
                <a:cs typeface="Arial" pitchFamily="34" charset="0"/>
              </a:rPr>
              <a:t>CLAIMS-BASED SECURITY</a:t>
            </a:r>
            <a:endParaRPr lang="da-DK" sz="1400" b="1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07" y="1196752"/>
            <a:ext cx="5031586" cy="53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b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MANAGING CHANGE</a:t>
            </a:r>
            <a:endParaRPr lang="en-US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ALL TOO COMMON SYSTEM LANDSCAPE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8" y="1436241"/>
            <a:ext cx="8300556" cy="487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r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da-DK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a-D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…THIS JUST IN:</a:t>
            </a: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a-D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THE BUSINESS 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CHANGES</a:t>
            </a:r>
            <a:endParaRPr lang="da-DK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SO DOES ITS SERVICES!</a:t>
            </a:r>
          </a:p>
        </p:txBody>
      </p:sp>
    </p:spTree>
    <p:extLst>
      <p:ext uri="{BB962C8B-B14F-4D97-AF65-F5344CB8AC3E}">
        <p14:creationId xmlns:p14="http://schemas.microsoft.com/office/powerpoint/2010/main" val="4240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DEPENDENCIES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2114277" cy="492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628800"/>
            <a:ext cx="2464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Post Human" pitchFamily="2" charset="0"/>
              </a:rPr>
              <a:t>”I </a:t>
            </a:r>
            <a:r>
              <a:rPr lang="da-DK" dirty="0" err="1" smtClean="0">
                <a:latin typeface="Post Human" pitchFamily="2" charset="0"/>
              </a:rPr>
              <a:t>need</a:t>
            </a:r>
            <a:r>
              <a:rPr lang="da-DK" dirty="0" smtClean="0">
                <a:latin typeface="Post Human" pitchFamily="2" charset="0"/>
              </a:rPr>
              <a:t> an </a:t>
            </a:r>
            <a:r>
              <a:rPr lang="da-DK" dirty="0" err="1" smtClean="0">
                <a:latin typeface="Post Human" pitchFamily="2" charset="0"/>
              </a:rPr>
              <a:t>additional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field</a:t>
            </a:r>
            <a:r>
              <a:rPr lang="da-DK" dirty="0">
                <a:latin typeface="Post Human" pitchFamily="2" charset="0"/>
              </a:rPr>
              <a:t> </a:t>
            </a:r>
            <a:endParaRPr lang="da-DK" dirty="0" smtClean="0">
              <a:latin typeface="Post Human" pitchFamily="2" charset="0"/>
            </a:endParaRPr>
          </a:p>
          <a:p>
            <a:r>
              <a:rPr lang="da-DK" dirty="0" smtClean="0">
                <a:latin typeface="Post Human" pitchFamily="2" charset="0"/>
              </a:rPr>
              <a:t>on the </a:t>
            </a:r>
            <a:r>
              <a:rPr lang="da-DK" dirty="0" err="1" smtClean="0">
                <a:latin typeface="Post Human" pitchFamily="2" charset="0"/>
              </a:rPr>
              <a:t>Member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object</a:t>
            </a:r>
            <a:endParaRPr lang="da-DK" dirty="0" smtClean="0">
              <a:latin typeface="Post Human" pitchFamily="2" charset="0"/>
            </a:endParaRPr>
          </a:p>
          <a:p>
            <a:r>
              <a:rPr lang="da-DK" dirty="0" smtClean="0">
                <a:latin typeface="Post Human" pitchFamily="2" charset="0"/>
              </a:rPr>
              <a:t>in </a:t>
            </a:r>
            <a:r>
              <a:rPr lang="da-DK" dirty="0" err="1" smtClean="0">
                <a:latin typeface="Post Human" pitchFamily="2" charset="0"/>
              </a:rPr>
              <a:t>three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weeks</a:t>
            </a:r>
            <a:r>
              <a:rPr lang="da-DK" dirty="0" smtClean="0">
                <a:latin typeface="Post Human" pitchFamily="2" charset="0"/>
              </a:rPr>
              <a:t>”</a:t>
            </a:r>
            <a:endParaRPr lang="da-DK" dirty="0">
              <a:latin typeface="Post Hum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517232"/>
            <a:ext cx="398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Post Human" pitchFamily="2" charset="0"/>
              </a:rPr>
              <a:t>”</a:t>
            </a:r>
            <a:r>
              <a:rPr lang="da-DK" dirty="0" err="1" smtClean="0">
                <a:latin typeface="Post Human" pitchFamily="2" charset="0"/>
              </a:rPr>
              <a:t>We’re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busy</a:t>
            </a:r>
            <a:r>
              <a:rPr lang="da-DK" dirty="0" smtClean="0">
                <a:latin typeface="Post Human" pitchFamily="2" charset="0"/>
              </a:rPr>
              <a:t> for 2 </a:t>
            </a:r>
            <a:r>
              <a:rPr lang="da-DK" dirty="0" err="1" smtClean="0">
                <a:latin typeface="Post Human" pitchFamily="2" charset="0"/>
              </a:rPr>
              <a:t>months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implementing</a:t>
            </a:r>
            <a:endParaRPr lang="da-DK" dirty="0" smtClean="0">
              <a:latin typeface="Post Human" pitchFamily="2" charset="0"/>
            </a:endParaRPr>
          </a:p>
          <a:p>
            <a:r>
              <a:rPr lang="da-DK" dirty="0" err="1" smtClean="0">
                <a:latin typeface="Post Human" pitchFamily="2" charset="0"/>
              </a:rPr>
              <a:t>that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other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stuff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you</a:t>
            </a:r>
            <a:r>
              <a:rPr lang="da-DK" dirty="0" smtClean="0">
                <a:latin typeface="Post Human" pitchFamily="2" charset="0"/>
              </a:rPr>
              <a:t> </a:t>
            </a:r>
            <a:r>
              <a:rPr lang="da-DK" dirty="0" err="1" smtClean="0">
                <a:latin typeface="Post Human" pitchFamily="2" charset="0"/>
              </a:rPr>
              <a:t>wanted</a:t>
            </a:r>
            <a:r>
              <a:rPr lang="da-DK" dirty="0" smtClean="0">
                <a:latin typeface="Post Human" pitchFamily="2" charset="0"/>
              </a:rPr>
              <a:t>!”</a:t>
            </a:r>
            <a:endParaRPr lang="da-DK" dirty="0">
              <a:latin typeface="Post Hu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WE WILL TALK ABOUT</a:t>
            </a:r>
            <a:endParaRPr lang="en-US" sz="24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124744"/>
            <a:ext cx="5842992" cy="573325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SOA Concepts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Describing a Service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Designing Services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Security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Managing Change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Governance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Enterprise Service Bus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17819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VERSIONING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6387"/>
            <a:ext cx="4370437" cy="487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0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b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Governance</a:t>
            </a:r>
            <a:endParaRPr lang="da-DK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da-DK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GOVERNANCE IS ABOUT</a:t>
            </a: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da-DK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  <a:p>
            <a:pPr marL="0" indent="0">
              <a:buNone/>
            </a:pPr>
            <a:endParaRPr lang="da-DK" b="1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a-DK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and</a:t>
            </a:r>
          </a:p>
          <a:p>
            <a:pPr marL="0" indent="0">
              <a:buNone/>
            </a:pPr>
            <a:endParaRPr lang="da-DK" b="1" spc="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a-DK" b="1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CONTROL</a:t>
            </a:r>
          </a:p>
        </p:txBody>
      </p:sp>
    </p:spTree>
    <p:extLst>
      <p:ext uri="{BB962C8B-B14F-4D97-AF65-F5344CB8AC3E}">
        <p14:creationId xmlns:p14="http://schemas.microsoft.com/office/powerpoint/2010/main" val="30924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7584" y="1196752"/>
            <a:ext cx="69127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latin typeface="Arial" pitchFamily="34" charset="0"/>
                <a:cs typeface="Arial" pitchFamily="34" charset="0"/>
              </a:rPr>
              <a:t>TRANSPARENCY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your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your services and their dependencies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your business processes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spc="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(is prerequisite to)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2000" spc="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pc="300" dirty="0" smtClean="0">
                <a:latin typeface="Arial" pitchFamily="34" charset="0"/>
                <a:cs typeface="Arial" pitchFamily="34" charset="0"/>
              </a:rPr>
              <a:t>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Enforcing your policies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Managing 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Successfully connecting IT with Business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Strategy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spc="300" dirty="0" smtClean="0">
                <a:latin typeface="Arial" pitchFamily="34" charset="0"/>
                <a:cs typeface="Arial" pitchFamily="34" charset="0"/>
              </a:rPr>
              <a:t>TRANSPARENCY:</a:t>
            </a:r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				</a:t>
            </a:r>
            <a:br>
              <a:rPr lang="en-US" sz="2400" spc="300" dirty="0" smtClean="0">
                <a:latin typeface="Arial" pitchFamily="34" charset="0"/>
                <a:cs typeface="Arial" pitchFamily="34" charset="0"/>
              </a:rPr>
            </a:br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		UNDERSTANDING YOUR DOMAIN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7664" y="2780928"/>
            <a:ext cx="6264696" cy="3456384"/>
            <a:chOff x="1547664" y="2257989"/>
            <a:chExt cx="6264696" cy="3979323"/>
          </a:xfrm>
        </p:grpSpPr>
        <p:sp>
          <p:nvSpPr>
            <p:cNvPr id="4" name="Can 3"/>
            <p:cNvSpPr/>
            <p:nvPr/>
          </p:nvSpPr>
          <p:spPr>
            <a:xfrm>
              <a:off x="1547664" y="2276872"/>
              <a:ext cx="1728192" cy="396044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CRM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an 5"/>
            <p:cNvSpPr/>
            <p:nvPr/>
          </p:nvSpPr>
          <p:spPr>
            <a:xfrm>
              <a:off x="3815916" y="2257989"/>
              <a:ext cx="1728192" cy="396044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PENSION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6084168" y="2276872"/>
              <a:ext cx="1728192" cy="396044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FINANCE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5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7664" y="2780928"/>
            <a:ext cx="6264696" cy="3456384"/>
            <a:chOff x="1547664" y="2257989"/>
            <a:chExt cx="6264696" cy="3979323"/>
          </a:xfrm>
        </p:grpSpPr>
        <p:sp>
          <p:nvSpPr>
            <p:cNvPr id="4" name="Can 3"/>
            <p:cNvSpPr/>
            <p:nvPr/>
          </p:nvSpPr>
          <p:spPr>
            <a:xfrm>
              <a:off x="1547664" y="2276872"/>
              <a:ext cx="1728192" cy="396044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CRM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an 5"/>
            <p:cNvSpPr/>
            <p:nvPr/>
          </p:nvSpPr>
          <p:spPr>
            <a:xfrm>
              <a:off x="3815916" y="2257989"/>
              <a:ext cx="1728192" cy="396044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PENSION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6084168" y="2276872"/>
              <a:ext cx="1728192" cy="396044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FINANCE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5714" y="1653481"/>
            <a:ext cx="1584176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Member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>
            <a:off x="2411760" y="2301553"/>
            <a:ext cx="2216042" cy="695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27802" y="2301553"/>
            <a:ext cx="0" cy="695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4627802" y="2301553"/>
            <a:ext cx="2320462" cy="695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spc="300" dirty="0" smtClean="0">
                <a:latin typeface="Arial" pitchFamily="34" charset="0"/>
                <a:cs typeface="Arial" pitchFamily="34" charset="0"/>
              </a:rPr>
              <a:t>TRANSPARENCY:</a:t>
            </a:r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				</a:t>
            </a:r>
            <a:br>
              <a:rPr lang="en-US" sz="2400" spc="300" dirty="0" smtClean="0">
                <a:latin typeface="Arial" pitchFamily="34" charset="0"/>
                <a:cs typeface="Arial" pitchFamily="34" charset="0"/>
              </a:rPr>
            </a:br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		UNDERSTANDING YOUR DOMAIN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spc="300" dirty="0" smtClean="0">
                <a:latin typeface="Arial" pitchFamily="34" charset="0"/>
                <a:cs typeface="Arial" pitchFamily="34" charset="0"/>
              </a:rPr>
              <a:t>ENTERPRISE DATA MODEL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" y="1412776"/>
            <a:ext cx="8821737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7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spc="300" dirty="0" smtClean="0">
                <a:latin typeface="Arial" pitchFamily="34" charset="0"/>
                <a:cs typeface="Arial" pitchFamily="34" charset="0"/>
              </a:rPr>
              <a:t>ENTERPRISE DATA MODEL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01965" cy="39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spc="300" dirty="0" smtClean="0">
                <a:latin typeface="Arial" pitchFamily="34" charset="0"/>
                <a:cs typeface="Arial" pitchFamily="34" charset="0"/>
              </a:rPr>
              <a:t>TRANSPARENCY:</a:t>
            </a:r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				</a:t>
            </a:r>
            <a:br>
              <a:rPr lang="en-US" sz="2400" spc="300" dirty="0" smtClean="0">
                <a:latin typeface="Arial" pitchFamily="34" charset="0"/>
                <a:cs typeface="Arial" pitchFamily="34" charset="0"/>
              </a:rPr>
            </a:br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		UNDERSTANDING YOUR SERVICES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204864"/>
            <a:ext cx="55446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latin typeface="Arial" pitchFamily="34" charset="0"/>
                <a:cs typeface="Arial" pitchFamily="34" charset="0"/>
              </a:rPr>
              <a:t>SERVICE REPOSITORY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PROVIDERS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Service contracts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CONSUMERS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Dependencies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7638"/>
            <a:ext cx="7560840" cy="51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READY?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: Organization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changes</a:t>
            </a:r>
            <a:endParaRPr lang="da-DK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26"/>
          <p:cNvGrpSpPr>
            <a:grpSpLocks noChangeAspect="1"/>
          </p:cNvGrpSpPr>
          <p:nvPr/>
        </p:nvGrpSpPr>
        <p:grpSpPr bwMode="auto">
          <a:xfrm>
            <a:off x="6426200" y="3402111"/>
            <a:ext cx="142875" cy="379413"/>
            <a:chOff x="536" y="3192"/>
            <a:chExt cx="288" cy="760"/>
          </a:xfrm>
        </p:grpSpPr>
        <p:sp>
          <p:nvSpPr>
            <p:cNvPr id="5" name="Oval 127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6" name="Line 128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7" name="Line 129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8" name="Line 130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9" name="Line 131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0" name="Group 132"/>
          <p:cNvGrpSpPr>
            <a:grpSpLocks noChangeAspect="1"/>
          </p:cNvGrpSpPr>
          <p:nvPr/>
        </p:nvGrpSpPr>
        <p:grpSpPr bwMode="auto">
          <a:xfrm>
            <a:off x="6642100" y="3618011"/>
            <a:ext cx="142875" cy="379413"/>
            <a:chOff x="536" y="3192"/>
            <a:chExt cx="288" cy="760"/>
          </a:xfrm>
        </p:grpSpPr>
        <p:sp>
          <p:nvSpPr>
            <p:cNvPr id="11" name="Oval 133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2" name="Line 134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3" name="Line 135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4" name="Line 136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5" name="Line 137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6" name="Group 138"/>
          <p:cNvGrpSpPr>
            <a:grpSpLocks noChangeAspect="1"/>
          </p:cNvGrpSpPr>
          <p:nvPr/>
        </p:nvGrpSpPr>
        <p:grpSpPr bwMode="auto">
          <a:xfrm>
            <a:off x="6413500" y="3859311"/>
            <a:ext cx="142875" cy="379413"/>
            <a:chOff x="536" y="3192"/>
            <a:chExt cx="288" cy="760"/>
          </a:xfrm>
        </p:grpSpPr>
        <p:sp>
          <p:nvSpPr>
            <p:cNvPr id="17" name="Oval 139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8" name="Line 140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9" name="Line 141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20" name="Line 142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21" name="Line 143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22" name="Group 144"/>
          <p:cNvGrpSpPr>
            <a:grpSpLocks noChangeAspect="1"/>
          </p:cNvGrpSpPr>
          <p:nvPr/>
        </p:nvGrpSpPr>
        <p:grpSpPr bwMode="auto">
          <a:xfrm>
            <a:off x="6400800" y="4557811"/>
            <a:ext cx="142875" cy="379413"/>
            <a:chOff x="536" y="3192"/>
            <a:chExt cx="288" cy="760"/>
          </a:xfrm>
        </p:grpSpPr>
        <p:sp>
          <p:nvSpPr>
            <p:cNvPr id="23" name="Oval 145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24" name="Line 146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25" name="Line 147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26" name="Line 148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27" name="Line 149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28" name="Group 150"/>
          <p:cNvGrpSpPr>
            <a:grpSpLocks noChangeAspect="1"/>
          </p:cNvGrpSpPr>
          <p:nvPr/>
        </p:nvGrpSpPr>
        <p:grpSpPr bwMode="auto">
          <a:xfrm>
            <a:off x="6616700" y="4773711"/>
            <a:ext cx="142875" cy="379413"/>
            <a:chOff x="536" y="3192"/>
            <a:chExt cx="288" cy="760"/>
          </a:xfrm>
        </p:grpSpPr>
        <p:sp>
          <p:nvSpPr>
            <p:cNvPr id="29" name="Oval 151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30" name="Line 152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31" name="Line 153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32" name="Line 154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33" name="Line 155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34" name="Group 156"/>
          <p:cNvGrpSpPr>
            <a:grpSpLocks noChangeAspect="1"/>
          </p:cNvGrpSpPr>
          <p:nvPr/>
        </p:nvGrpSpPr>
        <p:grpSpPr bwMode="auto">
          <a:xfrm>
            <a:off x="6388100" y="5015011"/>
            <a:ext cx="142875" cy="379413"/>
            <a:chOff x="536" y="3192"/>
            <a:chExt cx="288" cy="760"/>
          </a:xfrm>
        </p:grpSpPr>
        <p:sp>
          <p:nvSpPr>
            <p:cNvPr id="35" name="Oval 157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36" name="Line 158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37" name="Line 159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38" name="Line 160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39" name="Line 161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sp>
        <p:nvSpPr>
          <p:cNvPr id="40" name="Rectangle 162"/>
          <p:cNvSpPr>
            <a:spLocks noChangeArrowheads="1"/>
          </p:cNvSpPr>
          <p:nvPr/>
        </p:nvSpPr>
        <p:spPr bwMode="auto">
          <a:xfrm>
            <a:off x="7213600" y="4741961"/>
            <a:ext cx="3429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41" name="Rectangle 163"/>
          <p:cNvSpPr>
            <a:spLocks noChangeArrowheads="1"/>
          </p:cNvSpPr>
          <p:nvPr/>
        </p:nvSpPr>
        <p:spPr bwMode="auto">
          <a:xfrm>
            <a:off x="8128000" y="4741961"/>
            <a:ext cx="3683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42" name="AutoShape 164"/>
          <p:cNvSpPr>
            <a:spLocks noChangeArrowheads="1"/>
          </p:cNvSpPr>
          <p:nvPr/>
        </p:nvSpPr>
        <p:spPr bwMode="auto">
          <a:xfrm rot="5400000">
            <a:off x="7708900" y="4837211"/>
            <a:ext cx="279400" cy="387350"/>
          </a:xfrm>
          <a:prstGeom prst="can">
            <a:avLst>
              <a:gd name="adj" fmla="val 346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43" name="Text Box 165"/>
          <p:cNvSpPr txBox="1">
            <a:spLocks noChangeArrowheads="1"/>
          </p:cNvSpPr>
          <p:nvPr/>
        </p:nvSpPr>
        <p:spPr bwMode="auto">
          <a:xfrm>
            <a:off x="6091238" y="3162399"/>
            <a:ext cx="881652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err="1" smtClean="0"/>
              <a:t>Dev</a:t>
            </a:r>
            <a:r>
              <a:rPr lang="da-DK" dirty="0" smtClean="0"/>
              <a:t> </a:t>
            </a:r>
            <a:r>
              <a:rPr lang="da-DK" dirty="0"/>
              <a:t>Team 1</a:t>
            </a:r>
          </a:p>
        </p:txBody>
      </p:sp>
      <p:sp>
        <p:nvSpPr>
          <p:cNvPr id="44" name="Text Box 166"/>
          <p:cNvSpPr txBox="1">
            <a:spLocks noChangeArrowheads="1"/>
          </p:cNvSpPr>
          <p:nvPr/>
        </p:nvSpPr>
        <p:spPr bwMode="auto">
          <a:xfrm>
            <a:off x="6103938" y="4330799"/>
            <a:ext cx="881652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err="1" smtClean="0"/>
              <a:t>Dev</a:t>
            </a:r>
            <a:r>
              <a:rPr lang="da-DK" dirty="0" smtClean="0"/>
              <a:t> </a:t>
            </a:r>
            <a:r>
              <a:rPr lang="da-DK" dirty="0"/>
              <a:t>Team 2</a:t>
            </a:r>
          </a:p>
        </p:txBody>
      </p:sp>
      <p:sp>
        <p:nvSpPr>
          <p:cNvPr id="45" name="Text Box 167"/>
          <p:cNvSpPr txBox="1">
            <a:spLocks noChangeArrowheads="1"/>
          </p:cNvSpPr>
          <p:nvPr/>
        </p:nvSpPr>
        <p:spPr bwMode="auto">
          <a:xfrm>
            <a:off x="7437438" y="4521299"/>
            <a:ext cx="893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/>
              <a:t>SOA - ESB</a:t>
            </a:r>
          </a:p>
        </p:txBody>
      </p:sp>
      <p:grpSp>
        <p:nvGrpSpPr>
          <p:cNvPr id="46" name="Group 168"/>
          <p:cNvGrpSpPr>
            <a:grpSpLocks noChangeAspect="1"/>
          </p:cNvGrpSpPr>
          <p:nvPr/>
        </p:nvGrpSpPr>
        <p:grpSpPr bwMode="auto">
          <a:xfrm>
            <a:off x="8359775" y="3394174"/>
            <a:ext cx="142875" cy="379412"/>
            <a:chOff x="536" y="3192"/>
            <a:chExt cx="288" cy="760"/>
          </a:xfrm>
        </p:grpSpPr>
        <p:sp>
          <p:nvSpPr>
            <p:cNvPr id="47" name="Oval 169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48" name="Line 170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49" name="Line 171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50" name="Line 172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51" name="Line 173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52" name="Group 174"/>
          <p:cNvGrpSpPr>
            <a:grpSpLocks noChangeAspect="1"/>
          </p:cNvGrpSpPr>
          <p:nvPr/>
        </p:nvGrpSpPr>
        <p:grpSpPr bwMode="auto">
          <a:xfrm>
            <a:off x="8575675" y="3610074"/>
            <a:ext cx="142875" cy="379412"/>
            <a:chOff x="536" y="3192"/>
            <a:chExt cx="288" cy="760"/>
          </a:xfrm>
        </p:grpSpPr>
        <p:sp>
          <p:nvSpPr>
            <p:cNvPr id="53" name="Oval 175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54" name="Line 176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55" name="Line 177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56" name="Line 178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57" name="Line 179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58" name="Group 180"/>
          <p:cNvGrpSpPr>
            <a:grpSpLocks noChangeAspect="1"/>
          </p:cNvGrpSpPr>
          <p:nvPr/>
        </p:nvGrpSpPr>
        <p:grpSpPr bwMode="auto">
          <a:xfrm>
            <a:off x="8347075" y="3851374"/>
            <a:ext cx="142875" cy="379412"/>
            <a:chOff x="536" y="3192"/>
            <a:chExt cx="288" cy="760"/>
          </a:xfrm>
        </p:grpSpPr>
        <p:sp>
          <p:nvSpPr>
            <p:cNvPr id="59" name="Oval 181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60" name="Line 182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61" name="Line 183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62" name="Line 184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63" name="Line 185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sp>
        <p:nvSpPr>
          <p:cNvPr id="64" name="Text Box 186"/>
          <p:cNvSpPr txBox="1">
            <a:spLocks noChangeArrowheads="1"/>
          </p:cNvSpPr>
          <p:nvPr/>
        </p:nvSpPr>
        <p:spPr bwMode="auto">
          <a:xfrm>
            <a:off x="7364413" y="3103661"/>
            <a:ext cx="1732847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err="1"/>
              <a:t>Review</a:t>
            </a:r>
            <a:r>
              <a:rPr lang="da-DK" dirty="0"/>
              <a:t> – </a:t>
            </a:r>
            <a:r>
              <a:rPr lang="da-DK" dirty="0" err="1" smtClean="0"/>
              <a:t>architecture</a:t>
            </a:r>
            <a:r>
              <a:rPr lang="da-DK" dirty="0" smtClean="0"/>
              <a:t> </a:t>
            </a:r>
            <a:r>
              <a:rPr lang="da-DK" dirty="0"/>
              <a:t>team</a:t>
            </a:r>
          </a:p>
        </p:txBody>
      </p:sp>
      <p:sp>
        <p:nvSpPr>
          <p:cNvPr id="65" name="Line 187"/>
          <p:cNvSpPr>
            <a:spLocks noChangeShapeType="1"/>
          </p:cNvSpPr>
          <p:nvPr/>
        </p:nvSpPr>
        <p:spPr bwMode="auto">
          <a:xfrm>
            <a:off x="6884988" y="4988024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66" name="Line 188"/>
          <p:cNvSpPr>
            <a:spLocks noChangeShapeType="1"/>
          </p:cNvSpPr>
          <p:nvPr/>
        </p:nvSpPr>
        <p:spPr bwMode="auto">
          <a:xfrm flipV="1">
            <a:off x="7037388" y="3802161"/>
            <a:ext cx="0" cy="1185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67" name="Line 189"/>
          <p:cNvSpPr>
            <a:spLocks noChangeShapeType="1"/>
          </p:cNvSpPr>
          <p:nvPr/>
        </p:nvSpPr>
        <p:spPr bwMode="auto">
          <a:xfrm>
            <a:off x="6884988" y="3806924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68" name="Line 190"/>
          <p:cNvSpPr>
            <a:spLocks noChangeShapeType="1"/>
          </p:cNvSpPr>
          <p:nvPr/>
        </p:nvSpPr>
        <p:spPr bwMode="auto">
          <a:xfrm flipV="1">
            <a:off x="7037388" y="4275236"/>
            <a:ext cx="8334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69" name="Line 191"/>
          <p:cNvSpPr>
            <a:spLocks noChangeShapeType="1"/>
          </p:cNvSpPr>
          <p:nvPr/>
        </p:nvSpPr>
        <p:spPr bwMode="auto">
          <a:xfrm>
            <a:off x="7870825" y="42752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70" name="Line 192"/>
          <p:cNvSpPr>
            <a:spLocks noChangeShapeType="1"/>
          </p:cNvSpPr>
          <p:nvPr/>
        </p:nvSpPr>
        <p:spPr bwMode="auto">
          <a:xfrm flipH="1">
            <a:off x="8042275" y="4303811"/>
            <a:ext cx="288925" cy="217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grpSp>
        <p:nvGrpSpPr>
          <p:cNvPr id="71" name="Group 59"/>
          <p:cNvGrpSpPr>
            <a:grpSpLocks noChangeAspect="1"/>
          </p:cNvGrpSpPr>
          <p:nvPr/>
        </p:nvGrpSpPr>
        <p:grpSpPr bwMode="auto">
          <a:xfrm>
            <a:off x="3654028" y="3402111"/>
            <a:ext cx="142875" cy="379413"/>
            <a:chOff x="536" y="3192"/>
            <a:chExt cx="288" cy="760"/>
          </a:xfrm>
        </p:grpSpPr>
        <p:sp>
          <p:nvSpPr>
            <p:cNvPr id="72" name="Oval 60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73" name="Line 61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74" name="Line 62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75" name="Line 63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76" name="Line 64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77" name="Group 65"/>
          <p:cNvGrpSpPr>
            <a:grpSpLocks noChangeAspect="1"/>
          </p:cNvGrpSpPr>
          <p:nvPr/>
        </p:nvGrpSpPr>
        <p:grpSpPr bwMode="auto">
          <a:xfrm>
            <a:off x="3869928" y="3618011"/>
            <a:ext cx="142875" cy="379413"/>
            <a:chOff x="536" y="3192"/>
            <a:chExt cx="288" cy="760"/>
          </a:xfrm>
        </p:grpSpPr>
        <p:sp>
          <p:nvSpPr>
            <p:cNvPr id="78" name="Oval 66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79" name="Line 67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80" name="Line 68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81" name="Line 69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82" name="Line 70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83" name="Group 71"/>
          <p:cNvGrpSpPr>
            <a:grpSpLocks noChangeAspect="1"/>
          </p:cNvGrpSpPr>
          <p:nvPr/>
        </p:nvGrpSpPr>
        <p:grpSpPr bwMode="auto">
          <a:xfrm>
            <a:off x="3641328" y="3859311"/>
            <a:ext cx="142875" cy="379413"/>
            <a:chOff x="536" y="3192"/>
            <a:chExt cx="288" cy="760"/>
          </a:xfrm>
        </p:grpSpPr>
        <p:sp>
          <p:nvSpPr>
            <p:cNvPr id="84" name="Oval 72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85" name="Line 73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86" name="Line 74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87" name="Line 75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88" name="Line 76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89" name="Group 77"/>
          <p:cNvGrpSpPr>
            <a:grpSpLocks noChangeAspect="1"/>
          </p:cNvGrpSpPr>
          <p:nvPr/>
        </p:nvGrpSpPr>
        <p:grpSpPr bwMode="auto">
          <a:xfrm>
            <a:off x="3628628" y="4557811"/>
            <a:ext cx="142875" cy="379413"/>
            <a:chOff x="536" y="3192"/>
            <a:chExt cx="288" cy="760"/>
          </a:xfrm>
        </p:grpSpPr>
        <p:sp>
          <p:nvSpPr>
            <p:cNvPr id="90" name="Oval 78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91" name="Line 79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92" name="Line 80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93" name="Line 81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94" name="Line 82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95" name="Group 83"/>
          <p:cNvGrpSpPr>
            <a:grpSpLocks noChangeAspect="1"/>
          </p:cNvGrpSpPr>
          <p:nvPr/>
        </p:nvGrpSpPr>
        <p:grpSpPr bwMode="auto">
          <a:xfrm>
            <a:off x="3844528" y="4773711"/>
            <a:ext cx="142875" cy="379413"/>
            <a:chOff x="536" y="3192"/>
            <a:chExt cx="288" cy="760"/>
          </a:xfrm>
        </p:grpSpPr>
        <p:sp>
          <p:nvSpPr>
            <p:cNvPr id="96" name="Oval 84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97" name="Line 85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98" name="Line 86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99" name="Line 87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00" name="Line 88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01" name="Group 89"/>
          <p:cNvGrpSpPr>
            <a:grpSpLocks noChangeAspect="1"/>
          </p:cNvGrpSpPr>
          <p:nvPr/>
        </p:nvGrpSpPr>
        <p:grpSpPr bwMode="auto">
          <a:xfrm>
            <a:off x="3615928" y="5015011"/>
            <a:ext cx="142875" cy="379413"/>
            <a:chOff x="536" y="3192"/>
            <a:chExt cx="288" cy="760"/>
          </a:xfrm>
        </p:grpSpPr>
        <p:sp>
          <p:nvSpPr>
            <p:cNvPr id="102" name="Oval 90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03" name="Line 91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04" name="Line 92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05" name="Line 93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06" name="Line 94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sp>
        <p:nvSpPr>
          <p:cNvPr id="107" name="Rectangle 95"/>
          <p:cNvSpPr>
            <a:spLocks noChangeArrowheads="1"/>
          </p:cNvSpPr>
          <p:nvPr/>
        </p:nvSpPr>
        <p:spPr bwMode="auto">
          <a:xfrm>
            <a:off x="4441428" y="3548161"/>
            <a:ext cx="3429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08" name="Rectangle 96"/>
          <p:cNvSpPr>
            <a:spLocks noChangeArrowheads="1"/>
          </p:cNvSpPr>
          <p:nvPr/>
        </p:nvSpPr>
        <p:spPr bwMode="auto">
          <a:xfrm>
            <a:off x="5355828" y="3548161"/>
            <a:ext cx="3683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09" name="AutoShape 97"/>
          <p:cNvSpPr>
            <a:spLocks noChangeArrowheads="1"/>
          </p:cNvSpPr>
          <p:nvPr/>
        </p:nvSpPr>
        <p:spPr bwMode="auto">
          <a:xfrm rot="5400000">
            <a:off x="4936728" y="3643411"/>
            <a:ext cx="279400" cy="387350"/>
          </a:xfrm>
          <a:prstGeom prst="can">
            <a:avLst>
              <a:gd name="adj" fmla="val 346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10" name="Text Box 98"/>
          <p:cNvSpPr txBox="1">
            <a:spLocks noChangeArrowheads="1"/>
          </p:cNvSpPr>
          <p:nvPr/>
        </p:nvSpPr>
        <p:spPr bwMode="auto">
          <a:xfrm>
            <a:off x="3319066" y="3162399"/>
            <a:ext cx="881652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err="1" smtClean="0"/>
              <a:t>Dev</a:t>
            </a:r>
            <a:r>
              <a:rPr lang="da-DK" dirty="0" smtClean="0"/>
              <a:t> </a:t>
            </a:r>
            <a:r>
              <a:rPr lang="da-DK" dirty="0"/>
              <a:t>Team 1</a:t>
            </a:r>
          </a:p>
        </p:txBody>
      </p:sp>
      <p:sp>
        <p:nvSpPr>
          <p:cNvPr id="111" name="Text Box 99"/>
          <p:cNvSpPr txBox="1">
            <a:spLocks noChangeArrowheads="1"/>
          </p:cNvSpPr>
          <p:nvPr/>
        </p:nvSpPr>
        <p:spPr bwMode="auto">
          <a:xfrm>
            <a:off x="3331766" y="4330799"/>
            <a:ext cx="881652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err="1" smtClean="0"/>
              <a:t>Dev</a:t>
            </a:r>
            <a:r>
              <a:rPr lang="da-DK" dirty="0" smtClean="0"/>
              <a:t> </a:t>
            </a:r>
            <a:r>
              <a:rPr lang="da-DK" dirty="0"/>
              <a:t>Team 2</a:t>
            </a:r>
          </a:p>
        </p:txBody>
      </p:sp>
      <p:sp>
        <p:nvSpPr>
          <p:cNvPr id="112" name="Text Box 100"/>
          <p:cNvSpPr txBox="1">
            <a:spLocks noChangeArrowheads="1"/>
          </p:cNvSpPr>
          <p:nvPr/>
        </p:nvSpPr>
        <p:spPr bwMode="auto">
          <a:xfrm>
            <a:off x="4690666" y="3187799"/>
            <a:ext cx="893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/>
              <a:t>EAI integration</a:t>
            </a:r>
          </a:p>
        </p:txBody>
      </p:sp>
      <p:grpSp>
        <p:nvGrpSpPr>
          <p:cNvPr id="113" name="Group 103"/>
          <p:cNvGrpSpPr>
            <a:grpSpLocks noChangeAspect="1"/>
          </p:cNvGrpSpPr>
          <p:nvPr/>
        </p:nvGrpSpPr>
        <p:grpSpPr bwMode="auto">
          <a:xfrm>
            <a:off x="4835128" y="4608611"/>
            <a:ext cx="142875" cy="379413"/>
            <a:chOff x="536" y="3192"/>
            <a:chExt cx="288" cy="760"/>
          </a:xfrm>
        </p:grpSpPr>
        <p:sp>
          <p:nvSpPr>
            <p:cNvPr id="114" name="Oval 104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15" name="Line 105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16" name="Line 106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17" name="Line 107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18" name="Line 108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19" name="Group 109"/>
          <p:cNvGrpSpPr>
            <a:grpSpLocks noChangeAspect="1"/>
          </p:cNvGrpSpPr>
          <p:nvPr/>
        </p:nvGrpSpPr>
        <p:grpSpPr bwMode="auto">
          <a:xfrm>
            <a:off x="5051028" y="4824511"/>
            <a:ext cx="142875" cy="379413"/>
            <a:chOff x="536" y="3192"/>
            <a:chExt cx="288" cy="760"/>
          </a:xfrm>
        </p:grpSpPr>
        <p:sp>
          <p:nvSpPr>
            <p:cNvPr id="120" name="Oval 110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21" name="Line 111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22" name="Line 112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23" name="Line 113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24" name="Line 114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25" name="Group 115"/>
          <p:cNvGrpSpPr>
            <a:grpSpLocks noChangeAspect="1"/>
          </p:cNvGrpSpPr>
          <p:nvPr/>
        </p:nvGrpSpPr>
        <p:grpSpPr bwMode="auto">
          <a:xfrm>
            <a:off x="4822428" y="5065811"/>
            <a:ext cx="142875" cy="379413"/>
            <a:chOff x="536" y="3192"/>
            <a:chExt cx="288" cy="760"/>
          </a:xfrm>
        </p:grpSpPr>
        <p:sp>
          <p:nvSpPr>
            <p:cNvPr id="126" name="Oval 116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27" name="Line 117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28" name="Line 118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29" name="Line 119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30" name="Line 120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4436666" y="4318099"/>
            <a:ext cx="1106072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smtClean="0"/>
              <a:t>Integration </a:t>
            </a:r>
            <a:r>
              <a:rPr lang="da-DK" dirty="0"/>
              <a:t>team</a:t>
            </a:r>
          </a:p>
        </p:txBody>
      </p:sp>
      <p:sp>
        <p:nvSpPr>
          <p:cNvPr id="132" name="Line 122"/>
          <p:cNvSpPr>
            <a:spLocks noChangeShapeType="1"/>
          </p:cNvSpPr>
          <p:nvPr/>
        </p:nvSpPr>
        <p:spPr bwMode="auto">
          <a:xfrm>
            <a:off x="4112816" y="4988024"/>
            <a:ext cx="554037" cy="7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 flipV="1">
            <a:off x="4265216" y="3802161"/>
            <a:ext cx="0" cy="1185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134" name="Line 124"/>
          <p:cNvSpPr>
            <a:spLocks noChangeShapeType="1"/>
          </p:cNvSpPr>
          <p:nvPr/>
        </p:nvSpPr>
        <p:spPr bwMode="auto">
          <a:xfrm>
            <a:off x="4112816" y="3806924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135" name="Line 125"/>
          <p:cNvSpPr>
            <a:spLocks noChangeShapeType="1"/>
          </p:cNvSpPr>
          <p:nvPr/>
        </p:nvSpPr>
        <p:spPr bwMode="auto">
          <a:xfrm flipH="1" flipV="1">
            <a:off x="5041503" y="4097436"/>
            <a:ext cx="0" cy="207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grpSp>
        <p:nvGrpSpPr>
          <p:cNvPr id="136" name="Group 13"/>
          <p:cNvGrpSpPr>
            <a:grpSpLocks noChangeAspect="1"/>
          </p:cNvGrpSpPr>
          <p:nvPr/>
        </p:nvGrpSpPr>
        <p:grpSpPr bwMode="auto">
          <a:xfrm>
            <a:off x="889000" y="3414811"/>
            <a:ext cx="142875" cy="379413"/>
            <a:chOff x="536" y="3192"/>
            <a:chExt cx="288" cy="760"/>
          </a:xfrm>
        </p:grpSpPr>
        <p:sp>
          <p:nvSpPr>
            <p:cNvPr id="137" name="Oval 14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38" name="Line 15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39" name="Line 16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40" name="Line 17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41" name="Line 18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42" name="Group 19"/>
          <p:cNvGrpSpPr>
            <a:grpSpLocks noChangeAspect="1"/>
          </p:cNvGrpSpPr>
          <p:nvPr/>
        </p:nvGrpSpPr>
        <p:grpSpPr bwMode="auto">
          <a:xfrm>
            <a:off x="1104900" y="3630711"/>
            <a:ext cx="142875" cy="379413"/>
            <a:chOff x="536" y="3192"/>
            <a:chExt cx="288" cy="760"/>
          </a:xfrm>
        </p:grpSpPr>
        <p:sp>
          <p:nvSpPr>
            <p:cNvPr id="143" name="Oval 20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44" name="Line 21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45" name="Line 22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46" name="Line 23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47" name="Line 24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48" name="Group 25"/>
          <p:cNvGrpSpPr>
            <a:grpSpLocks noChangeAspect="1"/>
          </p:cNvGrpSpPr>
          <p:nvPr/>
        </p:nvGrpSpPr>
        <p:grpSpPr bwMode="auto">
          <a:xfrm>
            <a:off x="876300" y="3872011"/>
            <a:ext cx="142875" cy="379413"/>
            <a:chOff x="536" y="3192"/>
            <a:chExt cx="288" cy="760"/>
          </a:xfrm>
        </p:grpSpPr>
        <p:sp>
          <p:nvSpPr>
            <p:cNvPr id="149" name="Oval 26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50" name="Line 27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51" name="Line 28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52" name="Line 29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53" name="Line 30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54" name="Group 31"/>
          <p:cNvGrpSpPr>
            <a:grpSpLocks noChangeAspect="1"/>
          </p:cNvGrpSpPr>
          <p:nvPr/>
        </p:nvGrpSpPr>
        <p:grpSpPr bwMode="auto">
          <a:xfrm>
            <a:off x="863600" y="4570511"/>
            <a:ext cx="142875" cy="379413"/>
            <a:chOff x="536" y="3192"/>
            <a:chExt cx="288" cy="760"/>
          </a:xfrm>
        </p:grpSpPr>
        <p:sp>
          <p:nvSpPr>
            <p:cNvPr id="155" name="Oval 32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56" name="Line 33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57" name="Line 34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58" name="Line 35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59" name="Line 36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60" name="Group 37"/>
          <p:cNvGrpSpPr>
            <a:grpSpLocks noChangeAspect="1"/>
          </p:cNvGrpSpPr>
          <p:nvPr/>
        </p:nvGrpSpPr>
        <p:grpSpPr bwMode="auto">
          <a:xfrm>
            <a:off x="1079500" y="4786411"/>
            <a:ext cx="142875" cy="379413"/>
            <a:chOff x="536" y="3192"/>
            <a:chExt cx="288" cy="760"/>
          </a:xfrm>
        </p:grpSpPr>
        <p:sp>
          <p:nvSpPr>
            <p:cNvPr id="161" name="Oval 38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62" name="Line 39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63" name="Line 40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64" name="Line 41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65" name="Line 42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grpSp>
        <p:nvGrpSpPr>
          <p:cNvPr id="166" name="Group 43"/>
          <p:cNvGrpSpPr>
            <a:grpSpLocks noChangeAspect="1"/>
          </p:cNvGrpSpPr>
          <p:nvPr/>
        </p:nvGrpSpPr>
        <p:grpSpPr bwMode="auto">
          <a:xfrm>
            <a:off x="850900" y="5027711"/>
            <a:ext cx="142875" cy="379413"/>
            <a:chOff x="536" y="3192"/>
            <a:chExt cx="288" cy="760"/>
          </a:xfrm>
        </p:grpSpPr>
        <p:sp>
          <p:nvSpPr>
            <p:cNvPr id="167" name="Oval 44"/>
            <p:cNvSpPr>
              <a:spLocks noChangeAspect="1" noChangeArrowheads="1"/>
            </p:cNvSpPr>
            <p:nvPr/>
          </p:nvSpPr>
          <p:spPr bwMode="auto">
            <a:xfrm>
              <a:off x="582" y="3192"/>
              <a:ext cx="242" cy="17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da-DK"/>
            </a:p>
          </p:txBody>
        </p:sp>
        <p:sp>
          <p:nvSpPr>
            <p:cNvPr id="168" name="Line 45"/>
            <p:cNvSpPr>
              <a:spLocks noChangeAspect="1" noChangeShapeType="1"/>
            </p:cNvSpPr>
            <p:nvPr/>
          </p:nvSpPr>
          <p:spPr bwMode="auto">
            <a:xfrm>
              <a:off x="694" y="3368"/>
              <a:ext cx="0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69" name="Line 46"/>
            <p:cNvSpPr>
              <a:spLocks noChangeAspect="1" noChangeShapeType="1"/>
            </p:cNvSpPr>
            <p:nvPr/>
          </p:nvSpPr>
          <p:spPr bwMode="auto">
            <a:xfrm>
              <a:off x="536" y="3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70" name="Line 47"/>
            <p:cNvSpPr>
              <a:spLocks noChangeAspect="1" noChangeShapeType="1"/>
            </p:cNvSpPr>
            <p:nvPr/>
          </p:nvSpPr>
          <p:spPr bwMode="auto">
            <a:xfrm flipH="1">
              <a:off x="536" y="3720"/>
              <a:ext cx="15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  <p:sp>
          <p:nvSpPr>
            <p:cNvPr id="171" name="Line 48"/>
            <p:cNvSpPr>
              <a:spLocks noChangeAspect="1" noChangeShapeType="1"/>
            </p:cNvSpPr>
            <p:nvPr/>
          </p:nvSpPr>
          <p:spPr bwMode="auto">
            <a:xfrm>
              <a:off x="694" y="3720"/>
              <a:ext cx="13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da-DK"/>
            </a:p>
          </p:txBody>
        </p:sp>
      </p:grpSp>
      <p:sp>
        <p:nvSpPr>
          <p:cNvPr id="172" name="Rectangle 49"/>
          <p:cNvSpPr>
            <a:spLocks noChangeArrowheads="1"/>
          </p:cNvSpPr>
          <p:nvPr/>
        </p:nvSpPr>
        <p:spPr bwMode="auto">
          <a:xfrm>
            <a:off x="1701800" y="3586261"/>
            <a:ext cx="3429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73" name="Rectangle 50"/>
          <p:cNvSpPr>
            <a:spLocks noChangeArrowheads="1"/>
          </p:cNvSpPr>
          <p:nvPr/>
        </p:nvSpPr>
        <p:spPr bwMode="auto">
          <a:xfrm>
            <a:off x="2616200" y="3586261"/>
            <a:ext cx="3683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74" name="AutoShape 51"/>
          <p:cNvSpPr>
            <a:spLocks noChangeArrowheads="1"/>
          </p:cNvSpPr>
          <p:nvPr/>
        </p:nvSpPr>
        <p:spPr bwMode="auto">
          <a:xfrm rot="5400000">
            <a:off x="2197100" y="3681511"/>
            <a:ext cx="279400" cy="387350"/>
          </a:xfrm>
          <a:prstGeom prst="can">
            <a:avLst>
              <a:gd name="adj" fmla="val 346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75" name="Text Box 52"/>
          <p:cNvSpPr txBox="1">
            <a:spLocks noChangeArrowheads="1"/>
          </p:cNvSpPr>
          <p:nvPr/>
        </p:nvSpPr>
        <p:spPr bwMode="auto">
          <a:xfrm>
            <a:off x="554038" y="3175099"/>
            <a:ext cx="881652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err="1" smtClean="0"/>
              <a:t>Dev</a:t>
            </a:r>
            <a:r>
              <a:rPr lang="da-DK" dirty="0" smtClean="0"/>
              <a:t> </a:t>
            </a:r>
            <a:r>
              <a:rPr lang="da-DK" dirty="0"/>
              <a:t>Team 1</a:t>
            </a:r>
          </a:p>
        </p:txBody>
      </p:sp>
      <p:sp>
        <p:nvSpPr>
          <p:cNvPr id="176" name="Text Box 53"/>
          <p:cNvSpPr txBox="1">
            <a:spLocks noChangeArrowheads="1"/>
          </p:cNvSpPr>
          <p:nvPr/>
        </p:nvSpPr>
        <p:spPr bwMode="auto">
          <a:xfrm>
            <a:off x="554038" y="4343499"/>
            <a:ext cx="881652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98425" indent="-98425"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err="1" smtClean="0"/>
              <a:t>Dev</a:t>
            </a:r>
            <a:r>
              <a:rPr lang="da-DK" dirty="0" smtClean="0"/>
              <a:t> </a:t>
            </a:r>
            <a:r>
              <a:rPr lang="da-DK" dirty="0"/>
              <a:t>Team 2</a:t>
            </a:r>
          </a:p>
        </p:txBody>
      </p:sp>
      <p:sp>
        <p:nvSpPr>
          <p:cNvPr id="177" name="Rectangle 54"/>
          <p:cNvSpPr>
            <a:spLocks noChangeArrowheads="1"/>
          </p:cNvSpPr>
          <p:nvPr/>
        </p:nvSpPr>
        <p:spPr bwMode="auto">
          <a:xfrm>
            <a:off x="1701800" y="4716561"/>
            <a:ext cx="3429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78" name="Rectangle 55"/>
          <p:cNvSpPr>
            <a:spLocks noChangeArrowheads="1"/>
          </p:cNvSpPr>
          <p:nvPr/>
        </p:nvSpPr>
        <p:spPr bwMode="auto">
          <a:xfrm>
            <a:off x="2616200" y="4716561"/>
            <a:ext cx="368300" cy="549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79" name="AutoShape 56"/>
          <p:cNvSpPr>
            <a:spLocks noChangeArrowheads="1"/>
          </p:cNvSpPr>
          <p:nvPr/>
        </p:nvSpPr>
        <p:spPr bwMode="auto">
          <a:xfrm rot="5400000">
            <a:off x="2197100" y="4811811"/>
            <a:ext cx="279400" cy="387350"/>
          </a:xfrm>
          <a:prstGeom prst="can">
            <a:avLst>
              <a:gd name="adj" fmla="val 346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da-DK"/>
          </a:p>
        </p:txBody>
      </p:sp>
      <p:sp>
        <p:nvSpPr>
          <p:cNvPr id="180" name="Text Box 57"/>
          <p:cNvSpPr txBox="1">
            <a:spLocks noChangeArrowheads="1"/>
          </p:cNvSpPr>
          <p:nvPr/>
        </p:nvSpPr>
        <p:spPr bwMode="auto">
          <a:xfrm>
            <a:off x="1951038" y="3225899"/>
            <a:ext cx="893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/>
              <a:t>Database integration</a:t>
            </a:r>
          </a:p>
        </p:txBody>
      </p:sp>
      <p:sp>
        <p:nvSpPr>
          <p:cNvPr id="181" name="Text Box 58"/>
          <p:cNvSpPr txBox="1">
            <a:spLocks noChangeArrowheads="1"/>
          </p:cNvSpPr>
          <p:nvPr/>
        </p:nvSpPr>
        <p:spPr bwMode="auto">
          <a:xfrm>
            <a:off x="1951038" y="4368899"/>
            <a:ext cx="893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/>
              <a:t>Corba integration</a:t>
            </a:r>
          </a:p>
        </p:txBody>
      </p:sp>
      <p:sp>
        <p:nvSpPr>
          <p:cNvPr id="182" name="Line 101"/>
          <p:cNvSpPr>
            <a:spLocks noChangeShapeType="1"/>
          </p:cNvSpPr>
          <p:nvPr/>
        </p:nvSpPr>
        <p:spPr bwMode="auto">
          <a:xfrm>
            <a:off x="1412875" y="3802161"/>
            <a:ext cx="227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sp>
        <p:nvSpPr>
          <p:cNvPr id="183" name="Line 102"/>
          <p:cNvSpPr>
            <a:spLocks noChangeShapeType="1"/>
          </p:cNvSpPr>
          <p:nvPr/>
        </p:nvSpPr>
        <p:spPr bwMode="auto">
          <a:xfrm>
            <a:off x="1387475" y="4995961"/>
            <a:ext cx="227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da-DK"/>
          </a:p>
        </p:txBody>
      </p:sp>
      <p:graphicFrame>
        <p:nvGraphicFramePr>
          <p:cNvPr id="184" name="Diagram 183"/>
          <p:cNvGraphicFramePr/>
          <p:nvPr>
            <p:extLst>
              <p:ext uri="{D42A27DB-BD31-4B8C-83A1-F6EECF244321}">
                <p14:modId xmlns:p14="http://schemas.microsoft.com/office/powerpoint/2010/main" val="1027275958"/>
              </p:ext>
            </p:extLst>
          </p:nvPr>
        </p:nvGraphicFramePr>
        <p:xfrm>
          <a:off x="636240" y="1700807"/>
          <a:ext cx="8400256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6" name="Straight Connector 185"/>
          <p:cNvCxnSpPr/>
          <p:nvPr/>
        </p:nvCxnSpPr>
        <p:spPr>
          <a:xfrm>
            <a:off x="3225114" y="2492896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5817402" y="2492896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b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Enterprise Service Bus</a:t>
            </a:r>
            <a:endParaRPr lang="da-DK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ENTERPRISE SERVICE BUS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884362" y="2841625"/>
            <a:ext cx="904875" cy="42545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da-DK" sz="1000">
                <a:latin typeface="Verdana" pitchFamily="34" charset="0"/>
              </a:rPr>
              <a:t>Format a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42874" y="2106613"/>
            <a:ext cx="1628775" cy="8921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dirty="0"/>
              <a:t>Service </a:t>
            </a:r>
            <a:r>
              <a:rPr lang="da-DK" dirty="0" smtClean="0"/>
              <a:t>Consumer</a:t>
            </a:r>
            <a:endParaRPr lang="da-DK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380287" y="2222500"/>
            <a:ext cx="1684337" cy="8921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dirty="0"/>
              <a:t>Service </a:t>
            </a:r>
            <a:r>
              <a:rPr lang="da-DK" dirty="0" smtClean="0"/>
              <a:t>Provider</a:t>
            </a:r>
            <a:endParaRPr lang="da-DK" dirty="0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6365874" y="2820988"/>
            <a:ext cx="906463" cy="404812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da-DK" sz="1000">
                <a:latin typeface="Verdana" pitchFamily="34" charset="0"/>
              </a:rPr>
              <a:t>Format b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 rot="10800000" flipH="1">
            <a:off x="1906587" y="2446338"/>
            <a:ext cx="989012" cy="285750"/>
          </a:xfrm>
          <a:prstGeom prst="rightArrow">
            <a:avLst>
              <a:gd name="adj1" fmla="val 50000"/>
              <a:gd name="adj2" fmla="val 865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50000"/>
              </a:spcBef>
            </a:pPr>
            <a:endParaRPr lang="da-DK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754187" y="1982788"/>
            <a:ext cx="1241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sz="1400" dirty="0" smtClean="0"/>
              <a:t>Consumer</a:t>
            </a:r>
            <a:endParaRPr lang="en-US" sz="1400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64262" y="2020888"/>
            <a:ext cx="1241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sz="1400" dirty="0" smtClean="0"/>
              <a:t>Provider</a:t>
            </a:r>
            <a:endParaRPr lang="en-US" sz="1400" dirty="0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 rot="10800000" flipH="1">
            <a:off x="6313487" y="2452688"/>
            <a:ext cx="989012" cy="285750"/>
          </a:xfrm>
          <a:prstGeom prst="rightArrow">
            <a:avLst>
              <a:gd name="adj1" fmla="val 50000"/>
              <a:gd name="adj2" fmla="val 865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>
              <a:spcBef>
                <a:spcPct val="50000"/>
              </a:spcBef>
            </a:pPr>
            <a:endParaRPr lang="da-DK"/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2982912" y="1792288"/>
            <a:ext cx="3257550" cy="1719262"/>
            <a:chOff x="1885" y="1353"/>
            <a:chExt cx="2052" cy="1083"/>
          </a:xfrm>
        </p:grpSpPr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1885" y="1353"/>
              <a:ext cx="2052" cy="1083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ESB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>
              <a:off x="2312" y="1732"/>
              <a:ext cx="1213" cy="416"/>
            </a:xfrm>
            <a:prstGeom prst="foldedCorner">
              <a:avLst>
                <a:gd name="adj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a-DK" sz="1000">
                  <a:solidFill>
                    <a:schemeClr val="bg1"/>
                  </a:solidFill>
                  <a:latin typeface="Verdana" pitchFamily="34" charset="0"/>
                </a:rPr>
                <a:t>Transformation</a:t>
              </a:r>
            </a:p>
            <a:p>
              <a:pPr algn="ctr" eaLnBrk="0" hangingPunct="0"/>
              <a:r>
                <a:rPr lang="da-DK" sz="1000">
                  <a:solidFill>
                    <a:schemeClr val="bg1"/>
                  </a:solidFill>
                  <a:latin typeface="Verdana" pitchFamily="34" charset="0"/>
                </a:rPr>
                <a:t>Format A =&gt; Format B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 rot="5400000">
              <a:off x="1813" y="1848"/>
              <a:ext cx="460" cy="219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a-DK" sz="1200">
                  <a:latin typeface="Verdana" pitchFamily="34" charset="0"/>
                </a:rPr>
                <a:t>Routing</a:t>
              </a: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 rot="5400000">
              <a:off x="3563" y="1834"/>
              <a:ext cx="460" cy="219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da-DK" sz="1200">
                  <a:latin typeface="Verdana" pitchFamily="34" charset="0"/>
                </a:rPr>
                <a:t>Routing</a:t>
              </a: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2168" y="1903"/>
              <a:ext cx="125" cy="96"/>
            </a:xfrm>
            <a:prstGeom prst="rightArrow">
              <a:avLst>
                <a:gd name="adj1" fmla="val 50000"/>
                <a:gd name="adj2" fmla="val 3255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2" name="AutoShape 17"/>
            <p:cNvSpPr>
              <a:spLocks noChangeArrowheads="1"/>
            </p:cNvSpPr>
            <p:nvPr/>
          </p:nvSpPr>
          <p:spPr bwMode="auto">
            <a:xfrm>
              <a:off x="3540" y="1889"/>
              <a:ext cx="125" cy="96"/>
            </a:xfrm>
            <a:prstGeom prst="rightArrow">
              <a:avLst>
                <a:gd name="adj1" fmla="val 50000"/>
                <a:gd name="adj2" fmla="val 3255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1215" y="4437112"/>
            <a:ext cx="26718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ESB functionality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Routing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Addressing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5954" y="4437112"/>
            <a:ext cx="22663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Activity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Policy enforcement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Logging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ENTERPRISE SERVICE BUS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62451" cy="400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spc="300" dirty="0" smtClean="0">
                <a:latin typeface="Arial" pitchFamily="34" charset="0"/>
                <a:cs typeface="Arial" pitchFamily="34" charset="0"/>
              </a:rPr>
              <a:t>ENTERPRISE SERVICE BUS</a:t>
            </a:r>
            <a:endParaRPr lang="da-DK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47340"/>
            <a:ext cx="5616624" cy="541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spc="300" dirty="0" smtClean="0">
                <a:latin typeface="Arial" pitchFamily="34" charset="0"/>
                <a:cs typeface="Arial" pitchFamily="34" charset="0"/>
              </a:rPr>
              <a:t>MESSAGE EXCHANGE PATTERNS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03" y="2194269"/>
            <a:ext cx="1008112" cy="242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55679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smtClean="0">
                <a:latin typeface="Arial" pitchFamily="34" charset="0"/>
                <a:cs typeface="Arial" pitchFamily="34" charset="0"/>
              </a:rPr>
              <a:t>SYNCHRONOUS</a:t>
            </a:r>
            <a:endParaRPr lang="en-US" spc="3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5458" y="155679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smtClean="0">
                <a:latin typeface="Arial" pitchFamily="34" charset="0"/>
                <a:cs typeface="Arial" pitchFamily="34" charset="0"/>
              </a:rPr>
              <a:t>ASYNCHRONOUS</a:t>
            </a:r>
            <a:endParaRPr lang="en-US" spc="3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94269"/>
            <a:ext cx="2661347" cy="243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8337" y="5003884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Arial" pitchFamily="34" charset="0"/>
                <a:cs typeface="Arial" pitchFamily="34" charset="0"/>
              </a:rPr>
              <a:t>Request/Response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4681" y="5013176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Arial" pitchFamily="34" charset="0"/>
                <a:cs typeface="Arial" pitchFamily="34" charset="0"/>
              </a:rPr>
              <a:t>Request/Response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5127" y="501317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One-way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Synchronous = Poor scalability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57824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080690" y="2888353"/>
            <a:ext cx="504056" cy="504056"/>
            <a:chOff x="6696236" y="2132856"/>
            <a:chExt cx="504056" cy="504056"/>
          </a:xfrm>
        </p:grpSpPr>
        <p:sp>
          <p:nvSpPr>
            <p:cNvPr id="14" name="Oval 13"/>
            <p:cNvSpPr/>
            <p:nvPr/>
          </p:nvSpPr>
          <p:spPr>
            <a:xfrm>
              <a:off x="6696236" y="2132856"/>
              <a:ext cx="504056" cy="504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0"/>
              <a:endCxn id="14" idx="0"/>
            </p:cNvCxnSpPr>
            <p:nvPr/>
          </p:nvCxnSpPr>
          <p:spPr>
            <a:xfrm>
              <a:off x="6948264" y="2132856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948264" y="2132856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619672" y="3799944"/>
            <a:ext cx="504056" cy="504056"/>
            <a:chOff x="6696236" y="2132856"/>
            <a:chExt cx="504056" cy="504056"/>
          </a:xfrm>
        </p:grpSpPr>
        <p:sp>
          <p:nvSpPr>
            <p:cNvPr id="18" name="Oval 17"/>
            <p:cNvSpPr/>
            <p:nvPr/>
          </p:nvSpPr>
          <p:spPr>
            <a:xfrm>
              <a:off x="6696236" y="2132856"/>
              <a:ext cx="504056" cy="504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8" idx="0"/>
              <a:endCxn id="18" idx="0"/>
            </p:cNvCxnSpPr>
            <p:nvPr/>
          </p:nvCxnSpPr>
          <p:spPr>
            <a:xfrm>
              <a:off x="6948264" y="2132856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948264" y="2132856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224718" y="3799944"/>
            <a:ext cx="504056" cy="504056"/>
            <a:chOff x="6696236" y="2132856"/>
            <a:chExt cx="504056" cy="504056"/>
          </a:xfrm>
        </p:grpSpPr>
        <p:sp>
          <p:nvSpPr>
            <p:cNvPr id="22" name="Oval 21"/>
            <p:cNvSpPr/>
            <p:nvPr/>
          </p:nvSpPr>
          <p:spPr>
            <a:xfrm>
              <a:off x="6696236" y="2132856"/>
              <a:ext cx="504056" cy="504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2" idx="0"/>
              <a:endCxn id="22" idx="0"/>
            </p:cNvCxnSpPr>
            <p:nvPr/>
          </p:nvCxnSpPr>
          <p:spPr>
            <a:xfrm>
              <a:off x="6948264" y="2132856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948264" y="2132856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596472" y="3812624"/>
            <a:ext cx="504056" cy="504056"/>
            <a:chOff x="6696236" y="2132856"/>
            <a:chExt cx="504056" cy="504056"/>
          </a:xfrm>
        </p:grpSpPr>
        <p:sp>
          <p:nvSpPr>
            <p:cNvPr id="26" name="Oval 25"/>
            <p:cNvSpPr/>
            <p:nvPr/>
          </p:nvSpPr>
          <p:spPr>
            <a:xfrm>
              <a:off x="6696236" y="2132856"/>
              <a:ext cx="504056" cy="504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0"/>
              <a:endCxn id="26" idx="0"/>
            </p:cNvCxnSpPr>
            <p:nvPr/>
          </p:nvCxnSpPr>
          <p:spPr>
            <a:xfrm>
              <a:off x="6948264" y="2132856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948264" y="2132856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190194" y="2987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33" name="TextBox 32"/>
          <p:cNvSpPr txBox="1"/>
          <p:nvPr/>
        </p:nvSpPr>
        <p:spPr>
          <a:xfrm>
            <a:off x="1750034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4" name="TextBox 33"/>
          <p:cNvSpPr txBox="1"/>
          <p:nvPr/>
        </p:nvSpPr>
        <p:spPr>
          <a:xfrm>
            <a:off x="3347864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35" name="TextBox 34"/>
          <p:cNvSpPr txBox="1"/>
          <p:nvPr/>
        </p:nvSpPr>
        <p:spPr>
          <a:xfrm>
            <a:off x="4702362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9860" y="3084657"/>
            <a:ext cx="2602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Wait</a:t>
            </a:r>
            <a:r>
              <a:rPr lang="da-DK" dirty="0" smtClean="0"/>
              <a:t> time of 1 is the sum of 2, 3 and 4 plus ESB time.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72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r">
              <a:buNone/>
            </a:pPr>
            <a:endParaRPr lang="da-DK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a-DK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a-DK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EFFECIENT SOA</a:t>
            </a:r>
            <a:endParaRPr lang="da-DK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da-DK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</a:t>
            </a:r>
          </a:p>
          <a:p>
            <a:pPr marL="0" indent="0" algn="ctr">
              <a:buNone/>
            </a:pP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0" indent="0" algn="ctr">
              <a:buNone/>
            </a:pPr>
            <a:r>
              <a:rPr lang="da-D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ASYNCHRONOUS</a:t>
            </a:r>
          </a:p>
        </p:txBody>
      </p:sp>
    </p:spTree>
    <p:extLst>
      <p:ext uri="{BB962C8B-B14F-4D97-AF65-F5344CB8AC3E}">
        <p14:creationId xmlns:p14="http://schemas.microsoft.com/office/powerpoint/2010/main" val="2559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b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Business process management</a:t>
            </a:r>
            <a:endParaRPr lang="en-US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1162050"/>
          </a:xfrm>
        </p:spPr>
        <p:txBody>
          <a:bodyPr/>
          <a:lstStyle/>
          <a:p>
            <a:r>
              <a:rPr lang="en-US" dirty="0" smtClean="0"/>
              <a:t>Business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2738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Workflows and queries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Automated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Related services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7544" y="2631730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67544" y="3000740"/>
            <a:ext cx="3008313" cy="128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example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Manual process steps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Automated process steps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42563" y="4095486"/>
            <a:ext cx="3008313" cy="379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“Key points”</a:t>
            </a:r>
            <a:endParaRPr lang="en-US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42563" y="4464496"/>
            <a:ext cx="3265341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Aim for reusable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business issues than technical issues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KPI’s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Compensation service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41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 ORIENTED ARCHITECTURE</a:t>
            </a:r>
            <a:endParaRPr lang="da-DK" sz="2400" b="0" spc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4572000" y="4024894"/>
            <a:ext cx="4320480" cy="2572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customer wants 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Reduce </a:t>
            </a:r>
            <a:r>
              <a:rPr lang="en-US" dirty="0" smtClean="0"/>
              <a:t>some manual activities over time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Optimize </a:t>
            </a:r>
            <a:r>
              <a:rPr lang="en-US" dirty="0" smtClean="0"/>
              <a:t>processes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=&gt; Less waiting time for the members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Simplify the processes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Minimize </a:t>
            </a:r>
            <a:r>
              <a:rPr lang="en-US" dirty="0" smtClean="0"/>
              <a:t>bottlenecks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Evaluate performance to spot problematic workflows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572000" y="1124744"/>
            <a:ext cx="4320479" cy="2572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current workflow in the new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activities are given by current laws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Manual activities exist in the system, given complex decisions or necessary individual evaluation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Loose contract of communication formats (phone </a:t>
            </a:r>
            <a:r>
              <a:rPr lang="en-US" dirty="0" smtClean="0"/>
              <a:t>conversation, letters)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Decisions based on human judgment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Hints about existing bottlenecks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Possible improvements can be identified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3671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A real world example</a:t>
            </a:r>
            <a:endParaRPr 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51822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6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1417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8337" y="188640"/>
            <a:ext cx="79762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40593"/>
              </p:ext>
            </p:extLst>
          </p:nvPr>
        </p:nvGraphicFramePr>
        <p:xfrm>
          <a:off x="1290638" y="196850"/>
          <a:ext cx="12550775" cy="772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4" imgW="25831722" imgH="16478365" progId="Visio.Drawing.11">
                  <p:embed/>
                </p:oleObj>
              </mc:Choice>
              <mc:Fallback>
                <p:oleObj name="Visio" r:id="rId4" imgW="25831722" imgH="1647836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96850"/>
                        <a:ext cx="12550775" cy="772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2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Future of SOA</a:t>
            </a:r>
            <a:endParaRPr lang="da-DK" sz="2400" b="0" spc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7" y="672536"/>
            <a:ext cx="7279903" cy="54207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02655">
            <a:off x="5202612" y="2899489"/>
            <a:ext cx="576064" cy="2160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9917825"/>
              </p:ext>
            </p:extLst>
          </p:nvPr>
        </p:nvGraphicFramePr>
        <p:xfrm>
          <a:off x="5700464" y="1268760"/>
          <a:ext cx="3192016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321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556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 </a:t>
            </a:r>
            <a:r>
              <a:rPr lang="en-US" dirty="0" err="1" smtClean="0"/>
              <a:t>vs</a:t>
            </a:r>
            <a:r>
              <a:rPr lang="en-US" dirty="0" smtClean="0"/>
              <a:t> SOAP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515" y="836712"/>
            <a:ext cx="4040188" cy="6480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REpresentational</a:t>
            </a:r>
            <a:r>
              <a:rPr lang="en-US" dirty="0" smtClean="0"/>
              <a:t> State Transfer</a:t>
            </a:r>
          </a:p>
          <a:p>
            <a:r>
              <a:rPr lang="en-US" b="0" dirty="0" smtClean="0"/>
              <a:t>- a client/service pattern 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79" y="2029490"/>
            <a:ext cx="4389884" cy="386786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No standard for metadata (WADL to come?)</a:t>
            </a:r>
          </a:p>
          <a:p>
            <a:r>
              <a:rPr lang="en-US" sz="1400" dirty="0" smtClean="0"/>
              <a:t>Operations and processes other than HTTP Verbs tends to be messy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GET /</a:t>
            </a:r>
            <a:r>
              <a:rPr lang="en-US" sz="1400" dirty="0" err="1" smtClean="0"/>
              <a:t>VechicleType</a:t>
            </a:r>
            <a:r>
              <a:rPr lang="en-US" sz="1400" dirty="0" smtClean="0"/>
              <a:t>/</a:t>
            </a:r>
            <a:r>
              <a:rPr lang="en-US" sz="1400" dirty="0" err="1" smtClean="0"/>
              <a:t>Matching?brand</a:t>
            </a:r>
            <a:r>
              <a:rPr lang="en-US" sz="1400" dirty="0" smtClean="0"/>
              <a:t>=O*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1400" dirty="0"/>
          </a:p>
          <a:p>
            <a:pPr>
              <a:tabLst>
                <a:tab pos="357188" algn="l"/>
              </a:tabLst>
            </a:pPr>
            <a:r>
              <a:rPr lang="en-US" sz="1400" dirty="0" smtClean="0"/>
              <a:t>Security is limited to HTTP/HTTPS. Difficult to encrypt some parts of message only.</a:t>
            </a:r>
            <a:endParaRPr lang="en-US" sz="10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Really good for representing public data hierarchies.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GET /</a:t>
            </a:r>
            <a:r>
              <a:rPr lang="en-US" sz="1400" dirty="0" err="1" smtClean="0"/>
              <a:t>VechicleType</a:t>
            </a:r>
            <a:r>
              <a:rPr lang="en-US" sz="1400" dirty="0" smtClean="0"/>
              <a:t>/Opel/</a:t>
            </a:r>
            <a:r>
              <a:rPr lang="en-US" sz="1400" dirty="0" err="1" smtClean="0"/>
              <a:t>Kadett</a:t>
            </a:r>
            <a:r>
              <a:rPr lang="en-US" sz="1400" dirty="0" smtClean="0"/>
              <a:t>/?year=1983</a:t>
            </a:r>
          </a:p>
          <a:p>
            <a:pPr marL="0" indent="0">
              <a:buNone/>
              <a:tabLst>
                <a:tab pos="357188" algn="l"/>
              </a:tabLst>
            </a:pPr>
            <a:endParaRPr lang="en-US" sz="1400" dirty="0"/>
          </a:p>
          <a:p>
            <a:pPr>
              <a:tabLst>
                <a:tab pos="357188" algn="l"/>
              </a:tabLst>
            </a:pPr>
            <a:r>
              <a:rPr lang="en-US" sz="1400" dirty="0" smtClean="0"/>
              <a:t>Can be very easy to implement, but depends on message format (html/txt, </a:t>
            </a:r>
            <a:r>
              <a:rPr lang="en-US" sz="1400" dirty="0" err="1" smtClean="0"/>
              <a:t>json</a:t>
            </a:r>
            <a:r>
              <a:rPr lang="en-US" sz="1400" dirty="0" smtClean="0"/>
              <a:t> and xml).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836712"/>
            <a:ext cx="4041775" cy="99422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Simple Object Access Protocol</a:t>
            </a:r>
          </a:p>
          <a:p>
            <a:r>
              <a:rPr lang="en-US" sz="2000" b="0" dirty="0" smtClean="0"/>
              <a:t>- a protocol for structured data and remote procedure calls</a:t>
            </a:r>
            <a:endParaRPr lang="en-US" sz="2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029490"/>
            <a:ext cx="4041775" cy="4032448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Rich metadata standardization in WSDL</a:t>
            </a:r>
          </a:p>
          <a:p>
            <a:r>
              <a:rPr lang="en-US" sz="1400" dirty="0" smtClean="0"/>
              <a:t>HTTP verbs can be used as operations.</a:t>
            </a:r>
          </a:p>
          <a:p>
            <a:r>
              <a:rPr lang="en-US" sz="1400" dirty="0" smtClean="0"/>
              <a:t>Support for more transports of same operation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Many standardized security policies for authentication, signatures and encryption.</a:t>
            </a:r>
          </a:p>
          <a:p>
            <a:r>
              <a:rPr lang="en-US" sz="1400" dirty="0" smtClean="0"/>
              <a:t>Possible to route messages with partially encrypted content.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More natural in a Business Process context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Can be difficult because of platform specific differences in protocol implementation</a:t>
            </a:r>
            <a:endParaRPr lang="en-US" sz="1400" dirty="0"/>
          </a:p>
          <a:p>
            <a:endParaRPr lang="en-US" sz="14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64667" y="4184643"/>
            <a:ext cx="4389884" cy="219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976919" y="6040722"/>
            <a:ext cx="317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REST over SOAP is a possibility…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908720"/>
            <a:ext cx="0" cy="5059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 smtClean="0"/>
              <a:t>Cloud</a:t>
            </a:r>
            <a:r>
              <a:rPr lang="da-DK" sz="4000" dirty="0" smtClean="0"/>
              <a:t> Computing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err="1" smtClean="0"/>
              <a:t>Why</a:t>
            </a:r>
            <a:r>
              <a:rPr lang="da-DK" dirty="0" smtClean="0"/>
              <a:t> </a:t>
            </a:r>
            <a:r>
              <a:rPr lang="da-DK" dirty="0" err="1" smtClean="0"/>
              <a:t>Cloud</a:t>
            </a:r>
            <a:r>
              <a:rPr lang="da-DK" dirty="0" smtClean="0"/>
              <a:t> </a:t>
            </a:r>
            <a:r>
              <a:rPr lang="da-DK" dirty="0" err="1" smtClean="0"/>
              <a:t>computing</a:t>
            </a:r>
            <a:r>
              <a:rPr lang="da-DK" dirty="0" smtClean="0"/>
              <a:t>?</a:t>
            </a:r>
          </a:p>
          <a:p>
            <a:pPr lvl="1"/>
            <a:r>
              <a:rPr lang="da-DK" dirty="0" err="1" smtClean="0"/>
              <a:t>Cost-efficient</a:t>
            </a:r>
            <a:r>
              <a:rPr lang="da-DK" dirty="0" smtClean="0"/>
              <a:t> handling of </a:t>
            </a:r>
            <a:r>
              <a:rPr lang="da-DK" dirty="0" err="1" smtClean="0"/>
              <a:t>changing</a:t>
            </a:r>
            <a:r>
              <a:rPr lang="da-DK" dirty="0" smtClean="0"/>
              <a:t> </a:t>
            </a:r>
            <a:r>
              <a:rPr lang="da-DK" dirty="0" err="1" smtClean="0"/>
              <a:t>resource</a:t>
            </a:r>
            <a:r>
              <a:rPr lang="da-DK" dirty="0" smtClean="0"/>
              <a:t> </a:t>
            </a:r>
            <a:r>
              <a:rPr lang="da-DK" dirty="0" err="1" smtClean="0"/>
              <a:t>usage</a:t>
            </a:r>
            <a:r>
              <a:rPr lang="da-DK" dirty="0" smtClean="0"/>
              <a:t> scenarios</a:t>
            </a:r>
          </a:p>
          <a:p>
            <a:pPr lvl="1"/>
            <a:r>
              <a:rPr lang="da-DK" dirty="0" err="1" smtClean="0"/>
              <a:t>Infrastructure</a:t>
            </a:r>
            <a:r>
              <a:rPr lang="da-DK" dirty="0" smtClean="0"/>
              <a:t> outsourcing</a:t>
            </a:r>
          </a:p>
          <a:p>
            <a:endParaRPr lang="da-DK" dirty="0" smtClean="0"/>
          </a:p>
          <a:p>
            <a:r>
              <a:rPr lang="da-DK" dirty="0" err="1" smtClean="0"/>
              <a:t>Cloud</a:t>
            </a:r>
            <a:r>
              <a:rPr lang="da-DK" dirty="0" smtClean="0"/>
              <a:t> </a:t>
            </a:r>
            <a:r>
              <a:rPr lang="da-DK" dirty="0" err="1" smtClean="0"/>
              <a:t>computing</a:t>
            </a:r>
            <a:r>
              <a:rPr lang="da-DK" dirty="0" smtClean="0"/>
              <a:t> and SOA</a:t>
            </a:r>
          </a:p>
          <a:p>
            <a:pPr lvl="1"/>
            <a:r>
              <a:rPr lang="da-DK" dirty="0" err="1" smtClean="0"/>
              <a:t>Cloud</a:t>
            </a:r>
            <a:r>
              <a:rPr lang="da-DK" dirty="0" smtClean="0"/>
              <a:t> </a:t>
            </a:r>
            <a:r>
              <a:rPr lang="da-DK" dirty="0" err="1" smtClean="0"/>
              <a:t>computing</a:t>
            </a:r>
            <a:r>
              <a:rPr lang="da-DK" dirty="0" smtClean="0"/>
              <a:t> is a </a:t>
            </a:r>
            <a:r>
              <a:rPr lang="da-DK" dirty="0" err="1" smtClean="0"/>
              <a:t>natural</a:t>
            </a:r>
            <a:r>
              <a:rPr lang="da-DK" dirty="0" smtClean="0"/>
              <a:t> </a:t>
            </a:r>
            <a:r>
              <a:rPr lang="da-DK" dirty="0" err="1" smtClean="0"/>
              <a:t>consequence</a:t>
            </a:r>
            <a:r>
              <a:rPr lang="da-DK" dirty="0" smtClean="0"/>
              <a:t> of the SOA principles</a:t>
            </a:r>
          </a:p>
          <a:p>
            <a:pPr lvl="2"/>
            <a:r>
              <a:rPr lang="en-US" dirty="0" smtClean="0"/>
              <a:t>Vice versa, “SOA </a:t>
            </a:r>
            <a:r>
              <a:rPr lang="en-US" dirty="0"/>
              <a:t>will be like electricity for architects looking toward cloud </a:t>
            </a:r>
            <a:r>
              <a:rPr lang="en-US" dirty="0" smtClean="0"/>
              <a:t>computing” (Gartner)</a:t>
            </a:r>
            <a:endParaRPr lang="da-DK" dirty="0" smtClean="0"/>
          </a:p>
          <a:p>
            <a:pPr lvl="1"/>
            <a:r>
              <a:rPr lang="da-DK" dirty="0" smtClean="0"/>
              <a:t>Architecture </a:t>
            </a:r>
            <a:r>
              <a:rPr lang="da-DK" dirty="0" err="1" smtClean="0"/>
              <a:t>considerations</a:t>
            </a:r>
            <a:endParaRPr lang="da-DK" dirty="0" smtClean="0"/>
          </a:p>
          <a:p>
            <a:pPr lvl="2"/>
            <a:r>
              <a:rPr lang="da-DK" dirty="0" smtClean="0"/>
              <a:t>Security</a:t>
            </a:r>
          </a:p>
          <a:p>
            <a:pPr lvl="2"/>
            <a:r>
              <a:rPr lang="da-DK" dirty="0" err="1" smtClean="0"/>
              <a:t>Off-premise</a:t>
            </a:r>
            <a:r>
              <a:rPr lang="da-DK" dirty="0" smtClean="0"/>
              <a:t> vs. on-</a:t>
            </a:r>
            <a:r>
              <a:rPr lang="da-DK" dirty="0" err="1" smtClean="0"/>
              <a:t>premise</a:t>
            </a:r>
            <a:r>
              <a:rPr lang="da-DK" dirty="0"/>
              <a:t> </a:t>
            </a:r>
            <a:r>
              <a:rPr lang="da-DK" dirty="0" smtClean="0"/>
              <a:t>data and services</a:t>
            </a:r>
          </a:p>
          <a:p>
            <a:pPr lvl="1"/>
            <a:r>
              <a:rPr lang="da-DK" dirty="0" err="1" smtClean="0"/>
              <a:t>Legislation</a:t>
            </a:r>
            <a:endParaRPr lang="da-DK" dirty="0" smtClean="0"/>
          </a:p>
          <a:p>
            <a:pPr lvl="2"/>
            <a:r>
              <a:rPr lang="da-DK" dirty="0" err="1" smtClean="0"/>
              <a:t>Arcane</a:t>
            </a:r>
            <a:r>
              <a:rPr lang="da-DK" dirty="0" smtClean="0"/>
              <a:t> </a:t>
            </a:r>
            <a:r>
              <a:rPr lang="da-DK" dirty="0" err="1" smtClean="0"/>
              <a:t>privacy</a:t>
            </a:r>
            <a:r>
              <a:rPr lang="da-DK" dirty="0" smtClean="0"/>
              <a:t> </a:t>
            </a:r>
            <a:r>
              <a:rPr lang="da-DK" dirty="0" err="1" smtClean="0"/>
              <a:t>protection</a:t>
            </a:r>
            <a:r>
              <a:rPr lang="da-DK" dirty="0" smtClean="0"/>
              <a:t> </a:t>
            </a:r>
            <a:r>
              <a:rPr lang="da-DK" dirty="0" err="1" smtClean="0"/>
              <a:t>laws</a:t>
            </a:r>
            <a:endParaRPr lang="da-DK" dirty="0" smtClean="0"/>
          </a:p>
          <a:p>
            <a:pPr lvl="1"/>
            <a:r>
              <a:rPr lang="da-DK" dirty="0" err="1" smtClean="0"/>
              <a:t>SaaS</a:t>
            </a:r>
            <a:r>
              <a:rPr lang="da-DK" dirty="0" smtClean="0"/>
              <a:t>,</a:t>
            </a:r>
          </a:p>
          <a:p>
            <a:pPr lvl="1"/>
            <a:r>
              <a:rPr lang="da-DK" dirty="0" err="1" smtClean="0"/>
              <a:t>PaaS</a:t>
            </a:r>
            <a:endParaRPr lang="da-DK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28269" r="6314" b="19396"/>
          <a:stretch/>
        </p:blipFill>
        <p:spPr bwMode="auto">
          <a:xfrm>
            <a:off x="437249" y="1484784"/>
            <a:ext cx="8455231" cy="42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sz="4000" dirty="0" smtClean="0"/>
              <a:t>Hybrid </a:t>
            </a:r>
            <a:r>
              <a:rPr lang="da-DK" sz="4000" dirty="0" err="1" smtClean="0"/>
              <a:t>Cloud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49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da-DK" sz="36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SOA 			</a:t>
            </a:r>
            <a:br>
              <a:rPr lang="da-DK" sz="36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3600" b="0" spc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3600" b="0" spc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HERE TO </a:t>
            </a:r>
            <a:b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b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a-DK" sz="2400" b="0" spc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da-DK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STAY!</a:t>
            </a:r>
            <a:endParaRPr lang="da-DK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/>
          </a:bodyPr>
          <a:lstStyle/>
          <a:p>
            <a:r>
              <a:rPr lang="da-DK" sz="2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www.netcompany.com</a:t>
            </a:r>
            <a:endParaRPr lang="da-DK" sz="240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pfr\Pictures\NC_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22952"/>
            <a:ext cx="2592288" cy="5263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SOA links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>
                <a:hlinkClick r:id="rId3"/>
              </a:rPr>
              <a:t>http://en.wikipedia.org/wiki/Service_autonomy_principle</a:t>
            </a:r>
            <a:endParaRPr lang="da-DK" dirty="0"/>
          </a:p>
          <a:p>
            <a:endParaRPr lang="da-DK" sz="2400" dirty="0"/>
          </a:p>
          <a:p>
            <a:r>
              <a:rPr lang="da-DK" sz="2400">
                <a:hlinkClick r:id="rId4"/>
              </a:rPr>
              <a:t>http</a:t>
            </a:r>
            <a:r>
              <a:rPr lang="da-DK" sz="2400" dirty="0">
                <a:hlinkClick r:id="rId4"/>
              </a:rPr>
              <a:t>://en.wikipedia.org/wiki/Service_abstraction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1467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2785" cy="6857999"/>
          </a:xfrm>
        </p:spPr>
        <p:txBody>
          <a:bodyPr anchor="ctr">
            <a:normAutofit/>
          </a:bodyPr>
          <a:lstStyle/>
          <a:p>
            <a:pPr algn="ctr"/>
            <a: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b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2400" b="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a-DK" sz="2400" b="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SOA CONCEPTS</a:t>
            </a:r>
            <a:endParaRPr lang="da-DK" sz="2400" b="0" spc="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		Contract-based</a:t>
            </a:r>
          </a:p>
          <a:p>
            <a:pPr marL="0" indent="0">
              <a:buNone/>
            </a:pPr>
            <a:endParaRPr lang="en-US" sz="20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Loose coupling</a:t>
            </a:r>
          </a:p>
          <a:p>
            <a:pPr marL="0" indent="0">
              <a:buNone/>
            </a:pPr>
            <a:endParaRPr lang="en-US" sz="20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Abstraction</a:t>
            </a:r>
            <a:r>
              <a:rPr 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Reusability</a:t>
            </a:r>
            <a:endParaRPr 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3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AUTONOMY</a:t>
            </a:r>
          </a:p>
          <a:p>
            <a:pPr marL="0" indent="0">
              <a:buNone/>
            </a:pPr>
            <a:r>
              <a:rPr lang="en-US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iscoverability</a:t>
            </a:r>
          </a:p>
          <a:p>
            <a:pPr marL="0" indent="0">
              <a:buNone/>
            </a:pPr>
            <a:endParaRPr lang="en-US" sz="2400" b="1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STATELESSNESS</a:t>
            </a:r>
          </a:p>
        </p:txBody>
      </p:sp>
    </p:spTree>
    <p:extLst>
      <p:ext uri="{BB962C8B-B14F-4D97-AF65-F5344CB8AC3E}">
        <p14:creationId xmlns:p14="http://schemas.microsoft.com/office/powerpoint/2010/main" val="42924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3930</Words>
  <Application>Microsoft Office PowerPoint</Application>
  <PresentationFormat>On-screen Show (4:3)</PresentationFormat>
  <Paragraphs>833</Paragraphs>
  <Slides>79</Slides>
  <Notes>79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Arial Narrow</vt:lpstr>
      <vt:lpstr>Calibri</vt:lpstr>
      <vt:lpstr>Post Human</vt:lpstr>
      <vt:lpstr>Verdana</vt:lpstr>
      <vt:lpstr>Wingdings</vt:lpstr>
      <vt:lpstr>Office Theme</vt:lpstr>
      <vt:lpstr>Microsoft Visio 2003-2010 Drawing</vt:lpstr>
      <vt:lpstr>WEB SERVICES  AND  SERVICE ORIENTED ARCHITECTURE</vt:lpstr>
      <vt:lpstr>THOMAS ANDERSEN  AND  KLAUS ULRIK BJERG</vt:lpstr>
      <vt:lpstr>WHO WE ARE</vt:lpstr>
      <vt:lpstr>WHO IS NETCOMPANY</vt:lpstr>
      <vt:lpstr>WHAT WE WILL TALK ABOUT</vt:lpstr>
      <vt:lpstr>PowerPoint Presentation</vt:lpstr>
      <vt:lpstr>SERVICE ORIENTED ARCHITECTURE</vt:lpstr>
      <vt:lpstr>1  SOA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SERVICES</vt:lpstr>
      <vt:lpstr>BUSINESS SERVICES</vt:lpstr>
      <vt:lpstr>DEPENDENCIES</vt:lpstr>
      <vt:lpstr>DEPENDENCIES</vt:lpstr>
      <vt:lpstr>SERVICE DESIGN PRINCIPLES  </vt:lpstr>
      <vt:lpstr>SERVICE DESIGN PRINCIPLES  SOUND BUSINESS PRINCIPLES</vt:lpstr>
      <vt:lpstr>SOA</vt:lpstr>
      <vt:lpstr>PowerPoint Presentation</vt:lpstr>
      <vt:lpstr>PowerPoint Presentation</vt:lpstr>
      <vt:lpstr>PowerPoint Presentation</vt:lpstr>
      <vt:lpstr>PowerPoint Presentation</vt:lpstr>
      <vt:lpstr>2  describing A SERVICE</vt:lpstr>
      <vt:lpstr>Design by contract</vt:lpstr>
      <vt:lpstr>What is a contract?</vt:lpstr>
      <vt:lpstr>A real world example</vt:lpstr>
      <vt:lpstr>Complete vs loose contract</vt:lpstr>
      <vt:lpstr>Contract vs. Code first</vt:lpstr>
      <vt:lpstr>3  DESIGNING SERVICES</vt:lpstr>
      <vt:lpstr>Design deliverables</vt:lpstr>
      <vt:lpstr>Domain models and services</vt:lpstr>
      <vt:lpstr>Simple and more complex services</vt:lpstr>
      <vt:lpstr>CRUD, Find or Process service?</vt:lpstr>
      <vt:lpstr>4  Security</vt:lpstr>
      <vt:lpstr>CASE: A PENSION COMPANY</vt:lpstr>
      <vt:lpstr>TRUSTED SUBSYSTEM</vt:lpstr>
      <vt:lpstr>SILO-BASED SECURITY</vt:lpstr>
      <vt:lpstr>PowerPoint Presentation</vt:lpstr>
      <vt:lpstr>SILO    CLAIMS-BASED SECURITY</vt:lpstr>
      <vt:lpstr>CLAIMS-BASED SECURITY</vt:lpstr>
      <vt:lpstr>CLAIMS-BASED SECURITY</vt:lpstr>
      <vt:lpstr>5  MANAGING CHANGE</vt:lpstr>
      <vt:lpstr>ALL TOO COMMON SYSTEM LANDSCAPE</vt:lpstr>
      <vt:lpstr>PowerPoint Presentation</vt:lpstr>
      <vt:lpstr>DEPENDENCIES</vt:lpstr>
      <vt:lpstr>VERSIONING</vt:lpstr>
      <vt:lpstr>6  Governance</vt:lpstr>
      <vt:lpstr>PowerPoint Presentation</vt:lpstr>
      <vt:lpstr>PowerPoint Presentation</vt:lpstr>
      <vt:lpstr>TRANSPARENCY:       UNDERSTANDING YOUR DOMAIN</vt:lpstr>
      <vt:lpstr>TRANSPARENCY:       UNDERSTANDING YOUR DOMAIN</vt:lpstr>
      <vt:lpstr>ENTERPRISE DATA MODEL</vt:lpstr>
      <vt:lpstr>ENTERPRISE DATA MODEL</vt:lpstr>
      <vt:lpstr>TRANSPARENCY:       UNDERSTANDING YOUR SERVICES</vt:lpstr>
      <vt:lpstr>CONTROL</vt:lpstr>
      <vt:lpstr>Example: Organization changes</vt:lpstr>
      <vt:lpstr>7  The Enterprise Service Bus</vt:lpstr>
      <vt:lpstr>ENTERPRISE SERVICE BUS</vt:lpstr>
      <vt:lpstr>ENTERPRISE SERVICE BUS</vt:lpstr>
      <vt:lpstr>ENTERPRISE SERVICE BUS</vt:lpstr>
      <vt:lpstr>MESSAGE EXCHANGE PATTERNS</vt:lpstr>
      <vt:lpstr>Synchronous = Poor scalability</vt:lpstr>
      <vt:lpstr>PowerPoint Presentation</vt:lpstr>
      <vt:lpstr>8  Business process management</vt:lpstr>
      <vt:lpstr>Business process</vt:lpstr>
      <vt:lpstr>A real world example</vt:lpstr>
      <vt:lpstr>PowerPoint Presentation</vt:lpstr>
      <vt:lpstr>The Future of SOA</vt:lpstr>
      <vt:lpstr>PowerPoint Presentation</vt:lpstr>
      <vt:lpstr>REST vs SOAP</vt:lpstr>
      <vt:lpstr>Cloud Computing</vt:lpstr>
      <vt:lpstr>Hybrid Cloud</vt:lpstr>
      <vt:lpstr>SOA         IS HERE TO          STAY!</vt:lpstr>
      <vt:lpstr>www.netcompany.com</vt:lpstr>
      <vt:lpstr>SOA links</vt:lpstr>
    </vt:vector>
  </TitlesOfParts>
  <Company>Netcompany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and Service Oriented Architecture</dc:title>
  <dc:creator>Thomas Andersen; Klaus Ulrik Bjerg</dc:creator>
  <cp:lastModifiedBy>Thomas Andersen</cp:lastModifiedBy>
  <cp:revision>247</cp:revision>
  <dcterms:created xsi:type="dcterms:W3CDTF">2010-11-14T14:04:26Z</dcterms:created>
  <dcterms:modified xsi:type="dcterms:W3CDTF">2014-11-24T10:39:27Z</dcterms:modified>
  <cp:category>Netcompany Lecture Series 2010</cp:category>
</cp:coreProperties>
</file>