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303" r:id="rId4"/>
    <p:sldId id="258" r:id="rId5"/>
    <p:sldId id="259" r:id="rId6"/>
    <p:sldId id="305" r:id="rId7"/>
    <p:sldId id="261" r:id="rId8"/>
    <p:sldId id="306" r:id="rId9"/>
    <p:sldId id="307" r:id="rId10"/>
    <p:sldId id="308" r:id="rId11"/>
    <p:sldId id="310" r:id="rId12"/>
    <p:sldId id="311" r:id="rId13"/>
    <p:sldId id="312" r:id="rId14"/>
    <p:sldId id="313" r:id="rId15"/>
    <p:sldId id="315" r:id="rId16"/>
    <p:sldId id="314"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296" r:id="rId41"/>
    <p:sldId id="297" r:id="rId42"/>
    <p:sldId id="298" r:id="rId43"/>
    <p:sldId id="295" r:id="rId44"/>
    <p:sldId id="299" r:id="rId45"/>
    <p:sldId id="300" r:id="rId46"/>
    <p:sldId id="301" r:id="rId47"/>
    <p:sldId id="302" r:id="rId48"/>
    <p:sldId id="339"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468FC-452D-4D2D-AFFD-3814A2C54948}" type="datetimeFigureOut">
              <a:rPr lang="en-US" smtClean="0"/>
              <a:pPr/>
              <a:t>4/17/2017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D6A830-3928-4B8C-9E4A-7352B134E257}" type="slidenum">
              <a:rPr lang="en-US" smtClean="0"/>
              <a:pPr/>
              <a:t>‹#›</a:t>
            </a:fld>
            <a:endParaRPr lang="en-US"/>
          </a:p>
        </p:txBody>
      </p:sp>
    </p:spTree>
    <p:extLst>
      <p:ext uri="{BB962C8B-B14F-4D97-AF65-F5344CB8AC3E}">
        <p14:creationId xmlns:p14="http://schemas.microsoft.com/office/powerpoint/2010/main" val="3917697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8B92D1-2410-4885-9ADF-106E3FC78A37}"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B92D1-2410-4885-9ADF-106E3FC78A37}"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B92D1-2410-4885-9ADF-106E3FC78A37}"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8B92D1-2410-4885-9ADF-106E3FC78A37}"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B92D1-2410-4885-9ADF-106E3FC78A37}"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8B92D1-2410-4885-9ADF-106E3FC78A37}"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8B92D1-2410-4885-9ADF-106E3FC78A37}" type="datetimeFigureOut">
              <a:rPr lang="en-US" smtClean="0"/>
              <a:pPr/>
              <a:t>4/17/2017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8B92D1-2410-4885-9ADF-106E3FC78A37}" type="datetimeFigureOut">
              <a:rPr lang="en-US" smtClean="0"/>
              <a:pPr/>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B92D1-2410-4885-9ADF-106E3FC78A37}" type="datetimeFigureOut">
              <a:rPr lang="en-US" smtClean="0"/>
              <a:pPr/>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B92D1-2410-4885-9ADF-106E3FC78A37}"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B92D1-2410-4885-9ADF-106E3FC78A37}"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4A313-30AE-4F83-B3A8-A4DEA2314E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B92D1-2410-4885-9ADF-106E3FC78A37}" type="datetimeFigureOut">
              <a:rPr lang="en-US" smtClean="0"/>
              <a:pPr/>
              <a:t>4/17/2017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4A313-30AE-4F83-B3A8-A4DEA2314E48}" type="slidenum">
              <a:rPr lang="en-US" smtClean="0"/>
              <a:pPr/>
              <a:t>‹#›</a:t>
            </a:fld>
            <a:endParaRPr lang="en-US"/>
          </a:p>
        </p:txBody>
      </p:sp>
      <p:sp>
        <p:nvSpPr>
          <p:cNvPr id="7" name="Line 26"/>
          <p:cNvSpPr>
            <a:spLocks noChangeShapeType="1"/>
          </p:cNvSpPr>
          <p:nvPr userDrawn="1"/>
        </p:nvSpPr>
        <p:spPr bwMode="auto">
          <a:xfrm>
            <a:off x="0" y="1295400"/>
            <a:ext cx="9144000" cy="0"/>
          </a:xfrm>
          <a:prstGeom prst="line">
            <a:avLst/>
          </a:prstGeom>
          <a:noFill/>
          <a:ln w="28575">
            <a:solidFill>
              <a:srgbClr val="000082"/>
            </a:solidFill>
            <a:round/>
            <a:headEnd/>
            <a:tailEnd/>
          </a:ln>
          <a:effectLst/>
        </p:spPr>
        <p:txBody>
          <a:bodyPr/>
          <a:lstStyle/>
          <a:p>
            <a:pPr>
              <a:defRPr/>
            </a:pPr>
            <a:endParaRPr lang="en-GB">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monarch.cs.rice.edu/cmu-ns.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omnetpp.org/" TargetMode="External"/><Relationship Id="rId2" Type="http://schemas.openxmlformats.org/officeDocument/2006/relationships/hyperlink" Target="http://crawdad.cs.dartmouth.edu/cambridge/haggle" TargetMode="External"/><Relationship Id="rId1" Type="http://schemas.openxmlformats.org/officeDocument/2006/relationships/slideLayout" Target="../slideLayouts/slideLayout2.xml"/><Relationship Id="rId4" Type="http://schemas.openxmlformats.org/officeDocument/2006/relationships/hyperlink" Target="http://www.isi.edu/nsnam/ns/"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08175"/>
          </a:xfrm>
        </p:spPr>
        <p:txBody>
          <a:bodyPr>
            <a:noAutofit/>
          </a:bodyPr>
          <a:lstStyle/>
          <a:p>
            <a:r>
              <a:rPr lang="en-US" sz="3200" b="1" dirty="0" smtClean="0">
                <a:solidFill>
                  <a:srgbClr val="002060"/>
                </a:solidFill>
                <a:latin typeface="Comic Sans MS" pitchFamily="66" charset="0"/>
              </a:rPr>
              <a:t/>
            </a:r>
            <a:br>
              <a:rPr lang="en-US" sz="3200" b="1" dirty="0" smtClean="0">
                <a:solidFill>
                  <a:srgbClr val="002060"/>
                </a:solidFill>
                <a:latin typeface="Comic Sans MS" pitchFamily="66" charset="0"/>
              </a:rPr>
            </a:br>
            <a:r>
              <a:rPr lang="en-US" sz="3200" b="1" dirty="0" smtClean="0">
                <a:solidFill>
                  <a:srgbClr val="002060"/>
                </a:solidFill>
                <a:latin typeface="Comic Sans MS" pitchFamily="66" charset="0"/>
              </a:rPr>
              <a:t>Routing </a:t>
            </a:r>
            <a:r>
              <a:rPr lang="en-US" sz="3200" b="1" dirty="0">
                <a:solidFill>
                  <a:srgbClr val="002060"/>
                </a:solidFill>
                <a:latin typeface="Comic Sans MS" pitchFamily="66" charset="0"/>
              </a:rPr>
              <a:t>Protocols in Infrastructure-less Opportunistic </a:t>
            </a:r>
            <a:r>
              <a:rPr lang="en-US" sz="3200" b="1" dirty="0" smtClean="0">
                <a:solidFill>
                  <a:srgbClr val="002060"/>
                </a:solidFill>
                <a:latin typeface="Comic Sans MS" pitchFamily="66" charset="0"/>
              </a:rPr>
              <a:t>Networks</a:t>
            </a:r>
            <a:r>
              <a:rPr lang="en-US" sz="2600" b="1" dirty="0" smtClean="0">
                <a:latin typeface="Comic Sans MS" pitchFamily="66" charset="0"/>
              </a:rPr>
              <a:t/>
            </a:r>
            <a:br>
              <a:rPr lang="en-US" sz="2600" b="1" dirty="0" smtClean="0">
                <a:latin typeface="Comic Sans MS" pitchFamily="66" charset="0"/>
              </a:rPr>
            </a:br>
            <a:r>
              <a:rPr lang="en-US" sz="2600" dirty="0">
                <a:latin typeface="Comic Sans MS" pitchFamily="66" charset="0"/>
              </a:rPr>
              <a:t/>
            </a:r>
            <a:br>
              <a:rPr lang="en-US" sz="2600" dirty="0">
                <a:latin typeface="Comic Sans MS" pitchFamily="66" charset="0"/>
              </a:rPr>
            </a:br>
            <a:r>
              <a:rPr lang="en-US" sz="1800" dirty="0">
                <a:latin typeface="Comic Sans MS" pitchFamily="66" charset="0"/>
              </a:rPr>
              <a:t>Sanjay Kumar Dhurandher</a:t>
            </a:r>
            <a:r>
              <a:rPr lang="en-US" sz="1800" baseline="30000" dirty="0">
                <a:latin typeface="Comic Sans MS" pitchFamily="66" charset="0"/>
              </a:rPr>
              <a:t>1</a:t>
            </a:r>
            <a:r>
              <a:rPr lang="en-US" sz="1800" dirty="0">
                <a:latin typeface="Comic Sans MS" pitchFamily="66" charset="0"/>
              </a:rPr>
              <a:t>, Deepak Kumar Sharma</a:t>
            </a:r>
            <a:r>
              <a:rPr lang="en-US" sz="1800" baseline="30000" dirty="0">
                <a:latin typeface="Comic Sans MS" pitchFamily="66" charset="0"/>
              </a:rPr>
              <a:t>2</a:t>
            </a:r>
            <a:r>
              <a:rPr lang="en-US" sz="1800" dirty="0">
                <a:latin typeface="Comic Sans MS" pitchFamily="66" charset="0"/>
              </a:rPr>
              <a:t>, Isaac </a:t>
            </a:r>
            <a:r>
              <a:rPr lang="en-US" sz="1800" dirty="0" smtClean="0">
                <a:latin typeface="Comic Sans MS" pitchFamily="66" charset="0"/>
              </a:rPr>
              <a:t>Woungang</a:t>
            </a:r>
            <a:r>
              <a:rPr lang="en-US" sz="1800" baseline="30000" dirty="0" smtClean="0">
                <a:latin typeface="Comic Sans MS" pitchFamily="66" charset="0"/>
              </a:rPr>
              <a:t>3</a:t>
            </a:r>
            <a:r>
              <a:rPr lang="en-US" sz="1800" dirty="0" smtClean="0">
                <a:latin typeface="Comic Sans MS" pitchFamily="66" charset="0"/>
              </a:rPr>
              <a:t>,and </a:t>
            </a:r>
            <a:r>
              <a:rPr lang="en-US" sz="1800" dirty="0" err="1">
                <a:latin typeface="Comic Sans MS" pitchFamily="66" charset="0"/>
              </a:rPr>
              <a:t>Shruti</a:t>
            </a:r>
            <a:r>
              <a:rPr lang="en-US" sz="1800" dirty="0">
                <a:latin typeface="Comic Sans MS" pitchFamily="66" charset="0"/>
              </a:rPr>
              <a:t> Bhati</a:t>
            </a:r>
            <a:r>
              <a:rPr lang="en-US" sz="1800" baseline="30000" dirty="0">
                <a:latin typeface="Comic Sans MS" pitchFamily="66" charset="0"/>
              </a:rPr>
              <a:t>1</a:t>
            </a:r>
            <a:r>
              <a:rPr lang="en-US" sz="2600" dirty="0">
                <a:latin typeface="Comic Sans MS" pitchFamily="66" charset="0"/>
              </a:rPr>
              <a:t/>
            </a:r>
            <a:br>
              <a:rPr lang="en-US" sz="2600" dirty="0">
                <a:latin typeface="Comic Sans MS" pitchFamily="66" charset="0"/>
              </a:rPr>
            </a:br>
            <a:endParaRPr lang="en-US" sz="2600" dirty="0">
              <a:latin typeface="Comic Sans MS" pitchFamily="66" charset="0"/>
            </a:endParaRPr>
          </a:p>
        </p:txBody>
      </p:sp>
      <p:sp>
        <p:nvSpPr>
          <p:cNvPr id="3" name="Rectangle 2"/>
          <p:cNvSpPr/>
          <p:nvPr/>
        </p:nvSpPr>
        <p:spPr>
          <a:xfrm>
            <a:off x="2286000" y="4419600"/>
            <a:ext cx="4572000" cy="1557349"/>
          </a:xfrm>
          <a:prstGeom prst="rect">
            <a:avLst/>
          </a:prstGeom>
        </p:spPr>
        <p:txBody>
          <a:bodyPr>
            <a:spAutoFit/>
          </a:bodyPr>
          <a:lstStyle/>
          <a:p>
            <a:pPr lvl="0" algn="ctr" defTabSz="762000" eaLnBrk="0" fontAlgn="base" hangingPunct="0">
              <a:spcBef>
                <a:spcPct val="20000"/>
              </a:spcBef>
              <a:spcAft>
                <a:spcPct val="0"/>
              </a:spcAft>
              <a:buSzPct val="100000"/>
            </a:pPr>
            <a:r>
              <a:rPr lang="en-US" sz="2800" kern="0" baseline="30000" dirty="0" smtClean="0">
                <a:solidFill>
                  <a:srgbClr val="000000"/>
                </a:solidFill>
                <a:latin typeface="Comic Sans MS"/>
                <a:ea typeface="ＭＳ Ｐゴシック" pitchFamily="34" charset="-128"/>
              </a:rPr>
              <a:t>1</a:t>
            </a:r>
            <a:r>
              <a:rPr lang="en-US" sz="2800" kern="0" dirty="0" smtClean="0">
                <a:solidFill>
                  <a:srgbClr val="000000"/>
                </a:solidFill>
                <a:latin typeface="Comic Sans MS"/>
                <a:ea typeface="ＭＳ Ｐゴシック" pitchFamily="34" charset="-128"/>
              </a:rPr>
              <a:t>University of Delhi</a:t>
            </a:r>
          </a:p>
          <a:p>
            <a:pPr lvl="0" algn="ctr" defTabSz="762000" eaLnBrk="0" fontAlgn="base" hangingPunct="0">
              <a:spcBef>
                <a:spcPct val="20000"/>
              </a:spcBef>
              <a:spcAft>
                <a:spcPct val="0"/>
              </a:spcAft>
              <a:buSzPct val="100000"/>
            </a:pPr>
            <a:r>
              <a:rPr lang="en-US" sz="2800" kern="0" baseline="30000" dirty="0" smtClean="0">
                <a:solidFill>
                  <a:srgbClr val="000000"/>
                </a:solidFill>
                <a:latin typeface="Comic Sans MS"/>
                <a:ea typeface="ＭＳ Ｐゴシック" pitchFamily="34" charset="-128"/>
              </a:rPr>
              <a:t>2</a:t>
            </a:r>
            <a:r>
              <a:rPr lang="en-US" sz="2800" kern="0" dirty="0" smtClean="0">
                <a:solidFill>
                  <a:srgbClr val="000000"/>
                </a:solidFill>
                <a:latin typeface="Comic Sans MS"/>
                <a:ea typeface="ＭＳ Ｐゴシック" pitchFamily="34" charset="-128"/>
              </a:rPr>
              <a:t>University of Delhi</a:t>
            </a:r>
          </a:p>
          <a:p>
            <a:pPr lvl="0" algn="ctr" defTabSz="762000" eaLnBrk="0" fontAlgn="base" hangingPunct="0">
              <a:spcBef>
                <a:spcPct val="20000"/>
              </a:spcBef>
              <a:spcAft>
                <a:spcPct val="0"/>
              </a:spcAft>
              <a:buSzPct val="100000"/>
            </a:pPr>
            <a:r>
              <a:rPr lang="en-US" sz="2800" kern="0" baseline="30000" dirty="0" smtClean="0">
                <a:solidFill>
                  <a:srgbClr val="000000"/>
                </a:solidFill>
                <a:latin typeface="Comic Sans MS"/>
                <a:ea typeface="ＭＳ Ｐゴシック" pitchFamily="34" charset="-128"/>
              </a:rPr>
              <a:t>3</a:t>
            </a:r>
            <a:r>
              <a:rPr lang="en-US" sz="2800" kern="0" dirty="0" smtClean="0">
                <a:solidFill>
                  <a:srgbClr val="000000"/>
                </a:solidFill>
                <a:latin typeface="Comic Sans MS"/>
                <a:ea typeface="ＭＳ Ｐゴシック" pitchFamily="34" charset="-128"/>
              </a:rPr>
              <a:t> Ryerson University</a:t>
            </a:r>
          </a:p>
        </p:txBody>
      </p:sp>
      <p:sp>
        <p:nvSpPr>
          <p:cNvPr id="4" name="Rectangle 5"/>
          <p:cNvSpPr>
            <a:spLocks noChangeArrowheads="1"/>
          </p:cNvSpPr>
          <p:nvPr/>
        </p:nvSpPr>
        <p:spPr bwMode="auto">
          <a:xfrm>
            <a:off x="577850" y="533400"/>
            <a:ext cx="8108950" cy="779462"/>
          </a:xfrm>
          <a:prstGeom prst="rect">
            <a:avLst/>
          </a:prstGeom>
          <a:noFill/>
          <a:ln w="9525">
            <a:noFill/>
            <a:miter lim="800000"/>
            <a:headEnd/>
            <a:tailEnd/>
          </a:ln>
        </p:spPr>
        <p:txBody>
          <a:bodyPr lIns="90488" tIns="44450" rIns="90488" bIns="44450"/>
          <a:lstStyle/>
          <a:p>
            <a:pPr algn="ctr">
              <a:defRPr/>
            </a:pPr>
            <a:r>
              <a:rPr lang="en-US" sz="2400" b="1" cap="small" dirty="0">
                <a:latin typeface="Comic Sans MS" charset="0"/>
                <a:ea typeface="ＭＳ Ｐゴシック" charset="-128"/>
              </a:rPr>
              <a:t>Routing in Opportunistic Networks</a:t>
            </a:r>
            <a:endParaRPr lang="en-US" sz="2400" b="1" dirty="0">
              <a:latin typeface="Comic Sans MS" charset="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a:bodyPr>
          <a:lstStyle/>
          <a:p>
            <a:pPr algn="just">
              <a:buNone/>
            </a:pPr>
            <a:r>
              <a:rPr lang="en-US" sz="2400" b="1" u="sng" dirty="0" smtClean="0">
                <a:solidFill>
                  <a:srgbClr val="002060"/>
                </a:solidFill>
                <a:latin typeface="Comic Sans MS" pitchFamily="66" charset="0"/>
              </a:rPr>
              <a:t>Epidemic Protocol [11]:</a:t>
            </a:r>
          </a:p>
          <a:p>
            <a:pPr algn="just">
              <a:buNone/>
            </a:pPr>
            <a:endParaRPr lang="en-US" sz="1050" b="1" u="sng" dirty="0" smtClean="0">
              <a:latin typeface="Comic Sans MS" pitchFamily="66" charset="0"/>
            </a:endParaRPr>
          </a:p>
          <a:p>
            <a:pPr algn="just">
              <a:buFont typeface="Wingdings" pitchFamily="2" charset="2"/>
              <a:buChar char="q"/>
            </a:pPr>
            <a:r>
              <a:rPr lang="en-US" sz="2000" i="1" dirty="0" smtClean="0">
                <a:latin typeface="Comic Sans MS" pitchFamily="66" charset="0"/>
              </a:rPr>
              <a:t>Disadvantages</a:t>
            </a:r>
            <a:endParaRPr lang="en-US" sz="2000" dirty="0" smtClean="0">
              <a:latin typeface="Comic Sans MS" pitchFamily="66" charset="0"/>
            </a:endParaRPr>
          </a:p>
          <a:p>
            <a:pPr lvl="1" algn="just"/>
            <a:r>
              <a:rPr lang="en-US" sz="2000" dirty="0" smtClean="0">
                <a:latin typeface="Comic Sans MS" pitchFamily="66" charset="0"/>
              </a:rPr>
              <a:t>The memory and resource consumption is very high in this protocol, as the message is passed to all the nodes indiscriminately.</a:t>
            </a:r>
          </a:p>
          <a:p>
            <a:pPr lvl="1" algn="just"/>
            <a:r>
              <a:rPr lang="en-US" sz="2000" dirty="0" smtClean="0">
                <a:latin typeface="Comic Sans MS" pitchFamily="66" charset="0"/>
              </a:rPr>
              <a:t>Considerable amount of computation occurs at every node before exchanging the messages even in the case of nodes that might have the same messages. Hence some amount of memory is wasted.</a:t>
            </a:r>
          </a:p>
          <a:p>
            <a:pPr lvl="1" algn="just"/>
            <a:r>
              <a:rPr lang="en-US" sz="2000" dirty="0" smtClean="0">
                <a:latin typeface="Comic Sans MS" pitchFamily="66" charset="0"/>
              </a:rPr>
              <a:t>Even when a message is received at the destination, some nodes still continue passing on the messages which wastes resources.</a:t>
            </a:r>
            <a:endParaRPr lang="en-US" sz="20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002060"/>
                </a:solidFill>
                <a:latin typeface="Comic Sans MS" pitchFamily="66" charset="0"/>
              </a:rPr>
              <a:t>Example Scenario of Epidemic Routing</a:t>
            </a:r>
            <a:endParaRPr lang="en-US" sz="3600" dirty="0">
              <a:solidFill>
                <a:srgbClr val="002060"/>
              </a:solidFill>
              <a:latin typeface="Comic Sans MS" pitchFamily="66" charset="0"/>
            </a:endParaRPr>
          </a:p>
        </p:txBody>
      </p:sp>
      <p:pic>
        <p:nvPicPr>
          <p:cNvPr id="3074" name="Picture 2"/>
          <p:cNvPicPr>
            <a:picLocks noChangeAspect="1" noChangeArrowheads="1"/>
          </p:cNvPicPr>
          <p:nvPr/>
        </p:nvPicPr>
        <p:blipFill>
          <a:blip r:embed="rId2" cstate="print"/>
          <a:srcRect/>
          <a:stretch>
            <a:fillRect/>
          </a:stretch>
        </p:blipFill>
        <p:spPr bwMode="auto">
          <a:xfrm>
            <a:off x="876300" y="1390650"/>
            <a:ext cx="7391400"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a:bodyPr>
          <a:lstStyle/>
          <a:p>
            <a:pPr algn="just">
              <a:buNone/>
            </a:pPr>
            <a:r>
              <a:rPr lang="en-US" sz="2400" b="1" u="sng" dirty="0" smtClean="0">
                <a:solidFill>
                  <a:srgbClr val="002060"/>
                </a:solidFill>
                <a:latin typeface="Comic Sans MS" pitchFamily="66" charset="0"/>
              </a:rPr>
              <a:t>Spray and wait [12]:</a:t>
            </a:r>
            <a:endParaRPr lang="en-US" sz="2200" b="1" u="sng" dirty="0" smtClean="0">
              <a:latin typeface="Comic Sans MS" pitchFamily="66" charset="0"/>
            </a:endParaRPr>
          </a:p>
          <a:p>
            <a:pPr algn="just">
              <a:buFont typeface="Wingdings" pitchFamily="2" charset="2"/>
              <a:buChar char="q"/>
            </a:pPr>
            <a:r>
              <a:rPr lang="en-US" sz="2100" dirty="0" smtClean="0">
                <a:latin typeface="Comic Sans MS" pitchFamily="66" charset="0"/>
              </a:rPr>
              <a:t>This protocol[12] is an extension to the epidemic routing protocol. </a:t>
            </a:r>
          </a:p>
          <a:p>
            <a:pPr algn="just">
              <a:buFont typeface="Wingdings" pitchFamily="2" charset="2"/>
              <a:buChar char="q"/>
            </a:pPr>
            <a:r>
              <a:rPr lang="en-US" sz="2100" dirty="0" smtClean="0">
                <a:latin typeface="Comic Sans MS" pitchFamily="66" charset="0"/>
              </a:rPr>
              <a:t>It aims to reduce the overhead of flooding which often causes network congestions and indiscriminate usage of the network resources. </a:t>
            </a:r>
          </a:p>
          <a:p>
            <a:pPr algn="just">
              <a:buFont typeface="Wingdings" pitchFamily="2" charset="2"/>
              <a:buChar char="q"/>
            </a:pPr>
            <a:r>
              <a:rPr lang="en-US" sz="2100" dirty="0" smtClean="0">
                <a:latin typeface="Comic Sans MS" pitchFamily="66" charset="0"/>
              </a:rPr>
              <a:t>One way of doing so is to only forward a copy with some probability. </a:t>
            </a:r>
          </a:p>
          <a:p>
            <a:pPr algn="just">
              <a:buFont typeface="Wingdings" pitchFamily="2" charset="2"/>
              <a:buChar char="q"/>
            </a:pPr>
            <a:r>
              <a:rPr lang="en-US" sz="2100" dirty="0" smtClean="0">
                <a:latin typeface="Comic Sans MS" pitchFamily="66" charset="0"/>
              </a:rPr>
              <a:t>The probability is the utility of every node based on the timer indicating the time elapsed since the two nodes last encountered the node maintaining the record. These are indirectly the relative node locations</a:t>
            </a:r>
          </a:p>
          <a:p>
            <a:pPr algn="just">
              <a:buFont typeface="Wingdings" pitchFamily="2" charset="2"/>
              <a:buChar char="q"/>
            </a:pPr>
            <a:r>
              <a:rPr lang="en-US" sz="2100" dirty="0" smtClean="0">
                <a:latin typeface="Comic Sans MS" pitchFamily="66" charset="0"/>
              </a:rPr>
              <a:t>There are two phases in the forwarding process – </a:t>
            </a:r>
          </a:p>
          <a:p>
            <a:pPr lvl="1" algn="just">
              <a:buFont typeface="Wingdings" pitchFamily="2" charset="2"/>
              <a:buChar char="Ø"/>
            </a:pPr>
            <a:r>
              <a:rPr lang="en-US" sz="2100" b="1" i="1" dirty="0" smtClean="0">
                <a:latin typeface="Comic Sans MS" pitchFamily="66" charset="0"/>
              </a:rPr>
              <a:t>Spray phase</a:t>
            </a:r>
            <a:r>
              <a:rPr lang="en-US" sz="2100" b="1" dirty="0" smtClean="0">
                <a:latin typeface="Comic Sans MS" pitchFamily="66" charset="0"/>
              </a:rPr>
              <a:t> </a:t>
            </a:r>
            <a:r>
              <a:rPr lang="en-US" sz="2100" dirty="0" smtClean="0">
                <a:latin typeface="Comic Sans MS" pitchFamily="66" charset="0"/>
              </a:rPr>
              <a:t>– Every message generated is spread randomly to </a:t>
            </a:r>
            <a:r>
              <a:rPr lang="en-US" sz="2100" i="1" dirty="0" smtClean="0">
                <a:latin typeface="Comic Sans MS" pitchFamily="66" charset="0"/>
              </a:rPr>
              <a:t>L</a:t>
            </a:r>
            <a:r>
              <a:rPr lang="en-US" sz="2100" dirty="0" smtClean="0">
                <a:latin typeface="Comic Sans MS" pitchFamily="66" charset="0"/>
              </a:rPr>
              <a:t> relay nodes i.e. </a:t>
            </a:r>
            <a:r>
              <a:rPr lang="en-US" sz="2100" i="1" dirty="0" smtClean="0">
                <a:latin typeface="Comic Sans MS" pitchFamily="66" charset="0"/>
              </a:rPr>
              <a:t>L</a:t>
            </a:r>
            <a:r>
              <a:rPr lang="en-US" sz="2100" dirty="0" smtClean="0">
                <a:latin typeface="Comic Sans MS" pitchFamily="66" charset="0"/>
              </a:rPr>
              <a:t> copies of message are created.</a:t>
            </a:r>
          </a:p>
          <a:p>
            <a:pPr lvl="1" algn="just">
              <a:buFont typeface="Wingdings" pitchFamily="2" charset="2"/>
              <a:buChar char="Ø"/>
            </a:pPr>
            <a:r>
              <a:rPr lang="en-US" sz="2100" b="1" i="1" dirty="0" smtClean="0">
                <a:latin typeface="Comic Sans MS" pitchFamily="66" charset="0"/>
              </a:rPr>
              <a:t>Wait phase</a:t>
            </a:r>
            <a:r>
              <a:rPr lang="en-US" sz="2100" b="1" dirty="0" smtClean="0">
                <a:latin typeface="Comic Sans MS" pitchFamily="66" charset="0"/>
              </a:rPr>
              <a:t> </a:t>
            </a:r>
            <a:r>
              <a:rPr lang="en-US" sz="2100" dirty="0" smtClean="0">
                <a:latin typeface="Comic Sans MS" pitchFamily="66" charset="0"/>
              </a:rPr>
              <a:t>– If the destination is not found in spray phase, the nodes then wait for direct transmission.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70000" lnSpcReduction="20000"/>
          </a:bodyPr>
          <a:lstStyle/>
          <a:p>
            <a:pPr algn="just">
              <a:buFont typeface="Wingdings" pitchFamily="2" charset="2"/>
              <a:buChar char="q"/>
            </a:pPr>
            <a:r>
              <a:rPr lang="en-US" b="1" i="1" u="sng" dirty="0" smtClean="0">
                <a:latin typeface="Comic Sans MS" pitchFamily="66" charset="0"/>
              </a:rPr>
              <a:t>Binary Spray and Wait</a:t>
            </a:r>
            <a:r>
              <a:rPr lang="en-US" b="1" dirty="0" smtClean="0">
                <a:latin typeface="Comic Sans MS" pitchFamily="66" charset="0"/>
              </a:rPr>
              <a:t> </a:t>
            </a:r>
            <a:r>
              <a:rPr lang="en-US" dirty="0" smtClean="0">
                <a:latin typeface="Comic Sans MS" pitchFamily="66" charset="0"/>
              </a:rPr>
              <a:t>– It is a variation of the spray and wait protocol. The source starts initially with </a:t>
            </a:r>
            <a:r>
              <a:rPr lang="en-US" i="1" dirty="0" smtClean="0">
                <a:latin typeface="Comic Sans MS" pitchFamily="66" charset="0"/>
              </a:rPr>
              <a:t>L</a:t>
            </a:r>
            <a:r>
              <a:rPr lang="en-US" dirty="0" smtClean="0">
                <a:latin typeface="Comic Sans MS" pitchFamily="66" charset="0"/>
              </a:rPr>
              <a:t> copies of the message. </a:t>
            </a:r>
          </a:p>
          <a:p>
            <a:pPr algn="just">
              <a:buFont typeface="Wingdings" pitchFamily="2" charset="2"/>
              <a:buChar char="q"/>
            </a:pPr>
            <a:r>
              <a:rPr lang="en-US" dirty="0" smtClean="0">
                <a:latin typeface="Comic Sans MS" pitchFamily="66" charset="0"/>
              </a:rPr>
              <a:t>The source or any relay node that has </a:t>
            </a:r>
            <a:r>
              <a:rPr lang="en-US" i="1" dirty="0" smtClean="0">
                <a:latin typeface="Comic Sans MS" pitchFamily="66" charset="0"/>
              </a:rPr>
              <a:t>n&gt;1</a:t>
            </a:r>
            <a:r>
              <a:rPr lang="en-US" dirty="0" smtClean="0">
                <a:latin typeface="Comic Sans MS" pitchFamily="66" charset="0"/>
              </a:rPr>
              <a:t> message copies hands over </a:t>
            </a:r>
            <a:r>
              <a:rPr lang="en-US" dirty="0" smtClean="0">
                <a:latin typeface="Comic Sans MS" pitchFamily="66" charset="0"/>
                <a:sym typeface="Symbol"/>
              </a:rPr>
              <a:t></a:t>
            </a:r>
            <a:r>
              <a:rPr lang="en-US" i="1" dirty="0" smtClean="0">
                <a:latin typeface="Comic Sans MS" pitchFamily="66" charset="0"/>
              </a:rPr>
              <a:t>n/2</a:t>
            </a:r>
            <a:r>
              <a:rPr lang="en-US" dirty="0" smtClean="0">
                <a:latin typeface="Comic Sans MS" pitchFamily="66" charset="0"/>
                <a:sym typeface="Symbol"/>
              </a:rPr>
              <a:t></a:t>
            </a:r>
            <a:r>
              <a:rPr lang="en-US" dirty="0" smtClean="0">
                <a:latin typeface="Comic Sans MS" pitchFamily="66" charset="0"/>
              </a:rPr>
              <a:t> copies to any other node (without message copy) in the network and keeps the remaining copies </a:t>
            </a:r>
            <a:r>
              <a:rPr lang="en-US" dirty="0" smtClean="0">
                <a:latin typeface="Comic Sans MS" pitchFamily="66" charset="0"/>
                <a:sym typeface="Symbol"/>
              </a:rPr>
              <a:t></a:t>
            </a:r>
            <a:r>
              <a:rPr lang="en-US" i="1" dirty="0" smtClean="0">
                <a:latin typeface="Comic Sans MS" pitchFamily="66" charset="0"/>
              </a:rPr>
              <a:t>n/2</a:t>
            </a:r>
            <a:r>
              <a:rPr lang="en-US" dirty="0" smtClean="0">
                <a:latin typeface="Comic Sans MS" pitchFamily="66" charset="0"/>
                <a:sym typeface="Symbol"/>
              </a:rPr>
              <a:t></a:t>
            </a:r>
            <a:r>
              <a:rPr lang="en-US" dirty="0" smtClean="0">
                <a:latin typeface="Comic Sans MS" pitchFamily="66" charset="0"/>
              </a:rPr>
              <a:t> with itself.</a:t>
            </a:r>
          </a:p>
          <a:p>
            <a:pPr algn="just">
              <a:buFont typeface="Wingdings" pitchFamily="2" charset="2"/>
              <a:buChar char="q"/>
            </a:pPr>
            <a:r>
              <a:rPr lang="en-US" i="1" dirty="0" smtClean="0">
                <a:latin typeface="Comic Sans MS" pitchFamily="66" charset="0"/>
              </a:rPr>
              <a:t>Advantages  </a:t>
            </a:r>
            <a:endParaRPr lang="en-US" dirty="0" smtClean="0">
              <a:latin typeface="Comic Sans MS" pitchFamily="66" charset="0"/>
            </a:endParaRPr>
          </a:p>
          <a:p>
            <a:pPr lvl="1" algn="just">
              <a:buFont typeface="Comic Sans MS" pitchFamily="66" charset="0"/>
              <a:buChar char="–"/>
            </a:pPr>
            <a:r>
              <a:rPr lang="en-US" dirty="0" smtClean="0">
                <a:latin typeface="Comic Sans MS" pitchFamily="66" charset="0"/>
              </a:rPr>
              <a:t>The protocol reduces the memory inefficiencies of epidemic routing by limiting the amount of flooding caused in the network.</a:t>
            </a:r>
          </a:p>
          <a:p>
            <a:pPr algn="just">
              <a:buFont typeface="Wingdings" pitchFamily="2" charset="2"/>
              <a:buChar char="q"/>
            </a:pPr>
            <a:r>
              <a:rPr lang="en-US" i="1" dirty="0" smtClean="0">
                <a:latin typeface="Comic Sans MS" pitchFamily="66" charset="0"/>
              </a:rPr>
              <a:t>Disadvantages	</a:t>
            </a:r>
            <a:endParaRPr lang="en-US" dirty="0" smtClean="0">
              <a:latin typeface="Comic Sans MS" pitchFamily="66" charset="0"/>
            </a:endParaRPr>
          </a:p>
          <a:p>
            <a:pPr lvl="1" algn="just"/>
            <a:r>
              <a:rPr lang="en-US" dirty="0" smtClean="0">
                <a:latin typeface="Comic Sans MS" pitchFamily="66" charset="0"/>
              </a:rPr>
              <a:t>Even though </a:t>
            </a:r>
            <a:r>
              <a:rPr lang="en-US" i="1" dirty="0" smtClean="0">
                <a:latin typeface="Comic Sans MS" pitchFamily="66" charset="0"/>
              </a:rPr>
              <a:t>L</a:t>
            </a:r>
            <a:r>
              <a:rPr lang="en-US" dirty="0" smtClean="0">
                <a:latin typeface="Comic Sans MS" pitchFamily="66" charset="0"/>
              </a:rPr>
              <a:t> is chosen to limit flooding, the protocol still suffers from delays and resource consumption issues.</a:t>
            </a:r>
          </a:p>
          <a:p>
            <a:pPr lvl="1" algn="just"/>
            <a:r>
              <a:rPr lang="en-US" dirty="0" smtClean="0">
                <a:latin typeface="Comic Sans MS" pitchFamily="66" charset="0"/>
              </a:rPr>
              <a:t>The message delivery probability depends highly on the value of </a:t>
            </a:r>
            <a:r>
              <a:rPr lang="en-US" i="1" dirty="0" smtClean="0">
                <a:latin typeface="Comic Sans MS" pitchFamily="66" charset="0"/>
              </a:rPr>
              <a:t>L</a:t>
            </a:r>
            <a:r>
              <a:rPr lang="en-US" dirty="0" smtClean="0">
                <a:latin typeface="Comic Sans MS" pitchFamily="66" charset="0"/>
              </a:rPr>
              <a:t> chosen, which is assumed on the basis of the network parameters.</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latin typeface="Comic Sans MS" pitchFamily="66" charset="0"/>
              </a:rPr>
              <a:t>Example Scenario of Spray and Wait</a:t>
            </a:r>
            <a:endParaRPr lang="en-US" sz="3600" dirty="0">
              <a:solidFill>
                <a:srgbClr val="002060"/>
              </a:solidFill>
              <a:latin typeface="Comic Sans MS" pitchFamily="66" charset="0"/>
            </a:endParaRPr>
          </a:p>
        </p:txBody>
      </p:sp>
      <p:pic>
        <p:nvPicPr>
          <p:cNvPr id="4098" name="Picture 2"/>
          <p:cNvPicPr>
            <a:picLocks noChangeAspect="1" noChangeArrowheads="1"/>
          </p:cNvPicPr>
          <p:nvPr/>
        </p:nvPicPr>
        <p:blipFill>
          <a:blip r:embed="rId2" cstate="print"/>
          <a:srcRect/>
          <a:stretch>
            <a:fillRect/>
          </a:stretch>
        </p:blipFill>
        <p:spPr bwMode="auto">
          <a:xfrm>
            <a:off x="914400" y="1600200"/>
            <a:ext cx="73914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a:bodyPr>
          <a:lstStyle/>
          <a:p>
            <a:pPr algn="just">
              <a:buNone/>
            </a:pPr>
            <a:r>
              <a:rPr lang="en-US" sz="2400" b="1" u="sng" dirty="0" smtClean="0">
                <a:solidFill>
                  <a:srgbClr val="002060"/>
                </a:solidFill>
                <a:latin typeface="Comic Sans MS" pitchFamily="66" charset="0"/>
              </a:rPr>
              <a:t>Spray and Focus [13]:</a:t>
            </a:r>
            <a:endParaRPr lang="en-US" sz="2200" b="1" u="sng" dirty="0" smtClean="0">
              <a:latin typeface="Comic Sans MS" pitchFamily="66" charset="0"/>
            </a:endParaRPr>
          </a:p>
          <a:p>
            <a:pPr algn="just">
              <a:buFont typeface="Wingdings" pitchFamily="2" charset="2"/>
              <a:buChar char="q"/>
            </a:pPr>
            <a:r>
              <a:rPr lang="en-US" sz="1800" dirty="0" smtClean="0">
                <a:latin typeface="Comic Sans MS" pitchFamily="66" charset="0"/>
              </a:rPr>
              <a:t>This protocol [13] overcomes the shortcomings of simple spraying algorithms and is better than the flooding.</a:t>
            </a:r>
          </a:p>
          <a:p>
            <a:pPr algn="just">
              <a:buFont typeface="Wingdings" pitchFamily="2" charset="2"/>
              <a:buChar char="q"/>
            </a:pPr>
            <a:r>
              <a:rPr lang="en-US" sz="1800" dirty="0" smtClean="0">
                <a:latin typeface="Comic Sans MS" pitchFamily="66" charset="0"/>
              </a:rPr>
              <a:t>The scheme again has two phases – </a:t>
            </a:r>
          </a:p>
          <a:p>
            <a:pPr algn="just">
              <a:buFont typeface="Wingdings" pitchFamily="2" charset="2"/>
              <a:buChar char="q"/>
            </a:pPr>
            <a:r>
              <a:rPr lang="en-US" sz="1800" b="1" i="1" dirty="0" smtClean="0">
                <a:latin typeface="Comic Sans MS" pitchFamily="66" charset="0"/>
              </a:rPr>
              <a:t>Spray phase</a:t>
            </a:r>
            <a:r>
              <a:rPr lang="en-US" sz="1800" b="1" dirty="0" smtClean="0">
                <a:latin typeface="Comic Sans MS" pitchFamily="66" charset="0"/>
              </a:rPr>
              <a:t> </a:t>
            </a:r>
            <a:r>
              <a:rPr lang="en-US" sz="1800" dirty="0" smtClean="0">
                <a:latin typeface="Comic Sans MS" pitchFamily="66" charset="0"/>
              </a:rPr>
              <a:t>– When a new message is generated at the source node, it creates </a:t>
            </a:r>
            <a:r>
              <a:rPr lang="en-US" sz="1800" i="1" dirty="0" smtClean="0">
                <a:latin typeface="Comic Sans MS" pitchFamily="66" charset="0"/>
              </a:rPr>
              <a:t>L</a:t>
            </a:r>
            <a:r>
              <a:rPr lang="en-US" sz="1800" dirty="0" smtClean="0">
                <a:latin typeface="Comic Sans MS" pitchFamily="66" charset="0"/>
              </a:rPr>
              <a:t> forwarding tokens for this message. </a:t>
            </a:r>
          </a:p>
          <a:p>
            <a:pPr algn="just">
              <a:buFont typeface="Wingdings" pitchFamily="2" charset="2"/>
              <a:buChar char="q"/>
            </a:pPr>
            <a:r>
              <a:rPr lang="en-US" sz="1800" dirty="0" smtClean="0">
                <a:latin typeface="Comic Sans MS" pitchFamily="66" charset="0"/>
              </a:rPr>
              <a:t>When a node meets another node with no message copy, the first node copies the message to the second node along with </a:t>
            </a:r>
            <a:r>
              <a:rPr lang="en-US" sz="1800" i="1" dirty="0" smtClean="0">
                <a:latin typeface="Comic Sans MS" pitchFamily="66" charset="0"/>
              </a:rPr>
              <a:t>n/2</a:t>
            </a:r>
            <a:r>
              <a:rPr lang="en-US" sz="1800" dirty="0" smtClean="0">
                <a:latin typeface="Comic Sans MS" pitchFamily="66" charset="0"/>
              </a:rPr>
              <a:t> forwarding tokens. </a:t>
            </a:r>
          </a:p>
          <a:p>
            <a:pPr algn="just">
              <a:buFont typeface="Wingdings" pitchFamily="2" charset="2"/>
              <a:buChar char="q"/>
            </a:pPr>
            <a:r>
              <a:rPr lang="en-US" sz="1800" dirty="0" smtClean="0">
                <a:latin typeface="Comic Sans MS" pitchFamily="66" charset="0"/>
              </a:rPr>
              <a:t>When a node has only one forwarding token then it forwards the message according to the </a:t>
            </a:r>
            <a:r>
              <a:rPr lang="en-US" sz="1800" i="1" dirty="0" smtClean="0">
                <a:latin typeface="Comic Sans MS" pitchFamily="66" charset="0"/>
              </a:rPr>
              <a:t>Focus phase</a:t>
            </a:r>
            <a:r>
              <a:rPr lang="en-US" sz="1800" dirty="0" smtClean="0">
                <a:latin typeface="Comic Sans MS" pitchFamily="66" charset="0"/>
              </a:rPr>
              <a:t>. </a:t>
            </a:r>
          </a:p>
          <a:p>
            <a:pPr algn="just">
              <a:buFont typeface="Wingdings" pitchFamily="2" charset="2"/>
              <a:buChar char="q"/>
            </a:pPr>
            <a:r>
              <a:rPr lang="en-US" sz="1800" b="1" i="1" dirty="0" smtClean="0">
                <a:latin typeface="Comic Sans MS" pitchFamily="66" charset="0"/>
              </a:rPr>
              <a:t>Focus phase </a:t>
            </a:r>
            <a:r>
              <a:rPr lang="en-US" sz="1800" dirty="0" smtClean="0">
                <a:latin typeface="Comic Sans MS" pitchFamily="66" charset="0"/>
              </a:rPr>
              <a:t>–Forwarding is done based on some criterion. These decisions are based on a set of timers that record the time since the two nodes last saw each other. Node </a:t>
            </a:r>
            <a:r>
              <a:rPr lang="en-US" sz="1800" i="1" dirty="0" err="1" smtClean="0">
                <a:latin typeface="Comic Sans MS" pitchFamily="66" charset="0"/>
              </a:rPr>
              <a:t>i</a:t>
            </a:r>
            <a:r>
              <a:rPr lang="en-US" sz="1800" dirty="0" smtClean="0">
                <a:latin typeface="Comic Sans MS" pitchFamily="66" charset="0"/>
              </a:rPr>
              <a:t> maintains a timer </a:t>
            </a:r>
            <a:r>
              <a:rPr lang="en-US" sz="1800" i="1" dirty="0" smtClean="0">
                <a:latin typeface="Comic Sans MS" pitchFamily="66" charset="0"/>
              </a:rPr>
              <a:t>T</a:t>
            </a:r>
            <a:r>
              <a:rPr lang="en-US" sz="1800" i="1" baseline="-25000" dirty="0" smtClean="0">
                <a:latin typeface="Comic Sans MS" pitchFamily="66" charset="0"/>
              </a:rPr>
              <a:t>i</a:t>
            </a:r>
            <a:r>
              <a:rPr lang="en-US" sz="1800" i="1" dirty="0" smtClean="0">
                <a:latin typeface="Comic Sans MS" pitchFamily="66" charset="0"/>
              </a:rPr>
              <a:t>(j)</a:t>
            </a:r>
            <a:r>
              <a:rPr lang="en-US" sz="1800" dirty="0" smtClean="0">
                <a:latin typeface="Comic Sans MS" pitchFamily="66" charset="0"/>
              </a:rPr>
              <a:t> for every other node </a:t>
            </a:r>
            <a:r>
              <a:rPr lang="en-US" sz="1800" i="1" dirty="0" smtClean="0">
                <a:latin typeface="Comic Sans MS" pitchFamily="66" charset="0"/>
              </a:rPr>
              <a:t>j</a:t>
            </a:r>
            <a:r>
              <a:rPr lang="en-US" sz="1800" dirty="0" smtClean="0">
                <a:latin typeface="Comic Sans MS" pitchFamily="66" charset="0"/>
              </a:rPr>
              <a:t> which records time elapsed since the two nodes last saw each other.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a:bodyPr>
          <a:lstStyle/>
          <a:p>
            <a:pPr algn="just">
              <a:buNone/>
            </a:pPr>
            <a:r>
              <a:rPr lang="en-US" sz="2400" b="1" u="sng" dirty="0" smtClean="0">
                <a:solidFill>
                  <a:srgbClr val="002060"/>
                </a:solidFill>
                <a:latin typeface="Comic Sans MS" pitchFamily="66" charset="0"/>
              </a:rPr>
              <a:t>Spray and Focus [13]:</a:t>
            </a:r>
          </a:p>
          <a:p>
            <a:pPr algn="just">
              <a:buNone/>
            </a:pPr>
            <a:endParaRPr lang="en-US" sz="800" b="1" u="sng" dirty="0" smtClean="0">
              <a:latin typeface="Comic Sans MS" pitchFamily="66" charset="0"/>
            </a:endParaRPr>
          </a:p>
          <a:p>
            <a:pPr algn="just">
              <a:buFont typeface="Wingdings" pitchFamily="2" charset="2"/>
              <a:buChar char="q"/>
            </a:pPr>
            <a:r>
              <a:rPr lang="en-US" sz="2000" i="1" dirty="0" smtClean="0">
                <a:latin typeface="Comic Sans MS" pitchFamily="66" charset="0"/>
              </a:rPr>
              <a:t>Advantages </a:t>
            </a:r>
            <a:endParaRPr lang="en-US" sz="2000" dirty="0" smtClean="0">
              <a:latin typeface="Comic Sans MS" pitchFamily="66" charset="0"/>
            </a:endParaRPr>
          </a:p>
          <a:p>
            <a:pPr lvl="1" algn="just"/>
            <a:r>
              <a:rPr lang="en-US" sz="2000" dirty="0" smtClean="0">
                <a:latin typeface="Comic Sans MS" pitchFamily="66" charset="0"/>
              </a:rPr>
              <a:t>Owing to refined selection criterion, the protocol has higher message delivery rates.</a:t>
            </a:r>
          </a:p>
          <a:p>
            <a:pPr lvl="1" algn="just"/>
            <a:r>
              <a:rPr lang="en-US" sz="2000" dirty="0" smtClean="0">
                <a:latin typeface="Comic Sans MS" pitchFamily="66" charset="0"/>
              </a:rPr>
              <a:t>Fewer copies are spread into the network as compared to the spray and wait protocol.</a:t>
            </a:r>
          </a:p>
          <a:p>
            <a:pPr algn="just">
              <a:buFont typeface="Wingdings" pitchFamily="2" charset="2"/>
              <a:buChar char="q"/>
            </a:pPr>
            <a:r>
              <a:rPr lang="en-US" sz="2000" i="1" dirty="0" smtClean="0">
                <a:latin typeface="Comic Sans MS" pitchFamily="66" charset="0"/>
              </a:rPr>
              <a:t>Disadvantages </a:t>
            </a:r>
            <a:endParaRPr lang="en-US" sz="2000" dirty="0" smtClean="0">
              <a:latin typeface="Comic Sans MS" pitchFamily="66" charset="0"/>
            </a:endParaRPr>
          </a:p>
          <a:p>
            <a:pPr lvl="1" algn="just"/>
            <a:r>
              <a:rPr lang="en-US" sz="2000" dirty="0" smtClean="0">
                <a:latin typeface="Comic Sans MS" pitchFamily="66" charset="0"/>
              </a:rPr>
              <a:t>The protocol suffers from a larger overhead of resource consumption.</a:t>
            </a:r>
          </a:p>
          <a:p>
            <a:pPr lvl="1" algn="just"/>
            <a:r>
              <a:rPr lang="en-US" sz="2000" dirty="0" smtClean="0">
                <a:latin typeface="Comic Sans MS" pitchFamily="66" charset="0"/>
              </a:rPr>
              <a:t>Protocol suffers in case of sparse networks as the time taken by nodes to meet will be greater and there will be fewer opportunities to forward the data.</a:t>
            </a:r>
            <a:endParaRPr lang="en-US" sz="2000" dirty="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pPr algn="just">
              <a:buNone/>
            </a:pPr>
            <a:r>
              <a:rPr lang="en-US" sz="2400" b="1" u="sng" dirty="0" smtClean="0">
                <a:solidFill>
                  <a:srgbClr val="002060"/>
                </a:solidFill>
                <a:latin typeface="Comic Sans MS" pitchFamily="66" charset="0"/>
              </a:rPr>
              <a:t>Adaptive Fuzzy Spray and Wait [14]:</a:t>
            </a:r>
          </a:p>
          <a:p>
            <a:pPr algn="just">
              <a:buNone/>
            </a:pPr>
            <a:endParaRPr lang="en-US" sz="800" b="1" u="sng" dirty="0" smtClean="0">
              <a:latin typeface="Comic Sans MS" pitchFamily="66" charset="0"/>
            </a:endParaRPr>
          </a:p>
          <a:p>
            <a:pPr algn="just">
              <a:buFont typeface="Wingdings" pitchFamily="2" charset="2"/>
              <a:buChar char="q"/>
            </a:pPr>
            <a:r>
              <a:rPr lang="en-US" sz="1900" dirty="0" smtClean="0">
                <a:latin typeface="Comic Sans MS" pitchFamily="66" charset="0"/>
              </a:rPr>
              <a:t>This protocol [14] has been proposed as an improvement over the popular spray based routing schemes. </a:t>
            </a:r>
          </a:p>
          <a:p>
            <a:pPr algn="just">
              <a:buFont typeface="Wingdings" pitchFamily="2" charset="2"/>
              <a:buChar char="q"/>
            </a:pPr>
            <a:r>
              <a:rPr lang="en-US" sz="1900" dirty="0" smtClean="0">
                <a:latin typeface="Comic Sans MS" pitchFamily="66" charset="0"/>
              </a:rPr>
              <a:t>It smartly integrates the overheads and buffer management policies into an adaptive protocol that includes local </a:t>
            </a:r>
            <a:r>
              <a:rPr lang="en-US" sz="1900" i="1" dirty="0" smtClean="0">
                <a:latin typeface="Comic Sans MS" pitchFamily="66" charset="0"/>
              </a:rPr>
              <a:t>network parameters estimation</a:t>
            </a:r>
            <a:r>
              <a:rPr lang="en-US" sz="1900" dirty="0" smtClean="0">
                <a:latin typeface="Comic Sans MS" pitchFamily="66" charset="0"/>
              </a:rPr>
              <a:t>. </a:t>
            </a:r>
          </a:p>
          <a:p>
            <a:pPr algn="just">
              <a:buFont typeface="Wingdings" pitchFamily="2" charset="2"/>
              <a:buChar char="q"/>
            </a:pPr>
            <a:r>
              <a:rPr lang="en-US" sz="1900" dirty="0" smtClean="0">
                <a:latin typeface="Comic Sans MS" pitchFamily="66" charset="0"/>
              </a:rPr>
              <a:t>The algorithm can be summarized in the following few steps:</a:t>
            </a:r>
          </a:p>
          <a:p>
            <a:pPr lvl="1" algn="just">
              <a:buFont typeface="Wingdings" pitchFamily="2" charset="2"/>
              <a:buChar char="§"/>
            </a:pPr>
            <a:r>
              <a:rPr lang="en-US" sz="1900" dirty="0" smtClean="0">
                <a:latin typeface="Comic Sans MS" pitchFamily="66" charset="0"/>
              </a:rPr>
              <a:t>The node on encountering other nodes divides the values of </a:t>
            </a:r>
            <a:r>
              <a:rPr lang="en-US" sz="1900" i="1" dirty="0" smtClean="0">
                <a:latin typeface="Comic Sans MS" pitchFamily="66" charset="0"/>
              </a:rPr>
              <a:t>L</a:t>
            </a:r>
            <a:r>
              <a:rPr lang="en-US" sz="1900" dirty="0" smtClean="0">
                <a:latin typeface="Comic Sans MS" pitchFamily="66" charset="0"/>
              </a:rPr>
              <a:t> by 2 and updates it in the message before passing it on.</a:t>
            </a:r>
          </a:p>
          <a:p>
            <a:pPr lvl="1" algn="just">
              <a:buFont typeface="Wingdings" pitchFamily="2" charset="2"/>
              <a:buChar char="§"/>
            </a:pPr>
            <a:r>
              <a:rPr lang="en-US" sz="1900" dirty="0" smtClean="0">
                <a:latin typeface="Comic Sans MS" pitchFamily="66" charset="0"/>
              </a:rPr>
              <a:t>The node passes on all the copies to the nodes it encounters except the last copy which is passed on as direct transmission.</a:t>
            </a:r>
          </a:p>
          <a:p>
            <a:pPr lvl="1" algn="just">
              <a:buFont typeface="Wingdings" pitchFamily="2" charset="2"/>
              <a:buChar char="§"/>
            </a:pPr>
            <a:r>
              <a:rPr lang="en-US" sz="1900" dirty="0" smtClean="0">
                <a:latin typeface="Comic Sans MS" pitchFamily="66" charset="0"/>
              </a:rPr>
              <a:t>The messages in the buffer are sorted by a priority decided by a </a:t>
            </a:r>
            <a:r>
              <a:rPr lang="en-US" sz="1900" i="1" dirty="0" smtClean="0">
                <a:latin typeface="Comic Sans MS" pitchFamily="66" charset="0"/>
              </a:rPr>
              <a:t>Fuzzy decision making</a:t>
            </a:r>
            <a:r>
              <a:rPr lang="en-US" sz="1900" dirty="0" smtClean="0">
                <a:latin typeface="Comic Sans MS" pitchFamily="66" charset="0"/>
              </a:rPr>
              <a:t> function.</a:t>
            </a:r>
          </a:p>
          <a:p>
            <a:pPr lvl="1" algn="just">
              <a:buFont typeface="Wingdings" pitchFamily="2" charset="2"/>
              <a:buChar char="§"/>
            </a:pPr>
            <a:r>
              <a:rPr lang="en-US" sz="1900" dirty="0" smtClean="0">
                <a:latin typeface="Comic Sans MS" pitchFamily="66" charset="0"/>
              </a:rPr>
              <a:t>When the buffer is full, the messages are dropped according to the priority level i.e. the oldest first.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pPr algn="just">
              <a:buNone/>
            </a:pPr>
            <a:r>
              <a:rPr lang="en-US" sz="2400" b="1" u="sng" dirty="0" smtClean="0">
                <a:solidFill>
                  <a:srgbClr val="002060"/>
                </a:solidFill>
                <a:latin typeface="Comic Sans MS" pitchFamily="66" charset="0"/>
              </a:rPr>
              <a:t>Adaptive Fuzzy Spray and Wait [14]:</a:t>
            </a:r>
          </a:p>
          <a:p>
            <a:pPr algn="just">
              <a:buNone/>
            </a:pPr>
            <a:endParaRPr lang="en-US" sz="800" b="1" u="sng" dirty="0" smtClean="0">
              <a:latin typeface="Comic Sans MS" pitchFamily="66" charset="0"/>
            </a:endParaRPr>
          </a:p>
          <a:p>
            <a:pPr algn="just">
              <a:buFont typeface="Wingdings" pitchFamily="2" charset="2"/>
              <a:buChar char="q"/>
            </a:pPr>
            <a:r>
              <a:rPr lang="en-US" sz="2000" i="1" dirty="0" smtClean="0">
                <a:latin typeface="Comic Sans MS" pitchFamily="66" charset="0"/>
              </a:rPr>
              <a:t>Forward Transmission Count</a:t>
            </a:r>
            <a:r>
              <a:rPr lang="en-US" sz="2000" dirty="0" smtClean="0">
                <a:latin typeface="Comic Sans MS" pitchFamily="66" charset="0"/>
              </a:rPr>
              <a:t> and </a:t>
            </a:r>
            <a:r>
              <a:rPr lang="en-US" sz="2000" i="1" dirty="0" smtClean="0">
                <a:latin typeface="Comic Sans MS" pitchFamily="66" charset="0"/>
              </a:rPr>
              <a:t>Message Size</a:t>
            </a:r>
            <a:r>
              <a:rPr lang="en-US" sz="2000" dirty="0" smtClean="0">
                <a:latin typeface="Comic Sans MS" pitchFamily="66" charset="0"/>
              </a:rPr>
              <a:t> are two indicators that help in determining the prioritization quantity. The dropping policy used for the algorithm is random instead of drop least priority scheme so that it remains fair to all the messages.</a:t>
            </a:r>
          </a:p>
          <a:p>
            <a:pPr algn="just">
              <a:buFont typeface="Wingdings" pitchFamily="2" charset="2"/>
              <a:buChar char="q"/>
            </a:pPr>
            <a:r>
              <a:rPr lang="en-US" sz="2000" i="1" dirty="0" smtClean="0">
                <a:latin typeface="Comic Sans MS" pitchFamily="66" charset="0"/>
              </a:rPr>
              <a:t>Advantages </a:t>
            </a:r>
            <a:endParaRPr lang="en-US" sz="2000" dirty="0" smtClean="0">
              <a:latin typeface="Comic Sans MS" pitchFamily="66" charset="0"/>
            </a:endParaRPr>
          </a:p>
          <a:p>
            <a:pPr lvl="1" algn="just"/>
            <a:r>
              <a:rPr lang="en-US" sz="2000" dirty="0" smtClean="0">
                <a:latin typeface="Comic Sans MS" pitchFamily="66" charset="0"/>
              </a:rPr>
              <a:t>The scheme has better delivery performance than simple spray based techniques.</a:t>
            </a:r>
          </a:p>
          <a:p>
            <a:pPr lvl="1" algn="just"/>
            <a:r>
              <a:rPr lang="en-US" sz="2000" dirty="0" smtClean="0">
                <a:latin typeface="Comic Sans MS" pitchFamily="66" charset="0"/>
              </a:rPr>
              <a:t>Appropriate and fair buffer management schemes used in this protocol avoid the clogging of the network.</a:t>
            </a:r>
          </a:p>
          <a:p>
            <a:pPr algn="just">
              <a:buFont typeface="Wingdings" pitchFamily="2" charset="2"/>
              <a:buChar char="q"/>
            </a:pPr>
            <a:r>
              <a:rPr lang="en-US" sz="2000" i="1" dirty="0" smtClean="0">
                <a:latin typeface="Comic Sans MS" pitchFamily="66" charset="0"/>
              </a:rPr>
              <a:t>Disadvantages </a:t>
            </a:r>
            <a:endParaRPr lang="en-US" sz="2000" dirty="0" smtClean="0">
              <a:latin typeface="Comic Sans MS" pitchFamily="66" charset="0"/>
            </a:endParaRPr>
          </a:p>
          <a:p>
            <a:pPr lvl="1" algn="just"/>
            <a:r>
              <a:rPr lang="en-US" sz="2000" dirty="0" smtClean="0">
                <a:latin typeface="Comic Sans MS" pitchFamily="66" charset="0"/>
              </a:rPr>
              <a:t>Large messages might get delayed if there are a higher number of small messages.</a:t>
            </a:r>
          </a:p>
          <a:p>
            <a:pPr lvl="1" algn="just"/>
            <a:r>
              <a:rPr lang="en-US" sz="2000" dirty="0" smtClean="0">
                <a:latin typeface="Comic Sans MS" pitchFamily="66" charset="0"/>
              </a:rPr>
              <a:t>If all the messages are of approximately the same size and a constant indicator of size is used, the size of message becomes irrelevant to priority</a:t>
            </a:r>
            <a:endParaRPr lang="en-US" sz="2000" dirty="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a:bodyPr>
          <a:lstStyle/>
          <a:p>
            <a:pPr algn="just">
              <a:buNone/>
            </a:pPr>
            <a:r>
              <a:rPr lang="en-US" sz="2400" b="1" u="sng" dirty="0" err="1" smtClean="0">
                <a:solidFill>
                  <a:srgbClr val="002060"/>
                </a:solidFill>
                <a:latin typeface="Comic Sans MS" pitchFamily="66" charset="0"/>
              </a:rPr>
              <a:t>PRoPHET</a:t>
            </a:r>
            <a:r>
              <a:rPr lang="en-US" sz="2400" b="1" u="sng" dirty="0" smtClean="0">
                <a:solidFill>
                  <a:srgbClr val="002060"/>
                </a:solidFill>
                <a:latin typeface="Comic Sans MS" pitchFamily="66" charset="0"/>
              </a:rPr>
              <a:t> [15]:</a:t>
            </a:r>
          </a:p>
          <a:p>
            <a:pPr algn="just">
              <a:buNone/>
            </a:pPr>
            <a:endParaRPr lang="en-US" sz="800" b="1" u="sng" dirty="0" smtClean="0">
              <a:latin typeface="Comic Sans MS" pitchFamily="66" charset="0"/>
            </a:endParaRPr>
          </a:p>
          <a:p>
            <a:pPr algn="just">
              <a:buFont typeface="Wingdings" pitchFamily="2" charset="2"/>
              <a:buChar char="q"/>
            </a:pPr>
            <a:r>
              <a:rPr lang="en-US" sz="2100" dirty="0" smtClean="0">
                <a:latin typeface="Comic Sans MS" pitchFamily="66" charset="0"/>
              </a:rPr>
              <a:t>Probabilistic Routing Protocol[15] using History of Encounters and Transitivity (</a:t>
            </a:r>
            <a:r>
              <a:rPr lang="en-US" sz="2100" i="1" dirty="0" err="1" smtClean="0">
                <a:latin typeface="Comic Sans MS" pitchFamily="66" charset="0"/>
              </a:rPr>
              <a:t>PRoPHET</a:t>
            </a:r>
            <a:r>
              <a:rPr lang="en-US" sz="2100" dirty="0" smtClean="0">
                <a:latin typeface="Comic Sans MS" pitchFamily="66" charset="0"/>
              </a:rPr>
              <a:t>) , assumes that instead of moving randomly the nodes in a network move in a predictable fashion wherein patterns are likely to repeat themselves. </a:t>
            </a:r>
          </a:p>
          <a:p>
            <a:pPr algn="just">
              <a:buFont typeface="Wingdings" pitchFamily="2" charset="2"/>
              <a:buChar char="q"/>
            </a:pPr>
            <a:r>
              <a:rPr lang="en-US" sz="2100" dirty="0" smtClean="0">
                <a:latin typeface="Comic Sans MS" pitchFamily="66" charset="0"/>
              </a:rPr>
              <a:t>This information can be used to improve the routing performance.</a:t>
            </a:r>
          </a:p>
          <a:p>
            <a:pPr algn="just">
              <a:buFont typeface="Wingdings" pitchFamily="2" charset="2"/>
              <a:buChar char="q"/>
            </a:pPr>
            <a:r>
              <a:rPr lang="en-US" sz="2100" dirty="0" smtClean="0">
                <a:latin typeface="Comic Sans MS" pitchFamily="66" charset="0"/>
              </a:rPr>
              <a:t>Each node before sending a message, calculates a probabilistic metric called </a:t>
            </a:r>
            <a:r>
              <a:rPr lang="en-US" sz="2100" i="1" dirty="0" smtClean="0">
                <a:latin typeface="Comic Sans MS" pitchFamily="66" charset="0"/>
              </a:rPr>
              <a:t>Delivery Predictability</a:t>
            </a:r>
            <a:r>
              <a:rPr lang="en-US" sz="2100" dirty="0" smtClean="0">
                <a:latin typeface="Comic Sans MS" pitchFamily="66" charset="0"/>
              </a:rPr>
              <a:t> for each known destination in form of vectors. </a:t>
            </a:r>
          </a:p>
          <a:p>
            <a:pPr algn="just">
              <a:buFont typeface="Wingdings" pitchFamily="2" charset="2"/>
              <a:buChar char="q"/>
            </a:pPr>
            <a:r>
              <a:rPr lang="en-US" sz="2100" dirty="0" smtClean="0">
                <a:latin typeface="Comic Sans MS" pitchFamily="66" charset="0"/>
              </a:rPr>
              <a:t>This </a:t>
            </a:r>
            <a:r>
              <a:rPr lang="en-US" sz="2100" i="1" dirty="0" smtClean="0">
                <a:latin typeface="Comic Sans MS" pitchFamily="66" charset="0"/>
              </a:rPr>
              <a:t>Delivery Predictability</a:t>
            </a:r>
            <a:r>
              <a:rPr lang="en-US" sz="2100" dirty="0" smtClean="0">
                <a:latin typeface="Comic Sans MS" pitchFamily="66" charset="0"/>
              </a:rPr>
              <a:t> is assumed to be </a:t>
            </a:r>
            <a:r>
              <a:rPr lang="en-US" sz="2100" i="1" dirty="0" smtClean="0">
                <a:latin typeface="Comic Sans MS" pitchFamily="66" charset="0"/>
              </a:rPr>
              <a:t>P(</a:t>
            </a:r>
            <a:r>
              <a:rPr lang="en-US" sz="2100" i="1" dirty="0" err="1" smtClean="0">
                <a:latin typeface="Comic Sans MS" pitchFamily="66" charset="0"/>
              </a:rPr>
              <a:t>a,b</a:t>
            </a:r>
            <a:r>
              <a:rPr lang="en-US" sz="2100" i="1" dirty="0" smtClean="0">
                <a:latin typeface="Comic Sans MS" pitchFamily="66" charset="0"/>
              </a:rPr>
              <a:t>)</a:t>
            </a:r>
            <a:r>
              <a:rPr lang="en-US" sz="2100" i="1" dirty="0" smtClean="0">
                <a:latin typeface="Comic Sans MS" pitchFamily="66" charset="0"/>
                <a:sym typeface="Symbol"/>
              </a:rPr>
              <a:t></a:t>
            </a:r>
            <a:r>
              <a:rPr lang="en-US" sz="2100" i="1" dirty="0" smtClean="0">
                <a:latin typeface="Comic Sans MS" pitchFamily="66" charset="0"/>
              </a:rPr>
              <a:t> {0,1}</a:t>
            </a:r>
            <a:r>
              <a:rPr lang="en-US" sz="2100" dirty="0" smtClean="0">
                <a:latin typeface="Comic Sans MS" pitchFamily="66" charset="0"/>
              </a:rPr>
              <a:t> i.e. the probability of every node </a:t>
            </a:r>
            <a:r>
              <a:rPr lang="en-US" sz="2100" i="1" dirty="0" smtClean="0">
                <a:latin typeface="Comic Sans MS" pitchFamily="66" charset="0"/>
              </a:rPr>
              <a:t>a</a:t>
            </a:r>
            <a:r>
              <a:rPr lang="en-US" sz="2100" dirty="0" smtClean="0">
                <a:latin typeface="Comic Sans MS" pitchFamily="66" charset="0"/>
              </a:rPr>
              <a:t> to meet any other node </a:t>
            </a:r>
            <a:r>
              <a:rPr lang="en-US" sz="2100" i="1" dirty="0" smtClean="0">
                <a:latin typeface="Comic Sans MS" pitchFamily="66" charset="0"/>
              </a:rPr>
              <a:t>b</a:t>
            </a:r>
            <a:r>
              <a:rPr lang="en-US" sz="2100" dirty="0" smtClean="0">
                <a:latin typeface="Comic Sans MS" pitchFamily="66" charset="0"/>
              </a:rPr>
              <a:t> in the network.</a:t>
            </a:r>
            <a:endParaRPr lang="en-US" sz="2100"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dirty="0" smtClean="0">
                <a:solidFill>
                  <a:srgbClr val="002060"/>
                </a:solidFill>
                <a:latin typeface="Comic Sans MS" pitchFamily="66" charset="0"/>
              </a:rPr>
              <a:t>Opportunistic Networks(OppNets)</a:t>
            </a:r>
            <a:br>
              <a:rPr lang="en-US" sz="3600" dirty="0" smtClean="0">
                <a:solidFill>
                  <a:srgbClr val="002060"/>
                </a:solidFill>
                <a:latin typeface="Comic Sans MS" pitchFamily="66" charset="0"/>
              </a:rPr>
            </a:br>
            <a:r>
              <a:rPr lang="en-US" sz="3600" dirty="0" smtClean="0">
                <a:solidFill>
                  <a:srgbClr val="002060"/>
                </a:solidFill>
                <a:latin typeface="Comic Sans MS" pitchFamily="66" charset="0"/>
              </a:rPr>
              <a:t>Characteristics &amp; Challenges</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447800"/>
            <a:ext cx="8229600" cy="4525963"/>
          </a:xfrm>
        </p:spPr>
        <p:txBody>
          <a:bodyPr>
            <a:normAutofit fontScale="85000" lnSpcReduction="10000"/>
          </a:bodyPr>
          <a:lstStyle/>
          <a:p>
            <a:pPr algn="just">
              <a:buFont typeface="Wingdings" pitchFamily="2" charset="2"/>
              <a:buChar char="q"/>
            </a:pPr>
            <a:r>
              <a:rPr lang="en-US" sz="2800" dirty="0" smtClean="0">
                <a:latin typeface="Comic Sans MS" pitchFamily="66" charset="0"/>
                <a:cs typeface="Times New Roman" pitchFamily="18" charset="0"/>
              </a:rPr>
              <a:t>Opportunistic Network [1] is one </a:t>
            </a:r>
            <a:r>
              <a:rPr lang="en-GB" sz="2800" dirty="0" smtClean="0">
                <a:latin typeface="Comic Sans MS" pitchFamily="66" charset="0"/>
                <a:cs typeface="Times New Roman" pitchFamily="18" charset="0"/>
              </a:rPr>
              <a:t>of the most interesting and recent evolutions of </a:t>
            </a:r>
            <a:r>
              <a:rPr lang="en-GB" sz="2800" i="1" dirty="0" smtClean="0">
                <a:latin typeface="Comic Sans MS" pitchFamily="66" charset="0"/>
                <a:cs typeface="Times New Roman" pitchFamily="18" charset="0"/>
              </a:rPr>
              <a:t>Mobile Ad-hoc Networks (MANETs)</a:t>
            </a:r>
            <a:r>
              <a:rPr lang="en-GB" sz="2800" dirty="0" smtClean="0">
                <a:latin typeface="Comic Sans MS" pitchFamily="66" charset="0"/>
                <a:cs typeface="Times New Roman" pitchFamily="18" charset="0"/>
              </a:rPr>
              <a:t>.</a:t>
            </a:r>
          </a:p>
          <a:p>
            <a:pPr algn="just">
              <a:buFont typeface="Wingdings" pitchFamily="2" charset="2"/>
              <a:buChar char="q"/>
            </a:pPr>
            <a:r>
              <a:rPr lang="en-US" sz="2800" dirty="0" smtClean="0">
                <a:latin typeface="Comic Sans MS" pitchFamily="66" charset="0"/>
                <a:cs typeface="Times New Roman" pitchFamily="18" charset="0"/>
              </a:rPr>
              <a:t>The traditional routing algorithms used for MANETs and Internet are not applicable here as they first establish a path between the source and the destination before the actual message transfer which is not possible in case of </a:t>
            </a:r>
            <a:r>
              <a:rPr lang="en-US" sz="2800" dirty="0" err="1" smtClean="0">
                <a:latin typeface="Comic Sans MS" pitchFamily="66" charset="0"/>
                <a:cs typeface="Times New Roman" pitchFamily="18" charset="0"/>
              </a:rPr>
              <a:t>OppNets</a:t>
            </a:r>
            <a:r>
              <a:rPr lang="en-US" sz="2800" dirty="0" smtClean="0">
                <a:latin typeface="Comic Sans MS" pitchFamily="66" charset="0"/>
                <a:cs typeface="Times New Roman" pitchFamily="18" charset="0"/>
              </a:rPr>
              <a:t> [2,3].</a:t>
            </a:r>
          </a:p>
          <a:p>
            <a:pPr algn="just">
              <a:buFont typeface="Wingdings" pitchFamily="2" charset="2"/>
              <a:buChar char="q"/>
            </a:pPr>
            <a:r>
              <a:rPr lang="en-US" sz="2800" dirty="0" smtClean="0">
                <a:latin typeface="Comic Sans MS" pitchFamily="66" charset="0"/>
                <a:cs typeface="Times New Roman" pitchFamily="18" charset="0"/>
              </a:rPr>
              <a:t>They </a:t>
            </a:r>
            <a:r>
              <a:rPr lang="en-US" sz="2800" dirty="0">
                <a:latin typeface="Comic Sans MS" pitchFamily="66" charset="0"/>
                <a:cs typeface="Times New Roman" pitchFamily="18" charset="0"/>
              </a:rPr>
              <a:t>exhibit a store-carry and forward approach. If a suitable node is not found, the node simply stores the message and carries it through the network until a better node or destination is </a:t>
            </a:r>
            <a:r>
              <a:rPr lang="en-US" sz="2800" dirty="0" smtClean="0">
                <a:latin typeface="Comic Sans MS" pitchFamily="66" charset="0"/>
                <a:cs typeface="Times New Roman" pitchFamily="18" charset="0"/>
              </a:rPr>
              <a:t>found [4,5].</a:t>
            </a:r>
          </a:p>
          <a:p>
            <a:pPr>
              <a:buNone/>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pPr algn="just">
              <a:buNone/>
            </a:pPr>
            <a:r>
              <a:rPr lang="en-US" sz="2400" b="1" u="sng" dirty="0" err="1" smtClean="0">
                <a:solidFill>
                  <a:srgbClr val="002060"/>
                </a:solidFill>
                <a:latin typeface="Comic Sans MS" pitchFamily="66" charset="0"/>
              </a:rPr>
              <a:t>PRoPHET</a:t>
            </a:r>
            <a:r>
              <a:rPr lang="en-US" sz="2400" b="1" u="sng" dirty="0" smtClean="0">
                <a:solidFill>
                  <a:srgbClr val="002060"/>
                </a:solidFill>
                <a:latin typeface="Comic Sans MS" pitchFamily="66" charset="0"/>
              </a:rPr>
              <a:t> [15]:</a:t>
            </a:r>
          </a:p>
          <a:p>
            <a:pPr algn="just">
              <a:buNone/>
            </a:pPr>
            <a:endParaRPr lang="en-US" sz="800" b="1" u="sng" dirty="0" smtClean="0">
              <a:latin typeface="Comic Sans MS" pitchFamily="66" charset="0"/>
            </a:endParaRPr>
          </a:p>
          <a:p>
            <a:pPr algn="just">
              <a:buFont typeface="Wingdings" pitchFamily="2" charset="2"/>
              <a:buChar char="q"/>
            </a:pPr>
            <a:r>
              <a:rPr lang="en-US" sz="2200" i="1" dirty="0" smtClean="0">
                <a:latin typeface="Comic Sans MS" pitchFamily="66" charset="0"/>
              </a:rPr>
              <a:t>Advantages </a:t>
            </a:r>
            <a:endParaRPr lang="en-US" sz="2200" dirty="0" smtClean="0">
              <a:latin typeface="Comic Sans MS" pitchFamily="66" charset="0"/>
            </a:endParaRPr>
          </a:p>
          <a:p>
            <a:pPr lvl="1" algn="just"/>
            <a:r>
              <a:rPr lang="en-US" sz="2200" dirty="0" smtClean="0">
                <a:latin typeface="Comic Sans MS" pitchFamily="66" charset="0"/>
              </a:rPr>
              <a:t>Simulation results of this protocol show that it has less message exchanges, less communication overhead, less delay, and higher delivery success rate as compared to the epidemic routing. </a:t>
            </a:r>
          </a:p>
          <a:p>
            <a:pPr lvl="1" algn="just"/>
            <a:r>
              <a:rPr lang="en-US" sz="2200" dirty="0" smtClean="0">
                <a:latin typeface="Comic Sans MS" pitchFamily="66" charset="0"/>
              </a:rPr>
              <a:t>The protocol is highly suited to human mobility scenarios.</a:t>
            </a:r>
          </a:p>
          <a:p>
            <a:pPr algn="just">
              <a:buFont typeface="Wingdings" pitchFamily="2" charset="2"/>
              <a:buChar char="q"/>
            </a:pPr>
            <a:r>
              <a:rPr lang="en-US" sz="2200" i="1" dirty="0" smtClean="0">
                <a:latin typeface="Comic Sans MS" pitchFamily="66" charset="0"/>
              </a:rPr>
              <a:t>Disadvantages  </a:t>
            </a:r>
            <a:endParaRPr lang="en-US" sz="2200" dirty="0" smtClean="0">
              <a:latin typeface="Comic Sans MS" pitchFamily="66" charset="0"/>
            </a:endParaRPr>
          </a:p>
          <a:p>
            <a:pPr lvl="1" algn="just"/>
            <a:r>
              <a:rPr lang="en-US" sz="2200" dirty="0" smtClean="0">
                <a:latin typeface="Comic Sans MS" pitchFamily="66" charset="0"/>
              </a:rPr>
              <a:t>Resource consumption occurs in terms of calculations occurring at each node.</a:t>
            </a:r>
          </a:p>
          <a:p>
            <a:pPr lvl="1" algn="just"/>
            <a:r>
              <a:rPr lang="en-US" sz="2200" dirty="0" smtClean="0">
                <a:latin typeface="Comic Sans MS" pitchFamily="66" charset="0"/>
              </a:rPr>
              <a:t>Memory is needed to store the probability tables generated by the protocol.</a:t>
            </a:r>
          </a:p>
          <a:p>
            <a:pPr lvl="1" algn="just"/>
            <a:r>
              <a:rPr lang="en-US" sz="2200" dirty="0" smtClean="0">
                <a:latin typeface="Comic Sans MS" pitchFamily="66" charset="0"/>
              </a:rPr>
              <a:t>Packets may be dropped consistently when forwarded to a few concentrated nodes due to FIFO queuing nature of </a:t>
            </a:r>
            <a:r>
              <a:rPr lang="en-US" sz="2200" dirty="0" err="1" smtClean="0">
                <a:latin typeface="Comic Sans MS" pitchFamily="66" charset="0"/>
              </a:rPr>
              <a:t>PRoPHET</a:t>
            </a:r>
            <a:r>
              <a:rPr lang="en-US" sz="2200" dirty="0" smtClean="0">
                <a:latin typeface="Comic Sans MS" pitchFamily="66" charset="0"/>
              </a:rPr>
              <a:t>.</a:t>
            </a: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pPr algn="just">
              <a:buNone/>
            </a:pPr>
            <a:r>
              <a:rPr lang="en-US" sz="2400" b="1" u="sng" dirty="0" err="1" smtClean="0">
                <a:solidFill>
                  <a:srgbClr val="002060"/>
                </a:solidFill>
                <a:latin typeface="Comic Sans MS" pitchFamily="66" charset="0"/>
              </a:rPr>
              <a:t>PRoPHET</a:t>
            </a:r>
            <a:r>
              <a:rPr lang="en-US" sz="2400" b="1" u="sng" dirty="0" smtClean="0">
                <a:solidFill>
                  <a:srgbClr val="002060"/>
                </a:solidFill>
                <a:latin typeface="Comic Sans MS" pitchFamily="66" charset="0"/>
              </a:rPr>
              <a:t>+ [16]:</a:t>
            </a:r>
          </a:p>
          <a:p>
            <a:pPr algn="just">
              <a:buNone/>
            </a:pPr>
            <a:endParaRPr lang="en-US" sz="800" b="1" u="sng" dirty="0" smtClean="0">
              <a:latin typeface="Comic Sans MS" pitchFamily="66" charset="0"/>
            </a:endParaRPr>
          </a:p>
          <a:p>
            <a:pPr algn="just">
              <a:buFont typeface="Wingdings" pitchFamily="2" charset="2"/>
              <a:buChar char="q"/>
            </a:pPr>
            <a:r>
              <a:rPr lang="en-US" sz="1900" dirty="0" smtClean="0">
                <a:latin typeface="Comic Sans MS" pitchFamily="66" charset="0"/>
              </a:rPr>
              <a:t>This protocol [16] is an extension to the </a:t>
            </a:r>
            <a:r>
              <a:rPr lang="en-US" sz="1900" dirty="0" err="1" smtClean="0">
                <a:latin typeface="Comic Sans MS" pitchFamily="66" charset="0"/>
              </a:rPr>
              <a:t>PRoPHET</a:t>
            </a:r>
            <a:r>
              <a:rPr lang="en-US" sz="1900" dirty="0" smtClean="0">
                <a:latin typeface="Comic Sans MS" pitchFamily="66" charset="0"/>
              </a:rPr>
              <a:t> protocol that uses only delivery predictabilities of the nodes to decide the next best carrier for the message. </a:t>
            </a:r>
          </a:p>
          <a:p>
            <a:pPr algn="just">
              <a:buFont typeface="Wingdings" pitchFamily="2" charset="2"/>
              <a:buChar char="q"/>
            </a:pPr>
            <a:r>
              <a:rPr lang="en-US" sz="1900" dirty="0" smtClean="0">
                <a:latin typeface="Comic Sans MS" pitchFamily="66" charset="0"/>
              </a:rPr>
              <a:t>This scheme uses several other parameters such as </a:t>
            </a:r>
            <a:r>
              <a:rPr lang="en-US" sz="1900" i="1" dirty="0" smtClean="0">
                <a:latin typeface="Comic Sans MS" pitchFamily="66" charset="0"/>
              </a:rPr>
              <a:t>Buffer</a:t>
            </a:r>
            <a:r>
              <a:rPr lang="en-US" sz="1900" dirty="0" smtClean="0">
                <a:latin typeface="Comic Sans MS" pitchFamily="66" charset="0"/>
              </a:rPr>
              <a:t>, </a:t>
            </a:r>
            <a:r>
              <a:rPr lang="en-US" sz="1900" i="1" dirty="0" smtClean="0">
                <a:latin typeface="Comic Sans MS" pitchFamily="66" charset="0"/>
              </a:rPr>
              <a:t>Power</a:t>
            </a:r>
            <a:r>
              <a:rPr lang="en-US" sz="1900" dirty="0" smtClean="0">
                <a:latin typeface="Comic Sans MS" pitchFamily="66" charset="0"/>
              </a:rPr>
              <a:t>, </a:t>
            </a:r>
            <a:r>
              <a:rPr lang="en-US" sz="1900" i="1" dirty="0" smtClean="0">
                <a:latin typeface="Comic Sans MS" pitchFamily="66" charset="0"/>
              </a:rPr>
              <a:t>Bandwidth</a:t>
            </a:r>
            <a:r>
              <a:rPr lang="en-US" sz="1900" dirty="0" smtClean="0">
                <a:latin typeface="Comic Sans MS" pitchFamily="66" charset="0"/>
              </a:rPr>
              <a:t>, </a:t>
            </a:r>
            <a:r>
              <a:rPr lang="en-US" sz="1900" i="1" dirty="0" smtClean="0">
                <a:latin typeface="Comic Sans MS" pitchFamily="66" charset="0"/>
              </a:rPr>
              <a:t>Location</a:t>
            </a:r>
            <a:r>
              <a:rPr lang="en-US" sz="1900" dirty="0" smtClean="0">
                <a:latin typeface="Comic Sans MS" pitchFamily="66" charset="0"/>
              </a:rPr>
              <a:t> and </a:t>
            </a:r>
            <a:r>
              <a:rPr lang="en-US" sz="1900" i="1" dirty="0" smtClean="0">
                <a:latin typeface="Comic Sans MS" pitchFamily="66" charset="0"/>
              </a:rPr>
              <a:t>Popularity</a:t>
            </a:r>
            <a:r>
              <a:rPr lang="en-US" sz="1900" dirty="0" smtClean="0">
                <a:latin typeface="Comic Sans MS" pitchFamily="66" charset="0"/>
              </a:rPr>
              <a:t> into consideration to reduce the packet loss and transmission delay.</a:t>
            </a:r>
          </a:p>
          <a:p>
            <a:pPr algn="just">
              <a:buFont typeface="Wingdings" pitchFamily="2" charset="2"/>
              <a:buChar char="q"/>
            </a:pPr>
            <a:r>
              <a:rPr lang="en-US" sz="1900" i="1" dirty="0" smtClean="0">
                <a:latin typeface="Comic Sans MS" pitchFamily="66" charset="0"/>
              </a:rPr>
              <a:t>Advantages </a:t>
            </a:r>
            <a:endParaRPr lang="en-US" sz="1900" dirty="0" smtClean="0">
              <a:latin typeface="Comic Sans MS" pitchFamily="66" charset="0"/>
            </a:endParaRPr>
          </a:p>
          <a:p>
            <a:pPr lvl="1" algn="just"/>
            <a:r>
              <a:rPr lang="en-US" sz="1900" dirty="0" smtClean="0">
                <a:latin typeface="Comic Sans MS" pitchFamily="66" charset="0"/>
              </a:rPr>
              <a:t>Packet dropping and loss are significantly reduced as compared to </a:t>
            </a:r>
            <a:r>
              <a:rPr lang="en-US" sz="1900" i="1" dirty="0" err="1" smtClean="0">
                <a:latin typeface="Comic Sans MS" pitchFamily="66" charset="0"/>
              </a:rPr>
              <a:t>PRoPHET</a:t>
            </a:r>
            <a:r>
              <a:rPr lang="en-US" sz="1900" dirty="0" smtClean="0">
                <a:latin typeface="Comic Sans MS" pitchFamily="66" charset="0"/>
              </a:rPr>
              <a:t> by monitoring the power and popularity of the node.</a:t>
            </a:r>
          </a:p>
          <a:p>
            <a:pPr lvl="1" algn="just"/>
            <a:r>
              <a:rPr lang="en-US" sz="1900" dirty="0" smtClean="0">
                <a:latin typeface="Comic Sans MS" pitchFamily="66" charset="0"/>
              </a:rPr>
              <a:t>The protocol takes into account several parameters other than delivery predictability which strengthens the best node probability.</a:t>
            </a:r>
          </a:p>
          <a:p>
            <a:pPr algn="just">
              <a:buFont typeface="Wingdings" pitchFamily="2" charset="2"/>
              <a:buChar char="q"/>
            </a:pPr>
            <a:r>
              <a:rPr lang="en-US" sz="1900" i="1" dirty="0" smtClean="0">
                <a:latin typeface="Comic Sans MS" pitchFamily="66" charset="0"/>
              </a:rPr>
              <a:t>Disadvantages </a:t>
            </a:r>
            <a:endParaRPr lang="en-US" sz="1900" dirty="0" smtClean="0">
              <a:latin typeface="Comic Sans MS" pitchFamily="66" charset="0"/>
            </a:endParaRPr>
          </a:p>
          <a:p>
            <a:pPr lvl="1" algn="just"/>
            <a:r>
              <a:rPr lang="en-US" sz="1900" dirty="0" smtClean="0">
                <a:latin typeface="Comic Sans MS" pitchFamily="66" charset="0"/>
              </a:rPr>
              <a:t>Too many calculations need to be done at each node.</a:t>
            </a:r>
          </a:p>
          <a:p>
            <a:pPr lvl="1" algn="just"/>
            <a:r>
              <a:rPr lang="en-US" sz="1900" dirty="0" smtClean="0">
                <a:latin typeface="Comic Sans MS" pitchFamily="66" charset="0"/>
              </a:rPr>
              <a:t>Uncooperative nodes can cause a problem for the sender</a:t>
            </a: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a:bodyPr>
          <a:lstStyle/>
          <a:p>
            <a:pPr algn="just">
              <a:buNone/>
            </a:pPr>
            <a:r>
              <a:rPr lang="en-US" sz="2400" b="1" u="sng" dirty="0" err="1" smtClean="0">
                <a:solidFill>
                  <a:srgbClr val="002060"/>
                </a:solidFill>
                <a:latin typeface="Comic Sans MS" pitchFamily="66" charset="0"/>
              </a:rPr>
              <a:t>HiBOp</a:t>
            </a:r>
            <a:r>
              <a:rPr lang="en-US" sz="2400" b="1" u="sng" dirty="0" smtClean="0">
                <a:solidFill>
                  <a:srgbClr val="002060"/>
                </a:solidFill>
                <a:latin typeface="Comic Sans MS" pitchFamily="66" charset="0"/>
              </a:rPr>
              <a:t> [17]:</a:t>
            </a:r>
          </a:p>
          <a:p>
            <a:pPr algn="just">
              <a:buNone/>
            </a:pPr>
            <a:endParaRPr lang="en-US" sz="800" b="1" u="sng" dirty="0" smtClean="0">
              <a:latin typeface="Comic Sans MS" pitchFamily="66" charset="0"/>
            </a:endParaRPr>
          </a:p>
          <a:p>
            <a:pPr algn="just">
              <a:buFont typeface="Wingdings" pitchFamily="2" charset="2"/>
              <a:buChar char="q"/>
            </a:pPr>
            <a:r>
              <a:rPr lang="en-US" sz="2200" dirty="0" smtClean="0">
                <a:latin typeface="Comic Sans MS" pitchFamily="66" charset="0"/>
              </a:rPr>
              <a:t>The History Based Routing Protocol for Opportunistic Networks (</a:t>
            </a:r>
            <a:r>
              <a:rPr lang="en-US" sz="2200" dirty="0" err="1" smtClean="0">
                <a:latin typeface="Comic Sans MS" pitchFamily="66" charset="0"/>
              </a:rPr>
              <a:t>HiBOp</a:t>
            </a:r>
            <a:r>
              <a:rPr lang="en-US" sz="2200" dirty="0" smtClean="0">
                <a:latin typeface="Comic Sans MS" pitchFamily="66" charset="0"/>
              </a:rPr>
              <a:t>) [17] aims at effectively utilizing the context information of the node in order to decrease the overhead of flooding. </a:t>
            </a:r>
          </a:p>
          <a:p>
            <a:pPr algn="just">
              <a:buFont typeface="Wingdings" pitchFamily="2" charset="2"/>
              <a:buChar char="q"/>
            </a:pPr>
            <a:r>
              <a:rPr lang="en-US" sz="2200" dirty="0" smtClean="0">
                <a:latin typeface="Comic Sans MS" pitchFamily="66" charset="0"/>
              </a:rPr>
              <a:t>The </a:t>
            </a:r>
            <a:r>
              <a:rPr lang="en-US" sz="2200" i="1" dirty="0" smtClean="0">
                <a:latin typeface="Comic Sans MS" pitchFamily="66" charset="0"/>
              </a:rPr>
              <a:t>Current Context (CC)</a:t>
            </a:r>
            <a:r>
              <a:rPr lang="en-US" sz="2200" dirty="0" smtClean="0">
                <a:latin typeface="Comic Sans MS" pitchFamily="66" charset="0"/>
              </a:rPr>
              <a:t> of a user is a snapshot of the local environment of the user. </a:t>
            </a:r>
          </a:p>
          <a:p>
            <a:pPr algn="just">
              <a:buFont typeface="Wingdings" pitchFamily="2" charset="2"/>
              <a:buChar char="q"/>
            </a:pPr>
            <a:r>
              <a:rPr lang="en-US" sz="2200" dirty="0" smtClean="0">
                <a:latin typeface="Comic Sans MS" pitchFamily="66" charset="0"/>
              </a:rPr>
              <a:t>It is stored in the form of </a:t>
            </a:r>
            <a:r>
              <a:rPr lang="en-US" sz="2200" i="1" dirty="0" smtClean="0">
                <a:latin typeface="Comic Sans MS" pitchFamily="66" charset="0"/>
              </a:rPr>
              <a:t>Identity Tables (ITs).</a:t>
            </a:r>
            <a:r>
              <a:rPr lang="en-US" sz="2200" dirty="0" smtClean="0">
                <a:latin typeface="Comic Sans MS" pitchFamily="66" charset="0"/>
              </a:rPr>
              <a:t> </a:t>
            </a:r>
          </a:p>
          <a:p>
            <a:pPr algn="just">
              <a:buFont typeface="Wingdings" pitchFamily="2" charset="2"/>
              <a:buChar char="q"/>
            </a:pPr>
            <a:r>
              <a:rPr lang="en-US" sz="2200" dirty="0" smtClean="0">
                <a:latin typeface="Comic Sans MS" pitchFamily="66" charset="0"/>
              </a:rPr>
              <a:t>Every node also stores a </a:t>
            </a:r>
            <a:r>
              <a:rPr lang="en-US" sz="2200" i="1" dirty="0" smtClean="0">
                <a:latin typeface="Comic Sans MS" pitchFamily="66" charset="0"/>
              </a:rPr>
              <a:t>History table</a:t>
            </a:r>
            <a:r>
              <a:rPr lang="en-US" sz="2200" dirty="0" smtClean="0">
                <a:latin typeface="Comic Sans MS" pitchFamily="66" charset="0"/>
              </a:rPr>
              <a:t> that stores values from the </a:t>
            </a:r>
            <a:r>
              <a:rPr lang="en-US" sz="2200" i="1" dirty="0" smtClean="0">
                <a:latin typeface="Comic Sans MS" pitchFamily="66" charset="0"/>
              </a:rPr>
              <a:t>ITs</a:t>
            </a:r>
            <a:r>
              <a:rPr lang="en-US" sz="2200" dirty="0" smtClean="0">
                <a:latin typeface="Comic Sans MS" pitchFamily="66" charset="0"/>
              </a:rPr>
              <a:t> seen by the node in the past.</a:t>
            </a:r>
          </a:p>
          <a:p>
            <a:pPr algn="just">
              <a:buFont typeface="Wingdings" pitchFamily="2" charset="2"/>
              <a:buChar char="q"/>
            </a:pPr>
            <a:r>
              <a:rPr lang="en-US" sz="2200" dirty="0" smtClean="0">
                <a:latin typeface="Comic Sans MS" pitchFamily="66" charset="0"/>
              </a:rPr>
              <a:t> Every value has a </a:t>
            </a:r>
            <a:r>
              <a:rPr lang="en-US" sz="2200" i="1" dirty="0" smtClean="0">
                <a:latin typeface="Comic Sans MS" pitchFamily="66" charset="0"/>
              </a:rPr>
              <a:t>Continuity Probability (P</a:t>
            </a:r>
            <a:r>
              <a:rPr lang="en-US" sz="2200" i="1" baseline="-25000" dirty="0" smtClean="0">
                <a:latin typeface="Comic Sans MS" pitchFamily="66" charset="0"/>
              </a:rPr>
              <a:t>c</a:t>
            </a:r>
            <a:r>
              <a:rPr lang="en-US" sz="2200" i="1" dirty="0" smtClean="0">
                <a:latin typeface="Comic Sans MS" pitchFamily="66" charset="0"/>
              </a:rPr>
              <a:t>), Heterogeneity (H) and Redundancy (R)</a:t>
            </a:r>
            <a:r>
              <a:rPr lang="en-US" sz="2200" dirty="0" smtClean="0">
                <a:latin typeface="Comic Sans MS" pitchFamily="66" charset="0"/>
              </a:rPr>
              <a:t> counters associated with them.</a:t>
            </a:r>
          </a:p>
          <a:p>
            <a:pPr lvl="1" algn="just"/>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pPr algn="just">
              <a:buNone/>
            </a:pPr>
            <a:r>
              <a:rPr lang="en-US" sz="2400" b="1" u="sng" dirty="0" err="1" smtClean="0">
                <a:solidFill>
                  <a:srgbClr val="002060"/>
                </a:solidFill>
                <a:latin typeface="Comic Sans MS" pitchFamily="66" charset="0"/>
              </a:rPr>
              <a:t>HiBOp</a:t>
            </a:r>
            <a:r>
              <a:rPr lang="en-US" sz="2400" b="1" u="sng" dirty="0" smtClean="0">
                <a:solidFill>
                  <a:srgbClr val="002060"/>
                </a:solidFill>
                <a:latin typeface="Comic Sans MS" pitchFamily="66" charset="0"/>
              </a:rPr>
              <a:t> [17]:</a:t>
            </a:r>
          </a:p>
          <a:p>
            <a:pPr algn="just">
              <a:buNone/>
            </a:pPr>
            <a:endParaRPr lang="en-US" sz="800" b="1" u="sng" dirty="0" smtClean="0">
              <a:latin typeface="Comic Sans MS" pitchFamily="66" charset="0"/>
            </a:endParaRPr>
          </a:p>
          <a:p>
            <a:pPr algn="just">
              <a:buFont typeface="Wingdings" pitchFamily="2" charset="2"/>
              <a:buChar char="q"/>
            </a:pPr>
            <a:r>
              <a:rPr lang="en-US" sz="1700" dirty="0" smtClean="0">
                <a:latin typeface="Comic Sans MS" pitchFamily="66" charset="0"/>
              </a:rPr>
              <a:t>The forwarding process in </a:t>
            </a:r>
            <a:r>
              <a:rPr lang="en-US" sz="1700" dirty="0" err="1" smtClean="0">
                <a:latin typeface="Comic Sans MS" pitchFamily="66" charset="0"/>
              </a:rPr>
              <a:t>HiBOp</a:t>
            </a:r>
            <a:r>
              <a:rPr lang="en-US" sz="1700" dirty="0" smtClean="0">
                <a:latin typeface="Comic Sans MS" pitchFamily="66" charset="0"/>
              </a:rPr>
              <a:t> is made of three phases:</a:t>
            </a:r>
          </a:p>
          <a:p>
            <a:pPr lvl="1" algn="just">
              <a:buFont typeface="Wingdings" pitchFamily="2" charset="2"/>
              <a:buChar char="Ø"/>
            </a:pPr>
            <a:r>
              <a:rPr lang="en-US" sz="1700" b="1" i="1" dirty="0" smtClean="0">
                <a:latin typeface="Comic Sans MS" pitchFamily="66" charset="0"/>
              </a:rPr>
              <a:t>Emission Phase:</a:t>
            </a:r>
            <a:r>
              <a:rPr lang="en-US" sz="1700" b="1" dirty="0" smtClean="0">
                <a:latin typeface="Comic Sans MS" pitchFamily="66" charset="0"/>
              </a:rPr>
              <a:t> </a:t>
            </a:r>
            <a:r>
              <a:rPr lang="en-US" sz="1700" dirty="0" err="1" smtClean="0">
                <a:latin typeface="Comic Sans MS" pitchFamily="66" charset="0"/>
              </a:rPr>
              <a:t>HiBOp</a:t>
            </a:r>
            <a:r>
              <a:rPr lang="en-US" sz="1700" dirty="0" smtClean="0">
                <a:latin typeface="Comic Sans MS" pitchFamily="66" charset="0"/>
              </a:rPr>
              <a:t> injects the message into the network through flooding to an appropriate number of nodes by creating message replicas for reliability. </a:t>
            </a:r>
          </a:p>
          <a:p>
            <a:pPr lvl="1" algn="just"/>
            <a:r>
              <a:rPr lang="en-US" sz="1700" dirty="0" smtClean="0">
                <a:latin typeface="Comic Sans MS" pitchFamily="66" charset="0"/>
              </a:rPr>
              <a:t>The number of neighbors (</a:t>
            </a:r>
            <a:r>
              <a:rPr lang="en-US" sz="1700" i="1" dirty="0" smtClean="0">
                <a:latin typeface="Comic Sans MS" pitchFamily="66" charset="0"/>
              </a:rPr>
              <a:t>K</a:t>
            </a:r>
            <a:r>
              <a:rPr lang="en-US" sz="1700" dirty="0" smtClean="0">
                <a:latin typeface="Comic Sans MS" pitchFamily="66" charset="0"/>
              </a:rPr>
              <a:t>) to which the message is forwarded by the sender is calculated using a formula that takes into account the probability of delivering the message to the destination. </a:t>
            </a:r>
          </a:p>
          <a:p>
            <a:pPr lvl="1" algn="just"/>
            <a:r>
              <a:rPr lang="en-US" sz="1700" dirty="0" smtClean="0">
                <a:latin typeface="Comic Sans MS" pitchFamily="66" charset="0"/>
              </a:rPr>
              <a:t>The value of </a:t>
            </a:r>
            <a:r>
              <a:rPr lang="en-US" sz="1700" i="1" dirty="0" smtClean="0">
                <a:latin typeface="Comic Sans MS" pitchFamily="66" charset="0"/>
              </a:rPr>
              <a:t>K</a:t>
            </a:r>
            <a:r>
              <a:rPr lang="en-US" sz="1700" dirty="0" smtClean="0">
                <a:latin typeface="Comic Sans MS" pitchFamily="66" charset="0"/>
              </a:rPr>
              <a:t> should be minimized in order to minimize the </a:t>
            </a:r>
            <a:r>
              <a:rPr lang="en-US" sz="1700" i="1" dirty="0" smtClean="0">
                <a:latin typeface="Comic Sans MS" pitchFamily="66" charset="0"/>
              </a:rPr>
              <a:t>joint loss probability</a:t>
            </a:r>
            <a:r>
              <a:rPr lang="en-US" sz="1700" dirty="0" smtClean="0">
                <a:latin typeface="Comic Sans MS" pitchFamily="66" charset="0"/>
              </a:rPr>
              <a:t> below a certain threshold. </a:t>
            </a:r>
          </a:p>
          <a:p>
            <a:pPr lvl="1" algn="just">
              <a:buFont typeface="Wingdings" pitchFamily="2" charset="2"/>
              <a:buChar char="Ø"/>
            </a:pPr>
            <a:r>
              <a:rPr lang="en-US" sz="1700" b="1" i="1" dirty="0" smtClean="0">
                <a:latin typeface="Comic Sans MS" pitchFamily="66" charset="0"/>
              </a:rPr>
              <a:t>Forwarding Phase</a:t>
            </a:r>
            <a:r>
              <a:rPr lang="en-US" sz="1700" b="1" dirty="0" smtClean="0">
                <a:latin typeface="Comic Sans MS" pitchFamily="66" charset="0"/>
              </a:rPr>
              <a:t>: </a:t>
            </a:r>
            <a:r>
              <a:rPr lang="en-US" sz="1700" dirty="0" smtClean="0">
                <a:latin typeface="Comic Sans MS" pitchFamily="66" charset="0"/>
              </a:rPr>
              <a:t>It uses the node’s mobility and contacts to take the message closer to the destination. </a:t>
            </a:r>
          </a:p>
          <a:p>
            <a:pPr lvl="1" algn="just">
              <a:buFont typeface="Comic Sans MS" pitchFamily="66" charset="0"/>
              <a:buChar char="–"/>
            </a:pPr>
            <a:r>
              <a:rPr lang="en-US" sz="1700" dirty="0" smtClean="0">
                <a:latin typeface="Comic Sans MS" pitchFamily="66" charset="0"/>
              </a:rPr>
              <a:t>It uses two quantities .The forwarding of message to a certain node during its journey in the network is determined by the match between the sender information and the context information of the nodes. </a:t>
            </a:r>
          </a:p>
          <a:p>
            <a:pPr lvl="1" algn="just">
              <a:buFont typeface="Comic Sans MS" pitchFamily="66" charset="0"/>
              <a:buChar char="–"/>
            </a:pPr>
            <a:r>
              <a:rPr lang="en-US" sz="1700" dirty="0" smtClean="0">
                <a:latin typeface="Comic Sans MS" pitchFamily="66" charset="0"/>
              </a:rPr>
              <a:t>Delivery predictability of a node is also taken into account before passing on the message. At each node the delivery probability is calculated using node </a:t>
            </a:r>
            <a:r>
              <a:rPr lang="en-US" sz="1700" i="1" dirty="0" smtClean="0">
                <a:latin typeface="Comic Sans MS" pitchFamily="66" charset="0"/>
              </a:rPr>
              <a:t>IT,</a:t>
            </a:r>
            <a:r>
              <a:rPr lang="en-US" sz="1700" dirty="0" smtClean="0">
                <a:latin typeface="Comic Sans MS" pitchFamily="66" charset="0"/>
              </a:rPr>
              <a:t> its </a:t>
            </a:r>
            <a:r>
              <a:rPr lang="en-US" sz="1700" i="1" dirty="0" smtClean="0">
                <a:latin typeface="Comic Sans MS" pitchFamily="66" charset="0"/>
              </a:rPr>
              <a:t>CC </a:t>
            </a:r>
            <a:r>
              <a:rPr lang="en-US" sz="1700" dirty="0" smtClean="0">
                <a:latin typeface="Comic Sans MS" pitchFamily="66" charset="0"/>
              </a:rPr>
              <a:t>and its </a:t>
            </a:r>
            <a:r>
              <a:rPr lang="en-US" sz="1700" i="1" dirty="0" smtClean="0">
                <a:latin typeface="Comic Sans MS" pitchFamily="66" charset="0"/>
              </a:rPr>
              <a:t>History table.</a:t>
            </a:r>
            <a:endParaRPr lang="en-US" sz="1700" dirty="0" smtClean="0">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55000" lnSpcReduction="20000"/>
          </a:bodyPr>
          <a:lstStyle/>
          <a:p>
            <a:pPr algn="just">
              <a:buNone/>
            </a:pPr>
            <a:r>
              <a:rPr lang="en-US" sz="3400" b="1" u="sng" dirty="0" err="1" smtClean="0">
                <a:solidFill>
                  <a:srgbClr val="002060"/>
                </a:solidFill>
                <a:latin typeface="Comic Sans MS" pitchFamily="66" charset="0"/>
              </a:rPr>
              <a:t>HiBOp</a:t>
            </a:r>
            <a:r>
              <a:rPr lang="en-US" sz="3400" b="1" u="sng" dirty="0" smtClean="0">
                <a:solidFill>
                  <a:srgbClr val="002060"/>
                </a:solidFill>
                <a:latin typeface="Comic Sans MS" pitchFamily="66" charset="0"/>
              </a:rPr>
              <a:t> [17]:</a:t>
            </a:r>
          </a:p>
          <a:p>
            <a:pPr algn="just">
              <a:buNone/>
            </a:pPr>
            <a:endParaRPr lang="en-US" sz="800" b="1" u="sng" dirty="0" smtClean="0">
              <a:latin typeface="Comic Sans MS" pitchFamily="66" charset="0"/>
            </a:endParaRPr>
          </a:p>
          <a:p>
            <a:pPr lvl="1" algn="just">
              <a:buFont typeface="Wingdings" pitchFamily="2" charset="2"/>
              <a:buChar char="Ø"/>
            </a:pPr>
            <a:r>
              <a:rPr lang="en-US" sz="3600" b="1" i="1" dirty="0" smtClean="0">
                <a:latin typeface="Comic Sans MS" pitchFamily="66" charset="0"/>
              </a:rPr>
              <a:t>Delivery Phase</a:t>
            </a:r>
            <a:r>
              <a:rPr lang="en-US" sz="3600" b="1" dirty="0" smtClean="0">
                <a:latin typeface="Comic Sans MS" pitchFamily="66" charset="0"/>
              </a:rPr>
              <a:t>: </a:t>
            </a:r>
            <a:r>
              <a:rPr lang="en-US" sz="3600" dirty="0" smtClean="0">
                <a:latin typeface="Comic Sans MS" pitchFamily="66" charset="0"/>
              </a:rPr>
              <a:t>When an intermediate node finds the destination, the message is delivered to it and the process stops.</a:t>
            </a:r>
          </a:p>
          <a:p>
            <a:pPr algn="just">
              <a:buFont typeface="Wingdings" pitchFamily="2" charset="2"/>
              <a:buChar char="q"/>
            </a:pPr>
            <a:r>
              <a:rPr lang="en-US" sz="3600" i="1" dirty="0" smtClean="0">
                <a:latin typeface="Comic Sans MS" pitchFamily="66" charset="0"/>
              </a:rPr>
              <a:t>Advantages  </a:t>
            </a:r>
            <a:endParaRPr lang="en-US" sz="3600" dirty="0" smtClean="0">
              <a:latin typeface="Comic Sans MS" pitchFamily="66" charset="0"/>
            </a:endParaRPr>
          </a:p>
          <a:p>
            <a:pPr lvl="1" algn="just"/>
            <a:r>
              <a:rPr lang="en-US" sz="3600" dirty="0" smtClean="0">
                <a:latin typeface="Comic Sans MS" pitchFamily="66" charset="0"/>
              </a:rPr>
              <a:t>This protocol stores the largest amount of context information among all context base protocols, so it can fully exploit the advantages of context information.</a:t>
            </a:r>
          </a:p>
          <a:p>
            <a:pPr lvl="1" algn="just"/>
            <a:r>
              <a:rPr lang="en-US" sz="3600" dirty="0" smtClean="0">
                <a:latin typeface="Comic Sans MS" pitchFamily="66" charset="0"/>
              </a:rPr>
              <a:t>The protocol is very suitable for human mobility models that generally follow a particular pattern.</a:t>
            </a:r>
          </a:p>
          <a:p>
            <a:pPr lvl="1" algn="just"/>
            <a:r>
              <a:rPr lang="en-US" sz="3600" dirty="0" smtClean="0">
                <a:latin typeface="Comic Sans MS" pitchFamily="66" charset="0"/>
              </a:rPr>
              <a:t>The protocol reduces network clogging by drastically limiting the number of copies spread in the network.</a:t>
            </a:r>
          </a:p>
          <a:p>
            <a:pPr algn="just">
              <a:buFont typeface="Wingdings" pitchFamily="2" charset="2"/>
              <a:buChar char="q"/>
            </a:pPr>
            <a:r>
              <a:rPr lang="en-US" sz="3600" i="1" dirty="0" smtClean="0">
                <a:latin typeface="Comic Sans MS" pitchFamily="66" charset="0"/>
              </a:rPr>
              <a:t>Disadvantages </a:t>
            </a:r>
            <a:endParaRPr lang="en-US" sz="3600" dirty="0" smtClean="0">
              <a:latin typeface="Comic Sans MS" pitchFamily="66" charset="0"/>
            </a:endParaRPr>
          </a:p>
          <a:p>
            <a:pPr lvl="1" algn="just"/>
            <a:r>
              <a:rPr lang="en-US" sz="3600" dirty="0" smtClean="0">
                <a:latin typeface="Comic Sans MS" pitchFamily="66" charset="0"/>
              </a:rPr>
              <a:t>The </a:t>
            </a:r>
            <a:r>
              <a:rPr lang="en-US" sz="3600" i="1" dirty="0" smtClean="0">
                <a:latin typeface="Comic Sans MS" pitchFamily="66" charset="0"/>
              </a:rPr>
              <a:t>IT</a:t>
            </a:r>
            <a:r>
              <a:rPr lang="en-US" sz="3600" dirty="0" smtClean="0">
                <a:latin typeface="Comic Sans MS" pitchFamily="66" charset="0"/>
              </a:rPr>
              <a:t>, </a:t>
            </a:r>
            <a:r>
              <a:rPr lang="en-US" sz="3600" i="1" dirty="0" smtClean="0">
                <a:latin typeface="Comic Sans MS" pitchFamily="66" charset="0"/>
              </a:rPr>
              <a:t>CC</a:t>
            </a:r>
            <a:r>
              <a:rPr lang="en-US" sz="3600" dirty="0" smtClean="0">
                <a:latin typeface="Comic Sans MS" pitchFamily="66" charset="0"/>
              </a:rPr>
              <a:t>, </a:t>
            </a:r>
            <a:r>
              <a:rPr lang="en-US" sz="3600" i="1" dirty="0" smtClean="0">
                <a:latin typeface="Comic Sans MS" pitchFamily="66" charset="0"/>
              </a:rPr>
              <a:t>History table</a:t>
            </a:r>
            <a:r>
              <a:rPr lang="en-US" sz="3600" dirty="0" smtClean="0">
                <a:latin typeface="Comic Sans MS" pitchFamily="66" charset="0"/>
              </a:rPr>
              <a:t> and </a:t>
            </a:r>
            <a:r>
              <a:rPr lang="en-US" sz="3600" i="1" dirty="0" smtClean="0">
                <a:latin typeface="Comic Sans MS" pitchFamily="66" charset="0"/>
              </a:rPr>
              <a:t>Repository table</a:t>
            </a:r>
            <a:r>
              <a:rPr lang="en-US" sz="3600" dirty="0" smtClean="0">
                <a:latin typeface="Comic Sans MS" pitchFamily="66" charset="0"/>
              </a:rPr>
              <a:t> require a large amount of memory space on every node.</a:t>
            </a:r>
          </a:p>
          <a:p>
            <a:pPr lvl="1" algn="just"/>
            <a:r>
              <a:rPr lang="en-US" sz="3600" dirty="0" smtClean="0">
                <a:latin typeface="Comic Sans MS" pitchFamily="66" charset="0"/>
              </a:rPr>
              <a:t>The calculations done every time at every node can significantly reduce the amount of time left for message exchange.</a:t>
            </a:r>
          </a:p>
          <a:p>
            <a:pPr lvl="1" algn="just">
              <a:buNone/>
            </a:pP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62500" lnSpcReduction="20000"/>
          </a:bodyPr>
          <a:lstStyle/>
          <a:p>
            <a:pPr algn="just">
              <a:buNone/>
            </a:pPr>
            <a:r>
              <a:rPr lang="en-US" sz="3400" b="1" u="sng" dirty="0" smtClean="0">
                <a:solidFill>
                  <a:srgbClr val="002060"/>
                </a:solidFill>
                <a:latin typeface="Comic Sans MS" pitchFamily="66" charset="0"/>
              </a:rPr>
              <a:t>CEPMF [18]:</a:t>
            </a:r>
          </a:p>
          <a:p>
            <a:pPr algn="just">
              <a:buNone/>
            </a:pPr>
            <a:endParaRPr lang="en-US" sz="800" b="1" u="sng" dirty="0" smtClean="0">
              <a:latin typeface="Comic Sans MS" pitchFamily="66" charset="0"/>
            </a:endParaRPr>
          </a:p>
          <a:p>
            <a:pPr algn="just">
              <a:buFont typeface="Wingdings" pitchFamily="2" charset="2"/>
              <a:buChar char="q"/>
            </a:pPr>
            <a:r>
              <a:rPr lang="en-US" sz="3500" dirty="0" smtClean="0">
                <a:latin typeface="Comic Sans MS" pitchFamily="66" charset="0"/>
              </a:rPr>
              <a:t>This protocol [18] uses the content of the messages to relay and deliver them to their destination. </a:t>
            </a:r>
          </a:p>
          <a:p>
            <a:pPr algn="just">
              <a:buFont typeface="Wingdings" pitchFamily="2" charset="2"/>
              <a:buChar char="q"/>
            </a:pPr>
            <a:r>
              <a:rPr lang="en-US" sz="3500" dirty="0" smtClean="0">
                <a:latin typeface="Comic Sans MS" pitchFamily="66" charset="0"/>
              </a:rPr>
              <a:t>The node that generates the messages is called the </a:t>
            </a:r>
            <a:r>
              <a:rPr lang="en-US" sz="3500" i="1" dirty="0" smtClean="0">
                <a:latin typeface="Comic Sans MS" pitchFamily="66" charset="0"/>
              </a:rPr>
              <a:t>publisher</a:t>
            </a:r>
            <a:r>
              <a:rPr lang="en-US" sz="3500" dirty="0" smtClean="0">
                <a:latin typeface="Comic Sans MS" pitchFamily="66" charset="0"/>
              </a:rPr>
              <a:t> and the node that wants a message similar in content to the message being sent is called </a:t>
            </a:r>
            <a:r>
              <a:rPr lang="en-US" sz="3500" i="1" dirty="0" smtClean="0">
                <a:latin typeface="Comic Sans MS" pitchFamily="66" charset="0"/>
              </a:rPr>
              <a:t>subscriber.</a:t>
            </a:r>
          </a:p>
          <a:p>
            <a:pPr algn="just">
              <a:buFont typeface="Wingdings" pitchFamily="2" charset="2"/>
              <a:buChar char="q"/>
            </a:pPr>
            <a:r>
              <a:rPr lang="en-US" sz="3500" dirty="0" smtClean="0">
                <a:latin typeface="Comic Sans MS" pitchFamily="66" charset="0"/>
              </a:rPr>
              <a:t>If subscribers demand a message of a particular type of content, they spray the network with their interests all over the network in the form of </a:t>
            </a:r>
            <a:r>
              <a:rPr lang="en-US" sz="3500" i="1" dirty="0" smtClean="0">
                <a:latin typeface="Comic Sans MS" pitchFamily="66" charset="0"/>
              </a:rPr>
              <a:t>predicates.</a:t>
            </a:r>
          </a:p>
          <a:p>
            <a:pPr algn="just">
              <a:buFont typeface="Wingdings" pitchFamily="2" charset="2"/>
              <a:buChar char="q"/>
            </a:pPr>
            <a:r>
              <a:rPr lang="en-US" sz="3500" dirty="0" smtClean="0">
                <a:latin typeface="Comic Sans MS" pitchFamily="66" charset="0"/>
              </a:rPr>
              <a:t>The entire protocol can be divided into two steps-</a:t>
            </a:r>
          </a:p>
          <a:p>
            <a:pPr lvl="1" algn="just"/>
            <a:r>
              <a:rPr lang="en-US" b="1" i="1" dirty="0" smtClean="0">
                <a:latin typeface="Comic Sans MS" pitchFamily="66" charset="0"/>
              </a:rPr>
              <a:t>Predicate propagation: </a:t>
            </a:r>
            <a:r>
              <a:rPr lang="en-US" dirty="0" smtClean="0">
                <a:latin typeface="Comic Sans MS" pitchFamily="66" charset="0"/>
              </a:rPr>
              <a:t>The </a:t>
            </a:r>
            <a:r>
              <a:rPr lang="en-US" i="1" dirty="0" smtClean="0">
                <a:latin typeface="Comic Sans MS" pitchFamily="66" charset="0"/>
              </a:rPr>
              <a:t>subscriber</a:t>
            </a:r>
            <a:r>
              <a:rPr lang="en-US" dirty="0" smtClean="0">
                <a:latin typeface="Comic Sans MS" pitchFamily="66" charset="0"/>
              </a:rPr>
              <a:t> spreads its interests into the network by spraying </a:t>
            </a:r>
            <a:r>
              <a:rPr lang="en-US" i="1" dirty="0" smtClean="0">
                <a:latin typeface="Comic Sans MS" pitchFamily="66" charset="0"/>
              </a:rPr>
              <a:t>predicates.</a:t>
            </a:r>
            <a:r>
              <a:rPr lang="en-US" dirty="0" smtClean="0">
                <a:latin typeface="Comic Sans MS" pitchFamily="66" charset="0"/>
              </a:rPr>
              <a:t> The </a:t>
            </a:r>
            <a:r>
              <a:rPr lang="en-US" i="1" dirty="0" smtClean="0">
                <a:latin typeface="Comic Sans MS" pitchFamily="66" charset="0"/>
              </a:rPr>
              <a:t>Spray </a:t>
            </a:r>
            <a:r>
              <a:rPr lang="en-US" dirty="0" smtClean="0">
                <a:latin typeface="Comic Sans MS" pitchFamily="66" charset="0"/>
              </a:rPr>
              <a:t>and </a:t>
            </a:r>
            <a:r>
              <a:rPr lang="en-US" i="1" dirty="0" smtClean="0">
                <a:latin typeface="Comic Sans MS" pitchFamily="66" charset="0"/>
              </a:rPr>
              <a:t>Wait</a:t>
            </a:r>
            <a:r>
              <a:rPr lang="en-US" dirty="0" smtClean="0">
                <a:latin typeface="Comic Sans MS" pitchFamily="66" charset="0"/>
              </a:rPr>
              <a:t> scheme is used for sending the </a:t>
            </a:r>
            <a:r>
              <a:rPr lang="en-US" i="1" dirty="0" smtClean="0">
                <a:latin typeface="Comic Sans MS" pitchFamily="66" charset="0"/>
              </a:rPr>
              <a:t>predicates</a:t>
            </a:r>
            <a:r>
              <a:rPr lang="en-US" dirty="0" smtClean="0">
                <a:latin typeface="Comic Sans MS" pitchFamily="66" charset="0"/>
              </a:rPr>
              <a:t>.</a:t>
            </a:r>
          </a:p>
          <a:p>
            <a:pPr lvl="1" algn="just"/>
            <a:r>
              <a:rPr lang="en-US" b="1" i="1" dirty="0" smtClean="0">
                <a:latin typeface="Comic Sans MS" pitchFamily="66" charset="0"/>
              </a:rPr>
              <a:t>Message Forwarding: </a:t>
            </a:r>
            <a:r>
              <a:rPr lang="en-US" dirty="0" smtClean="0">
                <a:latin typeface="Comic Sans MS" pitchFamily="66" charset="0"/>
              </a:rPr>
              <a:t>Each node has a table carrying the message and tagged to it </a:t>
            </a:r>
            <a:r>
              <a:rPr lang="en-US" i="1" dirty="0" err="1" smtClean="0">
                <a:latin typeface="Comic Sans MS" pitchFamily="66" charset="0"/>
              </a:rPr>
              <a:t>ep</a:t>
            </a:r>
            <a:r>
              <a:rPr lang="en-US" i="1" dirty="0" smtClean="0">
                <a:latin typeface="Comic Sans MS" pitchFamily="66" charset="0"/>
              </a:rPr>
              <a:t> </a:t>
            </a:r>
            <a:r>
              <a:rPr lang="en-US" dirty="0" smtClean="0">
                <a:latin typeface="Comic Sans MS" pitchFamily="66" charset="0"/>
              </a:rPr>
              <a:t>value. At source node the value is zero. </a:t>
            </a:r>
          </a:p>
          <a:p>
            <a:pPr lvl="1" algn="just"/>
            <a:r>
              <a:rPr lang="en-US" dirty="0" smtClean="0">
                <a:latin typeface="Comic Sans MS" pitchFamily="66" charset="0"/>
              </a:rPr>
              <a:t>When a node transfers message to a node carrying the message’s </a:t>
            </a:r>
            <a:r>
              <a:rPr lang="en-US" i="1" dirty="0" err="1" smtClean="0">
                <a:latin typeface="Comic Sans MS" pitchFamily="66" charset="0"/>
              </a:rPr>
              <a:t>ep</a:t>
            </a:r>
            <a:r>
              <a:rPr lang="en-US" i="1" dirty="0" smtClean="0">
                <a:latin typeface="Comic Sans MS" pitchFamily="66" charset="0"/>
              </a:rPr>
              <a:t> </a:t>
            </a:r>
            <a:r>
              <a:rPr lang="en-US" dirty="0" smtClean="0">
                <a:latin typeface="Comic Sans MS" pitchFamily="66" charset="0"/>
              </a:rPr>
              <a:t>value in its table, the acknowledgement tells the source to stop sending until it is out of its range.</a:t>
            </a:r>
          </a:p>
          <a:p>
            <a:pPr algn="just">
              <a:buFont typeface="Wingdings" pitchFamily="2" charset="2"/>
              <a:buChar char="q"/>
            </a:pPr>
            <a:endParaRPr lang="en-US" sz="3600" dirty="0" smtClean="0">
              <a:latin typeface="Comic Sans MS" pitchFamily="66" charset="0"/>
            </a:endParaRPr>
          </a:p>
          <a:p>
            <a:pPr lvl="1" algn="just">
              <a:buFont typeface="Wingdings" pitchFamily="2" charset="2"/>
              <a:buChar char="q"/>
            </a:pP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85000" lnSpcReduction="20000"/>
          </a:bodyPr>
          <a:lstStyle/>
          <a:p>
            <a:pPr algn="just">
              <a:buNone/>
            </a:pPr>
            <a:r>
              <a:rPr lang="en-US" sz="3400" b="1" u="sng" dirty="0" smtClean="0">
                <a:solidFill>
                  <a:srgbClr val="002060"/>
                </a:solidFill>
                <a:latin typeface="Comic Sans MS" pitchFamily="66" charset="0"/>
              </a:rPr>
              <a:t>CEPMF [18]:</a:t>
            </a:r>
          </a:p>
          <a:p>
            <a:pPr algn="just">
              <a:buNone/>
            </a:pPr>
            <a:endParaRPr lang="en-US" sz="800" b="1" u="sng" dirty="0" smtClean="0">
              <a:latin typeface="Comic Sans MS" pitchFamily="66" charset="0"/>
            </a:endParaRPr>
          </a:p>
          <a:p>
            <a:pPr algn="just">
              <a:buFont typeface="Wingdings" pitchFamily="2" charset="2"/>
              <a:buChar char="q"/>
            </a:pPr>
            <a:r>
              <a:rPr lang="en-US" i="1" dirty="0" smtClean="0">
                <a:latin typeface="Comic Sans MS" pitchFamily="66" charset="0"/>
              </a:rPr>
              <a:t>Advantages	</a:t>
            </a:r>
            <a:endParaRPr lang="en-US" dirty="0" smtClean="0">
              <a:latin typeface="Comic Sans MS" pitchFamily="66" charset="0"/>
            </a:endParaRPr>
          </a:p>
          <a:p>
            <a:pPr lvl="1" algn="just"/>
            <a:r>
              <a:rPr lang="en-US" dirty="0" smtClean="0">
                <a:latin typeface="Comic Sans MS" pitchFamily="66" charset="0"/>
              </a:rPr>
              <a:t>The protocol can be safely used for multicast messaging situations.</a:t>
            </a:r>
          </a:p>
          <a:p>
            <a:pPr lvl="1" algn="just"/>
            <a:r>
              <a:rPr lang="en-US" dirty="0" smtClean="0">
                <a:latin typeface="Comic Sans MS" pitchFamily="66" charset="0"/>
              </a:rPr>
              <a:t>It does not rely on the geographic location of the nodes and thus can be used in cases where GPS is not enabled.</a:t>
            </a:r>
          </a:p>
          <a:p>
            <a:pPr algn="just">
              <a:buFont typeface="Wingdings" pitchFamily="2" charset="2"/>
              <a:buChar char="q"/>
            </a:pPr>
            <a:r>
              <a:rPr lang="en-US" i="1" dirty="0" smtClean="0">
                <a:latin typeface="Comic Sans MS" pitchFamily="66" charset="0"/>
              </a:rPr>
              <a:t>Disadvantages	</a:t>
            </a:r>
            <a:endParaRPr lang="en-US" dirty="0" smtClean="0">
              <a:latin typeface="Comic Sans MS" pitchFamily="66" charset="0"/>
            </a:endParaRPr>
          </a:p>
          <a:p>
            <a:pPr lvl="1" algn="just"/>
            <a:r>
              <a:rPr lang="en-US" dirty="0" smtClean="0">
                <a:latin typeface="Comic Sans MS" pitchFamily="66" charset="0"/>
              </a:rPr>
              <a:t>A node may still receive a particular message which it does not want, if its demands are partially similar to the predicates of the message.</a:t>
            </a:r>
          </a:p>
          <a:p>
            <a:pPr lvl="1" algn="just"/>
            <a:r>
              <a:rPr lang="en-US" dirty="0" smtClean="0">
                <a:latin typeface="Comic Sans MS" pitchFamily="66" charset="0"/>
              </a:rPr>
              <a:t>There might be high privacy and rick issues associated with the content transparency.</a:t>
            </a:r>
          </a:p>
          <a:p>
            <a:pPr algn="just">
              <a:buFont typeface="Wingdings" pitchFamily="2" charset="2"/>
              <a:buChar char="q"/>
            </a:pPr>
            <a:endParaRPr lang="en-US" sz="3600" dirty="0" smtClean="0">
              <a:latin typeface="Comic Sans MS" pitchFamily="66" charset="0"/>
            </a:endParaRPr>
          </a:p>
          <a:p>
            <a:pPr lvl="1" algn="just">
              <a:buFont typeface="Wingdings" pitchFamily="2" charset="2"/>
              <a:buChar char="q"/>
            </a:pP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latin typeface="Comic Sans MS" pitchFamily="66" charset="0"/>
              </a:rPr>
              <a:t>Example Scenario of CEPMF</a:t>
            </a:r>
            <a:endParaRPr lang="en-US" sz="3600" dirty="0">
              <a:solidFill>
                <a:srgbClr val="002060"/>
              </a:solidFill>
              <a:latin typeface="Comic Sans MS" pitchFamily="66" charset="0"/>
            </a:endParaRPr>
          </a:p>
        </p:txBody>
      </p:sp>
      <p:pic>
        <p:nvPicPr>
          <p:cNvPr id="5122" name="Picture 2"/>
          <p:cNvPicPr>
            <a:picLocks noChangeAspect="1" noChangeArrowheads="1"/>
          </p:cNvPicPr>
          <p:nvPr/>
        </p:nvPicPr>
        <p:blipFill>
          <a:blip r:embed="rId2" cstate="print"/>
          <a:srcRect/>
          <a:stretch>
            <a:fillRect/>
          </a:stretch>
        </p:blipFill>
        <p:spPr bwMode="auto">
          <a:xfrm>
            <a:off x="914400" y="1752600"/>
            <a:ext cx="7410450" cy="406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a:bodyPr>
          <a:lstStyle/>
          <a:p>
            <a:pPr algn="just">
              <a:buNone/>
            </a:pPr>
            <a:r>
              <a:rPr lang="en-US" sz="3400" b="1" u="sng" dirty="0" smtClean="0">
                <a:solidFill>
                  <a:srgbClr val="002060"/>
                </a:solidFill>
                <a:latin typeface="Comic Sans MS" pitchFamily="66" charset="0"/>
              </a:rPr>
              <a:t>Robust Proactive Routing Protocol [19]:</a:t>
            </a:r>
          </a:p>
          <a:p>
            <a:pPr algn="just">
              <a:buNone/>
            </a:pPr>
            <a:endParaRPr lang="en-US" sz="800" b="1" u="sng" dirty="0" smtClean="0">
              <a:latin typeface="Comic Sans MS" pitchFamily="66" charset="0"/>
            </a:endParaRPr>
          </a:p>
          <a:p>
            <a:pPr algn="just">
              <a:buFont typeface="Wingdings" pitchFamily="2" charset="2"/>
              <a:buChar char="q"/>
            </a:pPr>
            <a:r>
              <a:rPr lang="en-US" sz="2400" dirty="0" smtClean="0">
                <a:latin typeface="Comic Sans MS" pitchFamily="66" charset="0"/>
              </a:rPr>
              <a:t>This protocol[19] has been proposed as a proactive scheme to deliver messages in the highly disconnected scenarios present in </a:t>
            </a:r>
            <a:r>
              <a:rPr lang="en-US" sz="2400" dirty="0" err="1" smtClean="0">
                <a:latin typeface="Comic Sans MS" pitchFamily="66" charset="0"/>
              </a:rPr>
              <a:t>OppNets</a:t>
            </a:r>
            <a:r>
              <a:rPr lang="en-US" sz="2400" dirty="0" smtClean="0">
                <a:latin typeface="Comic Sans MS" pitchFamily="66" charset="0"/>
              </a:rPr>
              <a:t>. </a:t>
            </a:r>
          </a:p>
          <a:p>
            <a:pPr algn="just">
              <a:buFont typeface="Wingdings" pitchFamily="2" charset="2"/>
              <a:buChar char="q"/>
            </a:pPr>
            <a:r>
              <a:rPr lang="en-US" sz="2400" dirty="0" smtClean="0">
                <a:latin typeface="Comic Sans MS" pitchFamily="66" charset="0"/>
              </a:rPr>
              <a:t>It is an adaptive protocol that uses the opportune contacts between the nodes to determine the neighborhood information for each node and use that to deliver the messages.</a:t>
            </a:r>
          </a:p>
          <a:p>
            <a:pPr algn="just">
              <a:buFont typeface="Wingdings" pitchFamily="2" charset="2"/>
              <a:buChar char="q"/>
            </a:pPr>
            <a:r>
              <a:rPr lang="en-US" sz="2400" dirty="0" smtClean="0">
                <a:latin typeface="Comic Sans MS" pitchFamily="66" charset="0"/>
              </a:rPr>
              <a:t>The basic principle is that a node can determine the predictability information and connectedness information using past history. </a:t>
            </a:r>
          </a:p>
          <a:p>
            <a:pPr algn="just">
              <a:buFont typeface="Wingdings" pitchFamily="2" charset="2"/>
              <a:buChar char="q"/>
            </a:pPr>
            <a:r>
              <a:rPr lang="en-US" sz="2400" dirty="0" smtClean="0">
                <a:latin typeface="Comic Sans MS" pitchFamily="66" charset="0"/>
              </a:rPr>
              <a:t>The nodes do not forward data randomly instead they have a well studied and selected next hop node.</a:t>
            </a:r>
          </a:p>
          <a:p>
            <a:pPr algn="just">
              <a:buFont typeface="Wingdings" pitchFamily="2" charset="2"/>
              <a:buChar char="q"/>
            </a:pPr>
            <a:endParaRPr lang="en-US" sz="3600" dirty="0" smtClean="0">
              <a:latin typeface="Comic Sans MS" pitchFamily="66" charset="0"/>
            </a:endParaRPr>
          </a:p>
          <a:p>
            <a:pPr lvl="1" algn="just">
              <a:buFont typeface="Wingdings" pitchFamily="2" charset="2"/>
              <a:buChar char="q"/>
            </a:pP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pPr algn="just">
              <a:buNone/>
            </a:pPr>
            <a:r>
              <a:rPr lang="en-US" sz="3400" b="1" u="sng" dirty="0" smtClean="0">
                <a:solidFill>
                  <a:srgbClr val="002060"/>
                </a:solidFill>
                <a:latin typeface="Comic Sans MS" pitchFamily="66" charset="0"/>
              </a:rPr>
              <a:t>Robust Proactive Routing Protocol [19]:</a:t>
            </a:r>
          </a:p>
          <a:p>
            <a:pPr algn="just">
              <a:buNone/>
            </a:pPr>
            <a:endParaRPr lang="en-US" sz="800" b="1" u="sng" dirty="0" smtClean="0">
              <a:latin typeface="Comic Sans MS" pitchFamily="66" charset="0"/>
            </a:endParaRPr>
          </a:p>
          <a:p>
            <a:pPr algn="just"/>
            <a:r>
              <a:rPr lang="en-US" i="1" dirty="0" smtClean="0">
                <a:latin typeface="Comic Sans MS" pitchFamily="66" charset="0"/>
              </a:rPr>
              <a:t>Advantages</a:t>
            </a:r>
            <a:endParaRPr lang="en-US" dirty="0" smtClean="0">
              <a:latin typeface="Comic Sans MS" pitchFamily="66" charset="0"/>
            </a:endParaRPr>
          </a:p>
          <a:p>
            <a:pPr lvl="1" algn="just"/>
            <a:r>
              <a:rPr lang="en-US" dirty="0" smtClean="0">
                <a:latin typeface="Comic Sans MS" pitchFamily="66" charset="0"/>
              </a:rPr>
              <a:t>The following protocol is suited to Human mobility models since it can show better results for predictable movement.</a:t>
            </a:r>
          </a:p>
          <a:p>
            <a:pPr lvl="1" algn="just"/>
            <a:r>
              <a:rPr lang="en-US" dirty="0" smtClean="0">
                <a:latin typeface="Comic Sans MS" pitchFamily="66" charset="0"/>
              </a:rPr>
              <a:t>It reduces the overhead of flooding by limiting the next hop for node and only selects the best candidate.</a:t>
            </a:r>
          </a:p>
          <a:p>
            <a:pPr algn="just"/>
            <a:r>
              <a:rPr lang="en-US" i="1" dirty="0" smtClean="0">
                <a:latin typeface="Comic Sans MS" pitchFamily="66" charset="0"/>
              </a:rPr>
              <a:t>Disadvantages</a:t>
            </a:r>
            <a:endParaRPr lang="en-US" dirty="0" smtClean="0">
              <a:latin typeface="Comic Sans MS" pitchFamily="66" charset="0"/>
            </a:endParaRPr>
          </a:p>
          <a:p>
            <a:pPr lvl="1" algn="just"/>
            <a:r>
              <a:rPr lang="en-US" dirty="0" smtClean="0">
                <a:latin typeface="Comic Sans MS" pitchFamily="66" charset="0"/>
              </a:rPr>
              <a:t>There is considerable overhead in exchanging and storing tables at each node.</a:t>
            </a:r>
          </a:p>
          <a:p>
            <a:pPr lvl="1" algn="just">
              <a:buNone/>
            </a:pP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dirty="0" smtClean="0">
                <a:solidFill>
                  <a:srgbClr val="002060"/>
                </a:solidFill>
                <a:latin typeface="Comic Sans MS" pitchFamily="66" charset="0"/>
              </a:rPr>
              <a:t>Opportunistic Networks(OppNets)</a:t>
            </a:r>
            <a:br>
              <a:rPr lang="en-US" sz="3600" dirty="0" smtClean="0">
                <a:solidFill>
                  <a:srgbClr val="002060"/>
                </a:solidFill>
                <a:latin typeface="Comic Sans MS" pitchFamily="66" charset="0"/>
              </a:rPr>
            </a:br>
            <a:r>
              <a:rPr lang="en-US" sz="3600" dirty="0" smtClean="0">
                <a:solidFill>
                  <a:srgbClr val="002060"/>
                </a:solidFill>
                <a:latin typeface="Comic Sans MS" pitchFamily="66" charset="0"/>
              </a:rPr>
              <a:t>Characteristics &amp; Challenges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447800"/>
            <a:ext cx="8229600" cy="4525963"/>
          </a:xfrm>
        </p:spPr>
        <p:txBody>
          <a:bodyPr>
            <a:normAutofit fontScale="85000" lnSpcReduction="20000"/>
          </a:bodyPr>
          <a:lstStyle/>
          <a:p>
            <a:pPr>
              <a:buFont typeface="Wingdings" pitchFamily="2" charset="2"/>
              <a:buChar char="q"/>
            </a:pPr>
            <a:r>
              <a:rPr lang="en-US" sz="2800" dirty="0" err="1" smtClean="0">
                <a:latin typeface="Comic Sans MS" pitchFamily="66" charset="0"/>
                <a:cs typeface="Times New Roman" pitchFamily="18" charset="0"/>
              </a:rPr>
              <a:t>OppNets</a:t>
            </a:r>
            <a:r>
              <a:rPr lang="en-US" sz="2800" dirty="0" smtClean="0">
                <a:latin typeface="Comic Sans MS" pitchFamily="66" charset="0"/>
                <a:cs typeface="Times New Roman" pitchFamily="18" charset="0"/>
              </a:rPr>
              <a:t> are enabled to deliver messages even when there is no connected path between the source and the destination. </a:t>
            </a:r>
          </a:p>
          <a:p>
            <a:pPr algn="just">
              <a:buFont typeface="Wingdings" pitchFamily="2" charset="2"/>
              <a:buChar char="q"/>
            </a:pPr>
            <a:r>
              <a:rPr lang="en-US" sz="2800" dirty="0" smtClean="0">
                <a:latin typeface="Comic Sans MS" pitchFamily="66" charset="0"/>
                <a:cs typeface="Times New Roman" pitchFamily="18" charset="0"/>
              </a:rPr>
              <a:t>One key characteristic of opportunistic networks is that they are essentially delay tolerant in nature as</a:t>
            </a:r>
            <a:r>
              <a:rPr lang="en-US" sz="2800" b="1" dirty="0" smtClean="0">
                <a:latin typeface="Comic Sans MS" pitchFamily="66" charset="0"/>
                <a:cs typeface="Times New Roman" pitchFamily="18" charset="0"/>
              </a:rPr>
              <a:t> </a:t>
            </a:r>
            <a:r>
              <a:rPr lang="en-US" sz="2800" dirty="0" smtClean="0">
                <a:latin typeface="Comic Sans MS" pitchFamily="66" charset="0"/>
                <a:cs typeface="Times New Roman" pitchFamily="18" charset="0"/>
              </a:rPr>
              <a:t>they can handle large delays in message delivery from the source to the destination. </a:t>
            </a:r>
          </a:p>
          <a:p>
            <a:pPr algn="just">
              <a:buFont typeface="Wingdings" pitchFamily="2" charset="2"/>
              <a:buChar char="q"/>
            </a:pPr>
            <a:r>
              <a:rPr lang="en-US" sz="2800" dirty="0" err="1" smtClean="0">
                <a:latin typeface="Comic Sans MS" pitchFamily="66" charset="0"/>
                <a:cs typeface="Times New Roman" pitchFamily="18" charset="0"/>
              </a:rPr>
              <a:t>OppNets</a:t>
            </a:r>
            <a:r>
              <a:rPr lang="en-US" sz="2800" dirty="0" smtClean="0">
                <a:latin typeface="Comic Sans MS" pitchFamily="66" charset="0"/>
                <a:cs typeface="Times New Roman" pitchFamily="18" charset="0"/>
              </a:rPr>
              <a:t> share similar routing algorithms as used in </a:t>
            </a:r>
            <a:r>
              <a:rPr lang="en-US" sz="2800" i="1" dirty="0" smtClean="0">
                <a:latin typeface="Comic Sans MS" pitchFamily="66" charset="0"/>
                <a:cs typeface="Times New Roman" pitchFamily="18" charset="0"/>
              </a:rPr>
              <a:t>Delay Tolerant Networks</a:t>
            </a:r>
            <a:r>
              <a:rPr lang="en-US" sz="2800" dirty="0" smtClean="0">
                <a:latin typeface="Comic Sans MS" pitchFamily="66" charset="0"/>
                <a:cs typeface="Times New Roman" pitchFamily="18" charset="0"/>
              </a:rPr>
              <a:t> [6,7].</a:t>
            </a:r>
          </a:p>
          <a:p>
            <a:pPr algn="just">
              <a:buFont typeface="Wingdings" pitchFamily="2" charset="2"/>
              <a:buChar char="q"/>
            </a:pPr>
            <a:r>
              <a:rPr lang="en-US" sz="2800" dirty="0" smtClean="0">
                <a:latin typeface="Comic Sans MS" pitchFamily="66" charset="0"/>
                <a:cs typeface="Times New Roman" pitchFamily="18" charset="0"/>
              </a:rPr>
              <a:t>If a suitable node is not found, the node simply stores the message and carries it through the network until a better node or destination is found [5].</a:t>
            </a:r>
            <a:r>
              <a:rPr lang="en-US" sz="2800" dirty="0" smtClean="0">
                <a:latin typeface="Comic Sans MS" pitchFamily="66" charset="0"/>
              </a:rPr>
              <a:t> </a:t>
            </a:r>
          </a:p>
          <a:p>
            <a:pPr>
              <a:buNone/>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70000" lnSpcReduction="20000"/>
          </a:bodyPr>
          <a:lstStyle/>
          <a:p>
            <a:pPr algn="just">
              <a:buNone/>
            </a:pPr>
            <a:r>
              <a:rPr lang="en-US" sz="3000" b="1" u="sng" dirty="0" smtClean="0">
                <a:solidFill>
                  <a:srgbClr val="002060"/>
                </a:solidFill>
                <a:latin typeface="Comic Sans MS" pitchFamily="66" charset="0"/>
              </a:rPr>
              <a:t>Repository Based Forwarding Protocol [20]:</a:t>
            </a:r>
          </a:p>
          <a:p>
            <a:pPr algn="just">
              <a:buNone/>
            </a:pPr>
            <a:endParaRPr lang="en-US" sz="800" b="1" u="sng" dirty="0" smtClean="0">
              <a:latin typeface="Comic Sans MS" pitchFamily="66" charset="0"/>
            </a:endParaRPr>
          </a:p>
          <a:p>
            <a:pPr algn="just">
              <a:buFont typeface="Wingdings" pitchFamily="2" charset="2"/>
              <a:buChar char="q"/>
            </a:pPr>
            <a:r>
              <a:rPr lang="en-US" dirty="0" smtClean="0">
                <a:latin typeface="Comic Sans MS" pitchFamily="66" charset="0"/>
              </a:rPr>
              <a:t>This protocol [20] makes distinction between the types of nodes in the network and uses them to deliver the message to its destination. </a:t>
            </a:r>
          </a:p>
          <a:p>
            <a:pPr algn="just">
              <a:buFont typeface="Wingdings" pitchFamily="2" charset="2"/>
              <a:buChar char="q"/>
            </a:pPr>
            <a:r>
              <a:rPr lang="en-US" dirty="0" smtClean="0">
                <a:latin typeface="Comic Sans MS" pitchFamily="66" charset="0"/>
              </a:rPr>
              <a:t>It argues that assuming all nodes to be </a:t>
            </a:r>
            <a:r>
              <a:rPr lang="en-US" i="1" dirty="0" smtClean="0">
                <a:latin typeface="Comic Sans MS" pitchFamily="66" charset="0"/>
              </a:rPr>
              <a:t>Mobile Nodes</a:t>
            </a:r>
            <a:r>
              <a:rPr lang="en-US" dirty="0" smtClean="0">
                <a:latin typeface="Comic Sans MS" pitchFamily="66" charset="0"/>
              </a:rPr>
              <a:t> is not correct in a model where nodes move in a predictable fashion (Human mobility model). </a:t>
            </a:r>
          </a:p>
          <a:p>
            <a:pPr algn="just">
              <a:buFont typeface="Wingdings" pitchFamily="2" charset="2"/>
              <a:buChar char="q"/>
            </a:pPr>
            <a:r>
              <a:rPr lang="en-US" dirty="0" smtClean="0">
                <a:latin typeface="Comic Sans MS" pitchFamily="66" charset="0"/>
              </a:rPr>
              <a:t>Some nodes are likely to be in a place more often than others. Hence commonly visited and shared location are assigned to be </a:t>
            </a:r>
            <a:r>
              <a:rPr lang="en-US" i="1" dirty="0" smtClean="0">
                <a:latin typeface="Comic Sans MS" pitchFamily="66" charset="0"/>
              </a:rPr>
              <a:t>Fixed Nodes.</a:t>
            </a:r>
          </a:p>
          <a:p>
            <a:pPr algn="just">
              <a:buFont typeface="Wingdings" pitchFamily="2" charset="2"/>
              <a:buChar char="q"/>
            </a:pPr>
            <a:r>
              <a:rPr lang="en-US" dirty="0" smtClean="0">
                <a:latin typeface="Comic Sans MS" pitchFamily="66" charset="0"/>
              </a:rPr>
              <a:t>The </a:t>
            </a:r>
            <a:r>
              <a:rPr lang="en-US" i="1" dirty="0" smtClean="0">
                <a:latin typeface="Comic Sans MS" pitchFamily="66" charset="0"/>
              </a:rPr>
              <a:t>Mobile Nodes </a:t>
            </a:r>
            <a:r>
              <a:rPr lang="en-US" dirty="0" smtClean="0">
                <a:latin typeface="Comic Sans MS" pitchFamily="66" charset="0"/>
              </a:rPr>
              <a:t>are characterized by the mobility pattern which in turn has a strong impact on their performance. </a:t>
            </a:r>
          </a:p>
          <a:p>
            <a:pPr algn="just">
              <a:buFont typeface="Wingdings" pitchFamily="2" charset="2"/>
              <a:buChar char="q"/>
            </a:pPr>
            <a:r>
              <a:rPr lang="en-US" dirty="0" smtClean="0">
                <a:latin typeface="Comic Sans MS" pitchFamily="66" charset="0"/>
              </a:rPr>
              <a:t>Each node has a </a:t>
            </a:r>
            <a:r>
              <a:rPr lang="en-US" i="1" dirty="0" smtClean="0">
                <a:latin typeface="Comic Sans MS" pitchFamily="66" charset="0"/>
              </a:rPr>
              <a:t>character table (CT)</a:t>
            </a:r>
            <a:r>
              <a:rPr lang="en-US" dirty="0" smtClean="0">
                <a:latin typeface="Comic Sans MS" pitchFamily="66" charset="0"/>
              </a:rPr>
              <a:t> that defines the node’s home location, communication range, ID and type.</a:t>
            </a:r>
          </a:p>
          <a:p>
            <a:pPr lvl="1" algn="just">
              <a:buNone/>
            </a:pP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pPr algn="just">
              <a:buNone/>
            </a:pPr>
            <a:r>
              <a:rPr lang="en-US" sz="3000" b="1" u="sng" dirty="0" smtClean="0">
                <a:solidFill>
                  <a:srgbClr val="002060"/>
                </a:solidFill>
                <a:latin typeface="Comic Sans MS" pitchFamily="66" charset="0"/>
              </a:rPr>
              <a:t>Repository Based Forwarding Protocol [20]:</a:t>
            </a:r>
          </a:p>
          <a:p>
            <a:pPr algn="just">
              <a:buNone/>
            </a:pPr>
            <a:endParaRPr lang="en-US" sz="800" b="1" u="sng" dirty="0" smtClean="0">
              <a:latin typeface="Comic Sans MS" pitchFamily="66" charset="0"/>
            </a:endParaRPr>
          </a:p>
          <a:p>
            <a:pPr algn="just">
              <a:buFont typeface="Wingdings" pitchFamily="2" charset="2"/>
              <a:buChar char="q"/>
            </a:pPr>
            <a:r>
              <a:rPr lang="en-US" sz="1900" dirty="0" smtClean="0">
                <a:latin typeface="Comic Sans MS" pitchFamily="66" charset="0"/>
              </a:rPr>
              <a:t>When a node meets another node, they exchange their </a:t>
            </a:r>
            <a:r>
              <a:rPr lang="en-US" sz="1900" i="1" dirty="0" smtClean="0">
                <a:latin typeface="Comic Sans MS" pitchFamily="66" charset="0"/>
              </a:rPr>
              <a:t>CT</a:t>
            </a:r>
            <a:r>
              <a:rPr lang="en-US" sz="1900" dirty="0" smtClean="0">
                <a:latin typeface="Comic Sans MS" pitchFamily="66" charset="0"/>
              </a:rPr>
              <a:t> tables that describe their characteristics. </a:t>
            </a:r>
          </a:p>
          <a:p>
            <a:pPr algn="just">
              <a:buFont typeface="Wingdings" pitchFamily="2" charset="2"/>
              <a:buChar char="q"/>
            </a:pPr>
            <a:r>
              <a:rPr lang="en-US" sz="1900" dirty="0" smtClean="0">
                <a:latin typeface="Comic Sans MS" pitchFamily="66" charset="0"/>
              </a:rPr>
              <a:t>Depending on the type one of the nodes initiates the forwarding process. The forwarding process is further divided into two parts:</a:t>
            </a:r>
          </a:p>
          <a:p>
            <a:pPr lvl="1" algn="just"/>
            <a:r>
              <a:rPr lang="en-US" sz="1900" i="1" dirty="0" smtClean="0">
                <a:latin typeface="Comic Sans MS" pitchFamily="66" charset="0"/>
              </a:rPr>
              <a:t>Message Dispatch</a:t>
            </a:r>
            <a:r>
              <a:rPr lang="en-US" sz="1900" dirty="0" smtClean="0">
                <a:latin typeface="Comic Sans MS" pitchFamily="66" charset="0"/>
              </a:rPr>
              <a:t>: Node initiating communication sends all messages as type </a:t>
            </a:r>
            <a:r>
              <a:rPr lang="en-US" sz="1900" i="1" dirty="0" err="1" smtClean="0">
                <a:latin typeface="Comic Sans MS" pitchFamily="66" charset="0"/>
              </a:rPr>
              <a:t>tsend</a:t>
            </a:r>
            <a:r>
              <a:rPr lang="en-US" sz="1900" dirty="0" smtClean="0">
                <a:latin typeface="Comic Sans MS" pitchFamily="66" charset="0"/>
              </a:rPr>
              <a:t> either directly (to the target node itself) or indirectly (i.e. through a </a:t>
            </a:r>
            <a:r>
              <a:rPr lang="en-US" sz="1900" i="1" dirty="0" smtClean="0">
                <a:latin typeface="Comic Sans MS" pitchFamily="66" charset="0"/>
              </a:rPr>
              <a:t>Fixed Node </a:t>
            </a:r>
            <a:r>
              <a:rPr lang="en-US" sz="1900" dirty="0" smtClean="0">
                <a:latin typeface="Comic Sans MS" pitchFamily="66" charset="0"/>
              </a:rPr>
              <a:t>which eventually forwards it).</a:t>
            </a:r>
          </a:p>
          <a:p>
            <a:pPr lvl="1" algn="just"/>
            <a:r>
              <a:rPr lang="en-US" sz="1900" i="1" dirty="0" smtClean="0">
                <a:latin typeface="Comic Sans MS" pitchFamily="66" charset="0"/>
              </a:rPr>
              <a:t>Message Collect</a:t>
            </a:r>
            <a:r>
              <a:rPr lang="en-US" sz="1900" dirty="0" smtClean="0">
                <a:latin typeface="Comic Sans MS" pitchFamily="66" charset="0"/>
              </a:rPr>
              <a:t>: Node collects all the messages that have the </a:t>
            </a:r>
            <a:r>
              <a:rPr lang="en-US" sz="1900" dirty="0" err="1" smtClean="0">
                <a:latin typeface="Comic Sans MS" pitchFamily="66" charset="0"/>
              </a:rPr>
              <a:t>target_ID</a:t>
            </a:r>
            <a:r>
              <a:rPr lang="en-US" sz="1900" dirty="0" smtClean="0">
                <a:latin typeface="Comic Sans MS" pitchFamily="66" charset="0"/>
              </a:rPr>
              <a:t> set as the node itself. The status flag is checked to prevent from the same message being collected again</a:t>
            </a:r>
          </a:p>
          <a:p>
            <a:pPr algn="just">
              <a:buFont typeface="Wingdings" pitchFamily="2" charset="2"/>
              <a:buChar char="q"/>
            </a:pPr>
            <a:r>
              <a:rPr lang="en-US" sz="1900" i="1" dirty="0" smtClean="0">
                <a:latin typeface="Comic Sans MS" pitchFamily="66" charset="0"/>
              </a:rPr>
              <a:t>Advantages	</a:t>
            </a:r>
            <a:endParaRPr lang="en-US" sz="1900" dirty="0" smtClean="0">
              <a:latin typeface="Comic Sans MS" pitchFamily="66" charset="0"/>
            </a:endParaRPr>
          </a:p>
          <a:p>
            <a:pPr lvl="1" algn="just"/>
            <a:r>
              <a:rPr lang="en-US" sz="1900" dirty="0" smtClean="0">
                <a:latin typeface="Comic Sans MS" pitchFamily="66" charset="0"/>
              </a:rPr>
              <a:t> Fixed nodes can decrease the delivery delays considerably.</a:t>
            </a:r>
          </a:p>
          <a:p>
            <a:pPr algn="just">
              <a:buFont typeface="Wingdings" pitchFamily="2" charset="2"/>
              <a:buChar char="q"/>
            </a:pPr>
            <a:r>
              <a:rPr lang="en-US" sz="1900" i="1" dirty="0" smtClean="0">
                <a:latin typeface="Comic Sans MS" pitchFamily="66" charset="0"/>
              </a:rPr>
              <a:t>Disadvantages</a:t>
            </a:r>
            <a:endParaRPr lang="en-US" sz="1900" dirty="0" smtClean="0">
              <a:latin typeface="Comic Sans MS" pitchFamily="66" charset="0"/>
            </a:endParaRPr>
          </a:p>
          <a:p>
            <a:pPr lvl="1" algn="just"/>
            <a:r>
              <a:rPr lang="en-US" sz="1900" dirty="0" smtClean="0">
                <a:latin typeface="Comic Sans MS" pitchFamily="66" charset="0"/>
              </a:rPr>
              <a:t> If fixed nodes fail, the entire network will be brought down</a:t>
            </a:r>
          </a:p>
          <a:p>
            <a:pPr lvl="1" algn="just">
              <a:buNone/>
            </a:pPr>
            <a:endParaRPr lang="en-US" sz="2200" dirty="0">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77500" lnSpcReduction="20000"/>
          </a:bodyPr>
          <a:lstStyle/>
          <a:p>
            <a:pPr algn="just">
              <a:buNone/>
            </a:pPr>
            <a:r>
              <a:rPr lang="en-US" sz="3000" b="1" u="sng" dirty="0" err="1" smtClean="0">
                <a:solidFill>
                  <a:srgbClr val="002060"/>
                </a:solidFill>
                <a:latin typeface="Comic Sans MS" pitchFamily="66" charset="0"/>
              </a:rPr>
              <a:t>MaxProp</a:t>
            </a:r>
            <a:r>
              <a:rPr lang="en-US" sz="3000" b="1" u="sng" dirty="0" smtClean="0">
                <a:solidFill>
                  <a:srgbClr val="002060"/>
                </a:solidFill>
                <a:latin typeface="Comic Sans MS" pitchFamily="66" charset="0"/>
              </a:rPr>
              <a:t> [21]:</a:t>
            </a:r>
          </a:p>
          <a:p>
            <a:pPr algn="just">
              <a:buNone/>
            </a:pPr>
            <a:endParaRPr lang="en-US" sz="800" b="1" u="sng" dirty="0" smtClean="0">
              <a:latin typeface="Comic Sans MS" pitchFamily="66" charset="0"/>
            </a:endParaRPr>
          </a:p>
          <a:p>
            <a:pPr algn="just">
              <a:buFont typeface="Wingdings" pitchFamily="2" charset="2"/>
              <a:buChar char="q"/>
            </a:pPr>
            <a:r>
              <a:rPr lang="en-US" sz="2600" dirty="0" smtClean="0">
                <a:latin typeface="Comic Sans MS" pitchFamily="66" charset="0"/>
              </a:rPr>
              <a:t>This protocol [21] assumes that it has no prior knowledge about the network connectivity and uses the local information and opportune movement to select the next best hop for the message delivery. </a:t>
            </a:r>
          </a:p>
          <a:p>
            <a:pPr algn="just">
              <a:buFont typeface="Wingdings" pitchFamily="2" charset="2"/>
              <a:buChar char="q"/>
            </a:pPr>
            <a:r>
              <a:rPr lang="en-US" sz="2600" dirty="0" smtClean="0">
                <a:latin typeface="Comic Sans MS" pitchFamily="66" charset="0"/>
              </a:rPr>
              <a:t>The protocol has three main components : </a:t>
            </a:r>
          </a:p>
          <a:p>
            <a:pPr lvl="1" algn="just">
              <a:buFont typeface="Wingdings" pitchFamily="2" charset="2"/>
              <a:buChar char="Ø"/>
            </a:pPr>
            <a:r>
              <a:rPr lang="en-US" sz="2600" b="1" i="1" dirty="0" smtClean="0">
                <a:latin typeface="Comic Sans MS" pitchFamily="66" charset="0"/>
              </a:rPr>
              <a:t>Estimating Delivery Likelihood: </a:t>
            </a:r>
            <a:r>
              <a:rPr lang="en-US" sz="2600" dirty="0" smtClean="0">
                <a:latin typeface="Comic Sans MS" pitchFamily="66" charset="0"/>
              </a:rPr>
              <a:t>The protocol aims to find the optimal delivery paths by constructing a directed graph of nodes which are connected by edges [21]. </a:t>
            </a:r>
          </a:p>
          <a:p>
            <a:pPr lvl="1" algn="just"/>
            <a:r>
              <a:rPr lang="en-US" sz="2600" dirty="0" smtClean="0">
                <a:latin typeface="Comic Sans MS" pitchFamily="66" charset="0"/>
              </a:rPr>
              <a:t>A variation of </a:t>
            </a:r>
            <a:r>
              <a:rPr lang="en-US" sz="2600" dirty="0" err="1" smtClean="0">
                <a:latin typeface="Comic Sans MS" pitchFamily="66" charset="0"/>
              </a:rPr>
              <a:t>Dijkstra’s</a:t>
            </a:r>
            <a:r>
              <a:rPr lang="en-US" sz="2600" dirty="0" smtClean="0">
                <a:latin typeface="Comic Sans MS" pitchFamily="66" charset="0"/>
              </a:rPr>
              <a:t> algorithm is used to determine the shortest path out of available paths at any given point of time.</a:t>
            </a:r>
          </a:p>
          <a:p>
            <a:pPr lvl="1" algn="just">
              <a:buFont typeface="Wingdings" pitchFamily="2" charset="2"/>
              <a:buChar char="Ø"/>
            </a:pPr>
            <a:r>
              <a:rPr lang="en-US" sz="2600" b="1" i="1" dirty="0" smtClean="0">
                <a:latin typeface="Comic Sans MS" pitchFamily="66" charset="0"/>
              </a:rPr>
              <a:t>Complementary Mechanisms:</a:t>
            </a:r>
            <a:r>
              <a:rPr lang="en-US" sz="2600" b="1" dirty="0" smtClean="0">
                <a:latin typeface="Comic Sans MS" pitchFamily="66" charset="0"/>
              </a:rPr>
              <a:t> </a:t>
            </a:r>
            <a:r>
              <a:rPr lang="en-US" sz="2600" dirty="0" smtClean="0">
                <a:latin typeface="Comic Sans MS" pitchFamily="66" charset="0"/>
              </a:rPr>
              <a:t>This step describes the priority order in which messages are exchanged when two nodes discover each other.</a:t>
            </a:r>
          </a:p>
          <a:p>
            <a:pPr lvl="1" algn="just">
              <a:buFont typeface="Wingdings" pitchFamily="2" charset="2"/>
              <a:buChar char="Ø"/>
            </a:pPr>
            <a:r>
              <a:rPr lang="en-US" sz="2600" b="1" i="1" dirty="0" smtClean="0">
                <a:latin typeface="Comic Sans MS" pitchFamily="66" charset="0"/>
              </a:rPr>
              <a:t>Managing Buffer: </a:t>
            </a:r>
            <a:r>
              <a:rPr lang="en-US" sz="2600" dirty="0" smtClean="0">
                <a:latin typeface="Comic Sans MS" pitchFamily="66" charset="0"/>
              </a:rPr>
              <a:t>The protocol states that there is a difference between managing limited storage and limited transmission in that the packets sent once can be sent again.</a:t>
            </a:r>
          </a:p>
          <a:p>
            <a:pPr lvl="1" algn="just">
              <a:buNone/>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85000" lnSpcReduction="20000"/>
          </a:bodyPr>
          <a:lstStyle/>
          <a:p>
            <a:pPr algn="just">
              <a:buNone/>
            </a:pPr>
            <a:r>
              <a:rPr lang="en-US" sz="3000" b="1" u="sng" dirty="0" err="1" smtClean="0">
                <a:solidFill>
                  <a:srgbClr val="002060"/>
                </a:solidFill>
                <a:latin typeface="Comic Sans MS" pitchFamily="66" charset="0"/>
              </a:rPr>
              <a:t>MaxProp</a:t>
            </a:r>
            <a:r>
              <a:rPr lang="en-US" sz="3000" b="1" u="sng" dirty="0" smtClean="0">
                <a:solidFill>
                  <a:srgbClr val="002060"/>
                </a:solidFill>
                <a:latin typeface="Comic Sans MS" pitchFamily="66" charset="0"/>
              </a:rPr>
              <a:t> [21]:</a:t>
            </a:r>
          </a:p>
          <a:p>
            <a:pPr algn="just">
              <a:buNone/>
            </a:pPr>
            <a:endParaRPr lang="en-US" sz="800" b="1" u="sng" dirty="0" smtClean="0">
              <a:latin typeface="Comic Sans MS" pitchFamily="66" charset="0"/>
            </a:endParaRPr>
          </a:p>
          <a:p>
            <a:pPr algn="just">
              <a:buFont typeface="Wingdings" pitchFamily="2" charset="2"/>
              <a:buChar char="q"/>
            </a:pPr>
            <a:r>
              <a:rPr lang="en-US" i="1" dirty="0" smtClean="0">
                <a:latin typeface="Comic Sans MS" pitchFamily="66" charset="0"/>
              </a:rPr>
              <a:t>Advantages</a:t>
            </a:r>
            <a:endParaRPr lang="en-US" dirty="0" smtClean="0">
              <a:latin typeface="Comic Sans MS" pitchFamily="66" charset="0"/>
            </a:endParaRPr>
          </a:p>
          <a:p>
            <a:pPr lvl="1" algn="just"/>
            <a:r>
              <a:rPr lang="en-US" dirty="0" err="1" smtClean="0">
                <a:latin typeface="Comic Sans MS" pitchFamily="66" charset="0"/>
              </a:rPr>
              <a:t>MaxProp</a:t>
            </a:r>
            <a:r>
              <a:rPr lang="en-US" dirty="0" smtClean="0">
                <a:latin typeface="Comic Sans MS" pitchFamily="66" charset="0"/>
              </a:rPr>
              <a:t> uses </a:t>
            </a:r>
            <a:r>
              <a:rPr lang="en-US" dirty="0" err="1" smtClean="0">
                <a:latin typeface="Comic Sans MS" pitchFamily="66" charset="0"/>
              </a:rPr>
              <a:t>Dijkstra’s</a:t>
            </a:r>
            <a:r>
              <a:rPr lang="en-US" dirty="0" smtClean="0">
                <a:latin typeface="Comic Sans MS" pitchFamily="66" charset="0"/>
              </a:rPr>
              <a:t> algorithm to ensure that the lowest cost path is chosen so as to decreases the delivery latency.</a:t>
            </a:r>
          </a:p>
          <a:p>
            <a:pPr lvl="1" algn="just"/>
            <a:r>
              <a:rPr lang="en-US" dirty="0" smtClean="0">
                <a:latin typeface="Comic Sans MS" pitchFamily="66" charset="0"/>
              </a:rPr>
              <a:t>Proper buffer management schemes lead to a lowered rate of packet dropping.</a:t>
            </a:r>
          </a:p>
          <a:p>
            <a:pPr algn="just">
              <a:buFont typeface="Wingdings" pitchFamily="2" charset="2"/>
              <a:buChar char="q"/>
            </a:pPr>
            <a:r>
              <a:rPr lang="en-US" i="1" dirty="0" smtClean="0">
                <a:latin typeface="Comic Sans MS" pitchFamily="66" charset="0"/>
              </a:rPr>
              <a:t>Disadvantages	</a:t>
            </a:r>
            <a:endParaRPr lang="en-US" dirty="0" smtClean="0">
              <a:latin typeface="Comic Sans MS" pitchFamily="66" charset="0"/>
            </a:endParaRPr>
          </a:p>
          <a:p>
            <a:pPr lvl="1" algn="just"/>
            <a:r>
              <a:rPr lang="en-US" dirty="0" smtClean="0">
                <a:latin typeface="Comic Sans MS" pitchFamily="66" charset="0"/>
              </a:rPr>
              <a:t>The overhead of table exchange can decrease the effective time for message exchange.</a:t>
            </a:r>
          </a:p>
          <a:p>
            <a:pPr lvl="1" algn="just"/>
            <a:r>
              <a:rPr lang="en-US" dirty="0" smtClean="0">
                <a:latin typeface="Comic Sans MS" pitchFamily="66" charset="0"/>
              </a:rPr>
              <a:t>The protocol is not suited for sparse networks, as it will not give a proper connected graph and thus will not satisfy the protocol criteria.</a:t>
            </a:r>
          </a:p>
          <a:p>
            <a:pPr lvl="1" algn="just">
              <a:buNone/>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lnSpcReduction="20000"/>
          </a:bodyPr>
          <a:lstStyle/>
          <a:p>
            <a:pPr algn="just">
              <a:buNone/>
            </a:pPr>
            <a:r>
              <a:rPr lang="en-US" sz="3000" b="1" u="sng" dirty="0" smtClean="0">
                <a:solidFill>
                  <a:srgbClr val="002060"/>
                </a:solidFill>
                <a:latin typeface="Comic Sans MS" pitchFamily="66" charset="0"/>
              </a:rPr>
              <a:t>CAR [22]:</a:t>
            </a:r>
          </a:p>
          <a:p>
            <a:pPr algn="just">
              <a:buNone/>
            </a:pPr>
            <a:endParaRPr lang="en-US" sz="800" b="1" u="sng" dirty="0" smtClean="0">
              <a:latin typeface="Comic Sans MS" pitchFamily="66" charset="0"/>
            </a:endParaRPr>
          </a:p>
          <a:p>
            <a:pPr algn="just">
              <a:buFont typeface="Wingdings" pitchFamily="2" charset="2"/>
              <a:buChar char="q"/>
            </a:pPr>
            <a:r>
              <a:rPr lang="en-US" sz="2000" dirty="0" smtClean="0">
                <a:latin typeface="Comic Sans MS" pitchFamily="66" charset="0"/>
              </a:rPr>
              <a:t>In this protocol[22] , the nodes are assumed to rely on their ‘logical connectivity information’ with other nodes. </a:t>
            </a:r>
          </a:p>
          <a:p>
            <a:pPr algn="just">
              <a:buFont typeface="Wingdings" pitchFamily="2" charset="2"/>
              <a:buChar char="q"/>
            </a:pPr>
            <a:r>
              <a:rPr lang="en-US" sz="2000" dirty="0" smtClean="0">
                <a:latin typeface="Comic Sans MS" pitchFamily="66" charset="0"/>
              </a:rPr>
              <a:t>They are not aware about the location of the nodes, which are the recipients of the messages they are carrying with them. </a:t>
            </a:r>
          </a:p>
          <a:p>
            <a:pPr algn="just">
              <a:buFont typeface="Wingdings" pitchFamily="2" charset="2"/>
              <a:buChar char="q"/>
            </a:pPr>
            <a:r>
              <a:rPr lang="en-US" sz="2000" dirty="0" smtClean="0">
                <a:latin typeface="Comic Sans MS" pitchFamily="66" charset="0"/>
              </a:rPr>
              <a:t>Proactive protocol such as DSDV [25] is used to deliver the messages if the recipient node belongs in the same cloud. </a:t>
            </a:r>
          </a:p>
          <a:p>
            <a:pPr algn="just">
              <a:buFont typeface="Wingdings" pitchFamily="2" charset="2"/>
              <a:buChar char="q"/>
            </a:pPr>
            <a:r>
              <a:rPr lang="en-US" sz="2000" dirty="0" smtClean="0">
                <a:latin typeface="Comic Sans MS" pitchFamily="66" charset="0"/>
              </a:rPr>
              <a:t>Otherwise, the relay nodes are chosen in such a manner that they present the highest delivery probabilities.</a:t>
            </a:r>
          </a:p>
          <a:p>
            <a:pPr algn="just">
              <a:buFont typeface="Wingdings" pitchFamily="2" charset="2"/>
              <a:buChar char="q"/>
            </a:pPr>
            <a:r>
              <a:rPr lang="en-US" sz="2000" dirty="0" smtClean="0">
                <a:latin typeface="Comic Sans MS" pitchFamily="66" charset="0"/>
              </a:rPr>
              <a:t>The process of prediction and evaluation of context takes care of following things.</a:t>
            </a:r>
          </a:p>
          <a:p>
            <a:pPr lvl="1" algn="just"/>
            <a:r>
              <a:rPr lang="en-US" sz="2000" i="1" dirty="0" smtClean="0">
                <a:latin typeface="Comic Sans MS" pitchFamily="66" charset="0"/>
              </a:rPr>
              <a:t>Calculation of self delivery probabilities</a:t>
            </a:r>
            <a:endParaRPr lang="en-US" sz="2000" dirty="0" smtClean="0">
              <a:latin typeface="Comic Sans MS" pitchFamily="66" charset="0"/>
            </a:endParaRPr>
          </a:p>
          <a:p>
            <a:pPr lvl="1" algn="just"/>
            <a:r>
              <a:rPr lang="en-US" sz="2000" dirty="0" smtClean="0">
                <a:latin typeface="Comic Sans MS" pitchFamily="66" charset="0"/>
              </a:rPr>
              <a:t>T</a:t>
            </a:r>
            <a:r>
              <a:rPr lang="en-US" sz="2000" i="1" dirty="0" smtClean="0">
                <a:latin typeface="Comic Sans MS" pitchFamily="66" charset="0"/>
              </a:rPr>
              <a:t>able</a:t>
            </a:r>
          </a:p>
          <a:p>
            <a:pPr lvl="1" algn="just"/>
            <a:r>
              <a:rPr lang="en-US" sz="2000" i="1" dirty="0" smtClean="0">
                <a:latin typeface="Comic Sans MS" pitchFamily="66" charset="0"/>
              </a:rPr>
              <a:t>Local prediction of delivery probabilities at intervals</a:t>
            </a:r>
          </a:p>
          <a:p>
            <a:pPr lvl="1" algn="just"/>
            <a:r>
              <a:rPr lang="en-US" sz="2000" i="1" dirty="0" smtClean="0">
                <a:latin typeface="Comic Sans MS" pitchFamily="66" charset="0"/>
              </a:rPr>
              <a:t>New message recipient</a:t>
            </a:r>
            <a:endParaRPr lang="en-US" sz="2000" dirty="0" smtClean="0">
              <a:latin typeface="Comic Sans MS" pitchFamily="66" charset="0"/>
            </a:endParaRPr>
          </a:p>
          <a:p>
            <a:pPr lvl="1" algn="just"/>
            <a:r>
              <a:rPr lang="en-US" sz="2000" i="1" dirty="0" smtClean="0">
                <a:latin typeface="Comic Sans MS" pitchFamily="66" charset="0"/>
              </a:rPr>
              <a:t>Message exchange</a:t>
            </a: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85000" lnSpcReduction="10000"/>
          </a:bodyPr>
          <a:lstStyle/>
          <a:p>
            <a:pPr algn="just">
              <a:buNone/>
            </a:pPr>
            <a:r>
              <a:rPr lang="en-US" sz="3000" b="1" u="sng" dirty="0" smtClean="0">
                <a:solidFill>
                  <a:srgbClr val="002060"/>
                </a:solidFill>
                <a:latin typeface="Comic Sans MS" pitchFamily="66" charset="0"/>
              </a:rPr>
              <a:t>CAR [22]:</a:t>
            </a:r>
          </a:p>
          <a:p>
            <a:pPr algn="just">
              <a:buNone/>
            </a:pPr>
            <a:endParaRPr lang="en-US" sz="800" b="1" u="sng" dirty="0" smtClean="0">
              <a:latin typeface="Comic Sans MS" pitchFamily="66" charset="0"/>
            </a:endParaRPr>
          </a:p>
          <a:p>
            <a:pPr algn="just">
              <a:buFont typeface="Wingdings" pitchFamily="2" charset="2"/>
              <a:buChar char="q"/>
            </a:pPr>
            <a:r>
              <a:rPr lang="en-US" i="1" dirty="0" smtClean="0">
                <a:latin typeface="Comic Sans MS" pitchFamily="66" charset="0"/>
              </a:rPr>
              <a:t>Advantages</a:t>
            </a:r>
            <a:endParaRPr lang="en-US" dirty="0" smtClean="0">
              <a:latin typeface="Comic Sans MS" pitchFamily="66" charset="0"/>
            </a:endParaRPr>
          </a:p>
          <a:p>
            <a:pPr lvl="1" algn="just"/>
            <a:r>
              <a:rPr lang="en-US" dirty="0" smtClean="0">
                <a:latin typeface="Comic Sans MS" pitchFamily="66" charset="0"/>
              </a:rPr>
              <a:t>The protocol is uninfluenced by the unavailability of GPS.</a:t>
            </a:r>
          </a:p>
          <a:p>
            <a:pPr lvl="1" algn="just"/>
            <a:r>
              <a:rPr lang="en-US" dirty="0" smtClean="0">
                <a:latin typeface="Comic Sans MS" pitchFamily="66" charset="0"/>
              </a:rPr>
              <a:t>The proactive approach highly reduces the overhead of prediction calculation and can deliver message faster if dense networks are present.</a:t>
            </a:r>
          </a:p>
          <a:p>
            <a:pPr algn="just">
              <a:buFont typeface="Wingdings" pitchFamily="2" charset="2"/>
              <a:buChar char="q"/>
            </a:pPr>
            <a:r>
              <a:rPr lang="en-US" i="1" dirty="0" smtClean="0">
                <a:latin typeface="Comic Sans MS" pitchFamily="66" charset="0"/>
              </a:rPr>
              <a:t>Disadvantages</a:t>
            </a:r>
            <a:endParaRPr lang="en-US" dirty="0" smtClean="0">
              <a:latin typeface="Comic Sans MS" pitchFamily="66" charset="0"/>
            </a:endParaRPr>
          </a:p>
          <a:p>
            <a:pPr lvl="1" algn="just"/>
            <a:r>
              <a:rPr lang="en-US" dirty="0" smtClean="0">
                <a:latin typeface="Comic Sans MS" pitchFamily="66" charset="0"/>
              </a:rPr>
              <a:t>The overhead of table exchange, updating and maintenance can severely reduce the performance.</a:t>
            </a:r>
          </a:p>
          <a:p>
            <a:pPr lvl="1" algn="just"/>
            <a:r>
              <a:rPr lang="en-US" dirty="0" smtClean="0">
                <a:latin typeface="Comic Sans MS" pitchFamily="66" charset="0"/>
              </a:rPr>
              <a:t>In absence of a proper buffer management scheme, the messages may be lost.</a:t>
            </a:r>
          </a:p>
          <a:p>
            <a:pPr lvl="1" algn="just"/>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70000" lnSpcReduction="20000"/>
          </a:bodyPr>
          <a:lstStyle/>
          <a:p>
            <a:pPr algn="just">
              <a:buNone/>
            </a:pPr>
            <a:r>
              <a:rPr lang="en-US" sz="3000" b="1" u="sng" dirty="0" smtClean="0">
                <a:solidFill>
                  <a:srgbClr val="002060"/>
                </a:solidFill>
                <a:latin typeface="Comic Sans MS" pitchFamily="66" charset="0"/>
              </a:rPr>
              <a:t>Meetings and Visits [23]:</a:t>
            </a:r>
          </a:p>
          <a:p>
            <a:pPr algn="just">
              <a:buNone/>
            </a:pPr>
            <a:endParaRPr lang="en-US" sz="800" b="1" u="sng" dirty="0" smtClean="0">
              <a:latin typeface="Comic Sans MS" pitchFamily="66" charset="0"/>
            </a:endParaRPr>
          </a:p>
          <a:p>
            <a:pPr algn="just">
              <a:buFont typeface="Wingdings" pitchFamily="2" charset="2"/>
              <a:buChar char="q"/>
            </a:pPr>
            <a:r>
              <a:rPr lang="en-US" sz="3400" dirty="0" smtClean="0">
                <a:latin typeface="Comic Sans MS" pitchFamily="66" charset="0"/>
              </a:rPr>
              <a:t>This routing protocol [23] uses the same pair-wise message exchange principle as </a:t>
            </a:r>
            <a:r>
              <a:rPr lang="en-US" sz="3400" i="1" dirty="0" smtClean="0">
                <a:latin typeface="Comic Sans MS" pitchFamily="66" charset="0"/>
              </a:rPr>
              <a:t>Epidemic Routing</a:t>
            </a:r>
            <a:r>
              <a:rPr lang="en-US" sz="3400" dirty="0" smtClean="0">
                <a:latin typeface="Comic Sans MS" pitchFamily="66" charset="0"/>
              </a:rPr>
              <a:t>, but improves on the method used to determine which messages to transmit. </a:t>
            </a:r>
          </a:p>
          <a:p>
            <a:pPr algn="just">
              <a:buFont typeface="Wingdings" pitchFamily="2" charset="2"/>
              <a:buChar char="q"/>
            </a:pPr>
            <a:r>
              <a:rPr lang="en-US" sz="3400" dirty="0" smtClean="0">
                <a:latin typeface="Comic Sans MS" pitchFamily="66" charset="0"/>
              </a:rPr>
              <a:t>Instead of flooding its neighbors, each node uses observation data on the </a:t>
            </a:r>
            <a:r>
              <a:rPr lang="en-US" sz="3400" i="1" dirty="0" smtClean="0">
                <a:latin typeface="Comic Sans MS" pitchFamily="66" charset="0"/>
              </a:rPr>
              <a:t>meetings </a:t>
            </a:r>
            <a:r>
              <a:rPr lang="en-US" sz="3400" dirty="0" smtClean="0">
                <a:latin typeface="Comic Sans MS" pitchFamily="66" charset="0"/>
              </a:rPr>
              <a:t>between nodes and </a:t>
            </a:r>
            <a:r>
              <a:rPr lang="en-US" sz="3400" i="1" dirty="0" smtClean="0">
                <a:latin typeface="Comic Sans MS" pitchFamily="66" charset="0"/>
              </a:rPr>
              <a:t>visits </a:t>
            </a:r>
            <a:r>
              <a:rPr lang="en-US" sz="3400" dirty="0" smtClean="0">
                <a:latin typeface="Comic Sans MS" pitchFamily="66" charset="0"/>
              </a:rPr>
              <a:t>to locations (hence the name </a:t>
            </a:r>
            <a:r>
              <a:rPr lang="en-US" sz="3400" i="1" dirty="0" smtClean="0">
                <a:latin typeface="Comic Sans MS" pitchFamily="66" charset="0"/>
              </a:rPr>
              <a:t>MV</a:t>
            </a:r>
            <a:r>
              <a:rPr lang="en-US" sz="3400" dirty="0" smtClean="0">
                <a:latin typeface="Comic Sans MS" pitchFamily="66" charset="0"/>
              </a:rPr>
              <a:t>) to compute a delivery probability for every other node.</a:t>
            </a:r>
          </a:p>
          <a:p>
            <a:pPr algn="just">
              <a:buFont typeface="Wingdings" pitchFamily="2" charset="2"/>
              <a:buChar char="q"/>
            </a:pPr>
            <a:r>
              <a:rPr lang="en-US" sz="3400" dirty="0" smtClean="0">
                <a:latin typeface="Comic Sans MS" pitchFamily="66" charset="0"/>
              </a:rPr>
              <a:t>When two nodes meet, the summary vectors contain not only the message identifiers but also the computed delivery probability.</a:t>
            </a:r>
          </a:p>
          <a:p>
            <a:pPr algn="just">
              <a:buFont typeface="Wingdings" pitchFamily="2" charset="2"/>
              <a:buChar char="q"/>
            </a:pPr>
            <a:r>
              <a:rPr lang="en-US" sz="3400" dirty="0" smtClean="0">
                <a:latin typeface="Comic Sans MS" pitchFamily="66" charset="0"/>
              </a:rPr>
              <a:t> Nodes compare their own and their pair’s values, and only request messages for which their probability is higher.</a:t>
            </a:r>
          </a:p>
          <a:p>
            <a:pPr lvl="1" algn="just">
              <a:buFont typeface="Wingdings" pitchFamily="2" charset="2"/>
              <a:buChar char="q"/>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lnSpcReduction="10000"/>
          </a:bodyPr>
          <a:lstStyle/>
          <a:p>
            <a:pPr algn="just">
              <a:buNone/>
            </a:pPr>
            <a:r>
              <a:rPr lang="en-US" sz="3000" b="1" u="sng" dirty="0" smtClean="0">
                <a:solidFill>
                  <a:srgbClr val="002060"/>
                </a:solidFill>
                <a:latin typeface="Comic Sans MS" pitchFamily="66" charset="0"/>
              </a:rPr>
              <a:t>Meetings and Visits [23]:</a:t>
            </a:r>
          </a:p>
          <a:p>
            <a:pPr algn="just">
              <a:buNone/>
            </a:pPr>
            <a:endParaRPr lang="en-US" sz="800" b="1" u="sng" dirty="0" smtClean="0">
              <a:latin typeface="Comic Sans MS" pitchFamily="66" charset="0"/>
            </a:endParaRPr>
          </a:p>
          <a:p>
            <a:pPr algn="just">
              <a:buFont typeface="Wingdings" pitchFamily="2" charset="2"/>
              <a:buChar char="q"/>
            </a:pPr>
            <a:r>
              <a:rPr lang="en-US" sz="2100" i="1" dirty="0" smtClean="0">
                <a:latin typeface="Comic Sans MS" pitchFamily="66" charset="0"/>
              </a:rPr>
              <a:t>Advantages</a:t>
            </a:r>
            <a:endParaRPr lang="en-US" sz="2100" dirty="0" smtClean="0">
              <a:latin typeface="Comic Sans MS" pitchFamily="66" charset="0"/>
            </a:endParaRPr>
          </a:p>
          <a:p>
            <a:pPr lvl="1" algn="just"/>
            <a:r>
              <a:rPr lang="en-US" sz="2100" dirty="0" smtClean="0">
                <a:latin typeface="Comic Sans MS" pitchFamily="66" charset="0"/>
              </a:rPr>
              <a:t>The protocol is highly suited to human mobility scenarios as mobility patterns of nodes are stored for routing of the messages. </a:t>
            </a:r>
          </a:p>
          <a:p>
            <a:pPr lvl="1" algn="just"/>
            <a:r>
              <a:rPr lang="en-US" sz="2100" dirty="0" smtClean="0">
                <a:latin typeface="Comic Sans MS" pitchFamily="66" charset="0"/>
              </a:rPr>
              <a:t>It uses the techniques from robotic control to obtain high-quality approximations for the optimal solution.</a:t>
            </a:r>
          </a:p>
          <a:p>
            <a:pPr lvl="1" algn="just"/>
            <a:r>
              <a:rPr lang="en-US" sz="2100" dirty="0" smtClean="0">
                <a:latin typeface="Comic Sans MS" pitchFamily="66" charset="0"/>
              </a:rPr>
              <a:t>It also limits the number of hops that are required, by calculating an estimation of delivery likelihood assuming an infinite buffer at each peer.</a:t>
            </a:r>
          </a:p>
          <a:p>
            <a:pPr algn="just">
              <a:buFont typeface="Wingdings" pitchFamily="2" charset="2"/>
              <a:buChar char="q"/>
            </a:pPr>
            <a:r>
              <a:rPr lang="en-US" sz="2100" i="1" dirty="0" smtClean="0">
                <a:latin typeface="Comic Sans MS" pitchFamily="66" charset="0"/>
              </a:rPr>
              <a:t>Disadvantages</a:t>
            </a:r>
            <a:endParaRPr lang="en-US" sz="2100" dirty="0" smtClean="0">
              <a:latin typeface="Comic Sans MS" pitchFamily="66" charset="0"/>
            </a:endParaRPr>
          </a:p>
          <a:p>
            <a:pPr lvl="1" algn="just"/>
            <a:r>
              <a:rPr lang="en-US" sz="2100" dirty="0" smtClean="0">
                <a:latin typeface="Comic Sans MS" pitchFamily="66" charset="0"/>
              </a:rPr>
              <a:t>As it uses FIFO for buffer management at nodes, packets may get dropped consistently when forwarded to a concentrated node.</a:t>
            </a:r>
          </a:p>
          <a:p>
            <a:pPr lvl="1" algn="just"/>
            <a:r>
              <a:rPr lang="en-US" sz="2100" dirty="0" smtClean="0">
                <a:latin typeface="Comic Sans MS" pitchFamily="66" charset="0"/>
              </a:rPr>
              <a:t>Considerable overhead occurs in storing the mobility pattern of nodes at regular time intervals.</a:t>
            </a:r>
          </a:p>
          <a:p>
            <a:pPr lvl="1" algn="just">
              <a:buFont typeface="Wingdings" pitchFamily="2" charset="2"/>
              <a:buChar char="q"/>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pPr algn="just">
              <a:buNone/>
            </a:pPr>
            <a:r>
              <a:rPr lang="en-US" sz="3000" b="1" u="sng" dirty="0" smtClean="0">
                <a:solidFill>
                  <a:srgbClr val="002060"/>
                </a:solidFill>
                <a:latin typeface="Comic Sans MS" pitchFamily="66" charset="0"/>
              </a:rPr>
              <a:t>Network Coding [24]:</a:t>
            </a:r>
          </a:p>
          <a:p>
            <a:pPr algn="just">
              <a:buNone/>
            </a:pPr>
            <a:endParaRPr lang="en-US" sz="800" b="1" u="sng" dirty="0" smtClean="0">
              <a:latin typeface="Comic Sans MS" pitchFamily="66" charset="0"/>
            </a:endParaRPr>
          </a:p>
          <a:p>
            <a:pPr algn="just">
              <a:buFont typeface="Wingdings" pitchFamily="2" charset="2"/>
              <a:buChar char="q"/>
            </a:pPr>
            <a:r>
              <a:rPr lang="en-US" sz="2400" dirty="0" smtClean="0">
                <a:latin typeface="Comic Sans MS" pitchFamily="66" charset="0"/>
              </a:rPr>
              <a:t>This protocol[24] presents an approach in which a message is encoded into another format before transmission. </a:t>
            </a:r>
          </a:p>
          <a:p>
            <a:pPr algn="just">
              <a:buFont typeface="Wingdings" pitchFamily="2" charset="2"/>
              <a:buChar char="q"/>
            </a:pPr>
            <a:r>
              <a:rPr lang="en-US" sz="2400" dirty="0" smtClean="0">
                <a:latin typeface="Comic Sans MS" pitchFamily="66" charset="0"/>
              </a:rPr>
              <a:t>The intermediate nodes not only forward but also can combine packets using a given invertible function before forwarding to limit the message flooding. </a:t>
            </a:r>
          </a:p>
          <a:p>
            <a:pPr algn="just">
              <a:buFont typeface="Wingdings" pitchFamily="2" charset="2"/>
              <a:buChar char="q"/>
            </a:pPr>
            <a:r>
              <a:rPr lang="en-US" sz="2400" dirty="0" smtClean="0">
                <a:latin typeface="Comic Sans MS" pitchFamily="66" charset="0"/>
              </a:rPr>
              <a:t>At the receiver side, as compared to the replication based schemes which rely on successful delivery of each individual data block, this scheme consider the successful delivery of a block only when the necessary number of blocks is received to reconstruct the original data.</a:t>
            </a:r>
          </a:p>
          <a:p>
            <a:pPr lvl="1" algn="just">
              <a:buFont typeface="Wingdings" pitchFamily="2" charset="2"/>
              <a:buChar char="q"/>
            </a:pP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fontScale="92500"/>
          </a:bodyPr>
          <a:lstStyle/>
          <a:p>
            <a:pPr algn="just">
              <a:buNone/>
            </a:pPr>
            <a:r>
              <a:rPr lang="en-US" sz="3000" b="1" u="sng" dirty="0" smtClean="0">
                <a:solidFill>
                  <a:srgbClr val="002060"/>
                </a:solidFill>
                <a:latin typeface="Comic Sans MS" pitchFamily="66" charset="0"/>
              </a:rPr>
              <a:t>Network Coding [24]:</a:t>
            </a:r>
          </a:p>
          <a:p>
            <a:pPr algn="just">
              <a:buNone/>
            </a:pPr>
            <a:endParaRPr lang="en-US" sz="800" b="1" u="sng" dirty="0" smtClean="0">
              <a:latin typeface="Comic Sans MS" pitchFamily="66" charset="0"/>
            </a:endParaRPr>
          </a:p>
          <a:p>
            <a:pPr algn="just">
              <a:buFont typeface="Wingdings" pitchFamily="2" charset="2"/>
              <a:buChar char="q"/>
            </a:pPr>
            <a:r>
              <a:rPr lang="en-US" sz="1900" i="1" dirty="0" smtClean="0">
                <a:latin typeface="Comic Sans MS" pitchFamily="66" charset="0"/>
              </a:rPr>
              <a:t>Advantages</a:t>
            </a:r>
            <a:endParaRPr lang="en-US" sz="1900" dirty="0" smtClean="0">
              <a:latin typeface="Comic Sans MS" pitchFamily="66" charset="0"/>
            </a:endParaRPr>
          </a:p>
          <a:p>
            <a:pPr lvl="1" algn="just"/>
            <a:r>
              <a:rPr lang="en-US" sz="1900" dirty="0" smtClean="0">
                <a:latin typeface="Comic Sans MS" pitchFamily="66" charset="0"/>
              </a:rPr>
              <a:t>This schemes is more robust against packet losses than replication based schemes when network connectivity is extremely poor, as it consider the successful delivery of a block only when the necessary number of blocks is received to reconstruct the original data.</a:t>
            </a:r>
          </a:p>
          <a:p>
            <a:pPr lvl="1" algn="just"/>
            <a:r>
              <a:rPr lang="en-US" sz="1900" dirty="0" smtClean="0">
                <a:latin typeface="Comic Sans MS" pitchFamily="66" charset="0"/>
              </a:rPr>
              <a:t>The number of transmissions is reduced in this approach, and consequently the packet delivery ratio is much higher than the probabilistic forwarding both in dense mobile networks and sparse networks.</a:t>
            </a:r>
          </a:p>
          <a:p>
            <a:pPr algn="just">
              <a:buFont typeface="Wingdings" pitchFamily="2" charset="2"/>
              <a:buChar char="q"/>
            </a:pPr>
            <a:r>
              <a:rPr lang="en-US" sz="1900" i="1" dirty="0" smtClean="0">
                <a:latin typeface="Comic Sans MS" pitchFamily="66" charset="0"/>
              </a:rPr>
              <a:t>Disadvantages</a:t>
            </a:r>
            <a:endParaRPr lang="en-US" sz="1900" dirty="0" smtClean="0">
              <a:latin typeface="Comic Sans MS" pitchFamily="66" charset="0"/>
            </a:endParaRPr>
          </a:p>
          <a:p>
            <a:pPr lvl="1" algn="just"/>
            <a:r>
              <a:rPr lang="en-US" sz="1900" dirty="0" smtClean="0">
                <a:latin typeface="Comic Sans MS" pitchFamily="66" charset="0"/>
              </a:rPr>
              <a:t>When the network is well connected this</a:t>
            </a:r>
            <a:r>
              <a:rPr lang="en-US" sz="1900" i="1" dirty="0" smtClean="0">
                <a:latin typeface="Comic Sans MS" pitchFamily="66" charset="0"/>
              </a:rPr>
              <a:t> </a:t>
            </a:r>
            <a:r>
              <a:rPr lang="en-US" sz="1900" dirty="0" smtClean="0">
                <a:latin typeface="Comic Sans MS" pitchFamily="66" charset="0"/>
              </a:rPr>
              <a:t>schemes is less efficient due to additional information embedded in the code blocks.</a:t>
            </a:r>
          </a:p>
          <a:p>
            <a:pPr lvl="1" algn="just"/>
            <a:r>
              <a:rPr lang="en-US" sz="1900" dirty="0" smtClean="0">
                <a:latin typeface="Comic Sans MS" pitchFamily="66" charset="0"/>
              </a:rPr>
              <a:t>This method leads to additional processing power and memory requirements due to the encoding and decoding process.</a:t>
            </a: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b="1" dirty="0" smtClean="0">
                <a:solidFill>
                  <a:srgbClr val="002060"/>
                </a:solidFill>
                <a:latin typeface="Comic Sans MS" pitchFamily="66" charset="0"/>
              </a:rPr>
              <a:t>Types of protocols for routing in OppNets</a:t>
            </a:r>
            <a:endParaRPr lang="en-US" sz="3600" b="1" dirty="0">
              <a:solidFill>
                <a:srgbClr val="002060"/>
              </a:solidFill>
              <a:latin typeface="Comic Sans MS" pitchFamily="66" charset="0"/>
            </a:endParaRPr>
          </a:p>
        </p:txBody>
      </p:sp>
      <p:sp>
        <p:nvSpPr>
          <p:cNvPr id="3" name="Content Placeholder 2"/>
          <p:cNvSpPr>
            <a:spLocks noGrp="1"/>
          </p:cNvSpPr>
          <p:nvPr>
            <p:ph idx="1"/>
          </p:nvPr>
        </p:nvSpPr>
        <p:spPr/>
        <p:txBody>
          <a:bodyPr>
            <a:normAutofit fontScale="77500" lnSpcReduction="20000"/>
          </a:bodyPr>
          <a:lstStyle/>
          <a:p>
            <a:pPr lvl="0" algn="just">
              <a:buFont typeface="Wingdings" pitchFamily="2" charset="2"/>
              <a:buChar char="q"/>
            </a:pPr>
            <a:r>
              <a:rPr lang="en-US" sz="2800" dirty="0" smtClean="0">
                <a:latin typeface="Comic Sans MS" pitchFamily="66" charset="0"/>
              </a:rPr>
              <a:t>The routing protocols in </a:t>
            </a:r>
            <a:r>
              <a:rPr lang="en-US" sz="2800" dirty="0" err="1" smtClean="0">
                <a:latin typeface="Comic Sans MS" pitchFamily="66" charset="0"/>
              </a:rPr>
              <a:t>OppNets</a:t>
            </a:r>
            <a:r>
              <a:rPr lang="en-US" sz="2800" dirty="0" smtClean="0">
                <a:latin typeface="Comic Sans MS" pitchFamily="66" charset="0"/>
              </a:rPr>
              <a:t> are divided into two categories namely the infrastructure based and the infrastructure-less protocols [8]</a:t>
            </a:r>
            <a:endParaRPr lang="en-US" sz="2600" i="1" u="sng" dirty="0" smtClean="0">
              <a:latin typeface="Comic Sans MS" pitchFamily="66" charset="0"/>
            </a:endParaRPr>
          </a:p>
          <a:p>
            <a:pPr marL="720000" lvl="0" algn="just">
              <a:buFont typeface="Wingdings" pitchFamily="2" charset="2"/>
              <a:buChar char="v"/>
            </a:pPr>
            <a:r>
              <a:rPr lang="en-US" sz="2600" i="1" u="sng" dirty="0" smtClean="0">
                <a:latin typeface="Comic Sans MS" pitchFamily="66" charset="0"/>
              </a:rPr>
              <a:t>Infrastructure </a:t>
            </a:r>
            <a:r>
              <a:rPr lang="en-US" sz="2600" i="1" u="sng" dirty="0">
                <a:latin typeface="Comic Sans MS" pitchFamily="66" charset="0"/>
              </a:rPr>
              <a:t>based protocols:</a:t>
            </a:r>
            <a:r>
              <a:rPr lang="en-US" sz="2600" dirty="0">
                <a:latin typeface="Comic Sans MS" pitchFamily="66" charset="0"/>
              </a:rPr>
              <a:t> These protocols make use of some form of infrastructure to opportunistically forward messages. </a:t>
            </a:r>
            <a:endParaRPr lang="en-US" sz="2600" dirty="0" smtClean="0">
              <a:latin typeface="Comic Sans MS" pitchFamily="66" charset="0"/>
            </a:endParaRPr>
          </a:p>
          <a:p>
            <a:pPr marL="720000" lvl="0" algn="just">
              <a:buFont typeface="Wingdings" pitchFamily="2" charset="2"/>
              <a:buChar char="Ø"/>
            </a:pPr>
            <a:r>
              <a:rPr lang="en-US" sz="2600" dirty="0" smtClean="0">
                <a:latin typeface="Comic Sans MS" pitchFamily="66" charset="0"/>
              </a:rPr>
              <a:t>Base </a:t>
            </a:r>
            <a:r>
              <a:rPr lang="en-US" sz="2600" dirty="0">
                <a:latin typeface="Comic Sans MS" pitchFamily="66" charset="0"/>
              </a:rPr>
              <a:t>stations and access points are often involved in the routing and forwarding of the messages. </a:t>
            </a:r>
            <a:endParaRPr lang="en-US" sz="2600" dirty="0" smtClean="0">
              <a:latin typeface="Comic Sans MS" pitchFamily="66" charset="0"/>
            </a:endParaRPr>
          </a:p>
          <a:p>
            <a:pPr marL="720000" lvl="0" algn="just">
              <a:buFont typeface="Wingdings" pitchFamily="2" charset="2"/>
              <a:buChar char="v"/>
            </a:pPr>
            <a:r>
              <a:rPr lang="en-US" sz="2600" i="1" u="sng" dirty="0" smtClean="0">
                <a:latin typeface="Comic Sans MS" pitchFamily="66" charset="0"/>
              </a:rPr>
              <a:t>Infrastructure-less </a:t>
            </a:r>
            <a:r>
              <a:rPr lang="en-US" sz="2600" i="1" u="sng" dirty="0">
                <a:latin typeface="Comic Sans MS" pitchFamily="66" charset="0"/>
              </a:rPr>
              <a:t>protocols:</a:t>
            </a:r>
            <a:r>
              <a:rPr lang="en-US" sz="2600" dirty="0">
                <a:latin typeface="Comic Sans MS" pitchFamily="66" charset="0"/>
              </a:rPr>
              <a:t> These protocols are best suited for the flat ad-hoc networks. </a:t>
            </a:r>
            <a:endParaRPr lang="en-US" sz="2600" dirty="0" smtClean="0">
              <a:latin typeface="Comic Sans MS" pitchFamily="66" charset="0"/>
            </a:endParaRPr>
          </a:p>
          <a:p>
            <a:pPr marL="720000" lvl="0" algn="just">
              <a:buFont typeface="Wingdings" pitchFamily="2" charset="2"/>
              <a:buChar char="Ø"/>
            </a:pPr>
            <a:r>
              <a:rPr lang="en-US" sz="2600" dirty="0" smtClean="0">
                <a:latin typeface="Comic Sans MS" pitchFamily="66" charset="0"/>
              </a:rPr>
              <a:t>They </a:t>
            </a:r>
            <a:r>
              <a:rPr lang="en-US" sz="2600" dirty="0">
                <a:latin typeface="Comic Sans MS" pitchFamily="66" charset="0"/>
              </a:rPr>
              <a:t>only make use of the mobility of the nodes and the contact opportunity between them in order to route the messages. </a:t>
            </a:r>
            <a:endParaRPr lang="en-US" sz="2600" dirty="0" smtClean="0">
              <a:latin typeface="Comic Sans MS" pitchFamily="66" charset="0"/>
            </a:endParaRPr>
          </a:p>
          <a:p>
            <a:pPr marL="720000" lvl="0" algn="just">
              <a:buFont typeface="Wingdings" pitchFamily="2" charset="2"/>
              <a:buChar char="Ø"/>
            </a:pPr>
            <a:r>
              <a:rPr lang="en-US" sz="2600" dirty="0" smtClean="0">
                <a:latin typeface="Comic Sans MS" pitchFamily="66" charset="0"/>
              </a:rPr>
              <a:t>They </a:t>
            </a:r>
            <a:r>
              <a:rPr lang="en-US" sz="2600" dirty="0">
                <a:latin typeface="Comic Sans MS" pitchFamily="66" charset="0"/>
              </a:rPr>
              <a:t>make no previous assumptions about the network topology and all the nodes behave same in the network and are given the same </a:t>
            </a:r>
            <a:r>
              <a:rPr lang="en-US" sz="2600" dirty="0" smtClean="0">
                <a:latin typeface="Comic Sans MS" pitchFamily="66" charset="0"/>
              </a:rPr>
              <a:t>priority</a:t>
            </a:r>
          </a:p>
          <a:p>
            <a:pPr algn="just"/>
            <a:endParaRPr lang="en-US" sz="2600" dirty="0" smtClean="0">
              <a:latin typeface="Comic Sans MS" pitchFamily="66" charset="0"/>
            </a:endParaRPr>
          </a:p>
          <a:p>
            <a:pPr algn="just"/>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2060"/>
                </a:solidFill>
                <a:latin typeface="Comic Sans MS" pitchFamily="66" charset="0"/>
              </a:rPr>
              <a:t>Tabular Comparison of various protocols</a:t>
            </a:r>
            <a:endParaRPr lang="en-US" sz="3600" b="1" dirty="0">
              <a:solidFill>
                <a:srgbClr val="002060"/>
              </a:solidFill>
              <a:latin typeface="Comic Sans MS" pitchFamily="66" charset="0"/>
            </a:endParaRPr>
          </a:p>
        </p:txBody>
      </p:sp>
      <p:graphicFrame>
        <p:nvGraphicFramePr>
          <p:cNvPr id="6" name="Content Placeholder 5"/>
          <p:cNvGraphicFramePr>
            <a:graphicFrameLocks noGrp="1"/>
          </p:cNvGraphicFramePr>
          <p:nvPr>
            <p:ph idx="1"/>
          </p:nvPr>
        </p:nvGraphicFramePr>
        <p:xfrm>
          <a:off x="838200" y="1371601"/>
          <a:ext cx="7696200" cy="5333999"/>
        </p:xfrm>
        <a:graphic>
          <a:graphicData uri="http://schemas.openxmlformats.org/drawingml/2006/table">
            <a:tbl>
              <a:tblPr/>
              <a:tblGrid>
                <a:gridCol w="794052"/>
                <a:gridCol w="732972"/>
                <a:gridCol w="977295"/>
                <a:gridCol w="855133"/>
                <a:gridCol w="610809"/>
                <a:gridCol w="671891"/>
                <a:gridCol w="732972"/>
                <a:gridCol w="794052"/>
                <a:gridCol w="794052"/>
                <a:gridCol w="732972"/>
              </a:tblGrid>
              <a:tr h="219489">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Protocol</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Algorithm</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Assumptions</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Simulation Model</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97836">
                <a:tc>
                  <a:txBody>
                    <a:bodyPr/>
                    <a:lstStyle/>
                    <a:p>
                      <a:pPr marL="0" marR="0" algn="ctr">
                        <a:lnSpc>
                          <a:spcPct val="115000"/>
                        </a:lnSpc>
                        <a:spcBef>
                          <a:spcPts val="0"/>
                        </a:spcBef>
                        <a:spcAft>
                          <a:spcPts val="1000"/>
                        </a:spcAft>
                      </a:pP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Number of Message copies</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 Next hop selection method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Drawbacks</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err="1">
                          <a:latin typeface="Comic Sans MS" pitchFamily="66" charset="0"/>
                          <a:ea typeface="Calibri"/>
                          <a:cs typeface="Times New Roman"/>
                        </a:rPr>
                        <a:t>DeliveryDelay</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Delivery </a:t>
                      </a:r>
                      <a:r>
                        <a:rPr lang="en-US" sz="900" b="1" dirty="0" err="1">
                          <a:latin typeface="Comic Sans MS" pitchFamily="66" charset="0"/>
                          <a:ea typeface="Calibri"/>
                          <a:cs typeface="Times New Roman"/>
                        </a:rPr>
                        <a:t>Ack</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Buffer  Size Available</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err="1">
                          <a:latin typeface="Comic Sans MS" pitchFamily="66" charset="0"/>
                          <a:ea typeface="Calibri"/>
                          <a:cs typeface="Times New Roman"/>
                        </a:rPr>
                        <a:t>BandwidthCapacity</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Simulator Used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Mobility Model Used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0640">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Direct Trans-mission [9]</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The destination of the message itself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High Delays and low delivery latency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High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Custom discrete event driven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Random Waypoint (RWP) [27]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567">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First Contact [10]</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The next node encountered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High amount of clogging in the network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High due to path loops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Own for DTN environment [28]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Own Remote village city bus N/W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0705">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Epidemic Routing [11]</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Un-           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Flooding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High resource (bandwidth, buffer) usage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Low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Monarch[29]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RWP</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1349">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Spray   and Wait [12]</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 (L)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Randomness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Random decision  making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RWP,   RD,RW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567">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Spray and Focus [13]</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 (L)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Timer based probabilities calculation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High resource consumption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RWP, Random Walk(RW)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846">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Adaptive Spray and Wait [14]</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Flooding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Distinction made in size of messages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Not men-</a:t>
                      </a:r>
                      <a:r>
                        <a:rPr lang="en-US" sz="900" dirty="0" err="1">
                          <a:latin typeface="Comic Sans MS" pitchFamily="66" charset="0"/>
                          <a:ea typeface="Calibri"/>
                          <a:cs typeface="Times New Roman"/>
                        </a:rPr>
                        <a:t>tioned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Limited. Buffer man-</a:t>
                      </a:r>
                      <a:r>
                        <a:rPr lang="en-US" sz="900" dirty="0" err="1">
                          <a:latin typeface="Comic Sans MS" pitchFamily="66" charset="0"/>
                          <a:ea typeface="Calibri"/>
                          <a:cs typeface="Times New Roman"/>
                        </a:rPr>
                        <a:t>agement</a:t>
                      </a:r>
                      <a:r>
                        <a:rPr lang="en-US" sz="900" dirty="0">
                          <a:latin typeface="Comic Sans MS" pitchFamily="66" charset="0"/>
                          <a:ea typeface="Calibri"/>
                          <a:cs typeface="Times New Roman"/>
                        </a:rPr>
                        <a:t> used extensively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ONE[30]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RWP</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2060"/>
                </a:solidFill>
                <a:latin typeface="Comic Sans MS" pitchFamily="66" charset="0"/>
              </a:rPr>
              <a:t>Tabular Comparison of various protocols (contd.)</a:t>
            </a:r>
            <a:endParaRPr lang="en-US" sz="3200" b="1" dirty="0">
              <a:solidFill>
                <a:srgbClr val="002060"/>
              </a:solidFill>
              <a:latin typeface="Comic Sans MS" pitchFamily="66" charset="0"/>
            </a:endParaRPr>
          </a:p>
        </p:txBody>
      </p:sp>
      <p:graphicFrame>
        <p:nvGraphicFramePr>
          <p:cNvPr id="4" name="Content Placeholder 3"/>
          <p:cNvGraphicFramePr>
            <a:graphicFrameLocks/>
          </p:cNvGraphicFramePr>
          <p:nvPr/>
        </p:nvGraphicFramePr>
        <p:xfrm>
          <a:off x="761998" y="1469660"/>
          <a:ext cx="7772403" cy="5171983"/>
        </p:xfrm>
        <a:graphic>
          <a:graphicData uri="http://schemas.openxmlformats.org/drawingml/2006/table">
            <a:tbl>
              <a:tblPr/>
              <a:tblGrid>
                <a:gridCol w="801915"/>
                <a:gridCol w="740230"/>
                <a:gridCol w="986970"/>
                <a:gridCol w="863599"/>
                <a:gridCol w="616857"/>
                <a:gridCol w="678542"/>
                <a:gridCol w="740230"/>
                <a:gridCol w="801915"/>
                <a:gridCol w="801915"/>
                <a:gridCol w="740230"/>
              </a:tblGrid>
              <a:tr h="254968">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Protocol</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Algorithm</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Assumptions</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Simulation Model</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194">
                <a:tc>
                  <a:txBody>
                    <a:bodyPr/>
                    <a:lstStyle/>
                    <a:p>
                      <a:pPr marL="0" marR="0" algn="ctr">
                        <a:lnSpc>
                          <a:spcPct val="115000"/>
                        </a:lnSpc>
                        <a:spcBef>
                          <a:spcPts val="0"/>
                        </a:spcBef>
                        <a:spcAft>
                          <a:spcPts val="1000"/>
                        </a:spcAft>
                      </a:pP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Number of Message copies</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 Next hop selection method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Drawbacks</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err="1">
                          <a:latin typeface="Comic Sans MS" pitchFamily="66" charset="0"/>
                          <a:ea typeface="Calibri"/>
                          <a:cs typeface="Times New Roman"/>
                        </a:rPr>
                        <a:t>DeliveryDelay</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Delivery </a:t>
                      </a:r>
                      <a:r>
                        <a:rPr lang="en-US" sz="900" b="1" dirty="0" err="1">
                          <a:latin typeface="Comic Sans MS" pitchFamily="66" charset="0"/>
                          <a:ea typeface="Calibri"/>
                          <a:cs typeface="Times New Roman"/>
                        </a:rPr>
                        <a:t>Ack</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Buffer  Size Available</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err="1">
                          <a:latin typeface="Comic Sans MS" pitchFamily="66" charset="0"/>
                          <a:ea typeface="Calibri"/>
                          <a:cs typeface="Times New Roman"/>
                        </a:rPr>
                        <a:t>BandwidthCapacity</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Simulator Used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Mobility Model Used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122">
                <a:tc>
                  <a:txBody>
                    <a:bodyPr/>
                    <a:lstStyle/>
                    <a:p>
                      <a:pPr marL="0" marR="0" algn="ctr">
                        <a:lnSpc>
                          <a:spcPct val="115000"/>
                        </a:lnSpc>
                        <a:spcBef>
                          <a:spcPts val="0"/>
                        </a:spcBef>
                        <a:spcAft>
                          <a:spcPts val="1000"/>
                        </a:spcAft>
                      </a:pPr>
                      <a:r>
                        <a:rPr lang="en-US" sz="900" b="1" dirty="0" err="1">
                          <a:latin typeface="Comic Sans MS" pitchFamily="66" charset="0"/>
                          <a:ea typeface="Calibri"/>
                          <a:cs typeface="Times New Roman"/>
                        </a:rPr>
                        <a:t>PRoPHET</a:t>
                      </a:r>
                      <a:r>
                        <a:rPr lang="en-US" sz="900" b="1" dirty="0">
                          <a:latin typeface="Comic Sans MS" pitchFamily="66" charset="0"/>
                          <a:ea typeface="Calibri"/>
                          <a:cs typeface="Times New Roman"/>
                        </a:rPr>
                        <a:t> [15]</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Probability obtained from previous meetings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Too much calculation overhead at each node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1557">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PRoPHET+ [16]</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Probability of previous meetings, buffer, power, bandwidth and popularity parameters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Un-cooperative nodes can cause security &amp; forwarding problems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Not men-</a:t>
                      </a:r>
                      <a:r>
                        <a:rPr lang="en-US" sz="900" dirty="0" err="1">
                          <a:latin typeface="Comic Sans MS" pitchFamily="66" charset="0"/>
                          <a:ea typeface="Calibri"/>
                          <a:cs typeface="Times New Roman"/>
                        </a:rPr>
                        <a:t>tioned</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 Managed extensively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 and evaluated before transferring message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DTNSIM [31]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iMote trace [32]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439">
                <a:tc>
                  <a:txBody>
                    <a:bodyPr/>
                    <a:lstStyle/>
                    <a:p>
                      <a:pPr marL="0" marR="0" algn="ctr">
                        <a:lnSpc>
                          <a:spcPct val="115000"/>
                        </a:lnSpc>
                        <a:spcBef>
                          <a:spcPts val="0"/>
                        </a:spcBef>
                        <a:spcAft>
                          <a:spcPts val="1000"/>
                        </a:spcAft>
                      </a:pPr>
                      <a:r>
                        <a:rPr lang="en-US" sz="900" b="1" dirty="0">
                          <a:latin typeface="Comic Sans MS" pitchFamily="66" charset="0"/>
                          <a:ea typeface="Calibri"/>
                          <a:cs typeface="Times New Roman"/>
                        </a:rPr>
                        <a:t>HiBOp [17]</a:t>
                      </a:r>
                      <a:endParaRPr lang="en-US" sz="9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Identity tables and history table used to find context of nodes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High overhead of storing tables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 and managed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Assumed infinite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Community Based (CB)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2745">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CEMPF [18]</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 Flooding</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Content of the message and predicates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Privacy and risk issues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High as content of messages are matched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Relay to relay as well as source to destination ack used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OMNET++ [33]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A hybrid  of RWP and CB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934">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Robust Proactive Routing Protocol [19]</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Predictability and connected-ness information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Overhead of exchanging, storing and updating tables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Jist/SWANS [34]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582">
                <a:tc>
                  <a:txBody>
                    <a:bodyPr/>
                    <a:lstStyle/>
                    <a:p>
                      <a:pPr marL="0" marR="0" algn="ctr">
                        <a:lnSpc>
                          <a:spcPct val="115000"/>
                        </a:lnSpc>
                        <a:spcBef>
                          <a:spcPts val="0"/>
                        </a:spcBef>
                        <a:spcAft>
                          <a:spcPts val="1000"/>
                        </a:spcAft>
                      </a:pPr>
                      <a:r>
                        <a:rPr lang="en-US" sz="900" b="1">
                          <a:latin typeface="Comic Sans MS" pitchFamily="66" charset="0"/>
                          <a:ea typeface="Calibri"/>
                          <a:cs typeface="Times New Roman"/>
                        </a:rPr>
                        <a:t>RFP [20]</a:t>
                      </a:r>
                      <a:endParaRPr lang="en-US" sz="9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Type of node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Failure of fixed nodes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Used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a:latin typeface="Comic Sans MS" pitchFamily="66" charset="0"/>
                          <a:ea typeface="Calibri"/>
                          <a:cs typeface="Times New Roman"/>
                        </a:rPr>
                        <a:t>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dirty="0">
                          <a:latin typeface="Comic Sans MS" pitchFamily="66" charset="0"/>
                          <a:ea typeface="Calibri"/>
                          <a:cs typeface="Times New Roman"/>
                        </a:rPr>
                        <a:t>Human Mobility Model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2060"/>
                </a:solidFill>
                <a:latin typeface="Comic Sans MS" pitchFamily="66" charset="0"/>
              </a:rPr>
              <a:t>Tabular Comparison of various protocols (contd.)</a:t>
            </a:r>
            <a:endParaRPr lang="en-US" sz="3600" b="1" dirty="0">
              <a:solidFill>
                <a:srgbClr val="002060"/>
              </a:solidFill>
              <a:latin typeface="Comic Sans MS" pitchFamily="66" charset="0"/>
            </a:endParaRPr>
          </a:p>
        </p:txBody>
      </p:sp>
      <p:graphicFrame>
        <p:nvGraphicFramePr>
          <p:cNvPr id="6" name="Content Placeholder 5"/>
          <p:cNvGraphicFramePr>
            <a:graphicFrameLocks noGrp="1"/>
          </p:cNvGraphicFramePr>
          <p:nvPr>
            <p:ph idx="1"/>
          </p:nvPr>
        </p:nvGraphicFramePr>
        <p:xfrm>
          <a:off x="914400" y="1371600"/>
          <a:ext cx="7543798" cy="5290265"/>
        </p:xfrm>
        <a:graphic>
          <a:graphicData uri="http://schemas.openxmlformats.org/drawingml/2006/table">
            <a:tbl>
              <a:tblPr/>
              <a:tblGrid>
                <a:gridCol w="778328"/>
                <a:gridCol w="718457"/>
                <a:gridCol w="957943"/>
                <a:gridCol w="838200"/>
                <a:gridCol w="598714"/>
                <a:gridCol w="658586"/>
                <a:gridCol w="718457"/>
                <a:gridCol w="778328"/>
                <a:gridCol w="778328"/>
                <a:gridCol w="718457"/>
              </a:tblGrid>
              <a:tr h="348344">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Protocol</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Algorithm</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Assumptions</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Simulation Model</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351">
                <a:tc>
                  <a:txBody>
                    <a:bodyPr/>
                    <a:lstStyle/>
                    <a:p>
                      <a:pPr marL="0" marR="0" algn="ctr">
                        <a:lnSpc>
                          <a:spcPct val="115000"/>
                        </a:lnSpc>
                        <a:spcBef>
                          <a:spcPts val="0"/>
                        </a:spcBef>
                        <a:spcAft>
                          <a:spcPts val="1000"/>
                        </a:spcAft>
                      </a:pP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Number of Message copies</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 Next hop selection method</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Drawbacks</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err="1">
                          <a:latin typeface="Comic Sans MS" pitchFamily="66" charset="0"/>
                          <a:ea typeface="Calibri"/>
                          <a:cs typeface="Times New Roman"/>
                        </a:rPr>
                        <a:t>DeliveryDelay</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Delivery </a:t>
                      </a:r>
                      <a:r>
                        <a:rPr lang="en-US" sz="1000" b="1" dirty="0" err="1">
                          <a:latin typeface="Comic Sans MS" pitchFamily="66" charset="0"/>
                          <a:ea typeface="Calibri"/>
                          <a:cs typeface="Times New Roman"/>
                        </a:rPr>
                        <a:t>Ack</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Buffer  Size Available</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err="1">
                          <a:latin typeface="Comic Sans MS" pitchFamily="66" charset="0"/>
                          <a:ea typeface="Calibri"/>
                          <a:cs typeface="Times New Roman"/>
                        </a:rPr>
                        <a:t>BandwidthCapacity</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Simulator Used</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Mobility Model Used</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4173">
                <a:tc>
                  <a:txBody>
                    <a:bodyPr/>
                    <a:lstStyle/>
                    <a:p>
                      <a:pPr marL="0" marR="0" algn="ctr">
                        <a:lnSpc>
                          <a:spcPct val="115000"/>
                        </a:lnSpc>
                        <a:spcBef>
                          <a:spcPts val="0"/>
                        </a:spcBef>
                        <a:spcAft>
                          <a:spcPts val="1000"/>
                        </a:spcAft>
                      </a:pPr>
                      <a:r>
                        <a:rPr lang="en-US" sz="1000" b="1" dirty="0">
                          <a:latin typeface="Comic Sans MS" pitchFamily="66" charset="0"/>
                          <a:ea typeface="Calibri"/>
                          <a:cs typeface="Times New Roman"/>
                        </a:rPr>
                        <a:t>MaxProp [21]</a:t>
                      </a:r>
                      <a:endParaRPr lang="en-US" sz="1000" dirty="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Previous node meetings and finding best path using likelihood of meetings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latin typeface="Comic Sans MS" pitchFamily="66" charset="0"/>
                          <a:ea typeface="Calibri"/>
                          <a:cs typeface="Times New Roman"/>
                        </a:rPr>
                        <a:t>In case of sparse network the no of available paths might decrease drastically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Used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latin typeface="Comic Sans MS" pitchFamily="66" charset="0"/>
                          <a:ea typeface="Calibri"/>
                          <a:cs typeface="Times New Roman"/>
                        </a:rPr>
                        <a:t>Unlimited (own) Limited (others). Buffer manage- </a:t>
                      </a:r>
                      <a:r>
                        <a:rPr lang="en-US" sz="1000" dirty="0" err="1">
                          <a:latin typeface="Comic Sans MS" pitchFamily="66" charset="0"/>
                          <a:ea typeface="Calibri"/>
                          <a:cs typeface="Times New Roman"/>
                        </a:rPr>
                        <a:t>ment</a:t>
                      </a:r>
                      <a:r>
                        <a:rPr lang="en-US" sz="1000" dirty="0">
                          <a:latin typeface="Comic Sans MS" pitchFamily="66" charset="0"/>
                          <a:ea typeface="Calibri"/>
                          <a:cs typeface="Times New Roman"/>
                        </a:rPr>
                        <a:t> Used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Own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Synthetic models of real data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5705">
                <a:tc>
                  <a:txBody>
                    <a:bodyPr/>
                    <a:lstStyle/>
                    <a:p>
                      <a:pPr marL="0" marR="0" algn="ctr">
                        <a:lnSpc>
                          <a:spcPct val="115000"/>
                        </a:lnSpc>
                        <a:spcBef>
                          <a:spcPts val="0"/>
                        </a:spcBef>
                        <a:spcAft>
                          <a:spcPts val="1000"/>
                        </a:spcAft>
                      </a:pPr>
                      <a:r>
                        <a:rPr lang="en-US" sz="1000" b="1">
                          <a:latin typeface="Comic Sans MS" pitchFamily="66" charset="0"/>
                          <a:ea typeface="Calibri"/>
                          <a:cs typeface="Times New Roman"/>
                        </a:rPr>
                        <a:t>CAR [22]</a:t>
                      </a:r>
                      <a:endParaRPr lang="en-US" sz="10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DSDV and Delivery probability using context information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Overhead of table management and exchange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Medium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OMNET++ [33]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Own Group based mobility model [35]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3095">
                <a:tc>
                  <a:txBody>
                    <a:bodyPr/>
                    <a:lstStyle/>
                    <a:p>
                      <a:pPr marL="0" marR="0" algn="ctr">
                        <a:lnSpc>
                          <a:spcPct val="115000"/>
                        </a:lnSpc>
                        <a:spcBef>
                          <a:spcPts val="0"/>
                        </a:spcBef>
                        <a:spcAft>
                          <a:spcPts val="1000"/>
                        </a:spcAft>
                      </a:pPr>
                      <a:r>
                        <a:rPr lang="en-US" sz="1000" b="1">
                          <a:latin typeface="Comic Sans MS" pitchFamily="66" charset="0"/>
                          <a:ea typeface="Calibri"/>
                          <a:cs typeface="Times New Roman"/>
                        </a:rPr>
                        <a:t>MV</a:t>
                      </a:r>
                      <a:endParaRPr lang="en-US" sz="1000">
                        <a:latin typeface="Comic Sans MS" pitchFamily="66" charset="0"/>
                        <a:ea typeface="Calibri"/>
                        <a:cs typeface="Times New Roman"/>
                      </a:endParaRPr>
                    </a:p>
                    <a:p>
                      <a:pPr marL="0" marR="0" algn="ctr">
                        <a:lnSpc>
                          <a:spcPct val="115000"/>
                        </a:lnSpc>
                        <a:spcBef>
                          <a:spcPts val="0"/>
                        </a:spcBef>
                        <a:spcAft>
                          <a:spcPts val="1000"/>
                        </a:spcAft>
                      </a:pPr>
                      <a:r>
                        <a:rPr lang="en-US" sz="1000" b="1">
                          <a:latin typeface="Comic Sans MS" pitchFamily="66" charset="0"/>
                          <a:ea typeface="Calibri"/>
                          <a:cs typeface="Times New Roman"/>
                        </a:rPr>
                        <a:t>Routing [23]</a:t>
                      </a:r>
                      <a:endParaRPr lang="en-US" sz="10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latin typeface="Comic Sans MS" pitchFamily="66" charset="0"/>
                          <a:ea typeface="Calibri"/>
                          <a:cs typeface="Times New Roman"/>
                        </a:rPr>
                        <a:t>Single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omic Sans MS" pitchFamily="66" charset="0"/>
                        <a:ea typeface="Calibri"/>
                        <a:cs typeface="Times New Roman"/>
                      </a:endParaRPr>
                    </a:p>
                    <a:p>
                      <a:pPr marL="0" marR="0" algn="ctr">
                        <a:lnSpc>
                          <a:spcPct val="115000"/>
                        </a:lnSpc>
                        <a:spcBef>
                          <a:spcPts val="0"/>
                        </a:spcBef>
                        <a:spcAft>
                          <a:spcPts val="0"/>
                        </a:spcAft>
                      </a:pPr>
                      <a:r>
                        <a:rPr lang="en-US" sz="1000">
                          <a:latin typeface="Comic Sans MS" pitchFamily="66" charset="0"/>
                          <a:ea typeface="Calibri"/>
                          <a:cs typeface="Times New Roman"/>
                        </a:rPr>
                        <a:t>Probability of visiting the region of the</a:t>
                      </a:r>
                    </a:p>
                    <a:p>
                      <a:pPr marL="0" marR="0" algn="ctr">
                        <a:lnSpc>
                          <a:spcPct val="115000"/>
                        </a:lnSpc>
                        <a:spcBef>
                          <a:spcPts val="0"/>
                        </a:spcBef>
                        <a:spcAft>
                          <a:spcPts val="1000"/>
                        </a:spcAft>
                      </a:pPr>
                      <a:r>
                        <a:rPr lang="en-US" sz="1000">
                          <a:latin typeface="Comic Sans MS" pitchFamily="66" charset="0"/>
                          <a:ea typeface="Calibri"/>
                          <a:cs typeface="Times New Roman"/>
                        </a:rPr>
                        <a:t>destination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Overhead in storing the mobility pattern of a node at reg- ular intervals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Medium more than Epidemic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Unlimited (own) Limited (others).  managed by FIFO.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Sufficient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NS-2[36]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Synthetic traces of node move-ment in geographicarea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3095">
                <a:tc>
                  <a:txBody>
                    <a:bodyPr/>
                    <a:lstStyle/>
                    <a:p>
                      <a:pPr marL="0" marR="0" algn="ctr">
                        <a:lnSpc>
                          <a:spcPct val="115000"/>
                        </a:lnSpc>
                        <a:spcBef>
                          <a:spcPts val="0"/>
                        </a:spcBef>
                        <a:spcAft>
                          <a:spcPts val="1000"/>
                        </a:spcAft>
                      </a:pPr>
                      <a:r>
                        <a:rPr lang="en-US" sz="1000" b="1">
                          <a:latin typeface="Comic Sans MS" pitchFamily="66" charset="0"/>
                          <a:ea typeface="Calibri"/>
                          <a:cs typeface="Times New Roman"/>
                        </a:rPr>
                        <a:t>Network</a:t>
                      </a:r>
                      <a:endParaRPr lang="en-US" sz="1000">
                        <a:latin typeface="Comic Sans MS" pitchFamily="66" charset="0"/>
                        <a:ea typeface="Calibri"/>
                        <a:cs typeface="Times New Roman"/>
                      </a:endParaRPr>
                    </a:p>
                    <a:p>
                      <a:pPr marL="0" marR="0" algn="ctr">
                        <a:lnSpc>
                          <a:spcPct val="115000"/>
                        </a:lnSpc>
                        <a:spcBef>
                          <a:spcPts val="0"/>
                        </a:spcBef>
                        <a:spcAft>
                          <a:spcPts val="1000"/>
                        </a:spcAft>
                      </a:pPr>
                      <a:r>
                        <a:rPr lang="en-US" sz="1000" b="1">
                          <a:latin typeface="Comic Sans MS" pitchFamily="66" charset="0"/>
                          <a:ea typeface="Calibri"/>
                          <a:cs typeface="Times New Roman"/>
                        </a:rPr>
                        <a:t>Coding [24]</a:t>
                      </a:r>
                      <a:endParaRPr lang="en-US" sz="1000">
                        <a:latin typeface="Comic Sans MS" pitchFamily="66"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Limited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Flooding to the neighbors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Overhead in encoding and decoding of message and reassembling at destination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Not Men-</a:t>
                      </a:r>
                    </a:p>
                    <a:p>
                      <a:pPr marL="0" marR="0" algn="ctr">
                        <a:lnSpc>
                          <a:spcPct val="115000"/>
                        </a:lnSpc>
                        <a:spcBef>
                          <a:spcPts val="0"/>
                        </a:spcBef>
                        <a:spcAft>
                          <a:spcPts val="1000"/>
                        </a:spcAft>
                      </a:pPr>
                      <a:r>
                        <a:rPr lang="en-US" sz="1000">
                          <a:latin typeface="Comic Sans MS" pitchFamily="66" charset="0"/>
                          <a:ea typeface="Calibri"/>
                          <a:cs typeface="Times New Roman"/>
                        </a:rPr>
                        <a:t>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Not men-tioned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a:latin typeface="Comic Sans MS" pitchFamily="66" charset="0"/>
                          <a:ea typeface="Calibri"/>
                          <a:cs typeface="Times New Roman"/>
                        </a:rPr>
                        <a:t>Own (custom time based simulator)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dirty="0">
                          <a:latin typeface="Comic Sans MS" pitchFamily="66" charset="0"/>
                          <a:ea typeface="Calibri"/>
                          <a:cs typeface="Times New Roman"/>
                        </a:rPr>
                        <a:t>RWP</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latin typeface="Comic Sans MS" pitchFamily="66" charset="0"/>
              </a:rPr>
              <a:t>Conclusion</a:t>
            </a:r>
            <a:endParaRPr lang="en-US" sz="3600" b="1" dirty="0">
              <a:solidFill>
                <a:srgbClr val="002060"/>
              </a:solidFill>
              <a:latin typeface="Comic Sans MS" pitchFamily="66" charset="0"/>
            </a:endParaRPr>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q"/>
            </a:pPr>
            <a:r>
              <a:rPr lang="en-US" dirty="0" smtClean="0">
                <a:latin typeface="Comic Sans MS" pitchFamily="66" charset="0"/>
              </a:rPr>
              <a:t>In this chapter, we have given a brief outline of a number of routing protocols for infrastructure-less OppNets. </a:t>
            </a:r>
          </a:p>
          <a:p>
            <a:pPr algn="just">
              <a:buFont typeface="Wingdings" pitchFamily="2" charset="2"/>
              <a:buChar char="q"/>
            </a:pPr>
            <a:r>
              <a:rPr lang="en-US" dirty="0" smtClean="0">
                <a:latin typeface="Comic Sans MS" pitchFamily="66" charset="0"/>
              </a:rPr>
              <a:t>These protocols have been analyzed and compared on the basis of their advantages and disadvantages with respect to a variety of parameters.</a:t>
            </a:r>
          </a:p>
          <a:p>
            <a:pPr algn="just">
              <a:buFont typeface="Wingdings" pitchFamily="2" charset="2"/>
              <a:buChar char="q"/>
            </a:pPr>
            <a:r>
              <a:rPr lang="en-US" dirty="0" smtClean="0">
                <a:latin typeface="Comic Sans MS" pitchFamily="66" charset="0"/>
              </a:rPr>
              <a:t>This study leads to the identification of some critical and explicit characteristics of each protocol along with their areas of application. </a:t>
            </a:r>
          </a:p>
          <a:p>
            <a:pPr algn="just">
              <a:buFont typeface="Wingdings" pitchFamily="2" charset="2"/>
              <a:buChar char="q"/>
            </a:pPr>
            <a:r>
              <a:rPr lang="en-US" dirty="0" smtClean="0">
                <a:latin typeface="Comic Sans MS" pitchFamily="66" charset="0"/>
              </a:rPr>
              <a:t>A few main concerns that are reflected in almost all protocols are delivery latency, packet dropping and packet loss, memory management, computation and storage overhead. </a:t>
            </a:r>
          </a:p>
          <a:p>
            <a:pPr algn="just">
              <a:buFont typeface="Wingdings" pitchFamily="2" charset="2"/>
              <a:buChar char="q"/>
            </a:pPr>
            <a:r>
              <a:rPr lang="en-US" dirty="0" smtClean="0">
                <a:latin typeface="Comic Sans MS" pitchFamily="66" charset="0"/>
              </a:rPr>
              <a:t>The discussed protocols in this chapter implement different techniques to abate the inefficiencies caused due to these factors.</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latin typeface="Comic Sans MS" pitchFamily="66" charset="0"/>
              </a:rPr>
              <a:t>References</a:t>
            </a:r>
            <a:endParaRPr lang="en-US" sz="3600" b="1" dirty="0">
              <a:solidFill>
                <a:srgbClr val="002060"/>
              </a:solidFill>
              <a:latin typeface="Comic Sans MS" pitchFamily="66" charset="0"/>
            </a:endParaRPr>
          </a:p>
        </p:txBody>
      </p:sp>
      <p:sp>
        <p:nvSpPr>
          <p:cNvPr id="3" name="Content Placeholder 2"/>
          <p:cNvSpPr>
            <a:spLocks noGrp="1"/>
          </p:cNvSpPr>
          <p:nvPr>
            <p:ph idx="1"/>
          </p:nvPr>
        </p:nvSpPr>
        <p:spPr/>
        <p:txBody>
          <a:bodyPr>
            <a:normAutofit fontScale="32500" lnSpcReduction="20000"/>
          </a:bodyPr>
          <a:lstStyle/>
          <a:p>
            <a:pPr>
              <a:buNone/>
            </a:pPr>
            <a:r>
              <a:rPr lang="en-US" sz="2800" dirty="0" smtClean="0">
                <a:latin typeface="Comic Sans MS" pitchFamily="66" charset="0"/>
              </a:rPr>
              <a:t>[1] L. </a:t>
            </a:r>
            <a:r>
              <a:rPr lang="en-US" sz="2800" dirty="0" err="1" smtClean="0">
                <a:latin typeface="Comic Sans MS" pitchFamily="66" charset="0"/>
              </a:rPr>
              <a:t>Lilien</a:t>
            </a:r>
            <a:r>
              <a:rPr lang="en-US" sz="2800" dirty="0" smtClean="0">
                <a:latin typeface="Comic Sans MS" pitchFamily="66" charset="0"/>
              </a:rPr>
              <a:t>, Z.H. </a:t>
            </a:r>
            <a:r>
              <a:rPr lang="en-US" sz="2800" dirty="0" err="1" smtClean="0">
                <a:latin typeface="Comic Sans MS" pitchFamily="66" charset="0"/>
              </a:rPr>
              <a:t>Kamal</a:t>
            </a:r>
            <a:r>
              <a:rPr lang="en-US" sz="2800" dirty="0" smtClean="0">
                <a:latin typeface="Comic Sans MS" pitchFamily="66" charset="0"/>
              </a:rPr>
              <a:t>, V. </a:t>
            </a:r>
            <a:r>
              <a:rPr lang="en-US" sz="2800" dirty="0" err="1" smtClean="0">
                <a:latin typeface="Comic Sans MS" pitchFamily="66" charset="0"/>
              </a:rPr>
              <a:t>Bhuse</a:t>
            </a:r>
            <a:r>
              <a:rPr lang="en-US" sz="2800" dirty="0" smtClean="0">
                <a:latin typeface="Comic Sans MS" pitchFamily="66" charset="0"/>
              </a:rPr>
              <a:t>, and A. Gupta, “Opportunistic Networks: The Concept and Research Challenges in Privacy and Security,” </a:t>
            </a:r>
            <a:r>
              <a:rPr lang="en-US" sz="2800" i="1" dirty="0" smtClean="0">
                <a:latin typeface="Comic Sans MS" pitchFamily="66" charset="0"/>
              </a:rPr>
              <a:t>in Proceedings Of NSF Intl. Workshop on Research Challenges in Security and Privacy for Mobile and Wireless Networks (WSPWN 2006)</a:t>
            </a:r>
            <a:r>
              <a:rPr lang="en-US" sz="2800" dirty="0" smtClean="0">
                <a:latin typeface="Comic Sans MS" pitchFamily="66" charset="0"/>
              </a:rPr>
              <a:t>, Miami, March 2006, pp. 134-147.</a:t>
            </a:r>
          </a:p>
          <a:p>
            <a:pPr>
              <a:buNone/>
            </a:pPr>
            <a:r>
              <a:rPr lang="en-US" sz="2800" dirty="0" smtClean="0">
                <a:latin typeface="Comic Sans MS" pitchFamily="66" charset="0"/>
              </a:rPr>
              <a:t>[2] Charles E. Perkins and Elizabeth M. Royer, "Ad hoc On-Demand Distance Vector Routing", </a:t>
            </a:r>
            <a:r>
              <a:rPr lang="en-US" sz="2800" i="1" dirty="0" smtClean="0">
                <a:latin typeface="Comic Sans MS" pitchFamily="66" charset="0"/>
              </a:rPr>
              <a:t>in Proceedings of the 2nd IEEE Workshop on Mobile Computing Systems and Applications</a:t>
            </a:r>
            <a:r>
              <a:rPr lang="en-US" sz="2800" dirty="0" smtClean="0">
                <a:latin typeface="Comic Sans MS" pitchFamily="66" charset="0"/>
              </a:rPr>
              <a:t>, New Orleans, LA, February 1999, pp. 90-100.</a:t>
            </a:r>
          </a:p>
          <a:p>
            <a:pPr>
              <a:buNone/>
            </a:pPr>
            <a:r>
              <a:rPr lang="en-US" sz="2800" dirty="0" smtClean="0">
                <a:latin typeface="Comic Sans MS" pitchFamily="66" charset="0"/>
              </a:rPr>
              <a:t> [3] L-J. Chen, C. Hung Yu, C. Tseng, H. Chu, and C. Chou, “A Content-Centric Framework for effective Data Dissemination in Opportunistic networks”, </a:t>
            </a:r>
            <a:r>
              <a:rPr lang="en-US" sz="2800" i="1" dirty="0" smtClean="0">
                <a:latin typeface="Comic Sans MS" pitchFamily="66" charset="0"/>
              </a:rPr>
              <a:t>IEEE Journal on selected Areas in Communications</a:t>
            </a:r>
            <a:r>
              <a:rPr lang="en-US" sz="2800" dirty="0" smtClean="0">
                <a:latin typeface="Comic Sans MS" pitchFamily="66" charset="0"/>
              </a:rPr>
              <a:t>, </a:t>
            </a:r>
            <a:r>
              <a:rPr lang="en-US" sz="2800" dirty="0" err="1" smtClean="0">
                <a:latin typeface="Comic Sans MS" pitchFamily="66" charset="0"/>
              </a:rPr>
              <a:t>vol</a:t>
            </a:r>
            <a:r>
              <a:rPr lang="en-US" sz="2800" dirty="0" smtClean="0">
                <a:latin typeface="Comic Sans MS" pitchFamily="66" charset="0"/>
              </a:rPr>
              <a:t>: 26, Issue: 5, June 2008, pp. 761-772.</a:t>
            </a:r>
          </a:p>
          <a:p>
            <a:pPr>
              <a:buNone/>
            </a:pPr>
            <a:r>
              <a:rPr lang="en-US" sz="2800" dirty="0" smtClean="0">
                <a:latin typeface="Comic Sans MS" pitchFamily="66" charset="0"/>
              </a:rPr>
              <a:t>[4] C.-M. Huang, K.-C. </a:t>
            </a:r>
            <a:r>
              <a:rPr lang="en-US" sz="2800" dirty="0" err="1" smtClean="0">
                <a:latin typeface="Comic Sans MS" pitchFamily="66" charset="0"/>
              </a:rPr>
              <a:t>Lan</a:t>
            </a:r>
            <a:r>
              <a:rPr lang="en-US" sz="2800" dirty="0" smtClean="0">
                <a:latin typeface="Comic Sans MS" pitchFamily="66" charset="0"/>
              </a:rPr>
              <a:t>, C.-Z, and Tsai, “A survey of opportunistic networks”, </a:t>
            </a:r>
            <a:r>
              <a:rPr lang="en-US" sz="2800" i="1" dirty="0" smtClean="0">
                <a:latin typeface="Comic Sans MS" pitchFamily="66" charset="0"/>
              </a:rPr>
              <a:t>in proceedings of the 22</a:t>
            </a:r>
            <a:r>
              <a:rPr lang="en-US" sz="2800" i="1" baseline="30000" dirty="0" smtClean="0">
                <a:latin typeface="Comic Sans MS" pitchFamily="66" charset="0"/>
              </a:rPr>
              <a:t>nd </a:t>
            </a:r>
            <a:r>
              <a:rPr lang="en-US" sz="2800" i="1" dirty="0" smtClean="0">
                <a:latin typeface="Comic Sans MS" pitchFamily="66" charset="0"/>
              </a:rPr>
              <a:t>Intl. Conference on Advanced Information Networking and Applications- workshops, 2008 (AINAW 2008)</a:t>
            </a:r>
            <a:r>
              <a:rPr lang="en-US" sz="2800" dirty="0" smtClean="0">
                <a:latin typeface="Comic Sans MS" pitchFamily="66" charset="0"/>
              </a:rPr>
              <a:t>, Okinawa, Japan, 25-28 March, 2008, pp. 1672-1677.</a:t>
            </a:r>
          </a:p>
          <a:p>
            <a:pPr>
              <a:buNone/>
            </a:pPr>
            <a:r>
              <a:rPr lang="en-US" sz="2800" dirty="0" smtClean="0">
                <a:latin typeface="Comic Sans MS" pitchFamily="66" charset="0"/>
              </a:rPr>
              <a:t>[5] S. K. </a:t>
            </a:r>
            <a:r>
              <a:rPr lang="en-US" sz="2800" dirty="0" err="1" smtClean="0">
                <a:latin typeface="Comic Sans MS" pitchFamily="66" charset="0"/>
              </a:rPr>
              <a:t>Dhurandher</a:t>
            </a:r>
            <a:r>
              <a:rPr lang="en-US" sz="2800" dirty="0" smtClean="0">
                <a:latin typeface="Comic Sans MS" pitchFamily="66" charset="0"/>
              </a:rPr>
              <a:t>, D. K. Sharma, I. </a:t>
            </a:r>
            <a:r>
              <a:rPr lang="en-US" sz="2800" dirty="0" err="1" smtClean="0">
                <a:latin typeface="Comic Sans MS" pitchFamily="66" charset="0"/>
              </a:rPr>
              <a:t>Woungang</a:t>
            </a:r>
            <a:r>
              <a:rPr lang="en-US" sz="2800" dirty="0" smtClean="0">
                <a:latin typeface="Comic Sans MS" pitchFamily="66" charset="0"/>
              </a:rPr>
              <a:t>, and H.C. Chao, “Performance Evaluation of Various Routing Protocols in Opportunistic Networks”, </a:t>
            </a:r>
            <a:r>
              <a:rPr lang="en-US" sz="2800" i="1" dirty="0" smtClean="0">
                <a:latin typeface="Comic Sans MS" pitchFamily="66" charset="0"/>
              </a:rPr>
              <a:t>in Proceedings of IEEE GLOBECOM Workshop 2011</a:t>
            </a:r>
            <a:r>
              <a:rPr lang="en-US" sz="2800" b="1" dirty="0" smtClean="0">
                <a:latin typeface="Comic Sans MS" pitchFamily="66" charset="0"/>
              </a:rPr>
              <a:t>, Houston, Texas, USA , 5-9 December, 2011, pp. 1067-1071.</a:t>
            </a:r>
            <a:endParaRPr lang="en-US" sz="2800" dirty="0" smtClean="0">
              <a:latin typeface="Comic Sans MS" pitchFamily="66" charset="0"/>
            </a:endParaRPr>
          </a:p>
          <a:p>
            <a:pPr>
              <a:buNone/>
            </a:pPr>
            <a:r>
              <a:rPr lang="en-US" sz="2800" dirty="0" smtClean="0">
                <a:latin typeface="Comic Sans MS" pitchFamily="66" charset="0"/>
              </a:rPr>
              <a:t>[6] K. Fall, “A Delay-Tolerant Network Architecture for Challenged Internets”, </a:t>
            </a:r>
            <a:r>
              <a:rPr lang="en-US" sz="2800" i="1" dirty="0" smtClean="0">
                <a:latin typeface="Comic Sans MS" pitchFamily="66" charset="0"/>
              </a:rPr>
              <a:t>in proceedings of ACM SIGCOMM 2003</a:t>
            </a:r>
            <a:r>
              <a:rPr lang="en-US" sz="2800" dirty="0" smtClean="0">
                <a:latin typeface="Comic Sans MS" pitchFamily="66" charset="0"/>
              </a:rPr>
              <a:t>, Karlsruhe, Germany, 25-29 August, 2003, pp. 27-34.</a:t>
            </a:r>
          </a:p>
          <a:p>
            <a:pPr>
              <a:buNone/>
            </a:pPr>
            <a:r>
              <a:rPr lang="en-US" sz="2800" dirty="0" smtClean="0">
                <a:latin typeface="Comic Sans MS" pitchFamily="66" charset="0"/>
              </a:rPr>
              <a:t>[7] Z. Zhang, “Routing in Intermittently Connected Mobile Ad Hoc Networks and Delay Tolerant Networks: Overview and Challenges”, </a:t>
            </a:r>
            <a:r>
              <a:rPr lang="en-US" sz="2800" i="1" dirty="0" smtClean="0">
                <a:latin typeface="Comic Sans MS" pitchFamily="66" charset="0"/>
              </a:rPr>
              <a:t>IEEE Communications Surveys and Tutorials</a:t>
            </a:r>
            <a:r>
              <a:rPr lang="en-US" sz="2800" dirty="0" smtClean="0">
                <a:latin typeface="Comic Sans MS" pitchFamily="66" charset="0"/>
              </a:rPr>
              <a:t>, </a:t>
            </a:r>
            <a:r>
              <a:rPr lang="en-US" sz="2800" dirty="0" err="1" smtClean="0">
                <a:latin typeface="Comic Sans MS" pitchFamily="66" charset="0"/>
              </a:rPr>
              <a:t>Vol</a:t>
            </a:r>
            <a:r>
              <a:rPr lang="en-US" sz="2800" dirty="0" smtClean="0">
                <a:latin typeface="Comic Sans MS" pitchFamily="66" charset="0"/>
              </a:rPr>
              <a:t>: 8, Issue: 1, 2006, pp. 24-37.</a:t>
            </a:r>
          </a:p>
          <a:p>
            <a:pPr>
              <a:buNone/>
            </a:pPr>
            <a:r>
              <a:rPr lang="en-US" sz="2800" dirty="0" smtClean="0">
                <a:latin typeface="Comic Sans MS" pitchFamily="66" charset="0"/>
              </a:rPr>
              <a:t>[8] L. </a:t>
            </a:r>
            <a:r>
              <a:rPr lang="en-US" sz="2800" dirty="0" err="1" smtClean="0">
                <a:latin typeface="Comic Sans MS" pitchFamily="66" charset="0"/>
              </a:rPr>
              <a:t>Pelusi</a:t>
            </a:r>
            <a:r>
              <a:rPr lang="en-US" sz="2800" dirty="0" smtClean="0">
                <a:latin typeface="Comic Sans MS" pitchFamily="66" charset="0"/>
              </a:rPr>
              <a:t>, A. </a:t>
            </a:r>
            <a:r>
              <a:rPr lang="en-US" sz="2800" dirty="0" err="1" smtClean="0">
                <a:latin typeface="Comic Sans MS" pitchFamily="66" charset="0"/>
              </a:rPr>
              <a:t>Passarella</a:t>
            </a:r>
            <a:r>
              <a:rPr lang="en-US" sz="2800" dirty="0" smtClean="0">
                <a:latin typeface="Comic Sans MS" pitchFamily="66" charset="0"/>
              </a:rPr>
              <a:t>, and M. Conti, “Opportunistic networking: data forwarding in disconnected mobile ad hoc networks”, </a:t>
            </a:r>
            <a:r>
              <a:rPr lang="en-US" sz="2800" i="1" dirty="0" smtClean="0">
                <a:latin typeface="Comic Sans MS" pitchFamily="66" charset="0"/>
              </a:rPr>
              <a:t>IEEE Communications Magazine</a:t>
            </a:r>
            <a:r>
              <a:rPr lang="en-US" sz="2800" dirty="0" smtClean="0">
                <a:latin typeface="Comic Sans MS" pitchFamily="66" charset="0"/>
              </a:rPr>
              <a:t>, </a:t>
            </a:r>
            <a:r>
              <a:rPr lang="en-US" sz="2800" dirty="0" err="1" smtClean="0">
                <a:latin typeface="Comic Sans MS" pitchFamily="66" charset="0"/>
              </a:rPr>
              <a:t>Vol</a:t>
            </a:r>
            <a:r>
              <a:rPr lang="en-US" sz="2800" dirty="0" smtClean="0">
                <a:latin typeface="Comic Sans MS" pitchFamily="66" charset="0"/>
              </a:rPr>
              <a:t>: 44, Issue: 11, November 2006, pp. 134-141.</a:t>
            </a:r>
          </a:p>
          <a:p>
            <a:pPr>
              <a:buNone/>
            </a:pPr>
            <a:r>
              <a:rPr lang="en-US" sz="2800" dirty="0" smtClean="0">
                <a:latin typeface="Comic Sans MS" pitchFamily="66" charset="0"/>
              </a:rPr>
              <a:t>[9] T. </a:t>
            </a:r>
            <a:r>
              <a:rPr lang="en-US" sz="2800" dirty="0" err="1" smtClean="0">
                <a:latin typeface="Comic Sans MS" pitchFamily="66" charset="0"/>
              </a:rPr>
              <a:t>Spyropoulos</a:t>
            </a:r>
            <a:r>
              <a:rPr lang="en-US" sz="2800" dirty="0" smtClean="0">
                <a:latin typeface="Comic Sans MS" pitchFamily="66" charset="0"/>
              </a:rPr>
              <a:t>, K. </a:t>
            </a:r>
            <a:r>
              <a:rPr lang="en-US" sz="2800" dirty="0" err="1" smtClean="0">
                <a:latin typeface="Comic Sans MS" pitchFamily="66" charset="0"/>
              </a:rPr>
              <a:t>Psounis</a:t>
            </a:r>
            <a:r>
              <a:rPr lang="en-US" sz="2800" dirty="0" smtClean="0">
                <a:latin typeface="Comic Sans MS" pitchFamily="66" charset="0"/>
              </a:rPr>
              <a:t>, and C. S. </a:t>
            </a:r>
            <a:r>
              <a:rPr lang="en-US" sz="2800" dirty="0" err="1" smtClean="0">
                <a:latin typeface="Comic Sans MS" pitchFamily="66" charset="0"/>
              </a:rPr>
              <a:t>Raghavendra</a:t>
            </a:r>
            <a:r>
              <a:rPr lang="en-US" sz="2800" dirty="0" smtClean="0">
                <a:latin typeface="Comic Sans MS" pitchFamily="66" charset="0"/>
              </a:rPr>
              <a:t>. “Single-copy routing in intermittently connected mobile Networks”. ”, </a:t>
            </a:r>
            <a:r>
              <a:rPr lang="en-US" sz="2800" i="1" dirty="0" smtClean="0">
                <a:latin typeface="Comic Sans MS" pitchFamily="66" charset="0"/>
              </a:rPr>
              <a:t>in Proceedings of First Annual IEEE Communications Society Conference on Sensor and Ad Hoc Communications and Networks (SECON 2004)</a:t>
            </a:r>
            <a:r>
              <a:rPr lang="en-US" sz="2800" dirty="0" smtClean="0">
                <a:latin typeface="Comic Sans MS" pitchFamily="66" charset="0"/>
              </a:rPr>
              <a:t>, Santa Clara, CA, USA, 4-7 Oct. 2004, pp. 235-244.</a:t>
            </a:r>
          </a:p>
          <a:p>
            <a:pPr>
              <a:buNone/>
            </a:pPr>
            <a:r>
              <a:rPr lang="en-US" sz="2800" dirty="0" smtClean="0">
                <a:latin typeface="Comic Sans MS" pitchFamily="66" charset="0"/>
              </a:rPr>
              <a:t>[10] S. Jain, K. Fall, and R. </a:t>
            </a:r>
            <a:r>
              <a:rPr lang="en-US" sz="2800" dirty="0" err="1" smtClean="0">
                <a:latin typeface="Comic Sans MS" pitchFamily="66" charset="0"/>
              </a:rPr>
              <a:t>Patra</a:t>
            </a:r>
            <a:r>
              <a:rPr lang="en-US" sz="2800" dirty="0" smtClean="0">
                <a:latin typeface="Comic Sans MS" pitchFamily="66" charset="0"/>
              </a:rPr>
              <a:t>, “Routing in a Delay Tolerant Network”, </a:t>
            </a:r>
            <a:r>
              <a:rPr lang="en-US" sz="2800" i="1" dirty="0" smtClean="0">
                <a:latin typeface="Comic Sans MS" pitchFamily="66" charset="0"/>
              </a:rPr>
              <a:t>in proceedings of ACM SIGCOMM 2004</a:t>
            </a:r>
            <a:r>
              <a:rPr lang="en-US" sz="2800" dirty="0" smtClean="0">
                <a:latin typeface="Comic Sans MS" pitchFamily="66" charset="0"/>
              </a:rPr>
              <a:t>, Portland/ Oregon/ USA, 30 Aug.-3 Sept. 2004, pp. 145–158.</a:t>
            </a:r>
          </a:p>
          <a:p>
            <a:pPr>
              <a:buNone/>
            </a:pPr>
            <a:r>
              <a:rPr lang="en-US" sz="2800" dirty="0" smtClean="0">
                <a:latin typeface="Comic Sans MS" pitchFamily="66" charset="0"/>
              </a:rPr>
              <a:t>[11] A. </a:t>
            </a:r>
            <a:r>
              <a:rPr lang="en-US" sz="2800" dirty="0" err="1" smtClean="0">
                <a:latin typeface="Comic Sans MS" pitchFamily="66" charset="0"/>
              </a:rPr>
              <a:t>Vahdat</a:t>
            </a:r>
            <a:r>
              <a:rPr lang="en-US" sz="2800" dirty="0" smtClean="0">
                <a:latin typeface="Comic Sans MS" pitchFamily="66" charset="0"/>
              </a:rPr>
              <a:t>, and D. Becker, “Epidemic routing for partially connected ad hoc networks”, </a:t>
            </a:r>
            <a:r>
              <a:rPr lang="en-US" sz="2800" i="1" dirty="0" smtClean="0">
                <a:latin typeface="Comic Sans MS" pitchFamily="66" charset="0"/>
              </a:rPr>
              <a:t>Technical Report CS-2000-06, Dept. of Computer Science, Duke University</a:t>
            </a:r>
            <a:r>
              <a:rPr lang="en-US" sz="2800" dirty="0" smtClean="0">
                <a:latin typeface="Comic Sans MS" pitchFamily="66" charset="0"/>
              </a:rPr>
              <a:t>, Durham, NC, 2000.</a:t>
            </a:r>
          </a:p>
          <a:p>
            <a:pPr>
              <a:buNone/>
            </a:pPr>
            <a:r>
              <a:rPr lang="en-US" sz="2800" dirty="0" smtClean="0">
                <a:latin typeface="Comic Sans MS" pitchFamily="66" charset="0"/>
              </a:rPr>
              <a:t>[12] T. </a:t>
            </a:r>
            <a:r>
              <a:rPr lang="en-US" sz="2800" dirty="0" err="1" smtClean="0">
                <a:latin typeface="Comic Sans MS" pitchFamily="66" charset="0"/>
              </a:rPr>
              <a:t>Spyropoulos</a:t>
            </a:r>
            <a:r>
              <a:rPr lang="en-US" sz="2800" dirty="0" smtClean="0">
                <a:latin typeface="Comic Sans MS" pitchFamily="66" charset="0"/>
              </a:rPr>
              <a:t>, K. </a:t>
            </a:r>
            <a:r>
              <a:rPr lang="en-US" sz="2800" dirty="0" err="1" smtClean="0">
                <a:latin typeface="Comic Sans MS" pitchFamily="66" charset="0"/>
              </a:rPr>
              <a:t>Psounis</a:t>
            </a:r>
            <a:r>
              <a:rPr lang="en-US" sz="2800" dirty="0" smtClean="0">
                <a:latin typeface="Comic Sans MS" pitchFamily="66" charset="0"/>
              </a:rPr>
              <a:t>, and C. S. </a:t>
            </a:r>
            <a:r>
              <a:rPr lang="en-US" sz="2800" dirty="0" err="1" smtClean="0">
                <a:latin typeface="Comic Sans MS" pitchFamily="66" charset="0"/>
              </a:rPr>
              <a:t>Raghavendra</a:t>
            </a:r>
            <a:r>
              <a:rPr lang="en-US" sz="2800" dirty="0" smtClean="0">
                <a:latin typeface="Comic Sans MS" pitchFamily="66" charset="0"/>
              </a:rPr>
              <a:t>, “Spray and wait: An efficient routing scheme for intermittently connected mobile networks”, </a:t>
            </a:r>
            <a:r>
              <a:rPr lang="en-US" sz="2800" i="1" dirty="0" smtClean="0">
                <a:latin typeface="Comic Sans MS" pitchFamily="66" charset="0"/>
              </a:rPr>
              <a:t>in proceedings of ACM SIGCOMM Workshop on Delay-Tolerant Networking (WDTN ’05)</a:t>
            </a:r>
            <a:r>
              <a:rPr lang="en-US" sz="2800" dirty="0" smtClean="0">
                <a:latin typeface="Comic Sans MS" pitchFamily="66" charset="0"/>
              </a:rPr>
              <a:t>, Philadelphia, PA, USA, 22-26 Aug. 2005, pp. 252–259.</a:t>
            </a:r>
          </a:p>
          <a:p>
            <a:pPr>
              <a:buNone/>
            </a:pPr>
            <a:r>
              <a:rPr lang="en-US" sz="2800" dirty="0" smtClean="0">
                <a:latin typeface="Comic Sans MS" pitchFamily="66" charset="0"/>
              </a:rPr>
              <a:t>[13] T. </a:t>
            </a:r>
            <a:r>
              <a:rPr lang="en-US" sz="2800" dirty="0" err="1" smtClean="0">
                <a:latin typeface="Comic Sans MS" pitchFamily="66" charset="0"/>
              </a:rPr>
              <a:t>Spyropoulos</a:t>
            </a:r>
            <a:r>
              <a:rPr lang="en-US" sz="2800" dirty="0" smtClean="0">
                <a:latin typeface="Comic Sans MS" pitchFamily="66" charset="0"/>
              </a:rPr>
              <a:t>, K </a:t>
            </a:r>
            <a:r>
              <a:rPr lang="en-US" sz="2800" dirty="0" err="1" smtClean="0">
                <a:latin typeface="Comic Sans MS" pitchFamily="66" charset="0"/>
              </a:rPr>
              <a:t>Psounis</a:t>
            </a:r>
            <a:r>
              <a:rPr lang="en-US" sz="2800" dirty="0" smtClean="0">
                <a:latin typeface="Comic Sans MS" pitchFamily="66" charset="0"/>
              </a:rPr>
              <a:t> and C.S. </a:t>
            </a:r>
            <a:r>
              <a:rPr lang="en-US" sz="2800" dirty="0" err="1" smtClean="0">
                <a:latin typeface="Comic Sans MS" pitchFamily="66" charset="0"/>
              </a:rPr>
              <a:t>Raghavendra</a:t>
            </a:r>
            <a:r>
              <a:rPr lang="en-US" sz="2800" dirty="0" smtClean="0">
                <a:latin typeface="Comic Sans MS" pitchFamily="66" charset="0"/>
              </a:rPr>
              <a:t>, “Spray and Focus: Efficient Mobility-Assisted Routing for Heterogeneous and Correlated Mobility”, </a:t>
            </a:r>
            <a:r>
              <a:rPr lang="en-US" sz="2800" i="1" dirty="0" smtClean="0">
                <a:latin typeface="Comic Sans MS" pitchFamily="66" charset="0"/>
              </a:rPr>
              <a:t>in proceedings of the Fifth IEEE International Conference on Pervasive Computing and Communications Workshops (</a:t>
            </a:r>
            <a:r>
              <a:rPr lang="en-US" sz="2800" i="1" dirty="0" err="1" smtClean="0">
                <a:latin typeface="Comic Sans MS" pitchFamily="66" charset="0"/>
              </a:rPr>
              <a:t>PerComW</a:t>
            </a:r>
            <a:r>
              <a:rPr lang="en-US" sz="2800" i="1" dirty="0" smtClean="0">
                <a:latin typeface="Comic Sans MS" pitchFamily="66" charset="0"/>
              </a:rPr>
              <a:t> '07)</a:t>
            </a:r>
            <a:r>
              <a:rPr lang="en-US" sz="2800" dirty="0" smtClean="0">
                <a:latin typeface="Comic Sans MS" pitchFamily="66" charset="0"/>
              </a:rPr>
              <a:t>, White Plains, NY, 19-23 March 2007, pp. 79-85.</a:t>
            </a:r>
          </a:p>
          <a:p>
            <a:pPr>
              <a:buNone/>
            </a:pPr>
            <a:r>
              <a:rPr lang="en-US" sz="2800" dirty="0" smtClean="0">
                <a:latin typeface="Comic Sans MS" pitchFamily="66" charset="0"/>
              </a:rPr>
              <a:t>[14] J. </a:t>
            </a:r>
            <a:r>
              <a:rPr lang="en-US" sz="2800" dirty="0" err="1" smtClean="0">
                <a:latin typeface="Comic Sans MS" pitchFamily="66" charset="0"/>
              </a:rPr>
              <a:t>Makhlouta</a:t>
            </a:r>
            <a:r>
              <a:rPr lang="en-US" sz="2800" dirty="0" smtClean="0">
                <a:latin typeface="Comic Sans MS" pitchFamily="66" charset="0"/>
              </a:rPr>
              <a:t>, H. </a:t>
            </a:r>
            <a:r>
              <a:rPr lang="en-US" sz="2800" dirty="0" err="1" smtClean="0">
                <a:latin typeface="Comic Sans MS" pitchFamily="66" charset="0"/>
              </a:rPr>
              <a:t>Harkous</a:t>
            </a:r>
            <a:r>
              <a:rPr lang="en-US" sz="2800" dirty="0" smtClean="0">
                <a:latin typeface="Comic Sans MS" pitchFamily="66" charset="0"/>
              </a:rPr>
              <a:t>, F. </a:t>
            </a:r>
            <a:r>
              <a:rPr lang="en-US" sz="2800" dirty="0" err="1" smtClean="0">
                <a:latin typeface="Comic Sans MS" pitchFamily="66" charset="0"/>
              </a:rPr>
              <a:t>Hutayt</a:t>
            </a:r>
            <a:r>
              <a:rPr lang="en-US" sz="2800" dirty="0" smtClean="0">
                <a:latin typeface="Comic Sans MS" pitchFamily="66" charset="0"/>
              </a:rPr>
              <a:t> and H. </a:t>
            </a:r>
            <a:r>
              <a:rPr lang="en-US" sz="2800" dirty="0" err="1" smtClean="0">
                <a:latin typeface="Comic Sans MS" pitchFamily="66" charset="0"/>
              </a:rPr>
              <a:t>Artail</a:t>
            </a:r>
            <a:r>
              <a:rPr lang="en-US" sz="2800" dirty="0" smtClean="0">
                <a:latin typeface="Comic Sans MS" pitchFamily="66" charset="0"/>
              </a:rPr>
              <a:t>. “Adaptive Fuzzy Spray and Wait: Efficient Routing for Opportunistic Networks”, </a:t>
            </a:r>
            <a:r>
              <a:rPr lang="en-US" sz="2800" i="1" dirty="0" smtClean="0">
                <a:latin typeface="Comic Sans MS" pitchFamily="66" charset="0"/>
              </a:rPr>
              <a:t>in proceedings of IEEE International Conference on Selected Topics in Mobile and Wireless Networking( </a:t>
            </a:r>
            <a:r>
              <a:rPr lang="en-US" sz="2800" i="1" dirty="0" err="1" smtClean="0">
                <a:latin typeface="Comic Sans MS" pitchFamily="66" charset="0"/>
              </a:rPr>
              <a:t>iCOST</a:t>
            </a:r>
            <a:r>
              <a:rPr lang="en-US" sz="2800" i="1" dirty="0" smtClean="0">
                <a:latin typeface="Comic Sans MS" pitchFamily="66" charset="0"/>
              </a:rPr>
              <a:t>)</a:t>
            </a:r>
            <a:r>
              <a:rPr lang="en-US" sz="2800" dirty="0" smtClean="0">
                <a:latin typeface="Comic Sans MS" pitchFamily="66" charset="0"/>
              </a:rPr>
              <a:t>, Shanghai, China, 10-12 October, 2011, pp. 64 – 69. </a:t>
            </a:r>
          </a:p>
          <a:p>
            <a:pPr>
              <a:buNone/>
            </a:pPr>
            <a:r>
              <a:rPr lang="en-US" sz="2800" dirty="0" smtClean="0">
                <a:latin typeface="Comic Sans MS" pitchFamily="66" charset="0"/>
              </a:rPr>
              <a:t> [15] A. Lindgren, A. </a:t>
            </a:r>
            <a:r>
              <a:rPr lang="en-US" sz="2800" dirty="0" err="1" smtClean="0">
                <a:latin typeface="Comic Sans MS" pitchFamily="66" charset="0"/>
              </a:rPr>
              <a:t>Doria</a:t>
            </a:r>
            <a:r>
              <a:rPr lang="en-US" sz="2800" dirty="0" smtClean="0">
                <a:latin typeface="Comic Sans MS" pitchFamily="66" charset="0"/>
              </a:rPr>
              <a:t>, and O. </a:t>
            </a:r>
            <a:r>
              <a:rPr lang="en-US" sz="2800" dirty="0" err="1" smtClean="0">
                <a:latin typeface="Comic Sans MS" pitchFamily="66" charset="0"/>
              </a:rPr>
              <a:t>Schelen</a:t>
            </a:r>
            <a:r>
              <a:rPr lang="en-US" sz="2800" dirty="0" smtClean="0">
                <a:latin typeface="Comic Sans MS" pitchFamily="66" charset="0"/>
              </a:rPr>
              <a:t>, “Probabilistic routing in intermittently connected networks”, </a:t>
            </a:r>
            <a:r>
              <a:rPr lang="en-US" sz="2800" i="1" dirty="0" smtClean="0">
                <a:latin typeface="Comic Sans MS" pitchFamily="66" charset="0"/>
              </a:rPr>
              <a:t>ACM SIGMOBILE, Mobile Computing and Communications Review</a:t>
            </a:r>
            <a:r>
              <a:rPr lang="en-US" sz="2800" dirty="0" smtClean="0">
                <a:latin typeface="Comic Sans MS" pitchFamily="66" charset="0"/>
              </a:rPr>
              <a:t>, </a:t>
            </a:r>
            <a:r>
              <a:rPr lang="en-US" sz="2800" dirty="0" err="1" smtClean="0">
                <a:latin typeface="Comic Sans MS" pitchFamily="66" charset="0"/>
              </a:rPr>
              <a:t>Vol</a:t>
            </a:r>
            <a:r>
              <a:rPr lang="en-US" sz="2800" dirty="0" smtClean="0">
                <a:latin typeface="Comic Sans MS" pitchFamily="66" charset="0"/>
              </a:rPr>
              <a:t>: 7, Issue: 3, July 2003, pp. 19–20.</a:t>
            </a:r>
            <a:endParaRPr lang="en-US" sz="2600" dirty="0">
              <a:latin typeface="Comic Sans MS" pitchFamily="66"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latin typeface="Comic Sans MS" pitchFamily="66" charset="0"/>
              </a:rPr>
              <a:t>References (contd.)</a:t>
            </a:r>
            <a:endParaRPr lang="en-US" sz="3600" b="1" dirty="0"/>
          </a:p>
        </p:txBody>
      </p:sp>
      <p:sp>
        <p:nvSpPr>
          <p:cNvPr id="3" name="Content Placeholder 2"/>
          <p:cNvSpPr>
            <a:spLocks noGrp="1"/>
          </p:cNvSpPr>
          <p:nvPr>
            <p:ph idx="1"/>
          </p:nvPr>
        </p:nvSpPr>
        <p:spPr/>
        <p:txBody>
          <a:bodyPr>
            <a:noAutofit/>
          </a:bodyPr>
          <a:lstStyle/>
          <a:p>
            <a:pPr>
              <a:buNone/>
            </a:pPr>
            <a:r>
              <a:rPr lang="en-US" sz="850" dirty="0" smtClean="0">
                <a:latin typeface="Comic Sans MS" pitchFamily="66" charset="0"/>
              </a:rPr>
              <a:t>[16] Ting-Kai Huang, </a:t>
            </a:r>
            <a:r>
              <a:rPr lang="en-US" sz="850" dirty="0" err="1" smtClean="0">
                <a:latin typeface="Comic Sans MS" pitchFamily="66" charset="0"/>
              </a:rPr>
              <a:t>Chia-Keng</a:t>
            </a:r>
            <a:r>
              <a:rPr lang="en-US" sz="850" dirty="0" smtClean="0">
                <a:latin typeface="Comic Sans MS" pitchFamily="66" charset="0"/>
              </a:rPr>
              <a:t> Lee, Ling-</a:t>
            </a:r>
            <a:r>
              <a:rPr lang="en-US" sz="850" dirty="0" err="1" smtClean="0">
                <a:latin typeface="Comic Sans MS" pitchFamily="66" charset="0"/>
              </a:rPr>
              <a:t>Jyh</a:t>
            </a:r>
            <a:r>
              <a:rPr lang="en-US" sz="850" dirty="0" smtClean="0">
                <a:latin typeface="Comic Sans MS" pitchFamily="66" charset="0"/>
              </a:rPr>
              <a:t> Chen. “</a:t>
            </a:r>
            <a:r>
              <a:rPr lang="en-US" sz="850" dirty="0" err="1" smtClean="0">
                <a:latin typeface="Comic Sans MS" pitchFamily="66" charset="0"/>
              </a:rPr>
              <a:t>PRoPHET</a:t>
            </a:r>
            <a:r>
              <a:rPr lang="en-US" sz="850" dirty="0" smtClean="0">
                <a:latin typeface="Comic Sans MS" pitchFamily="66" charset="0"/>
              </a:rPr>
              <a:t>+: An Adaptive </a:t>
            </a:r>
            <a:r>
              <a:rPr lang="en-US" sz="850" dirty="0" err="1" smtClean="0">
                <a:latin typeface="Comic Sans MS" pitchFamily="66" charset="0"/>
              </a:rPr>
              <a:t>PRoPHET</a:t>
            </a:r>
            <a:r>
              <a:rPr lang="en-US" sz="850" dirty="0" smtClean="0">
                <a:latin typeface="Comic Sans MS" pitchFamily="66" charset="0"/>
              </a:rPr>
              <a:t>-Based Routing Protocol for Opportunistic Network”, </a:t>
            </a:r>
            <a:r>
              <a:rPr lang="en-US" sz="850" i="1" dirty="0" smtClean="0">
                <a:latin typeface="Comic Sans MS" pitchFamily="66" charset="0"/>
              </a:rPr>
              <a:t>in proceedings of</a:t>
            </a:r>
            <a:r>
              <a:rPr lang="en-US" sz="850" dirty="0" smtClean="0">
                <a:latin typeface="Comic Sans MS" pitchFamily="66" charset="0"/>
              </a:rPr>
              <a:t> </a:t>
            </a:r>
            <a:r>
              <a:rPr lang="en-US" sz="850" i="1" dirty="0" smtClean="0">
                <a:latin typeface="Comic Sans MS" pitchFamily="66" charset="0"/>
              </a:rPr>
              <a:t>24th IEEE International Conference on Advanced Information Networking and Applications (AINA 2010),</a:t>
            </a:r>
            <a:r>
              <a:rPr lang="en-US" sz="850" dirty="0" smtClean="0">
                <a:latin typeface="Comic Sans MS" pitchFamily="66" charset="0"/>
              </a:rPr>
              <a:t> Perth, Australia, 20-13 April 2010, pp. 112-119.</a:t>
            </a:r>
          </a:p>
          <a:p>
            <a:pPr>
              <a:buNone/>
            </a:pPr>
            <a:r>
              <a:rPr lang="en-US" sz="850" dirty="0" smtClean="0">
                <a:latin typeface="Comic Sans MS" pitchFamily="66" charset="0"/>
              </a:rPr>
              <a:t>[17] C. </a:t>
            </a:r>
            <a:r>
              <a:rPr lang="en-US" sz="850" dirty="0" err="1" smtClean="0">
                <a:latin typeface="Comic Sans MS" pitchFamily="66" charset="0"/>
              </a:rPr>
              <a:t>Boldrini</a:t>
            </a:r>
            <a:r>
              <a:rPr lang="en-US" sz="850" dirty="0" smtClean="0">
                <a:latin typeface="Comic Sans MS" pitchFamily="66" charset="0"/>
              </a:rPr>
              <a:t>, M. Conti, I. </a:t>
            </a:r>
            <a:r>
              <a:rPr lang="en-US" sz="850" dirty="0" err="1" smtClean="0">
                <a:latin typeface="Comic Sans MS" pitchFamily="66" charset="0"/>
              </a:rPr>
              <a:t>Iacopini</a:t>
            </a:r>
            <a:r>
              <a:rPr lang="en-US" sz="850" dirty="0" smtClean="0">
                <a:latin typeface="Comic Sans MS" pitchFamily="66" charset="0"/>
              </a:rPr>
              <a:t> and A. </a:t>
            </a:r>
            <a:r>
              <a:rPr lang="en-US" sz="850" dirty="0" err="1" smtClean="0">
                <a:latin typeface="Comic Sans MS" pitchFamily="66" charset="0"/>
              </a:rPr>
              <a:t>Passarella</a:t>
            </a:r>
            <a:r>
              <a:rPr lang="en-US" sz="850" dirty="0" smtClean="0">
                <a:latin typeface="Comic Sans MS" pitchFamily="66" charset="0"/>
              </a:rPr>
              <a:t>, “HiBOp: a History Based Routing Protocol for Opportunistic Networks”, </a:t>
            </a:r>
            <a:r>
              <a:rPr lang="en-US" sz="850" i="1" dirty="0" smtClean="0">
                <a:latin typeface="Comic Sans MS" pitchFamily="66" charset="0"/>
              </a:rPr>
              <a:t>in proceedings of IEEE International Symposium on World of Wireless, Mobile and Multimedia Networks, 2007 (</a:t>
            </a:r>
            <a:r>
              <a:rPr lang="en-US" sz="850" i="1" dirty="0" err="1" smtClean="0">
                <a:latin typeface="Comic Sans MS" pitchFamily="66" charset="0"/>
              </a:rPr>
              <a:t>WoWMoM</a:t>
            </a:r>
            <a:r>
              <a:rPr lang="en-US" sz="850" i="1" dirty="0" smtClean="0">
                <a:latin typeface="Comic Sans MS" pitchFamily="66" charset="0"/>
              </a:rPr>
              <a:t> 2007)</a:t>
            </a:r>
            <a:r>
              <a:rPr lang="en-US" sz="850" dirty="0" smtClean="0">
                <a:latin typeface="Comic Sans MS" pitchFamily="66" charset="0"/>
              </a:rPr>
              <a:t>, Espoo, Finland, 18-21 June 2007, pp. 1-12.</a:t>
            </a:r>
          </a:p>
          <a:p>
            <a:pPr>
              <a:buNone/>
            </a:pPr>
            <a:r>
              <a:rPr lang="en-US" sz="850" dirty="0" smtClean="0">
                <a:latin typeface="Comic Sans MS" pitchFamily="66" charset="0"/>
              </a:rPr>
              <a:t>[18] Y. Liu, J. </a:t>
            </a:r>
            <a:r>
              <a:rPr lang="en-US" sz="850" dirty="0" err="1" smtClean="0">
                <a:latin typeface="Comic Sans MS" pitchFamily="66" charset="0"/>
              </a:rPr>
              <a:t>Niu</a:t>
            </a:r>
            <a:r>
              <a:rPr lang="en-US" sz="850" dirty="0" smtClean="0">
                <a:latin typeface="Comic Sans MS" pitchFamily="66" charset="0"/>
              </a:rPr>
              <a:t> and J. Ma, “Content Encounter Probability Based Message Forwarding in Opportunistic Networks”, </a:t>
            </a:r>
            <a:r>
              <a:rPr lang="en-US" sz="850" i="1" dirty="0" smtClean="0">
                <a:latin typeface="Comic Sans MS" pitchFamily="66" charset="0"/>
              </a:rPr>
              <a:t>in proceedings of </a:t>
            </a:r>
            <a:r>
              <a:rPr lang="en-US" sz="850" i="1" dirty="0" err="1" smtClean="0">
                <a:latin typeface="Comic Sans MS" pitchFamily="66" charset="0"/>
              </a:rPr>
              <a:t>Ist</a:t>
            </a:r>
            <a:r>
              <a:rPr lang="en-US" sz="850" i="1" dirty="0" smtClean="0">
                <a:latin typeface="Comic Sans MS" pitchFamily="66" charset="0"/>
              </a:rPr>
              <a:t> IEEE International Conference on Information Science and Engineering (ICISE '09)</a:t>
            </a:r>
            <a:r>
              <a:rPr lang="en-US" sz="850" dirty="0" smtClean="0">
                <a:latin typeface="Comic Sans MS" pitchFamily="66" charset="0"/>
              </a:rPr>
              <a:t>, Nanjing, 26-28 Dec. 2009, pp 2589-2594.</a:t>
            </a:r>
          </a:p>
          <a:p>
            <a:pPr>
              <a:buNone/>
            </a:pPr>
            <a:r>
              <a:rPr lang="en-US" sz="850" dirty="0" smtClean="0">
                <a:latin typeface="Comic Sans MS" pitchFamily="66" charset="0"/>
              </a:rPr>
              <a:t>[19] T. </a:t>
            </a:r>
            <a:r>
              <a:rPr lang="en-US" sz="850" dirty="0" err="1" smtClean="0">
                <a:latin typeface="Comic Sans MS" pitchFamily="66" charset="0"/>
              </a:rPr>
              <a:t>Kathiravelu</a:t>
            </a:r>
            <a:r>
              <a:rPr lang="en-US" sz="850" dirty="0" smtClean="0">
                <a:latin typeface="Comic Sans MS" pitchFamily="66" charset="0"/>
              </a:rPr>
              <a:t>, N. </a:t>
            </a:r>
            <a:r>
              <a:rPr lang="en-US" sz="850" dirty="0" err="1" smtClean="0">
                <a:latin typeface="Comic Sans MS" pitchFamily="66" charset="0"/>
              </a:rPr>
              <a:t>Ranasinghe</a:t>
            </a:r>
            <a:r>
              <a:rPr lang="en-US" sz="850" dirty="0" smtClean="0">
                <a:latin typeface="Comic Sans MS" pitchFamily="66" charset="0"/>
              </a:rPr>
              <a:t> and A. Pears, “A robust proactive routing protocol for intermittently connected opportunistic networks”, </a:t>
            </a:r>
            <a:r>
              <a:rPr lang="en-US" sz="850" i="1" dirty="0" smtClean="0">
                <a:latin typeface="Comic Sans MS" pitchFamily="66" charset="0"/>
              </a:rPr>
              <a:t>in proceedings of Seventh IEEE International Conference on Wireless And Optical Communications Networks (WOCN 2010)</a:t>
            </a:r>
            <a:r>
              <a:rPr lang="en-US" sz="850" dirty="0" smtClean="0">
                <a:latin typeface="Comic Sans MS" pitchFamily="66" charset="0"/>
              </a:rPr>
              <a:t>, Colombo, Sri Lanka, 6-8 Sept. 2010, pp. 1-6.</a:t>
            </a:r>
          </a:p>
          <a:p>
            <a:pPr>
              <a:buNone/>
            </a:pPr>
            <a:r>
              <a:rPr lang="en-US" sz="850" dirty="0" smtClean="0">
                <a:latin typeface="Comic Sans MS" pitchFamily="66" charset="0"/>
              </a:rPr>
              <a:t>[20] A. </a:t>
            </a:r>
            <a:r>
              <a:rPr lang="en-US" sz="850" dirty="0" err="1" smtClean="0">
                <a:latin typeface="Comic Sans MS" pitchFamily="66" charset="0"/>
              </a:rPr>
              <a:t>Greede</a:t>
            </a:r>
            <a:r>
              <a:rPr lang="en-US" sz="850" dirty="0" smtClean="0">
                <a:latin typeface="Comic Sans MS" pitchFamily="66" charset="0"/>
              </a:rPr>
              <a:t>, S. M. Allen and R. M. Whitaker, “RFP: Repository Based Forwarding Protocol for Opportunistic Networks”, </a:t>
            </a:r>
            <a:r>
              <a:rPr lang="en-US" sz="850" i="1" dirty="0" smtClean="0">
                <a:latin typeface="Comic Sans MS" pitchFamily="66" charset="0"/>
              </a:rPr>
              <a:t>in proceedings of third </a:t>
            </a:r>
            <a:r>
              <a:rPr lang="en-US" sz="850" i="1" dirty="0" err="1" smtClean="0">
                <a:latin typeface="Comic Sans MS" pitchFamily="66" charset="0"/>
              </a:rPr>
              <a:t>Third</a:t>
            </a:r>
            <a:r>
              <a:rPr lang="en-US" sz="850" i="1" dirty="0" smtClean="0">
                <a:latin typeface="Comic Sans MS" pitchFamily="66" charset="0"/>
              </a:rPr>
              <a:t> International Conference on Next Generation Mobile Applications, Services and Technologies (NGMAST '09),</a:t>
            </a:r>
            <a:r>
              <a:rPr lang="en-US" sz="850" dirty="0" smtClean="0">
                <a:latin typeface="Comic Sans MS" pitchFamily="66" charset="0"/>
              </a:rPr>
              <a:t>  Cardiff, Wales, 15-18 Sept. 2009, pp 329-334.</a:t>
            </a:r>
          </a:p>
          <a:p>
            <a:pPr>
              <a:buNone/>
            </a:pPr>
            <a:r>
              <a:rPr lang="en-US" sz="850" dirty="0" smtClean="0">
                <a:latin typeface="Comic Sans MS" pitchFamily="66" charset="0"/>
              </a:rPr>
              <a:t>[21] J. Burgess, B. Gallagher, D. Jensen, and B. N. Levine, “</a:t>
            </a:r>
            <a:r>
              <a:rPr lang="en-US" sz="850" dirty="0" err="1" smtClean="0">
                <a:latin typeface="Comic Sans MS" pitchFamily="66" charset="0"/>
              </a:rPr>
              <a:t>Maxprop</a:t>
            </a:r>
            <a:r>
              <a:rPr lang="en-US" sz="850" dirty="0" smtClean="0">
                <a:latin typeface="Comic Sans MS" pitchFamily="66" charset="0"/>
              </a:rPr>
              <a:t>: Routing for vehicle-based disruption-tolerant networks”, </a:t>
            </a:r>
            <a:r>
              <a:rPr lang="en-US" sz="850" i="1" dirty="0" smtClean="0">
                <a:latin typeface="Comic Sans MS" pitchFamily="66" charset="0"/>
              </a:rPr>
              <a:t>in proceedings of 25th IEEE International Conference on Computer Communications (INFOCOM 2006)</a:t>
            </a:r>
            <a:r>
              <a:rPr lang="en-US" sz="850" dirty="0" smtClean="0">
                <a:latin typeface="Comic Sans MS" pitchFamily="66" charset="0"/>
              </a:rPr>
              <a:t>, Barcelona, Spain, 23-29 April 2006, pp. 1–11.</a:t>
            </a:r>
          </a:p>
          <a:p>
            <a:pPr>
              <a:buNone/>
            </a:pPr>
            <a:r>
              <a:rPr lang="en-US" sz="850" dirty="0" smtClean="0">
                <a:latin typeface="Comic Sans MS" pitchFamily="66" charset="0"/>
              </a:rPr>
              <a:t>[22] M. </a:t>
            </a:r>
            <a:r>
              <a:rPr lang="en-US" sz="850" dirty="0" err="1" smtClean="0">
                <a:latin typeface="Comic Sans MS" pitchFamily="66" charset="0"/>
              </a:rPr>
              <a:t>Musolesi,S</a:t>
            </a:r>
            <a:r>
              <a:rPr lang="en-US" sz="850" dirty="0" smtClean="0">
                <a:latin typeface="Comic Sans MS" pitchFamily="66" charset="0"/>
              </a:rPr>
              <a:t>. </a:t>
            </a:r>
            <a:r>
              <a:rPr lang="en-US" sz="850" dirty="0" err="1" smtClean="0">
                <a:latin typeface="Comic Sans MS" pitchFamily="66" charset="0"/>
              </a:rPr>
              <a:t>Hailes</a:t>
            </a:r>
            <a:r>
              <a:rPr lang="en-US" sz="850" dirty="0" smtClean="0">
                <a:latin typeface="Comic Sans MS" pitchFamily="66" charset="0"/>
              </a:rPr>
              <a:t> and C. </a:t>
            </a:r>
            <a:r>
              <a:rPr lang="en-US" sz="850" dirty="0" err="1" smtClean="0">
                <a:latin typeface="Comic Sans MS" pitchFamily="66" charset="0"/>
              </a:rPr>
              <a:t>Mascolo</a:t>
            </a:r>
            <a:r>
              <a:rPr lang="en-US" sz="850" dirty="0" smtClean="0">
                <a:latin typeface="Comic Sans MS" pitchFamily="66" charset="0"/>
              </a:rPr>
              <a:t>, “Adaptive Routing for Intermittently Connected Mobile Ad Hoc Network”,  </a:t>
            </a:r>
            <a:r>
              <a:rPr lang="en-US" sz="850" i="1" dirty="0" smtClean="0">
                <a:latin typeface="Comic Sans MS" pitchFamily="66" charset="0"/>
              </a:rPr>
              <a:t>in proceedings of Sixth IEEE International Symposium on World of Wireless Mobile and Multimedia Network (WOWMOM '05)</a:t>
            </a:r>
            <a:r>
              <a:rPr lang="en-US" sz="850" dirty="0" smtClean="0">
                <a:latin typeface="Comic Sans MS" pitchFamily="66" charset="0"/>
              </a:rPr>
              <a:t>, Taormina-</a:t>
            </a:r>
            <a:r>
              <a:rPr lang="en-US" sz="850" dirty="0" err="1" smtClean="0">
                <a:latin typeface="Comic Sans MS" pitchFamily="66" charset="0"/>
              </a:rPr>
              <a:t>Giardini</a:t>
            </a:r>
            <a:r>
              <a:rPr lang="en-US" sz="850" dirty="0" smtClean="0">
                <a:latin typeface="Comic Sans MS" pitchFamily="66" charset="0"/>
              </a:rPr>
              <a:t> Naxos, Italy, 13-16 June 2005, pp 183-189.</a:t>
            </a:r>
          </a:p>
          <a:p>
            <a:pPr>
              <a:buNone/>
            </a:pPr>
            <a:r>
              <a:rPr lang="en-US" sz="850" dirty="0" smtClean="0">
                <a:latin typeface="Comic Sans MS" pitchFamily="66" charset="0"/>
              </a:rPr>
              <a:t>[23] B. Burns, O. Brock, and B. N. Levine, “MV Routing and Capacity Building in Disruption Tolerant Networks”, </a:t>
            </a:r>
            <a:r>
              <a:rPr lang="en-US" sz="850" i="1" dirty="0" smtClean="0">
                <a:latin typeface="Comic Sans MS" pitchFamily="66" charset="0"/>
              </a:rPr>
              <a:t>in proceedings of IEEE 24th Annual Joint Conference of the IEEE Computer and</a:t>
            </a:r>
            <a:r>
              <a:rPr lang="en-US" sz="850" i="1" u="sng" dirty="0" smtClean="0">
                <a:latin typeface="Comic Sans MS" pitchFamily="66" charset="0"/>
              </a:rPr>
              <a:t> </a:t>
            </a:r>
            <a:r>
              <a:rPr lang="en-US" sz="850" i="1" dirty="0" smtClean="0">
                <a:latin typeface="Comic Sans MS" pitchFamily="66" charset="0"/>
              </a:rPr>
              <a:t>Communications Societies (INFOCOM 2005) </a:t>
            </a:r>
            <a:r>
              <a:rPr lang="en-US" sz="850" i="1" dirty="0" err="1" smtClean="0">
                <a:latin typeface="Comic Sans MS" pitchFamily="66" charset="0"/>
              </a:rPr>
              <a:t>Vol</a:t>
            </a:r>
            <a:r>
              <a:rPr lang="en-US" sz="850" i="1" dirty="0" smtClean="0">
                <a:latin typeface="Comic Sans MS" pitchFamily="66" charset="0"/>
              </a:rPr>
              <a:t>: 1</a:t>
            </a:r>
            <a:r>
              <a:rPr lang="en-US" sz="850" dirty="0" smtClean="0">
                <a:latin typeface="Comic Sans MS" pitchFamily="66" charset="0"/>
              </a:rPr>
              <a:t>, Miami, FL, USA, 13-17 March 2005, pp. 398-408.</a:t>
            </a:r>
          </a:p>
          <a:p>
            <a:pPr>
              <a:buNone/>
            </a:pPr>
            <a:r>
              <a:rPr lang="en-US" sz="850" dirty="0" smtClean="0">
                <a:latin typeface="Comic Sans MS" pitchFamily="66" charset="0"/>
              </a:rPr>
              <a:t>[24] J. </a:t>
            </a:r>
            <a:r>
              <a:rPr lang="en-US" sz="850" dirty="0" err="1" smtClean="0">
                <a:latin typeface="Comic Sans MS" pitchFamily="66" charset="0"/>
              </a:rPr>
              <a:t>Widmer</a:t>
            </a:r>
            <a:r>
              <a:rPr lang="en-US" sz="850" dirty="0" smtClean="0">
                <a:latin typeface="Comic Sans MS" pitchFamily="66" charset="0"/>
              </a:rPr>
              <a:t> and J.-Y. Le </a:t>
            </a:r>
            <a:r>
              <a:rPr lang="en-US" sz="850" dirty="0" err="1" smtClean="0">
                <a:latin typeface="Comic Sans MS" pitchFamily="66" charset="0"/>
              </a:rPr>
              <a:t>Boudec</a:t>
            </a:r>
            <a:r>
              <a:rPr lang="en-US" sz="850" dirty="0" smtClean="0">
                <a:latin typeface="Comic Sans MS" pitchFamily="66" charset="0"/>
              </a:rPr>
              <a:t>, “Network Coding for Efficient Communication in Extreme Networks,” </a:t>
            </a:r>
            <a:r>
              <a:rPr lang="en-US" sz="850" i="1" dirty="0" smtClean="0">
                <a:latin typeface="Comic Sans MS" pitchFamily="66" charset="0"/>
              </a:rPr>
              <a:t>in Proceedings of ACM SIGCOMM workshop on Delay-tolerant networking</a:t>
            </a:r>
            <a:r>
              <a:rPr lang="en-US" sz="850" dirty="0" smtClean="0">
                <a:latin typeface="Comic Sans MS" pitchFamily="66" charset="0"/>
              </a:rPr>
              <a:t>, Philadelphia, PA, 22–26 Aug. 2005, pp. 284-291.</a:t>
            </a:r>
          </a:p>
          <a:p>
            <a:pPr>
              <a:buNone/>
            </a:pPr>
            <a:r>
              <a:rPr lang="en-US" sz="850" dirty="0" smtClean="0">
                <a:latin typeface="Comic Sans MS" pitchFamily="66" charset="0"/>
              </a:rPr>
              <a:t>[25] C. E. Perkins and P. </a:t>
            </a:r>
            <a:r>
              <a:rPr lang="en-US" sz="850" dirty="0" err="1" smtClean="0">
                <a:latin typeface="Comic Sans MS" pitchFamily="66" charset="0"/>
              </a:rPr>
              <a:t>Bhagwat</a:t>
            </a:r>
            <a:r>
              <a:rPr lang="en-US" sz="850" dirty="0" smtClean="0">
                <a:latin typeface="Comic Sans MS" pitchFamily="66" charset="0"/>
              </a:rPr>
              <a:t>, “Highly dynamic Destination-Sequenced Distance-Vector routing (DSDV) for mobile computers</a:t>
            </a:r>
            <a:r>
              <a:rPr lang="en-US" sz="850" i="1" dirty="0" smtClean="0">
                <a:latin typeface="Comic Sans MS" pitchFamily="66" charset="0"/>
              </a:rPr>
              <a:t>”, in proceedings of the ACM Conference on Communications Architecture, Protocols and Applications (SIGCOMM ‘94)</a:t>
            </a:r>
            <a:r>
              <a:rPr lang="en-US" sz="850" dirty="0" smtClean="0">
                <a:latin typeface="Comic Sans MS" pitchFamily="66" charset="0"/>
              </a:rPr>
              <a:t>, London, England UK, 31 August - 02 September, 1994, pp. 234-244.</a:t>
            </a:r>
          </a:p>
          <a:p>
            <a:pPr>
              <a:buNone/>
            </a:pPr>
            <a:r>
              <a:rPr lang="en-US" sz="850" dirty="0" smtClean="0">
                <a:latin typeface="Comic Sans MS" pitchFamily="66" charset="0"/>
              </a:rPr>
              <a:t>[26] R. E. </a:t>
            </a:r>
            <a:r>
              <a:rPr lang="en-US" sz="850" dirty="0" err="1" smtClean="0">
                <a:latin typeface="Comic Sans MS" pitchFamily="66" charset="0"/>
              </a:rPr>
              <a:t>Kalman</a:t>
            </a:r>
            <a:r>
              <a:rPr lang="en-US" sz="850" dirty="0" smtClean="0">
                <a:latin typeface="Comic Sans MS" pitchFamily="66" charset="0"/>
              </a:rPr>
              <a:t>. “A new approach to linear filtering and prediction problems”, </a:t>
            </a:r>
            <a:r>
              <a:rPr lang="en-US" sz="850" i="1" dirty="0" smtClean="0">
                <a:latin typeface="Comic Sans MS" pitchFamily="66" charset="0"/>
              </a:rPr>
              <a:t>Transactions of the ASME – Journal of Basic Engineering</a:t>
            </a:r>
            <a:r>
              <a:rPr lang="en-US" sz="850" dirty="0" smtClean="0">
                <a:latin typeface="Comic Sans MS" pitchFamily="66" charset="0"/>
              </a:rPr>
              <a:t>, </a:t>
            </a:r>
            <a:r>
              <a:rPr lang="en-US" sz="850" dirty="0" err="1" smtClean="0">
                <a:latin typeface="Comic Sans MS" pitchFamily="66" charset="0"/>
              </a:rPr>
              <a:t>Vol</a:t>
            </a:r>
            <a:r>
              <a:rPr lang="en-US" sz="850" dirty="0" smtClean="0">
                <a:latin typeface="Comic Sans MS" pitchFamily="66" charset="0"/>
              </a:rPr>
              <a:t>: 82, No. (Series D), March 1960, pp. 35-45.</a:t>
            </a:r>
          </a:p>
          <a:p>
            <a:pPr>
              <a:buNone/>
            </a:pPr>
            <a:r>
              <a:rPr lang="en-US" sz="850" dirty="0" smtClean="0">
                <a:latin typeface="Comic Sans MS" pitchFamily="66" charset="0"/>
              </a:rPr>
              <a:t>[27] T. Camp, J. </a:t>
            </a:r>
            <a:r>
              <a:rPr lang="en-US" sz="850" dirty="0" err="1" smtClean="0">
                <a:latin typeface="Comic Sans MS" pitchFamily="66" charset="0"/>
              </a:rPr>
              <a:t>Boleng</a:t>
            </a:r>
            <a:r>
              <a:rPr lang="en-US" sz="850" dirty="0" smtClean="0">
                <a:latin typeface="Comic Sans MS" pitchFamily="66" charset="0"/>
              </a:rPr>
              <a:t>, and V. Davies, “A survey of mobility models for ad hoc network research”, </a:t>
            </a:r>
            <a:r>
              <a:rPr lang="en-US" sz="850" i="1" dirty="0" smtClean="0">
                <a:latin typeface="Comic Sans MS" pitchFamily="66" charset="0"/>
              </a:rPr>
              <a:t>Wireless Communications &amp; Mobile Computing (WCMC): Special issue on Mobile Ad Hoc Networking: Research, Trends and Applications</a:t>
            </a:r>
            <a:r>
              <a:rPr lang="en-US" sz="850" dirty="0" smtClean="0">
                <a:latin typeface="Comic Sans MS" pitchFamily="66" charset="0"/>
              </a:rPr>
              <a:t>, </a:t>
            </a:r>
            <a:r>
              <a:rPr lang="en-US" sz="850" dirty="0" err="1" smtClean="0">
                <a:latin typeface="Comic Sans MS" pitchFamily="66" charset="0"/>
              </a:rPr>
              <a:t>Vol</a:t>
            </a:r>
            <a:r>
              <a:rPr lang="en-US" sz="850" dirty="0" smtClean="0">
                <a:latin typeface="Comic Sans MS" pitchFamily="66" charset="0"/>
              </a:rPr>
              <a:t>: 2, No. 5, 2002, pp. 483-502.</a:t>
            </a:r>
          </a:p>
          <a:p>
            <a:pPr>
              <a:buNone/>
            </a:pPr>
            <a:r>
              <a:rPr lang="en-US" sz="850" dirty="0" smtClean="0">
                <a:latin typeface="Comic Sans MS" pitchFamily="66" charset="0"/>
              </a:rPr>
              <a:t>[28] “Delay Tolerant Network Research Group (DTNRG)”, http://www.dtnrg.org/.</a:t>
            </a:r>
          </a:p>
          <a:p>
            <a:pPr>
              <a:buNone/>
            </a:pPr>
            <a:r>
              <a:rPr lang="en-US" sz="850" dirty="0" smtClean="0">
                <a:latin typeface="Comic Sans MS" pitchFamily="66" charset="0"/>
              </a:rPr>
              <a:t>[29] The CMU Monarch Project’s wireless and mobility extensions to ns-2. </a:t>
            </a:r>
            <a:r>
              <a:rPr lang="en-US" sz="850" u="sng" dirty="0" smtClean="0">
                <a:latin typeface="Comic Sans MS" pitchFamily="66" charset="0"/>
                <a:hlinkClick r:id="rId2"/>
              </a:rPr>
              <a:t>http://www.monarch.cs.rice.edu/cmu-ns.html</a:t>
            </a:r>
            <a:r>
              <a:rPr lang="en-US" sz="850" dirty="0" smtClean="0">
                <a:latin typeface="Comic Sans MS" pitchFamily="66" charset="0"/>
              </a:rPr>
              <a:t>.</a:t>
            </a:r>
          </a:p>
          <a:p>
            <a:pPr>
              <a:buNone/>
            </a:pPr>
            <a:r>
              <a:rPr lang="en-US" sz="850" dirty="0" smtClean="0">
                <a:latin typeface="Comic Sans MS" pitchFamily="66" charset="0"/>
              </a:rPr>
              <a:t>[30] A.  </a:t>
            </a:r>
            <a:r>
              <a:rPr lang="en-US" sz="850" dirty="0" err="1" smtClean="0">
                <a:latin typeface="Comic Sans MS" pitchFamily="66" charset="0"/>
              </a:rPr>
              <a:t>Keranen</a:t>
            </a:r>
            <a:r>
              <a:rPr lang="en-US" sz="850" dirty="0" smtClean="0">
                <a:latin typeface="Comic Sans MS" pitchFamily="66" charset="0"/>
              </a:rPr>
              <a:t>,  “ Opportunistic  Network    Environment Simulator”, </a:t>
            </a:r>
            <a:r>
              <a:rPr lang="en-US" sz="850" i="1" dirty="0" smtClean="0">
                <a:latin typeface="Comic Sans MS" pitchFamily="66" charset="0"/>
              </a:rPr>
              <a:t>Special Assignment Report, Helsinki University of Technology, Dept. of Communications and Networking</a:t>
            </a:r>
            <a:r>
              <a:rPr lang="en-US" sz="850" dirty="0" smtClean="0">
                <a:latin typeface="Comic Sans MS" pitchFamily="66" charset="0"/>
              </a:rPr>
              <a:t>, May 2008.</a:t>
            </a:r>
            <a:endParaRPr lang="en-US" sz="850" dirty="0">
              <a:latin typeface="Comic Sans MS" pitchFamily="66"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latin typeface="Comic Sans MS" pitchFamily="66" charset="0"/>
              </a:rPr>
              <a:t>References (contd.)</a:t>
            </a:r>
            <a:endParaRPr lang="en-US" sz="3600" b="1" dirty="0"/>
          </a:p>
        </p:txBody>
      </p:sp>
      <p:sp>
        <p:nvSpPr>
          <p:cNvPr id="3" name="Content Placeholder 2"/>
          <p:cNvSpPr>
            <a:spLocks noGrp="1"/>
          </p:cNvSpPr>
          <p:nvPr>
            <p:ph idx="1"/>
          </p:nvPr>
        </p:nvSpPr>
        <p:spPr/>
        <p:txBody>
          <a:bodyPr>
            <a:normAutofit fontScale="32500" lnSpcReduction="20000"/>
          </a:bodyPr>
          <a:lstStyle/>
          <a:p>
            <a:pPr>
              <a:buNone/>
            </a:pPr>
            <a:r>
              <a:rPr lang="en-US" dirty="0" smtClean="0">
                <a:latin typeface="Comic Sans MS" pitchFamily="66" charset="0"/>
              </a:rPr>
              <a:t>[31] </a:t>
            </a:r>
            <a:r>
              <a:rPr lang="en-US" dirty="0" err="1" smtClean="0">
                <a:latin typeface="Comic Sans MS" pitchFamily="66" charset="0"/>
              </a:rPr>
              <a:t>Frans</a:t>
            </a:r>
            <a:r>
              <a:rPr lang="en-US" dirty="0" smtClean="0">
                <a:latin typeface="Comic Sans MS" pitchFamily="66" charset="0"/>
              </a:rPr>
              <a:t> </a:t>
            </a:r>
            <a:r>
              <a:rPr lang="en-US" dirty="0" err="1" smtClean="0">
                <a:latin typeface="Comic Sans MS" pitchFamily="66" charset="0"/>
              </a:rPr>
              <a:t>Ekman</a:t>
            </a:r>
            <a:r>
              <a:rPr lang="en-US" dirty="0" smtClean="0">
                <a:latin typeface="Comic Sans MS" pitchFamily="66" charset="0"/>
              </a:rPr>
              <a:t>, Ari </a:t>
            </a:r>
            <a:r>
              <a:rPr lang="en-US" dirty="0" err="1" smtClean="0">
                <a:latin typeface="Comic Sans MS" pitchFamily="66" charset="0"/>
              </a:rPr>
              <a:t>Ker¨anen</a:t>
            </a:r>
            <a:r>
              <a:rPr lang="en-US" dirty="0" smtClean="0">
                <a:latin typeface="Comic Sans MS" pitchFamily="66" charset="0"/>
              </a:rPr>
              <a:t>, </a:t>
            </a:r>
            <a:r>
              <a:rPr lang="en-US" dirty="0" err="1" smtClean="0">
                <a:latin typeface="Comic Sans MS" pitchFamily="66" charset="0"/>
              </a:rPr>
              <a:t>Jouni</a:t>
            </a:r>
            <a:r>
              <a:rPr lang="en-US" dirty="0" smtClean="0">
                <a:latin typeface="Comic Sans MS" pitchFamily="66" charset="0"/>
              </a:rPr>
              <a:t> </a:t>
            </a:r>
            <a:r>
              <a:rPr lang="en-US" dirty="0" err="1" smtClean="0">
                <a:latin typeface="Comic Sans MS" pitchFamily="66" charset="0"/>
              </a:rPr>
              <a:t>Karvo</a:t>
            </a:r>
            <a:r>
              <a:rPr lang="en-US" dirty="0" smtClean="0">
                <a:latin typeface="Comic Sans MS" pitchFamily="66" charset="0"/>
              </a:rPr>
              <a:t>, and </a:t>
            </a:r>
            <a:r>
              <a:rPr lang="en-US" dirty="0" err="1" smtClean="0">
                <a:latin typeface="Comic Sans MS" pitchFamily="66" charset="0"/>
              </a:rPr>
              <a:t>J¨org</a:t>
            </a:r>
            <a:r>
              <a:rPr lang="en-US" dirty="0" smtClean="0">
                <a:latin typeface="Comic Sans MS" pitchFamily="66" charset="0"/>
              </a:rPr>
              <a:t> </a:t>
            </a:r>
            <a:r>
              <a:rPr lang="en-US" dirty="0" err="1" smtClean="0">
                <a:latin typeface="Comic Sans MS" pitchFamily="66" charset="0"/>
              </a:rPr>
              <a:t>Ott</a:t>
            </a:r>
            <a:r>
              <a:rPr lang="en-US" dirty="0" smtClean="0">
                <a:latin typeface="Comic Sans MS" pitchFamily="66" charset="0"/>
              </a:rPr>
              <a:t>, “Working day movement model”, </a:t>
            </a:r>
            <a:r>
              <a:rPr lang="en-US" i="1" dirty="0" smtClean="0">
                <a:latin typeface="Comic Sans MS" pitchFamily="66" charset="0"/>
              </a:rPr>
              <a:t>in proceeding of the 1st ACM</a:t>
            </a:r>
            <a:r>
              <a:rPr lang="en-US" dirty="0" smtClean="0">
                <a:latin typeface="Comic Sans MS" pitchFamily="66" charset="0"/>
              </a:rPr>
              <a:t> </a:t>
            </a:r>
            <a:r>
              <a:rPr lang="en-US" i="1" dirty="0" smtClean="0">
                <a:latin typeface="Comic Sans MS" pitchFamily="66" charset="0"/>
              </a:rPr>
              <a:t>SIGMOBILE workshop on Mobility models (</a:t>
            </a:r>
            <a:r>
              <a:rPr lang="en-US" i="1" dirty="0" err="1" smtClean="0">
                <a:latin typeface="Comic Sans MS" pitchFamily="66" charset="0"/>
              </a:rPr>
              <a:t>MobiHoc</a:t>
            </a:r>
            <a:r>
              <a:rPr lang="en-US" i="1" dirty="0" smtClean="0">
                <a:latin typeface="Comic Sans MS" pitchFamily="66" charset="0"/>
              </a:rPr>
              <a:t> 2008)</a:t>
            </a:r>
            <a:r>
              <a:rPr lang="en-US" dirty="0" smtClean="0">
                <a:latin typeface="Comic Sans MS" pitchFamily="66" charset="0"/>
              </a:rPr>
              <a:t>, Hong Kong SAR, China, 27 - 30 May, 2008, pp. 33–40.</a:t>
            </a:r>
          </a:p>
          <a:p>
            <a:pPr>
              <a:buNone/>
            </a:pPr>
            <a:r>
              <a:rPr lang="en-US" dirty="0" smtClean="0">
                <a:latin typeface="Comic Sans MS" pitchFamily="66" charset="0"/>
              </a:rPr>
              <a:t>[32] James Scott, Richard </a:t>
            </a:r>
            <a:r>
              <a:rPr lang="en-US" dirty="0" err="1" smtClean="0">
                <a:latin typeface="Comic Sans MS" pitchFamily="66" charset="0"/>
              </a:rPr>
              <a:t>Gass</a:t>
            </a:r>
            <a:r>
              <a:rPr lang="en-US" dirty="0" smtClean="0">
                <a:latin typeface="Comic Sans MS" pitchFamily="66" charset="0"/>
              </a:rPr>
              <a:t>, Jon </a:t>
            </a:r>
            <a:r>
              <a:rPr lang="en-US" dirty="0" err="1" smtClean="0">
                <a:latin typeface="Comic Sans MS" pitchFamily="66" charset="0"/>
              </a:rPr>
              <a:t>Crowcroft</a:t>
            </a:r>
            <a:r>
              <a:rPr lang="en-US" dirty="0" smtClean="0">
                <a:latin typeface="Comic Sans MS" pitchFamily="66" charset="0"/>
              </a:rPr>
              <a:t>, Pan </a:t>
            </a:r>
            <a:r>
              <a:rPr lang="en-US" dirty="0" err="1" smtClean="0">
                <a:latin typeface="Comic Sans MS" pitchFamily="66" charset="0"/>
              </a:rPr>
              <a:t>Hui</a:t>
            </a:r>
            <a:r>
              <a:rPr lang="en-US" dirty="0" smtClean="0">
                <a:latin typeface="Comic Sans MS" pitchFamily="66" charset="0"/>
              </a:rPr>
              <a:t>, Christophe </a:t>
            </a:r>
            <a:r>
              <a:rPr lang="en-US" dirty="0" err="1" smtClean="0">
                <a:latin typeface="Comic Sans MS" pitchFamily="66" charset="0"/>
              </a:rPr>
              <a:t>Diot</a:t>
            </a:r>
            <a:r>
              <a:rPr lang="en-US" dirty="0" smtClean="0">
                <a:latin typeface="Comic Sans MS" pitchFamily="66" charset="0"/>
              </a:rPr>
              <a:t>, and </a:t>
            </a:r>
            <a:r>
              <a:rPr lang="en-US" dirty="0" err="1" smtClean="0">
                <a:latin typeface="Comic Sans MS" pitchFamily="66" charset="0"/>
              </a:rPr>
              <a:t>Augustin</a:t>
            </a:r>
            <a:r>
              <a:rPr lang="en-US" dirty="0" smtClean="0">
                <a:latin typeface="Comic Sans MS" pitchFamily="66" charset="0"/>
              </a:rPr>
              <a:t> </a:t>
            </a:r>
            <a:r>
              <a:rPr lang="en-US" dirty="0" err="1" smtClean="0">
                <a:latin typeface="Comic Sans MS" pitchFamily="66" charset="0"/>
              </a:rPr>
              <a:t>Chaintreau</a:t>
            </a:r>
            <a:r>
              <a:rPr lang="en-US" dirty="0" smtClean="0">
                <a:latin typeface="Comic Sans MS" pitchFamily="66" charset="0"/>
              </a:rPr>
              <a:t>, “CRAWDAD data set </a:t>
            </a:r>
            <a:r>
              <a:rPr lang="en-US" dirty="0" err="1" smtClean="0">
                <a:latin typeface="Comic Sans MS" pitchFamily="66" charset="0"/>
              </a:rPr>
              <a:t>cambridge</a:t>
            </a:r>
            <a:r>
              <a:rPr lang="en-US" dirty="0" smtClean="0">
                <a:latin typeface="Comic Sans MS" pitchFamily="66" charset="0"/>
              </a:rPr>
              <a:t>/haggle (v. 2006-09-15)”, Downloaded from </a:t>
            </a:r>
            <a:r>
              <a:rPr lang="en-US" u="sng" dirty="0" smtClean="0">
                <a:latin typeface="Comic Sans MS" pitchFamily="66" charset="0"/>
                <a:hlinkClick r:id="rId2"/>
              </a:rPr>
              <a:t>http://crawdad.cs.dartmouth.edu/cambridge/haggle</a:t>
            </a:r>
            <a:r>
              <a:rPr lang="en-US" dirty="0" smtClean="0">
                <a:latin typeface="Comic Sans MS" pitchFamily="66" charset="0"/>
              </a:rPr>
              <a:t>, May, 2009.	</a:t>
            </a:r>
          </a:p>
          <a:p>
            <a:pPr>
              <a:buNone/>
            </a:pPr>
            <a:r>
              <a:rPr lang="en-US" dirty="0" smtClean="0">
                <a:latin typeface="Comic Sans MS" pitchFamily="66" charset="0"/>
              </a:rPr>
              <a:t>[33] </a:t>
            </a:r>
            <a:r>
              <a:rPr lang="en-US" dirty="0" err="1" smtClean="0">
                <a:latin typeface="Comic Sans MS" pitchFamily="66" charset="0"/>
              </a:rPr>
              <a:t>OMNeT</a:t>
            </a:r>
            <a:r>
              <a:rPr lang="en-US" dirty="0" smtClean="0">
                <a:latin typeface="Comic Sans MS" pitchFamily="66" charset="0"/>
              </a:rPr>
              <a:t>++, Downloaded from </a:t>
            </a:r>
            <a:r>
              <a:rPr lang="en-US" u="sng" dirty="0" smtClean="0">
                <a:latin typeface="Comic Sans MS" pitchFamily="66" charset="0"/>
                <a:hlinkClick r:id="rId3"/>
              </a:rPr>
              <a:t>http://www.omnetpp.org/</a:t>
            </a:r>
            <a:endParaRPr lang="en-US" dirty="0" smtClean="0">
              <a:latin typeface="Comic Sans MS" pitchFamily="66" charset="0"/>
            </a:endParaRPr>
          </a:p>
          <a:p>
            <a:pPr>
              <a:buNone/>
            </a:pPr>
            <a:r>
              <a:rPr lang="en-US" dirty="0" smtClean="0">
                <a:latin typeface="Comic Sans MS" pitchFamily="66" charset="0"/>
              </a:rPr>
              <a:t>[34] R. Barr, Z. J. Haas, and R. van </a:t>
            </a:r>
            <a:r>
              <a:rPr lang="en-US" dirty="0" err="1" smtClean="0">
                <a:latin typeface="Comic Sans MS" pitchFamily="66" charset="0"/>
              </a:rPr>
              <a:t>Renesse</a:t>
            </a:r>
            <a:r>
              <a:rPr lang="en-US" dirty="0" smtClean="0">
                <a:latin typeface="Comic Sans MS" pitchFamily="66" charset="0"/>
              </a:rPr>
              <a:t>, “</a:t>
            </a:r>
            <a:r>
              <a:rPr lang="en-US" dirty="0" err="1" smtClean="0">
                <a:latin typeface="Comic Sans MS" pitchFamily="66" charset="0"/>
              </a:rPr>
              <a:t>Jist</a:t>
            </a:r>
            <a:r>
              <a:rPr lang="en-US" dirty="0" smtClean="0">
                <a:latin typeface="Comic Sans MS" pitchFamily="66" charset="0"/>
              </a:rPr>
              <a:t>: An efficient approach to simulation using virtual machines”, </a:t>
            </a:r>
            <a:r>
              <a:rPr lang="en-US" i="1" dirty="0" smtClean="0">
                <a:latin typeface="Comic Sans MS" pitchFamily="66" charset="0"/>
              </a:rPr>
              <a:t>Software Practice &amp; Experience</a:t>
            </a:r>
            <a:r>
              <a:rPr lang="en-US" dirty="0" smtClean="0">
                <a:latin typeface="Comic Sans MS" pitchFamily="66" charset="0"/>
              </a:rPr>
              <a:t>, </a:t>
            </a:r>
            <a:r>
              <a:rPr lang="en-US" i="1" dirty="0" smtClean="0">
                <a:latin typeface="Comic Sans MS" pitchFamily="66" charset="0"/>
              </a:rPr>
              <a:t>John Wiley &amp; Sons, Inc. New York, NY, USA,</a:t>
            </a:r>
            <a:r>
              <a:rPr lang="en-US" dirty="0" smtClean="0">
                <a:latin typeface="Comic Sans MS" pitchFamily="66" charset="0"/>
              </a:rPr>
              <a:t> </a:t>
            </a:r>
            <a:r>
              <a:rPr lang="en-US" dirty="0" err="1" smtClean="0">
                <a:latin typeface="Comic Sans MS" pitchFamily="66" charset="0"/>
              </a:rPr>
              <a:t>Vol</a:t>
            </a:r>
            <a:r>
              <a:rPr lang="en-US" dirty="0" smtClean="0">
                <a:latin typeface="Comic Sans MS" pitchFamily="66" charset="0"/>
              </a:rPr>
              <a:t>: 35, Issue: 6, May 2005, pp 539-576.</a:t>
            </a:r>
          </a:p>
          <a:p>
            <a:pPr>
              <a:buNone/>
            </a:pPr>
            <a:r>
              <a:rPr lang="en-US" dirty="0" smtClean="0">
                <a:latin typeface="Comic Sans MS" pitchFamily="66" charset="0"/>
              </a:rPr>
              <a:t>[35]M. </a:t>
            </a:r>
            <a:r>
              <a:rPr lang="en-US" dirty="0" err="1" smtClean="0">
                <a:latin typeface="Comic Sans MS" pitchFamily="66" charset="0"/>
              </a:rPr>
              <a:t>Musolesi</a:t>
            </a:r>
            <a:r>
              <a:rPr lang="en-US" dirty="0" smtClean="0">
                <a:latin typeface="Comic Sans MS" pitchFamily="66" charset="0"/>
              </a:rPr>
              <a:t>, S. </a:t>
            </a:r>
            <a:r>
              <a:rPr lang="en-US" dirty="0" err="1" smtClean="0">
                <a:latin typeface="Comic Sans MS" pitchFamily="66" charset="0"/>
              </a:rPr>
              <a:t>Hailes</a:t>
            </a:r>
            <a:r>
              <a:rPr lang="en-US" dirty="0" smtClean="0">
                <a:latin typeface="Comic Sans MS" pitchFamily="66" charset="0"/>
              </a:rPr>
              <a:t>, and C. </a:t>
            </a:r>
            <a:r>
              <a:rPr lang="en-US" dirty="0" err="1" smtClean="0">
                <a:latin typeface="Comic Sans MS" pitchFamily="66" charset="0"/>
              </a:rPr>
              <a:t>Mascolo</a:t>
            </a:r>
            <a:r>
              <a:rPr lang="en-US" dirty="0" smtClean="0">
                <a:latin typeface="Comic Sans MS" pitchFamily="66" charset="0"/>
              </a:rPr>
              <a:t>, “An ad hoc mobility model founded on social network theory”, </a:t>
            </a:r>
            <a:r>
              <a:rPr lang="en-US" i="1" dirty="0" smtClean="0">
                <a:latin typeface="Comic Sans MS" pitchFamily="66" charset="0"/>
              </a:rPr>
              <a:t>in proceedings of 7</a:t>
            </a:r>
            <a:r>
              <a:rPr lang="en-US" i="1" baseline="30000" dirty="0" smtClean="0">
                <a:latin typeface="Comic Sans MS" pitchFamily="66" charset="0"/>
              </a:rPr>
              <a:t>th</a:t>
            </a:r>
            <a:r>
              <a:rPr lang="en-US" i="1" dirty="0" smtClean="0">
                <a:latin typeface="Comic Sans MS" pitchFamily="66" charset="0"/>
              </a:rPr>
              <a:t> ACM international symposium on Modeling, analysis and simulation of wireless and mobile systems (</a:t>
            </a:r>
            <a:r>
              <a:rPr lang="en-US" i="1" dirty="0" err="1" smtClean="0">
                <a:latin typeface="Comic Sans MS" pitchFamily="66" charset="0"/>
              </a:rPr>
              <a:t>MSWiM</a:t>
            </a:r>
            <a:r>
              <a:rPr lang="en-US" i="1" dirty="0" smtClean="0">
                <a:latin typeface="Comic Sans MS" pitchFamily="66" charset="0"/>
              </a:rPr>
              <a:t> '04)</a:t>
            </a:r>
            <a:r>
              <a:rPr lang="en-US" dirty="0" smtClean="0">
                <a:latin typeface="Comic Sans MS" pitchFamily="66" charset="0"/>
              </a:rPr>
              <a:t>, Venice, Italy, 4 - 6 October, 2004, pp. 20-24.  [36] The Network Simulator (NS-2). </a:t>
            </a:r>
            <a:r>
              <a:rPr lang="en-US" u="sng" dirty="0" smtClean="0">
                <a:latin typeface="Comic Sans MS" pitchFamily="66" charset="0"/>
                <a:hlinkClick r:id="rId4"/>
              </a:rPr>
              <a:t>www.isi.edu/nsnam/</a:t>
            </a:r>
            <a:r>
              <a:rPr lang="en-US" b="1" u="sng" dirty="0" smtClean="0">
                <a:latin typeface="Comic Sans MS" pitchFamily="66" charset="0"/>
                <a:hlinkClick r:id="rId4"/>
              </a:rPr>
              <a:t>ns</a:t>
            </a:r>
            <a:r>
              <a:rPr lang="en-US" u="sng" dirty="0" smtClean="0">
                <a:latin typeface="Comic Sans MS" pitchFamily="66" charset="0"/>
                <a:hlinkClick r:id="rId4"/>
              </a:rPr>
              <a:t>/</a:t>
            </a:r>
            <a:endParaRPr lang="en-US" dirty="0" smtClean="0">
              <a:latin typeface="Comic Sans MS" pitchFamily="66" charset="0"/>
            </a:endParaRPr>
          </a:p>
          <a:p>
            <a:pPr>
              <a:buNone/>
            </a:pPr>
            <a:r>
              <a:rPr lang="en-US" dirty="0" smtClean="0">
                <a:latin typeface="Comic Sans MS" pitchFamily="66" charset="0"/>
              </a:rPr>
              <a:t>[37] T. Small and Z. J. Haas, “The Shared Wireless </a:t>
            </a:r>
            <a:r>
              <a:rPr lang="en-US" dirty="0" err="1" smtClean="0">
                <a:latin typeface="Comic Sans MS" pitchFamily="66" charset="0"/>
              </a:rPr>
              <a:t>Infostation</a:t>
            </a:r>
            <a:r>
              <a:rPr lang="en-US" dirty="0" smtClean="0">
                <a:latin typeface="Comic Sans MS" pitchFamily="66" charset="0"/>
              </a:rPr>
              <a:t> Model — A New Ad Hoc Networking Paradigm (or Where There is a Whale, there is a Way),” </a:t>
            </a:r>
            <a:r>
              <a:rPr lang="en-US" i="1" dirty="0" smtClean="0">
                <a:latin typeface="Comic Sans MS" pitchFamily="66" charset="0"/>
              </a:rPr>
              <a:t>in proceedings Of 4th ACM</a:t>
            </a:r>
            <a:r>
              <a:rPr lang="en-US" dirty="0" smtClean="0">
                <a:latin typeface="Comic Sans MS" pitchFamily="66" charset="0"/>
              </a:rPr>
              <a:t> </a:t>
            </a:r>
            <a:r>
              <a:rPr lang="en-US" i="1" dirty="0" smtClean="0">
                <a:latin typeface="Comic Sans MS" pitchFamily="66" charset="0"/>
              </a:rPr>
              <a:t>International </a:t>
            </a:r>
            <a:r>
              <a:rPr lang="en-US" dirty="0" smtClean="0">
                <a:latin typeface="Comic Sans MS" pitchFamily="66" charset="0"/>
              </a:rPr>
              <a:t>symposium on</a:t>
            </a:r>
            <a:r>
              <a:rPr lang="en-US" i="1" dirty="0" smtClean="0">
                <a:latin typeface="Comic Sans MS" pitchFamily="66" charset="0"/>
              </a:rPr>
              <a:t> Mobile Ad Hoc Networking and Computing</a:t>
            </a:r>
            <a:r>
              <a:rPr lang="en-US" dirty="0" smtClean="0">
                <a:latin typeface="Comic Sans MS" pitchFamily="66" charset="0"/>
              </a:rPr>
              <a:t> </a:t>
            </a:r>
            <a:r>
              <a:rPr lang="en-US" i="1" dirty="0" smtClean="0">
                <a:latin typeface="Comic Sans MS" pitchFamily="66" charset="0"/>
              </a:rPr>
              <a:t>(</a:t>
            </a:r>
            <a:r>
              <a:rPr lang="en-US" i="1" dirty="0" err="1" smtClean="0">
                <a:latin typeface="Comic Sans MS" pitchFamily="66" charset="0"/>
              </a:rPr>
              <a:t>MobiHoc</a:t>
            </a:r>
            <a:r>
              <a:rPr lang="en-US" i="1" dirty="0" smtClean="0">
                <a:latin typeface="Comic Sans MS" pitchFamily="66" charset="0"/>
              </a:rPr>
              <a:t> 2003)</a:t>
            </a:r>
            <a:r>
              <a:rPr lang="en-US" dirty="0" smtClean="0">
                <a:latin typeface="Comic Sans MS" pitchFamily="66" charset="0"/>
              </a:rPr>
              <a:t>, Annapolis, MD,USA,  1–3 June, 2003, pp. 233-244.</a:t>
            </a:r>
          </a:p>
          <a:p>
            <a:pPr>
              <a:buNone/>
            </a:pPr>
            <a:r>
              <a:rPr lang="en-US" dirty="0" smtClean="0">
                <a:latin typeface="Comic Sans MS" pitchFamily="66" charset="0"/>
              </a:rPr>
              <a:t>[38] David J. Goodman, Joan </a:t>
            </a:r>
            <a:r>
              <a:rPr lang="en-US" dirty="0" err="1" smtClean="0">
                <a:latin typeface="Comic Sans MS" pitchFamily="66" charset="0"/>
              </a:rPr>
              <a:t>Borras</a:t>
            </a:r>
            <a:r>
              <a:rPr lang="en-US" dirty="0" smtClean="0">
                <a:latin typeface="Comic Sans MS" pitchFamily="66" charset="0"/>
              </a:rPr>
              <a:t>, </a:t>
            </a:r>
            <a:r>
              <a:rPr lang="en-US" dirty="0" err="1" smtClean="0">
                <a:latin typeface="Comic Sans MS" pitchFamily="66" charset="0"/>
              </a:rPr>
              <a:t>Narayan</a:t>
            </a:r>
            <a:r>
              <a:rPr lang="en-US" dirty="0" smtClean="0">
                <a:latin typeface="Comic Sans MS" pitchFamily="66" charset="0"/>
              </a:rPr>
              <a:t> B. </a:t>
            </a:r>
            <a:r>
              <a:rPr lang="en-US" dirty="0" err="1" smtClean="0">
                <a:latin typeface="Comic Sans MS" pitchFamily="66" charset="0"/>
              </a:rPr>
              <a:t>Mandayam</a:t>
            </a:r>
            <a:r>
              <a:rPr lang="en-US" dirty="0" smtClean="0">
                <a:latin typeface="Comic Sans MS" pitchFamily="66" charset="0"/>
              </a:rPr>
              <a:t> and Roy D. Yates, “INFOSTATIONS: A New System Model for Data and Messaging Services,” </a:t>
            </a:r>
            <a:r>
              <a:rPr lang="en-US" i="1" dirty="0" smtClean="0">
                <a:latin typeface="Comic Sans MS" pitchFamily="66" charset="0"/>
              </a:rPr>
              <a:t>IEEE Vehicular Technology Conference 1997( VTC’97)</a:t>
            </a:r>
            <a:r>
              <a:rPr lang="en-US" dirty="0" smtClean="0">
                <a:latin typeface="Comic Sans MS" pitchFamily="66" charset="0"/>
              </a:rPr>
              <a:t>, </a:t>
            </a:r>
            <a:r>
              <a:rPr lang="en-US" dirty="0" err="1" smtClean="0">
                <a:latin typeface="Comic Sans MS" pitchFamily="66" charset="0"/>
              </a:rPr>
              <a:t>Vol</a:t>
            </a:r>
            <a:r>
              <a:rPr lang="en-US" dirty="0" smtClean="0">
                <a:latin typeface="Comic Sans MS" pitchFamily="66" charset="0"/>
              </a:rPr>
              <a:t>: 2, May 1997, pp. 969–973.</a:t>
            </a:r>
          </a:p>
          <a:p>
            <a:pPr>
              <a:buNone/>
            </a:pPr>
            <a:r>
              <a:rPr lang="en-US" dirty="0" smtClean="0">
                <a:latin typeface="Comic Sans MS" pitchFamily="66" charset="0"/>
              </a:rPr>
              <a:t>[39] S. Jain, R. C. Shah, </a:t>
            </a:r>
            <a:r>
              <a:rPr lang="en-US" dirty="0" err="1" smtClean="0">
                <a:latin typeface="Comic Sans MS" pitchFamily="66" charset="0"/>
              </a:rPr>
              <a:t>W.Bbrunette</a:t>
            </a:r>
            <a:r>
              <a:rPr lang="en-US" dirty="0" smtClean="0">
                <a:latin typeface="Comic Sans MS" pitchFamily="66" charset="0"/>
              </a:rPr>
              <a:t>, G. </a:t>
            </a:r>
            <a:r>
              <a:rPr lang="en-US" dirty="0" err="1" smtClean="0">
                <a:latin typeface="Comic Sans MS" pitchFamily="66" charset="0"/>
              </a:rPr>
              <a:t>Borriello</a:t>
            </a:r>
            <a:r>
              <a:rPr lang="en-US" dirty="0" smtClean="0">
                <a:latin typeface="Comic Sans MS" pitchFamily="66" charset="0"/>
              </a:rPr>
              <a:t> and S. Roy, “Exploiting Mobility for Energy Efficient Data Collection in Wireless Sensor Networks,” </a:t>
            </a:r>
            <a:r>
              <a:rPr lang="en-US" i="1" dirty="0" smtClean="0">
                <a:latin typeface="Comic Sans MS" pitchFamily="66" charset="0"/>
              </a:rPr>
              <a:t>ACM/</a:t>
            </a:r>
            <a:r>
              <a:rPr lang="en-US" i="1" dirty="0" err="1" smtClean="0">
                <a:latin typeface="Comic Sans MS" pitchFamily="66" charset="0"/>
              </a:rPr>
              <a:t>Kluwer</a:t>
            </a:r>
            <a:r>
              <a:rPr lang="en-US" i="1" dirty="0" smtClean="0">
                <a:latin typeface="Comic Sans MS" pitchFamily="66" charset="0"/>
              </a:rPr>
              <a:t> Mobile Networks and Applications (MONET)</a:t>
            </a:r>
            <a:r>
              <a:rPr lang="en-US" dirty="0" smtClean="0">
                <a:latin typeface="Comic Sans MS" pitchFamily="66" charset="0"/>
              </a:rPr>
              <a:t>, </a:t>
            </a:r>
            <a:r>
              <a:rPr lang="en-US" dirty="0" err="1" smtClean="0">
                <a:latin typeface="Comic Sans MS" pitchFamily="66" charset="0"/>
              </a:rPr>
              <a:t>Vol</a:t>
            </a:r>
            <a:r>
              <a:rPr lang="en-US" dirty="0" smtClean="0">
                <a:latin typeface="Comic Sans MS" pitchFamily="66" charset="0"/>
              </a:rPr>
              <a:t>: 11, no. 3, June 2006, pp. 327–339.</a:t>
            </a:r>
          </a:p>
          <a:p>
            <a:pPr>
              <a:buNone/>
            </a:pPr>
            <a:r>
              <a:rPr lang="en-US" dirty="0" smtClean="0">
                <a:latin typeface="Comic Sans MS" pitchFamily="66" charset="0"/>
              </a:rPr>
              <a:t>[40] W. Zhao, M. </a:t>
            </a:r>
            <a:r>
              <a:rPr lang="en-US" dirty="0" err="1" smtClean="0">
                <a:latin typeface="Comic Sans MS" pitchFamily="66" charset="0"/>
              </a:rPr>
              <a:t>Ammar</a:t>
            </a:r>
            <a:r>
              <a:rPr lang="en-US" dirty="0" smtClean="0">
                <a:latin typeface="Comic Sans MS" pitchFamily="66" charset="0"/>
              </a:rPr>
              <a:t>, and E. </a:t>
            </a:r>
            <a:r>
              <a:rPr lang="en-US" dirty="0" err="1" smtClean="0">
                <a:latin typeface="Comic Sans MS" pitchFamily="66" charset="0"/>
              </a:rPr>
              <a:t>Zegura</a:t>
            </a:r>
            <a:r>
              <a:rPr lang="en-US" dirty="0" smtClean="0">
                <a:latin typeface="Comic Sans MS" pitchFamily="66" charset="0"/>
              </a:rPr>
              <a:t>, “A Message Ferrying Approach for Data Delivery in Sparse Mobile Ad Hoc Networks,” </a:t>
            </a:r>
            <a:r>
              <a:rPr lang="en-US" i="1" dirty="0" smtClean="0">
                <a:latin typeface="Comic Sans MS" pitchFamily="66" charset="0"/>
              </a:rPr>
              <a:t>in proceedings of 5th ACM Int’l. </a:t>
            </a:r>
            <a:r>
              <a:rPr lang="en-US" i="1" dirty="0" err="1" smtClean="0">
                <a:latin typeface="Comic Sans MS" pitchFamily="66" charset="0"/>
              </a:rPr>
              <a:t>Symp</a:t>
            </a:r>
            <a:r>
              <a:rPr lang="en-US" i="1" dirty="0" smtClean="0">
                <a:latin typeface="Comic Sans MS" pitchFamily="66" charset="0"/>
              </a:rPr>
              <a:t>. Mobile Ad</a:t>
            </a:r>
            <a:r>
              <a:rPr lang="en-US" dirty="0" smtClean="0">
                <a:latin typeface="Comic Sans MS" pitchFamily="66" charset="0"/>
              </a:rPr>
              <a:t> </a:t>
            </a:r>
            <a:r>
              <a:rPr lang="en-US" i="1" dirty="0" smtClean="0">
                <a:latin typeface="Comic Sans MS" pitchFamily="66" charset="0"/>
              </a:rPr>
              <a:t>Hoc Networking and Computing 2004 (</a:t>
            </a:r>
            <a:r>
              <a:rPr lang="en-US" i="1" dirty="0" err="1" smtClean="0">
                <a:latin typeface="Comic Sans MS" pitchFamily="66" charset="0"/>
              </a:rPr>
              <a:t>MobiHoc</a:t>
            </a:r>
            <a:r>
              <a:rPr lang="en-US" i="1" dirty="0" smtClean="0">
                <a:latin typeface="Comic Sans MS" pitchFamily="66" charset="0"/>
              </a:rPr>
              <a:t> ‘04)</a:t>
            </a:r>
            <a:r>
              <a:rPr lang="en-US" dirty="0" smtClean="0">
                <a:latin typeface="Comic Sans MS" pitchFamily="66" charset="0"/>
              </a:rPr>
              <a:t>, ACM Press, Tokyo, Japan, 24-26 May 2004, pp. 187–198.</a:t>
            </a:r>
          </a:p>
          <a:p>
            <a:pPr>
              <a:buNone/>
            </a:pPr>
            <a:r>
              <a:rPr lang="en-US" dirty="0" smtClean="0">
                <a:latin typeface="Comic Sans MS" pitchFamily="66" charset="0"/>
              </a:rPr>
              <a:t>[41] Marco Conti and Mohan Kumar, “Opportunities in opportunistic computing” </a:t>
            </a:r>
            <a:r>
              <a:rPr lang="en-US" i="1" dirty="0" smtClean="0">
                <a:latin typeface="Comic Sans MS" pitchFamily="66" charset="0"/>
              </a:rPr>
              <a:t>IEEE Computer Journals &amp; Magazines</a:t>
            </a:r>
            <a:r>
              <a:rPr lang="en-US" dirty="0" smtClean="0">
                <a:latin typeface="Comic Sans MS" pitchFamily="66" charset="0"/>
              </a:rPr>
              <a:t>, </a:t>
            </a:r>
            <a:r>
              <a:rPr lang="en-US" dirty="0" err="1" smtClean="0">
                <a:latin typeface="Comic Sans MS" pitchFamily="66" charset="0"/>
              </a:rPr>
              <a:t>Vol</a:t>
            </a:r>
            <a:r>
              <a:rPr lang="en-US" dirty="0" smtClean="0">
                <a:latin typeface="Comic Sans MS" pitchFamily="66" charset="0"/>
              </a:rPr>
              <a:t>: 43, Issue: 1, JANUARY 2010, pp. 42-50.</a:t>
            </a:r>
          </a:p>
          <a:p>
            <a:pPr>
              <a:buNone/>
            </a:pPr>
            <a:r>
              <a:rPr lang="en-US" dirty="0" smtClean="0">
                <a:latin typeface="Comic Sans MS" pitchFamily="66" charset="0"/>
              </a:rPr>
              <a:t>[42] A. </a:t>
            </a:r>
            <a:r>
              <a:rPr lang="en-US" dirty="0" err="1" smtClean="0">
                <a:latin typeface="Comic Sans MS" pitchFamily="66" charset="0"/>
              </a:rPr>
              <a:t>Chaintreau</a:t>
            </a:r>
            <a:r>
              <a:rPr lang="en-US" dirty="0" smtClean="0">
                <a:latin typeface="Comic Sans MS" pitchFamily="66" charset="0"/>
              </a:rPr>
              <a:t>, P. </a:t>
            </a:r>
            <a:r>
              <a:rPr lang="en-US" dirty="0" err="1" smtClean="0">
                <a:latin typeface="Comic Sans MS" pitchFamily="66" charset="0"/>
              </a:rPr>
              <a:t>Hui</a:t>
            </a:r>
            <a:r>
              <a:rPr lang="en-US" dirty="0" smtClean="0">
                <a:latin typeface="Comic Sans MS" pitchFamily="66" charset="0"/>
              </a:rPr>
              <a:t>, J. </a:t>
            </a:r>
            <a:r>
              <a:rPr lang="en-US" dirty="0" err="1" smtClean="0">
                <a:latin typeface="Comic Sans MS" pitchFamily="66" charset="0"/>
              </a:rPr>
              <a:t>Crowcroft</a:t>
            </a:r>
            <a:r>
              <a:rPr lang="en-US" dirty="0" smtClean="0">
                <a:latin typeface="Comic Sans MS" pitchFamily="66" charset="0"/>
              </a:rPr>
              <a:t>, C. </a:t>
            </a:r>
            <a:r>
              <a:rPr lang="en-US" dirty="0" err="1" smtClean="0">
                <a:latin typeface="Comic Sans MS" pitchFamily="66" charset="0"/>
              </a:rPr>
              <a:t>Diot</a:t>
            </a:r>
            <a:r>
              <a:rPr lang="en-US" dirty="0" smtClean="0">
                <a:latin typeface="Comic Sans MS" pitchFamily="66" charset="0"/>
              </a:rPr>
              <a:t>, R. </a:t>
            </a:r>
            <a:r>
              <a:rPr lang="en-US" dirty="0" err="1" smtClean="0">
                <a:latin typeface="Comic Sans MS" pitchFamily="66" charset="0"/>
              </a:rPr>
              <a:t>Gass</a:t>
            </a:r>
            <a:r>
              <a:rPr lang="en-US" dirty="0" smtClean="0">
                <a:latin typeface="Comic Sans MS" pitchFamily="66" charset="0"/>
              </a:rPr>
              <a:t>, and J. Scott, “Impact of human mobility on the design of opportunistic forwarding algorithms” </a:t>
            </a:r>
            <a:r>
              <a:rPr lang="en-US" i="1" dirty="0" smtClean="0">
                <a:latin typeface="Comic Sans MS" pitchFamily="66" charset="0"/>
              </a:rPr>
              <a:t>in proceedings of 25th IEEE International Conference on Computer Communications (INFOCOM 2006)</a:t>
            </a:r>
            <a:r>
              <a:rPr lang="en-US" dirty="0" smtClean="0">
                <a:latin typeface="Comic Sans MS" pitchFamily="66" charset="0"/>
              </a:rPr>
              <a:t>, Barcelona, Spain, 23-29 April, 2006, pp. 1-13.</a:t>
            </a:r>
          </a:p>
          <a:p>
            <a:pPr>
              <a:buNone/>
            </a:pPr>
            <a:r>
              <a:rPr lang="en-US" dirty="0" smtClean="0">
                <a:latin typeface="Comic Sans MS" pitchFamily="66" charset="0"/>
              </a:rPr>
              <a:t>[43] L. </a:t>
            </a:r>
            <a:r>
              <a:rPr lang="en-US" dirty="0" err="1" smtClean="0">
                <a:latin typeface="Comic Sans MS" pitchFamily="66" charset="0"/>
              </a:rPr>
              <a:t>Pelusi</a:t>
            </a:r>
            <a:r>
              <a:rPr lang="en-US" dirty="0" smtClean="0">
                <a:latin typeface="Comic Sans MS" pitchFamily="66" charset="0"/>
              </a:rPr>
              <a:t>, A. </a:t>
            </a:r>
            <a:r>
              <a:rPr lang="en-US" dirty="0" err="1" smtClean="0">
                <a:latin typeface="Comic Sans MS" pitchFamily="66" charset="0"/>
              </a:rPr>
              <a:t>Passarella</a:t>
            </a:r>
            <a:r>
              <a:rPr lang="en-US" dirty="0" smtClean="0">
                <a:latin typeface="Comic Sans MS" pitchFamily="66" charset="0"/>
              </a:rPr>
              <a:t>, and M. Conti, "Encoding for Efficient Data Distribution in Multi-hop Ad hoc Networks" </a:t>
            </a:r>
            <a:r>
              <a:rPr lang="en-US" i="1" dirty="0" smtClean="0">
                <a:latin typeface="Comic Sans MS" pitchFamily="66" charset="0"/>
              </a:rPr>
              <a:t>in Handbook of Wireless Ad hoc and Sensor Networks A. </a:t>
            </a:r>
            <a:r>
              <a:rPr lang="en-US" i="1" dirty="0" err="1" smtClean="0">
                <a:latin typeface="Comic Sans MS" pitchFamily="66" charset="0"/>
              </a:rPr>
              <a:t>Boukerche</a:t>
            </a:r>
            <a:r>
              <a:rPr lang="en-US" i="1" dirty="0" smtClean="0">
                <a:latin typeface="Comic Sans MS" pitchFamily="66" charset="0"/>
              </a:rPr>
              <a:t>, Editor, Wiley and Sons Publisher, 2007</a:t>
            </a:r>
            <a:r>
              <a:rPr lang="en-US" dirty="0" smtClean="0">
                <a:latin typeface="Comic Sans MS" pitchFamily="66" charset="0"/>
              </a:rPr>
              <a:t>.</a:t>
            </a:r>
          </a:p>
          <a:p>
            <a:pPr>
              <a:buNone/>
            </a:pPr>
            <a:r>
              <a:rPr lang="en-US" dirty="0" smtClean="0">
                <a:latin typeface="Comic Sans MS" pitchFamily="66" charset="0"/>
              </a:rPr>
              <a:t>[44] J. Yang, Y. Chen, M. </a:t>
            </a:r>
            <a:r>
              <a:rPr lang="en-US" dirty="0" err="1" smtClean="0">
                <a:latin typeface="Comic Sans MS" pitchFamily="66" charset="0"/>
              </a:rPr>
              <a:t>Ammar</a:t>
            </a:r>
            <a:r>
              <a:rPr lang="en-US" dirty="0" smtClean="0">
                <a:latin typeface="Comic Sans MS" pitchFamily="66" charset="0"/>
              </a:rPr>
              <a:t>, and C. Lee, "Ferry replacement protocols in sparse MANET message ferrying systems", </a:t>
            </a:r>
            <a:r>
              <a:rPr lang="en-US" i="1" dirty="0" smtClean="0">
                <a:latin typeface="Comic Sans MS" pitchFamily="66" charset="0"/>
              </a:rPr>
              <a:t>in proceedings of IEEE Wireless Communications and Networking Conference</a:t>
            </a:r>
            <a:r>
              <a:rPr lang="en-US" dirty="0" smtClean="0">
                <a:latin typeface="Comic Sans MS" pitchFamily="66" charset="0"/>
              </a:rPr>
              <a:t>, New Orleans, USA, 13-17 March 2005, pp. 2038 - 2044.</a:t>
            </a:r>
          </a:p>
          <a:p>
            <a:pPr>
              <a:buNone/>
            </a:pPr>
            <a:r>
              <a:rPr lang="en-US" dirty="0" smtClean="0">
                <a:latin typeface="Comic Sans MS" pitchFamily="66" charset="0"/>
              </a:rPr>
              <a:t>[45] S. </a:t>
            </a:r>
            <a:r>
              <a:rPr lang="en-US" dirty="0" err="1" smtClean="0">
                <a:latin typeface="Comic Sans MS" pitchFamily="66" charset="0"/>
              </a:rPr>
              <a:t>Merugu</a:t>
            </a:r>
            <a:r>
              <a:rPr lang="en-US" dirty="0" smtClean="0">
                <a:latin typeface="Comic Sans MS" pitchFamily="66" charset="0"/>
              </a:rPr>
              <a:t>, M. </a:t>
            </a:r>
            <a:r>
              <a:rPr lang="en-US" dirty="0" err="1" smtClean="0">
                <a:latin typeface="Comic Sans MS" pitchFamily="66" charset="0"/>
              </a:rPr>
              <a:t>Ammar</a:t>
            </a:r>
            <a:r>
              <a:rPr lang="en-US" dirty="0" smtClean="0">
                <a:latin typeface="Comic Sans MS" pitchFamily="66" charset="0"/>
              </a:rPr>
              <a:t>, and E. </a:t>
            </a:r>
            <a:r>
              <a:rPr lang="en-US" dirty="0" err="1" smtClean="0">
                <a:latin typeface="Comic Sans MS" pitchFamily="66" charset="0"/>
              </a:rPr>
              <a:t>Zegura</a:t>
            </a:r>
            <a:r>
              <a:rPr lang="en-US" dirty="0" smtClean="0">
                <a:latin typeface="Comic Sans MS" pitchFamily="66" charset="0"/>
              </a:rPr>
              <a:t>, “Routing in space and time in networks with predictable mobility”, </a:t>
            </a:r>
            <a:r>
              <a:rPr lang="en-US" i="1" dirty="0" smtClean="0">
                <a:latin typeface="Comic Sans MS" pitchFamily="66" charset="0"/>
              </a:rPr>
              <a:t>Technical Report GIT-CC 04-7</a:t>
            </a:r>
            <a:r>
              <a:rPr lang="en-US" dirty="0" smtClean="0">
                <a:latin typeface="Comic Sans MS" pitchFamily="66" charset="0"/>
              </a:rPr>
              <a:t>, Georgia Institute of Technology, 2004.</a:t>
            </a: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latin typeface="Comic Sans MS" pitchFamily="66" charset="0"/>
              </a:rPr>
              <a:t>References (contd.)</a:t>
            </a:r>
            <a:endParaRPr lang="en-US" sz="3600" b="1" dirty="0"/>
          </a:p>
        </p:txBody>
      </p:sp>
      <p:sp>
        <p:nvSpPr>
          <p:cNvPr id="3" name="Content Placeholder 2"/>
          <p:cNvSpPr>
            <a:spLocks noGrp="1"/>
          </p:cNvSpPr>
          <p:nvPr>
            <p:ph idx="1"/>
          </p:nvPr>
        </p:nvSpPr>
        <p:spPr/>
        <p:txBody>
          <a:bodyPr>
            <a:normAutofit fontScale="47500" lnSpcReduction="20000"/>
          </a:bodyPr>
          <a:lstStyle/>
          <a:p>
            <a:pPr>
              <a:buNone/>
            </a:pPr>
            <a:r>
              <a:rPr lang="en-US" dirty="0" smtClean="0">
                <a:latin typeface="Comic Sans MS" pitchFamily="66" charset="0"/>
              </a:rPr>
              <a:t>[46] M. Conti, J. </a:t>
            </a:r>
            <a:r>
              <a:rPr lang="en-US" dirty="0" err="1" smtClean="0">
                <a:latin typeface="Comic Sans MS" pitchFamily="66" charset="0"/>
              </a:rPr>
              <a:t>Crowcroft</a:t>
            </a:r>
            <a:r>
              <a:rPr lang="en-US" dirty="0" smtClean="0">
                <a:latin typeface="Comic Sans MS" pitchFamily="66" charset="0"/>
              </a:rPr>
              <a:t>, S. Giordano, P. </a:t>
            </a:r>
            <a:r>
              <a:rPr lang="en-US" dirty="0" err="1" smtClean="0">
                <a:latin typeface="Comic Sans MS" pitchFamily="66" charset="0"/>
              </a:rPr>
              <a:t>Hui</a:t>
            </a:r>
            <a:r>
              <a:rPr lang="en-US" dirty="0" smtClean="0">
                <a:latin typeface="Comic Sans MS" pitchFamily="66" charset="0"/>
              </a:rPr>
              <a:t>, H. A. Nguyen and A. </a:t>
            </a:r>
            <a:r>
              <a:rPr lang="en-US" dirty="0" err="1" smtClean="0">
                <a:latin typeface="Comic Sans MS" pitchFamily="66" charset="0"/>
              </a:rPr>
              <a:t>Passarella</a:t>
            </a:r>
            <a:r>
              <a:rPr lang="en-US" dirty="0" smtClean="0">
                <a:latin typeface="Comic Sans MS" pitchFamily="66" charset="0"/>
              </a:rPr>
              <a:t>, “Routing Issues in Opportunistic Networks”, </a:t>
            </a:r>
            <a:r>
              <a:rPr lang="en-US" i="1" dirty="0" err="1" smtClean="0">
                <a:latin typeface="Comic Sans MS" pitchFamily="66" charset="0"/>
              </a:rPr>
              <a:t>MiNEMA</a:t>
            </a:r>
            <a:r>
              <a:rPr lang="en-US" i="1" dirty="0" smtClean="0">
                <a:latin typeface="Comic Sans MS" pitchFamily="66" charset="0"/>
              </a:rPr>
              <a:t> State-of-the-Art Book</a:t>
            </a:r>
            <a:r>
              <a:rPr lang="en-US" dirty="0" smtClean="0">
                <a:latin typeface="Comic Sans MS" pitchFamily="66" charset="0"/>
              </a:rPr>
              <a:t>, H. Miranda, L. </a:t>
            </a:r>
            <a:r>
              <a:rPr lang="en-US" dirty="0" err="1" smtClean="0">
                <a:latin typeface="Comic Sans MS" pitchFamily="66" charset="0"/>
              </a:rPr>
              <a:t>Rodrigues</a:t>
            </a:r>
            <a:r>
              <a:rPr lang="en-US" dirty="0" smtClean="0">
                <a:latin typeface="Comic Sans MS" pitchFamily="66" charset="0"/>
              </a:rPr>
              <a:t>, B. </a:t>
            </a:r>
            <a:r>
              <a:rPr lang="en-US" dirty="0" err="1" smtClean="0">
                <a:latin typeface="Comic Sans MS" pitchFamily="66" charset="0"/>
              </a:rPr>
              <a:t>Garbinato</a:t>
            </a:r>
            <a:r>
              <a:rPr lang="en-US" dirty="0" smtClean="0">
                <a:latin typeface="Comic Sans MS" pitchFamily="66" charset="0"/>
              </a:rPr>
              <a:t> Editors, Springer, 2009.</a:t>
            </a:r>
          </a:p>
          <a:p>
            <a:pPr>
              <a:buNone/>
            </a:pPr>
            <a:r>
              <a:rPr lang="en-US" dirty="0" smtClean="0">
                <a:latin typeface="Comic Sans MS" pitchFamily="66" charset="0"/>
              </a:rPr>
              <a:t>[47] I. </a:t>
            </a:r>
            <a:r>
              <a:rPr lang="en-US" dirty="0" err="1" smtClean="0">
                <a:latin typeface="Comic Sans MS" pitchFamily="66" charset="0"/>
              </a:rPr>
              <a:t>Woungang</a:t>
            </a:r>
            <a:r>
              <a:rPr lang="en-US" dirty="0" smtClean="0">
                <a:latin typeface="Comic Sans MS" pitchFamily="66" charset="0"/>
              </a:rPr>
              <a:t>, M. K. Denko, "Credit-based Cooperation Enforcement Schemes Tailored to Opportunistic Networks", Chapter 3 in: M. Denko (Eds.), Mobile Opportunistic Networks: Architectures, Protocols and Applications, </a:t>
            </a:r>
            <a:r>
              <a:rPr lang="en-US" dirty="0" err="1" smtClean="0">
                <a:latin typeface="Comic Sans MS" pitchFamily="66" charset="0"/>
              </a:rPr>
              <a:t>Auerbach</a:t>
            </a:r>
            <a:r>
              <a:rPr lang="en-US" dirty="0" smtClean="0">
                <a:latin typeface="Comic Sans MS" pitchFamily="66" charset="0"/>
              </a:rPr>
              <a:t> Publications, </a:t>
            </a:r>
            <a:r>
              <a:rPr lang="en-US" i="1" dirty="0" smtClean="0">
                <a:latin typeface="Comic Sans MS" pitchFamily="66" charset="0"/>
              </a:rPr>
              <a:t>Taylor &amp; Francis Group, Boca Raton, Florida, ISBN: 978-142-008-812-0, ISBN 10: 142-008-812-2</a:t>
            </a:r>
            <a:r>
              <a:rPr lang="en-US" dirty="0" smtClean="0">
                <a:latin typeface="Comic Sans MS" pitchFamily="66" charset="0"/>
              </a:rPr>
              <a:t>, 292 pages, 2011.</a:t>
            </a:r>
          </a:p>
          <a:p>
            <a:pPr>
              <a:buNone/>
            </a:pPr>
            <a:r>
              <a:rPr lang="en-US" dirty="0" smtClean="0">
                <a:latin typeface="Comic Sans MS" pitchFamily="66" charset="0"/>
              </a:rPr>
              <a:t>[48] </a:t>
            </a:r>
            <a:r>
              <a:rPr lang="en-US" dirty="0" err="1" smtClean="0">
                <a:latin typeface="Comic Sans MS" pitchFamily="66" charset="0"/>
              </a:rPr>
              <a:t>LeBrun</a:t>
            </a:r>
            <a:r>
              <a:rPr lang="en-US" dirty="0" smtClean="0">
                <a:latin typeface="Comic Sans MS" pitchFamily="66" charset="0"/>
              </a:rPr>
              <a:t>, Chen-Nee </a:t>
            </a:r>
            <a:r>
              <a:rPr lang="en-US" dirty="0" err="1" smtClean="0">
                <a:latin typeface="Comic Sans MS" pitchFamily="66" charset="0"/>
              </a:rPr>
              <a:t>Chuah</a:t>
            </a:r>
            <a:r>
              <a:rPr lang="en-US" dirty="0" smtClean="0">
                <a:latin typeface="Comic Sans MS" pitchFamily="66" charset="0"/>
              </a:rPr>
              <a:t>, D. </a:t>
            </a:r>
            <a:r>
              <a:rPr lang="en-US" dirty="0" err="1" smtClean="0">
                <a:latin typeface="Comic Sans MS" pitchFamily="66" charset="0"/>
              </a:rPr>
              <a:t>Ghosal</a:t>
            </a:r>
            <a:r>
              <a:rPr lang="en-US" dirty="0" smtClean="0">
                <a:latin typeface="Comic Sans MS" pitchFamily="66" charset="0"/>
              </a:rPr>
              <a:t>, and M. Zhang, “Knowledge based opportunistic forwarding in vehicular wireless ad hoc networks”, </a:t>
            </a:r>
            <a:r>
              <a:rPr lang="en-US" i="1" dirty="0" smtClean="0">
                <a:latin typeface="Comic Sans MS" pitchFamily="66" charset="0"/>
              </a:rPr>
              <a:t>in</a:t>
            </a:r>
            <a:r>
              <a:rPr lang="en-US" dirty="0" smtClean="0">
                <a:latin typeface="Comic Sans MS" pitchFamily="66" charset="0"/>
              </a:rPr>
              <a:t> proceedings of </a:t>
            </a:r>
            <a:r>
              <a:rPr lang="en-US" i="1" dirty="0" smtClean="0">
                <a:latin typeface="Comic Sans MS" pitchFamily="66" charset="0"/>
              </a:rPr>
              <a:t>61st IEEE Vehicular Technology Conference (VTC 2005-Spring)</a:t>
            </a:r>
            <a:r>
              <a:rPr lang="en-US" dirty="0" smtClean="0">
                <a:latin typeface="Comic Sans MS" pitchFamily="66" charset="0"/>
              </a:rPr>
              <a:t>, 30 May-1 June 2005, pp. 2289–2293 Vol. 4.</a:t>
            </a:r>
          </a:p>
          <a:p>
            <a:pPr>
              <a:buNone/>
            </a:pPr>
            <a:r>
              <a:rPr lang="en-US" dirty="0" smtClean="0">
                <a:latin typeface="Comic Sans MS" pitchFamily="66" charset="0"/>
              </a:rPr>
              <a:t>[49] J. </a:t>
            </a:r>
            <a:r>
              <a:rPr lang="en-US" dirty="0" err="1" smtClean="0">
                <a:latin typeface="Comic Sans MS" pitchFamily="66" charset="0"/>
              </a:rPr>
              <a:t>Leguay</a:t>
            </a:r>
            <a:r>
              <a:rPr lang="en-US" dirty="0" smtClean="0">
                <a:latin typeface="Comic Sans MS" pitchFamily="66" charset="0"/>
              </a:rPr>
              <a:t>, T. Friedman, and V. Conan, “Evaluating mobility pattern space routing for DTNs”, </a:t>
            </a:r>
            <a:r>
              <a:rPr lang="en-US" i="1" dirty="0" smtClean="0">
                <a:latin typeface="Comic Sans MS" pitchFamily="66" charset="0"/>
              </a:rPr>
              <a:t>in proceedings of 25th IEEE International Conference on Computer Communications (INFOCOM 2006), </a:t>
            </a:r>
            <a:r>
              <a:rPr lang="en-US" dirty="0" smtClean="0">
                <a:latin typeface="Comic Sans MS" pitchFamily="66" charset="0"/>
              </a:rPr>
              <a:t>Barcelona, Spain, 23- 29 April, 2006, pp. 1–10.</a:t>
            </a:r>
          </a:p>
          <a:p>
            <a:pPr>
              <a:buNone/>
            </a:pPr>
            <a:r>
              <a:rPr lang="en-US" dirty="0" smtClean="0">
                <a:latin typeface="Comic Sans MS" pitchFamily="66" charset="0"/>
              </a:rPr>
              <a:t>[50] </a:t>
            </a:r>
            <a:r>
              <a:rPr lang="en-US" dirty="0" err="1" smtClean="0">
                <a:latin typeface="Comic Sans MS" pitchFamily="66" charset="0"/>
              </a:rPr>
              <a:t>Chien-Shiu</a:t>
            </a:r>
            <a:r>
              <a:rPr lang="en-US" dirty="0" smtClean="0">
                <a:latin typeface="Comic Sans MS" pitchFamily="66" charset="0"/>
              </a:rPr>
              <a:t> Lin, Wei-</a:t>
            </a:r>
            <a:r>
              <a:rPr lang="en-US" dirty="0" err="1" smtClean="0">
                <a:latin typeface="Comic Sans MS" pitchFamily="66" charset="0"/>
              </a:rPr>
              <a:t>Shyh</a:t>
            </a:r>
            <a:r>
              <a:rPr lang="en-US" dirty="0" smtClean="0">
                <a:latin typeface="Comic Sans MS" pitchFamily="66" charset="0"/>
              </a:rPr>
              <a:t> Chang, Ling-</a:t>
            </a:r>
            <a:r>
              <a:rPr lang="en-US" dirty="0" err="1" smtClean="0">
                <a:latin typeface="Comic Sans MS" pitchFamily="66" charset="0"/>
              </a:rPr>
              <a:t>Jyh</a:t>
            </a:r>
            <a:r>
              <a:rPr lang="en-US" dirty="0" smtClean="0">
                <a:latin typeface="Comic Sans MS" pitchFamily="66" charset="0"/>
              </a:rPr>
              <a:t> Chen, and Cheng-Fu Chou, “Performance study of routing schemes in delay tolerant networks”, </a:t>
            </a:r>
            <a:r>
              <a:rPr lang="en-US" i="1" dirty="0" smtClean="0">
                <a:latin typeface="Comic Sans MS" pitchFamily="66" charset="0"/>
              </a:rPr>
              <a:t>in proceedings of the 22nd International Conference on</a:t>
            </a:r>
            <a:r>
              <a:rPr lang="en-US" dirty="0" smtClean="0">
                <a:latin typeface="Comic Sans MS" pitchFamily="66" charset="0"/>
              </a:rPr>
              <a:t> </a:t>
            </a:r>
            <a:r>
              <a:rPr lang="en-US" i="1" dirty="0" smtClean="0">
                <a:latin typeface="Comic Sans MS" pitchFamily="66" charset="0"/>
              </a:rPr>
              <a:t>Advanced Information Networking and Applications – Workshops (AINAW ’08)</a:t>
            </a:r>
            <a:r>
              <a:rPr lang="en-US" dirty="0" smtClean="0">
                <a:latin typeface="Comic Sans MS" pitchFamily="66" charset="0"/>
              </a:rPr>
              <a:t>, Washington, DC, USA, 25-28 March 2008, pp. 1702–1707,</a:t>
            </a:r>
          </a:p>
          <a:p>
            <a:pPr>
              <a:buNone/>
            </a:pPr>
            <a:endParaRPr lang="en-US" dirty="0">
              <a:latin typeface="Comic Sans MS" pitchFamily="66"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ChangeArrowheads="1"/>
          </p:cNvSpPr>
          <p:nvPr/>
        </p:nvSpPr>
        <p:spPr bwMode="auto">
          <a:xfrm>
            <a:off x="3246438" y="3106738"/>
            <a:ext cx="4005262" cy="979487"/>
          </a:xfrm>
          <a:prstGeom prst="rect">
            <a:avLst/>
          </a:prstGeom>
          <a:noFill/>
          <a:ln w="9525">
            <a:noFill/>
            <a:miter lim="800000"/>
            <a:headEnd/>
            <a:tailEnd/>
          </a:ln>
        </p:spPr>
        <p:txBody>
          <a:bodyPr lIns="0" tIns="39187" rIns="78373" bIns="39187" anchor="ctr"/>
          <a:lstStyle/>
          <a:p>
            <a:pPr defTabSz="762000"/>
            <a:r>
              <a:rPr lang="en-US" sz="3600" b="0">
                <a:solidFill>
                  <a:schemeClr val="accent1"/>
                </a:solidFill>
              </a:rPr>
              <a:t>Thanks for your attention!</a:t>
            </a:r>
          </a:p>
        </p:txBody>
      </p:sp>
      <p:pic>
        <p:nvPicPr>
          <p:cNvPr id="62467" name="Picture 5"/>
          <p:cNvPicPr>
            <a:picLocks noChangeAspect="1" noChangeArrowheads="1"/>
          </p:cNvPicPr>
          <p:nvPr/>
        </p:nvPicPr>
        <p:blipFill>
          <a:blip r:embed="rId2"/>
          <a:srcRect/>
          <a:stretch>
            <a:fillRect/>
          </a:stretch>
        </p:blipFill>
        <p:spPr bwMode="auto">
          <a:xfrm>
            <a:off x="1603375" y="2597150"/>
            <a:ext cx="1511300" cy="19002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a:t>
            </a:r>
            <a:endParaRPr lang="en-US" sz="3600" dirty="0">
              <a:solidFill>
                <a:srgbClr val="002060"/>
              </a:solidFill>
              <a:latin typeface="Comic Sans MS" pitchFamily="66" charset="0"/>
            </a:endParaRPr>
          </a:p>
        </p:txBody>
      </p:sp>
      <p:sp>
        <p:nvSpPr>
          <p:cNvPr id="3" name="Content Placeholder 2"/>
          <p:cNvSpPr>
            <a:spLocks noGrp="1"/>
          </p:cNvSpPr>
          <p:nvPr>
            <p:ph idx="1"/>
          </p:nvPr>
        </p:nvSpPr>
        <p:spPr/>
        <p:txBody>
          <a:bodyPr>
            <a:normAutofit fontScale="92500" lnSpcReduction="10000"/>
          </a:bodyPr>
          <a:lstStyle/>
          <a:p>
            <a:pPr>
              <a:buNone/>
            </a:pPr>
            <a:r>
              <a:rPr lang="en-US" sz="2000" b="1" u="sng" dirty="0" smtClean="0">
                <a:solidFill>
                  <a:srgbClr val="002060"/>
                </a:solidFill>
                <a:latin typeface="Comic Sans MS" pitchFamily="66" charset="0"/>
              </a:rPr>
              <a:t>Direct Transmission [9]:</a:t>
            </a:r>
          </a:p>
          <a:p>
            <a:pPr algn="just">
              <a:buFont typeface="Wingdings" pitchFamily="2" charset="2"/>
              <a:buChar char="q"/>
            </a:pPr>
            <a:r>
              <a:rPr lang="en-US" sz="2000" dirty="0" smtClean="0">
                <a:latin typeface="Comic Sans MS" pitchFamily="66" charset="0"/>
              </a:rPr>
              <a:t>The </a:t>
            </a:r>
            <a:r>
              <a:rPr lang="en-US" sz="2000" dirty="0">
                <a:latin typeface="Comic Sans MS" pitchFamily="66" charset="0"/>
              </a:rPr>
              <a:t>source node does not forward the message to the intermediate nodes, but stores it in the buffer until it comes in direct contact with the destination node. </a:t>
            </a:r>
            <a:endParaRPr lang="en-US" sz="2000" dirty="0" smtClean="0">
              <a:latin typeface="Comic Sans MS" pitchFamily="66" charset="0"/>
            </a:endParaRPr>
          </a:p>
          <a:p>
            <a:pPr algn="just">
              <a:buFont typeface="Wingdings" pitchFamily="2" charset="2"/>
              <a:buChar char="q"/>
            </a:pPr>
            <a:r>
              <a:rPr lang="en-US" sz="2000" dirty="0" smtClean="0">
                <a:latin typeface="Comic Sans MS" pitchFamily="66" charset="0"/>
              </a:rPr>
              <a:t>On </a:t>
            </a:r>
            <a:r>
              <a:rPr lang="en-US" sz="2000" dirty="0">
                <a:latin typeface="Comic Sans MS" pitchFamily="66" charset="0"/>
              </a:rPr>
              <a:t>encountering the destination node, the message is directly given to the </a:t>
            </a:r>
            <a:r>
              <a:rPr lang="en-US" sz="2000" dirty="0" smtClean="0">
                <a:latin typeface="Comic Sans MS" pitchFamily="66" charset="0"/>
              </a:rPr>
              <a:t>destination.</a:t>
            </a:r>
          </a:p>
          <a:p>
            <a:pPr algn="just">
              <a:buFont typeface="Wingdings" pitchFamily="2" charset="2"/>
              <a:buChar char="q"/>
            </a:pPr>
            <a:r>
              <a:rPr lang="en-US" sz="2000" i="1" dirty="0" smtClean="0">
                <a:latin typeface="Comic Sans MS" pitchFamily="66" charset="0"/>
              </a:rPr>
              <a:t>Advantages </a:t>
            </a:r>
            <a:endParaRPr lang="en-US" sz="2000" dirty="0">
              <a:latin typeface="Comic Sans MS" pitchFamily="66" charset="0"/>
            </a:endParaRPr>
          </a:p>
          <a:p>
            <a:pPr lvl="1" algn="just"/>
            <a:r>
              <a:rPr lang="en-US" sz="2000" dirty="0" smtClean="0">
                <a:latin typeface="Comic Sans MS" pitchFamily="66" charset="0"/>
              </a:rPr>
              <a:t>This </a:t>
            </a:r>
            <a:r>
              <a:rPr lang="en-US" sz="2000" dirty="0">
                <a:latin typeface="Comic Sans MS" pitchFamily="66" charset="0"/>
              </a:rPr>
              <a:t>protocol utilizes minimum network resources, and cannot suffer from the problems of network </a:t>
            </a:r>
            <a:r>
              <a:rPr lang="en-US" sz="2000" dirty="0" smtClean="0">
                <a:latin typeface="Comic Sans MS" pitchFamily="66" charset="0"/>
              </a:rPr>
              <a:t>clogging.</a:t>
            </a:r>
          </a:p>
          <a:p>
            <a:pPr lvl="1" algn="just"/>
            <a:r>
              <a:rPr lang="en-US" sz="2000" dirty="0" smtClean="0">
                <a:latin typeface="Comic Sans MS" pitchFamily="66" charset="0"/>
              </a:rPr>
              <a:t>The </a:t>
            </a:r>
            <a:r>
              <a:rPr lang="en-US" sz="2000" dirty="0">
                <a:latin typeface="Comic Sans MS" pitchFamily="66" charset="0"/>
              </a:rPr>
              <a:t>protocol is very simple and fairly easy to deploy</a:t>
            </a:r>
            <a:r>
              <a:rPr lang="en-US" sz="2000" dirty="0" smtClean="0">
                <a:latin typeface="Comic Sans MS" pitchFamily="66" charset="0"/>
              </a:rPr>
              <a:t>.</a:t>
            </a:r>
          </a:p>
          <a:p>
            <a:pPr algn="just">
              <a:buFont typeface="Wingdings" pitchFamily="2" charset="2"/>
              <a:buChar char="q"/>
            </a:pPr>
            <a:r>
              <a:rPr lang="en-US" sz="2000" i="1" dirty="0" smtClean="0">
                <a:latin typeface="Comic Sans MS" pitchFamily="66" charset="0"/>
              </a:rPr>
              <a:t>Disadvantages</a:t>
            </a:r>
            <a:endParaRPr lang="en-US" sz="2000" dirty="0">
              <a:latin typeface="Comic Sans MS" pitchFamily="66" charset="0"/>
            </a:endParaRPr>
          </a:p>
          <a:p>
            <a:pPr lvl="1" algn="just"/>
            <a:r>
              <a:rPr lang="en-US" sz="2000" dirty="0" smtClean="0">
                <a:latin typeface="Comic Sans MS" pitchFamily="66" charset="0"/>
              </a:rPr>
              <a:t>It </a:t>
            </a:r>
            <a:r>
              <a:rPr lang="en-US" sz="2000" dirty="0">
                <a:latin typeface="Comic Sans MS" pitchFamily="66" charset="0"/>
              </a:rPr>
              <a:t>is likely to suffer from heavy delays as source node may not encounter the destination node for longer period of </a:t>
            </a:r>
            <a:r>
              <a:rPr lang="en-US" sz="2000" dirty="0" smtClean="0">
                <a:latin typeface="Comic Sans MS" pitchFamily="66" charset="0"/>
              </a:rPr>
              <a:t>times.</a:t>
            </a:r>
          </a:p>
          <a:p>
            <a:pPr lvl="1" algn="just"/>
            <a:r>
              <a:rPr lang="en-US" sz="2000" dirty="0" smtClean="0">
                <a:latin typeface="Comic Sans MS" pitchFamily="66" charset="0"/>
              </a:rPr>
              <a:t>If </a:t>
            </a:r>
            <a:r>
              <a:rPr lang="en-US" sz="2000" dirty="0">
                <a:latin typeface="Comic Sans MS" pitchFamily="66" charset="0"/>
              </a:rPr>
              <a:t>a node failure occurs, the message can be lost since there is only one cope available in the network.</a:t>
            </a:r>
          </a:p>
          <a:p>
            <a:pPr algn="just"/>
            <a:endParaRPr lang="en-US" sz="20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002060"/>
                </a:solidFill>
                <a:latin typeface="Comic Sans MS" pitchFamily="66" charset="0"/>
              </a:rPr>
              <a:t>Example scenario of Direct Transmission </a:t>
            </a:r>
            <a:endParaRPr lang="en-US" sz="3600" dirty="0">
              <a:solidFill>
                <a:srgbClr val="002060"/>
              </a:solidFill>
              <a:latin typeface="Comic Sans MS" pitchFamily="66" charset="0"/>
            </a:endParaRPr>
          </a:p>
        </p:txBody>
      </p:sp>
      <p:pic>
        <p:nvPicPr>
          <p:cNvPr id="1026" name="Picture 2"/>
          <p:cNvPicPr>
            <a:picLocks noChangeAspect="1" noChangeArrowheads="1"/>
          </p:cNvPicPr>
          <p:nvPr/>
        </p:nvPicPr>
        <p:blipFill>
          <a:blip r:embed="rId2" cstate="print"/>
          <a:srcRect/>
          <a:stretch>
            <a:fillRect/>
          </a:stretch>
        </p:blipFill>
        <p:spPr bwMode="auto">
          <a:xfrm>
            <a:off x="533400" y="1371600"/>
            <a:ext cx="8039100" cy="443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pPr algn="just">
              <a:buNone/>
            </a:pPr>
            <a:r>
              <a:rPr lang="en-US" sz="2400" b="1" u="sng" dirty="0" smtClean="0">
                <a:solidFill>
                  <a:srgbClr val="002060"/>
                </a:solidFill>
                <a:latin typeface="Comic Sans MS" pitchFamily="66" charset="0"/>
              </a:rPr>
              <a:t>First Contact [10]:</a:t>
            </a:r>
            <a:endParaRPr lang="en-US" sz="2200" b="1" u="sng" dirty="0" smtClean="0">
              <a:latin typeface="Comic Sans MS" pitchFamily="66" charset="0"/>
            </a:endParaRPr>
          </a:p>
          <a:p>
            <a:pPr algn="just">
              <a:buFont typeface="Wingdings" pitchFamily="2" charset="2"/>
              <a:buChar char="q"/>
            </a:pPr>
            <a:r>
              <a:rPr lang="en-US" sz="2200" dirty="0" smtClean="0">
                <a:latin typeface="Comic Sans MS" pitchFamily="66" charset="0"/>
              </a:rPr>
              <a:t>It is </a:t>
            </a:r>
            <a:r>
              <a:rPr lang="en-US" sz="2200" dirty="0">
                <a:latin typeface="Comic Sans MS" pitchFamily="66" charset="0"/>
              </a:rPr>
              <a:t>a routing </a:t>
            </a:r>
            <a:r>
              <a:rPr lang="en-US" sz="2200" dirty="0" smtClean="0">
                <a:latin typeface="Comic Sans MS" pitchFamily="66" charset="0"/>
              </a:rPr>
              <a:t>scheme[10] </a:t>
            </a:r>
            <a:r>
              <a:rPr lang="en-US" sz="2200" dirty="0">
                <a:latin typeface="Comic Sans MS" pitchFamily="66" charset="0"/>
              </a:rPr>
              <a:t>that does not predict, utilize or assume any properties of the network or the nodes. </a:t>
            </a:r>
            <a:endParaRPr lang="en-US" sz="2200" dirty="0" smtClean="0">
              <a:latin typeface="Comic Sans MS" pitchFamily="66" charset="0"/>
            </a:endParaRPr>
          </a:p>
          <a:p>
            <a:pPr algn="just">
              <a:buFont typeface="Wingdings" pitchFamily="2" charset="2"/>
              <a:buChar char="q"/>
            </a:pPr>
            <a:r>
              <a:rPr lang="en-US" sz="2200" dirty="0" smtClean="0">
                <a:latin typeface="Comic Sans MS" pitchFamily="66" charset="0"/>
              </a:rPr>
              <a:t>The </a:t>
            </a:r>
            <a:r>
              <a:rPr lang="en-US" sz="2200" dirty="0">
                <a:latin typeface="Comic Sans MS" pitchFamily="66" charset="0"/>
              </a:rPr>
              <a:t>carrier node forwards the message to any node that comes into contact with </a:t>
            </a:r>
            <a:r>
              <a:rPr lang="en-US" sz="2200" dirty="0" smtClean="0">
                <a:latin typeface="Comic Sans MS" pitchFamily="66" charset="0"/>
              </a:rPr>
              <a:t>it.</a:t>
            </a:r>
          </a:p>
          <a:p>
            <a:pPr algn="just">
              <a:buFont typeface="Wingdings" pitchFamily="2" charset="2"/>
              <a:buChar char="q"/>
            </a:pPr>
            <a:r>
              <a:rPr lang="en-US" sz="2200" i="1" dirty="0">
                <a:latin typeface="Comic Sans MS" pitchFamily="66" charset="0"/>
              </a:rPr>
              <a:t>Advantages  </a:t>
            </a:r>
            <a:endParaRPr lang="en-US" sz="2200" dirty="0">
              <a:latin typeface="Comic Sans MS" pitchFamily="66" charset="0"/>
            </a:endParaRPr>
          </a:p>
          <a:p>
            <a:pPr lvl="1" algn="just"/>
            <a:r>
              <a:rPr lang="en-US" sz="2200" dirty="0" smtClean="0">
                <a:latin typeface="Comic Sans MS" pitchFamily="66" charset="0"/>
              </a:rPr>
              <a:t>It </a:t>
            </a:r>
            <a:r>
              <a:rPr lang="en-US" sz="2200" dirty="0">
                <a:latin typeface="Comic Sans MS" pitchFamily="66" charset="0"/>
              </a:rPr>
              <a:t>does not make any assumptions about the network and thus can be implemented </a:t>
            </a:r>
            <a:r>
              <a:rPr lang="en-US" sz="2200" dirty="0" smtClean="0">
                <a:latin typeface="Comic Sans MS" pitchFamily="66" charset="0"/>
              </a:rPr>
              <a:t>easily.</a:t>
            </a:r>
          </a:p>
          <a:p>
            <a:pPr lvl="1" algn="just"/>
            <a:r>
              <a:rPr lang="en-US" sz="2200" dirty="0" smtClean="0">
                <a:latin typeface="Comic Sans MS" pitchFamily="66" charset="0"/>
              </a:rPr>
              <a:t>This </a:t>
            </a:r>
            <a:r>
              <a:rPr lang="en-US" sz="2200" dirty="0">
                <a:latin typeface="Comic Sans MS" pitchFamily="66" charset="0"/>
              </a:rPr>
              <a:t>scheme can be used for multicast messages.</a:t>
            </a:r>
          </a:p>
          <a:p>
            <a:pPr algn="just">
              <a:buFont typeface="Wingdings" pitchFamily="2" charset="2"/>
              <a:buChar char="q"/>
            </a:pPr>
            <a:r>
              <a:rPr lang="en-US" sz="2200" i="1" dirty="0">
                <a:latin typeface="Comic Sans MS" pitchFamily="66" charset="0"/>
              </a:rPr>
              <a:t>Disadvantages </a:t>
            </a:r>
            <a:endParaRPr lang="en-US" sz="2200" dirty="0">
              <a:latin typeface="Comic Sans MS" pitchFamily="66" charset="0"/>
            </a:endParaRPr>
          </a:p>
          <a:p>
            <a:pPr lvl="1" algn="just"/>
            <a:r>
              <a:rPr lang="en-US" sz="2200" dirty="0" smtClean="0">
                <a:latin typeface="Comic Sans MS" pitchFamily="66" charset="0"/>
              </a:rPr>
              <a:t>The </a:t>
            </a:r>
            <a:r>
              <a:rPr lang="en-US" sz="2200" dirty="0">
                <a:latin typeface="Comic Sans MS" pitchFamily="66" charset="0"/>
              </a:rPr>
              <a:t>scheme can lead to huge message delivery </a:t>
            </a:r>
            <a:r>
              <a:rPr lang="en-US" sz="2200" dirty="0" smtClean="0">
                <a:latin typeface="Comic Sans MS" pitchFamily="66" charset="0"/>
              </a:rPr>
              <a:t>delays.</a:t>
            </a:r>
          </a:p>
          <a:p>
            <a:pPr lvl="1" algn="just"/>
            <a:r>
              <a:rPr lang="en-US" sz="2200" dirty="0" smtClean="0">
                <a:latin typeface="Comic Sans MS" pitchFamily="66" charset="0"/>
              </a:rPr>
              <a:t>Indiscriminate </a:t>
            </a:r>
            <a:r>
              <a:rPr lang="en-US" sz="2200" dirty="0">
                <a:latin typeface="Comic Sans MS" pitchFamily="66" charset="0"/>
              </a:rPr>
              <a:t>spreading of messaging can lead to network clogging as well as packet dropping which are highly unacceptable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latin typeface="Comic Sans MS" pitchFamily="66" charset="0"/>
              </a:rPr>
              <a:t>Example Scenario of First Contact</a:t>
            </a:r>
            <a:endParaRPr lang="en-US" sz="3600" dirty="0">
              <a:solidFill>
                <a:srgbClr val="002060"/>
              </a:solidFill>
              <a:latin typeface="Comic Sans MS" pitchFamily="66" charset="0"/>
            </a:endParaRPr>
          </a:p>
        </p:txBody>
      </p:sp>
      <p:pic>
        <p:nvPicPr>
          <p:cNvPr id="2050" name="Picture 2"/>
          <p:cNvPicPr>
            <a:picLocks noChangeAspect="1" noChangeArrowheads="1"/>
          </p:cNvPicPr>
          <p:nvPr/>
        </p:nvPicPr>
        <p:blipFill>
          <a:blip r:embed="rId2" cstate="print"/>
          <a:srcRect/>
          <a:stretch>
            <a:fillRect/>
          </a:stretch>
        </p:blipFill>
        <p:spPr bwMode="auto">
          <a:xfrm>
            <a:off x="914400" y="1828800"/>
            <a:ext cx="7400925" cy="408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err="1" smtClean="0">
                <a:solidFill>
                  <a:srgbClr val="002060"/>
                </a:solidFill>
                <a:latin typeface="Comic Sans MS" pitchFamily="66" charset="0"/>
              </a:rPr>
              <a:t>OppNets</a:t>
            </a:r>
            <a:r>
              <a:rPr lang="en-US" sz="3600" dirty="0" smtClean="0">
                <a:solidFill>
                  <a:srgbClr val="002060"/>
                </a:solidFill>
                <a:latin typeface="Comic Sans MS" pitchFamily="66" charset="0"/>
              </a:rPr>
              <a:t> Routing Protocols (Contd.)</a:t>
            </a:r>
            <a:endParaRPr lang="en-US" sz="3600" dirty="0">
              <a:solidFill>
                <a:srgbClr val="002060"/>
              </a:solidFill>
              <a:latin typeface="Comic Sans MS" pitchFamily="66" charset="0"/>
            </a:endParaRPr>
          </a:p>
        </p:txBody>
      </p:sp>
      <p:sp>
        <p:nvSpPr>
          <p:cNvPr id="3" name="Content Placeholder 2"/>
          <p:cNvSpPr>
            <a:spLocks noGrp="1"/>
          </p:cNvSpPr>
          <p:nvPr>
            <p:ph idx="1"/>
          </p:nvPr>
        </p:nvSpPr>
        <p:spPr>
          <a:xfrm>
            <a:off x="457200" y="1524000"/>
            <a:ext cx="8229600" cy="5029200"/>
          </a:xfrm>
        </p:spPr>
        <p:txBody>
          <a:bodyPr>
            <a:normAutofit/>
          </a:bodyPr>
          <a:lstStyle/>
          <a:p>
            <a:pPr algn="just">
              <a:buNone/>
            </a:pPr>
            <a:r>
              <a:rPr lang="en-US" sz="2400" b="1" u="sng" dirty="0" smtClean="0">
                <a:solidFill>
                  <a:srgbClr val="002060"/>
                </a:solidFill>
                <a:latin typeface="Comic Sans MS" pitchFamily="66" charset="0"/>
              </a:rPr>
              <a:t>Epidemic Protocol [11]:</a:t>
            </a:r>
            <a:endParaRPr lang="en-US" sz="2200" b="1" u="sng" dirty="0" smtClean="0">
              <a:latin typeface="Comic Sans MS" pitchFamily="66" charset="0"/>
            </a:endParaRPr>
          </a:p>
          <a:p>
            <a:pPr algn="just">
              <a:buFont typeface="Wingdings" pitchFamily="2" charset="2"/>
              <a:buChar char="q"/>
            </a:pPr>
            <a:r>
              <a:rPr lang="en-US" sz="2000" dirty="0" smtClean="0">
                <a:latin typeface="Comic Sans MS" pitchFamily="66" charset="0"/>
              </a:rPr>
              <a:t>This protocol [11] makes minimal assumptions about the network and is guaranteed to deliver the message to the destination. </a:t>
            </a:r>
          </a:p>
          <a:p>
            <a:pPr algn="just">
              <a:buFont typeface="Wingdings" pitchFamily="2" charset="2"/>
              <a:buChar char="q"/>
            </a:pPr>
            <a:r>
              <a:rPr lang="en-US" sz="2000" dirty="0" smtClean="0">
                <a:latin typeface="Comic Sans MS" pitchFamily="66" charset="0"/>
              </a:rPr>
              <a:t>It aims to distribute messages to other nodes within connected portions of the network. </a:t>
            </a:r>
          </a:p>
          <a:p>
            <a:pPr algn="just">
              <a:buFont typeface="Wingdings" pitchFamily="2" charset="2"/>
              <a:buChar char="q"/>
            </a:pPr>
            <a:r>
              <a:rPr lang="en-US" sz="2000" dirty="0" smtClean="0">
                <a:latin typeface="Comic Sans MS" pitchFamily="66" charset="0"/>
              </a:rPr>
              <a:t>These nodes then come into contact with another portion of the network and the message spreads like a disease (epidemic). </a:t>
            </a:r>
          </a:p>
          <a:p>
            <a:pPr algn="just">
              <a:buFont typeface="Wingdings" pitchFamily="2" charset="2"/>
              <a:buChar char="q"/>
            </a:pPr>
            <a:r>
              <a:rPr lang="en-US" sz="2000" i="1" dirty="0" smtClean="0">
                <a:latin typeface="Comic Sans MS" pitchFamily="66" charset="0"/>
              </a:rPr>
              <a:t>Advantages 	</a:t>
            </a:r>
            <a:endParaRPr lang="en-US" sz="2000" dirty="0" smtClean="0">
              <a:latin typeface="Comic Sans MS" pitchFamily="66" charset="0"/>
            </a:endParaRPr>
          </a:p>
          <a:p>
            <a:pPr lvl="1" algn="just">
              <a:buFont typeface="Comic Sans MS" pitchFamily="66" charset="0"/>
              <a:buChar char="–"/>
            </a:pPr>
            <a:r>
              <a:rPr lang="en-US" sz="2000" dirty="0" smtClean="0">
                <a:latin typeface="Comic Sans MS" pitchFamily="66" charset="0"/>
              </a:rPr>
              <a:t>The protocol makes minimum assumptions about the network topology and it is fairly easy to deploy and understand.</a:t>
            </a:r>
          </a:p>
          <a:p>
            <a:pPr lvl="1" algn="just">
              <a:buFont typeface="Comic Sans MS" pitchFamily="66" charset="0"/>
              <a:buChar char="–"/>
            </a:pPr>
            <a:r>
              <a:rPr lang="en-US" sz="2000" dirty="0" smtClean="0">
                <a:latin typeface="Comic Sans MS" pitchFamily="66" charset="0"/>
              </a:rPr>
              <a:t>Out of all the opportunistic network protocols, epidemic has the least overhead in terms of calculations for determining the next hop.</a:t>
            </a:r>
          </a:p>
          <a:p>
            <a:pPr lvl="1" algn="just">
              <a:buFont typeface="Comic Sans MS" pitchFamily="66" charset="0"/>
              <a:buChar char="–"/>
            </a:pPr>
            <a:r>
              <a:rPr lang="en-US" sz="2000" dirty="0" smtClean="0">
                <a:latin typeface="Comic Sans MS" pitchFamily="66" charset="0"/>
              </a:rPr>
              <a:t>The message delivery probability is very high in this protocol.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221</TotalTime>
  <Words>5090</Words>
  <Application>Microsoft Office PowerPoint</Application>
  <PresentationFormat>On-screen Show (4:3)</PresentationFormat>
  <Paragraphs>565</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ＭＳ Ｐゴシック</vt:lpstr>
      <vt:lpstr>Arial</vt:lpstr>
      <vt:lpstr>Calibri</vt:lpstr>
      <vt:lpstr>Comic Sans MS</vt:lpstr>
      <vt:lpstr>Symbol</vt:lpstr>
      <vt:lpstr>Times New Roman</vt:lpstr>
      <vt:lpstr>Wingdings</vt:lpstr>
      <vt:lpstr>Office Theme</vt:lpstr>
      <vt:lpstr> Routing Protocols in Infrastructure-less Opportunistic Networks  Sanjay Kumar Dhurandher1, Deepak Kumar Sharma2, Isaac Woungang3,and Shruti Bhati1 </vt:lpstr>
      <vt:lpstr>Opportunistic Networks(OppNets) Characteristics &amp; Challenges</vt:lpstr>
      <vt:lpstr>Opportunistic Networks(OppNets) Characteristics &amp; Challenges (Contd.)</vt:lpstr>
      <vt:lpstr>Types of protocols for routing in OppNets</vt:lpstr>
      <vt:lpstr>OppNets Routing Protocols</vt:lpstr>
      <vt:lpstr>Example scenario of Direct Transmission </vt:lpstr>
      <vt:lpstr>OppNets Routing Protocols (Contd.)</vt:lpstr>
      <vt:lpstr>Example Scenario of First Contact</vt:lpstr>
      <vt:lpstr>OppNets Routing Protocols (Contd.)</vt:lpstr>
      <vt:lpstr>OppNets Routing Protocols (Contd.)</vt:lpstr>
      <vt:lpstr>Example Scenario of Epidemic Routing</vt:lpstr>
      <vt:lpstr>OppNets Routing Protocols (Contd.)</vt:lpstr>
      <vt:lpstr>OppNets Routing Protocols (Contd.)</vt:lpstr>
      <vt:lpstr>Example Scenario of Spray and Wait</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Example Scenario of CEPMF</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OppNets Routing Protocols (Contd.)</vt:lpstr>
      <vt:lpstr>Tabular Comparison of various protocols</vt:lpstr>
      <vt:lpstr>Tabular Comparison of various protocols (contd.)</vt:lpstr>
      <vt:lpstr>Tabular Comparison of various protocols (contd.)</vt:lpstr>
      <vt:lpstr>Conclusion</vt:lpstr>
      <vt:lpstr>References</vt:lpstr>
      <vt:lpstr>References (contd.)</vt:lpstr>
      <vt:lpstr>References (contd.)</vt:lpstr>
      <vt:lpstr>References (contd.)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 Routing Protocols in Infrastructure-less Opportunistic Networks  Sanjay Kumar Dhurandher1, Deepak Kumar Sharma2, Isaac Woungang3, and Shruti Bhati1</dc:title>
  <dc:creator>Shruti</dc:creator>
  <cp:lastModifiedBy>8p</cp:lastModifiedBy>
  <cp:revision>71</cp:revision>
  <dcterms:created xsi:type="dcterms:W3CDTF">2013-01-26T22:57:40Z</dcterms:created>
  <dcterms:modified xsi:type="dcterms:W3CDTF">2017-04-17T04:20:19Z</dcterms:modified>
</cp:coreProperties>
</file>